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39" r:id="rId1"/>
  </p:sldMasterIdLst>
  <p:notesMasterIdLst>
    <p:notesMasterId r:id="rId22"/>
  </p:notesMasterIdLst>
  <p:sldIdLst>
    <p:sldId id="257" r:id="rId2"/>
    <p:sldId id="267" r:id="rId3"/>
    <p:sldId id="680" r:id="rId4"/>
    <p:sldId id="681" r:id="rId5"/>
    <p:sldId id="260" r:id="rId6"/>
    <p:sldId id="682" r:id="rId7"/>
    <p:sldId id="673" r:id="rId8"/>
    <p:sldId id="261" r:id="rId9"/>
    <p:sldId id="278" r:id="rId10"/>
    <p:sldId id="674" r:id="rId11"/>
    <p:sldId id="675" r:id="rId12"/>
    <p:sldId id="672" r:id="rId13"/>
    <p:sldId id="679" r:id="rId14"/>
    <p:sldId id="676" r:id="rId15"/>
    <p:sldId id="685" r:id="rId16"/>
    <p:sldId id="683" r:id="rId17"/>
    <p:sldId id="677" r:id="rId18"/>
    <p:sldId id="265" r:id="rId19"/>
    <p:sldId id="268" r:id="rId20"/>
    <p:sldId id="269" r:id="rId21"/>
  </p:sldIdLst>
  <p:sldSz cx="12192000" cy="6858000"/>
  <p:notesSz cx="7099300"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6" d="100"/>
          <a:sy n="106" d="100"/>
        </p:scale>
        <p:origin x="144" y="19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lang="ru-RU"/>
          </a:p>
        </p:txBody>
      </p:sp>
      <p:sp>
        <p:nvSpPr>
          <p:cNvPr id="3" name="Date Placeholder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vl1pPr>
          </a:lstStyle>
          <a:p>
            <a:fld id="{FAF99F20-E45E-4C1F-B537-009EB88570EB}" type="datetimeFigureOut">
              <a:rPr lang="ru-RU" smtClean="0"/>
              <a:pPr/>
              <a:t>14.05.2025</a:t>
            </a:fld>
            <a:endParaRPr lang="ru-RU"/>
          </a:p>
        </p:txBody>
      </p:sp>
      <p:sp>
        <p:nvSpPr>
          <p:cNvPr id="4" name="Slide Image Placeholder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9048" tIns="49524" rIns="99048" bIns="49524" rtlCol="0" anchor="ctr"/>
          <a:lstStyle/>
          <a:p>
            <a:endParaRPr lang="ru-RU"/>
          </a:p>
        </p:txBody>
      </p:sp>
      <p:sp>
        <p:nvSpPr>
          <p:cNvPr id="5" name="Notes Placeholder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6" name="Footer Placeholder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vl1pPr>
          </a:lstStyle>
          <a:p>
            <a:endParaRPr lang="ru-RU"/>
          </a:p>
        </p:txBody>
      </p:sp>
      <p:sp>
        <p:nvSpPr>
          <p:cNvPr id="7" name="Slide Number Placeholder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vl1pPr>
          </a:lstStyle>
          <a:p>
            <a:fld id="{C77BF739-7957-419D-9BA4-BC106BC872D2}" type="slidenum">
              <a:rPr lang="ru-RU" smtClean="0"/>
              <a:pPr/>
              <a:t>‹#›</a:t>
            </a:fld>
            <a:endParaRPr lang="ru-RU"/>
          </a:p>
        </p:txBody>
      </p:sp>
    </p:spTree>
    <p:extLst>
      <p:ext uri="{BB962C8B-B14F-4D97-AF65-F5344CB8AC3E}">
        <p14:creationId xmlns:p14="http://schemas.microsoft.com/office/powerpoint/2010/main" val="2290534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DF9C528-66E7-4F49-A376-7AF733AF6E16}" type="datetime1">
              <a:rPr lang="en-US" smtClean="0"/>
              <a:t>5/14/2025</a:t>
            </a:fld>
            <a:endParaRPr lang="en-US"/>
          </a:p>
        </p:txBody>
      </p:sp>
      <p:sp>
        <p:nvSpPr>
          <p:cNvPr id="5" name="Footer Placeholder 4"/>
          <p:cNvSpPr>
            <a:spLocks noGrp="1"/>
          </p:cNvSpPr>
          <p:nvPr>
            <p:ph type="ftr" sz="quarter" idx="11"/>
          </p:nvPr>
        </p:nvSpPr>
        <p:spPr/>
        <p:txBody>
          <a:bodyPr/>
          <a:lstStyle/>
          <a:p>
            <a:r>
              <a:rPr lang="en-US"/>
              <a:t>FAST 2025, Elba</a:t>
            </a:r>
          </a:p>
        </p:txBody>
      </p:sp>
      <p:sp>
        <p:nvSpPr>
          <p:cNvPr id="6" name="Slide Number Placeholder 5"/>
          <p:cNvSpPr>
            <a:spLocks noGrp="1"/>
          </p:cNvSpPr>
          <p:nvPr>
            <p:ph type="sldNum" sz="quarter" idx="12"/>
          </p:nvPr>
        </p:nvSpPr>
        <p:spPr/>
        <p:txBody>
          <a:bodyPr/>
          <a:lstStyle/>
          <a:p>
            <a:fld id="{079BECA0-F4D6-44B2-AB77-94B282D64ACF}" type="slidenum">
              <a:rPr lang="en-US" smtClean="0"/>
              <a:pPr/>
              <a:t>‹#›</a:t>
            </a:fld>
            <a:endParaRPr lang="en-US"/>
          </a:p>
        </p:txBody>
      </p:sp>
    </p:spTree>
    <p:extLst>
      <p:ext uri="{BB962C8B-B14F-4D97-AF65-F5344CB8AC3E}">
        <p14:creationId xmlns:p14="http://schemas.microsoft.com/office/powerpoint/2010/main" val="20864256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295A63-90AE-46BD-97E8-4631506B63F0}" type="datetime1">
              <a:rPr lang="en-US" smtClean="0"/>
              <a:t>5/14/2025</a:t>
            </a:fld>
            <a:endParaRPr lang="en-US"/>
          </a:p>
        </p:txBody>
      </p:sp>
      <p:sp>
        <p:nvSpPr>
          <p:cNvPr id="5" name="Footer Placeholder 4"/>
          <p:cNvSpPr>
            <a:spLocks noGrp="1"/>
          </p:cNvSpPr>
          <p:nvPr>
            <p:ph type="ftr" sz="quarter" idx="11"/>
          </p:nvPr>
        </p:nvSpPr>
        <p:spPr/>
        <p:txBody>
          <a:bodyPr/>
          <a:lstStyle/>
          <a:p>
            <a:r>
              <a:rPr lang="en-US"/>
              <a:t>FAST 2025, Elba</a:t>
            </a:r>
          </a:p>
        </p:txBody>
      </p:sp>
      <p:sp>
        <p:nvSpPr>
          <p:cNvPr id="6" name="Slide Number Placeholder 5"/>
          <p:cNvSpPr>
            <a:spLocks noGrp="1"/>
          </p:cNvSpPr>
          <p:nvPr>
            <p:ph type="sldNum" sz="quarter" idx="12"/>
          </p:nvPr>
        </p:nvSpPr>
        <p:spPr/>
        <p:txBody>
          <a:bodyPr/>
          <a:lstStyle/>
          <a:p>
            <a:fld id="{079BECA0-F4D6-44B2-AB77-94B282D64ACF}" type="slidenum">
              <a:rPr lang="en-US" smtClean="0"/>
              <a:pPr/>
              <a:t>‹#›</a:t>
            </a:fld>
            <a:endParaRPr lang="en-US"/>
          </a:p>
        </p:txBody>
      </p:sp>
    </p:spTree>
    <p:extLst>
      <p:ext uri="{BB962C8B-B14F-4D97-AF65-F5344CB8AC3E}">
        <p14:creationId xmlns:p14="http://schemas.microsoft.com/office/powerpoint/2010/main" val="39947436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9FE553-3E0A-4E32-9BB9-2F197523EAFB}" type="datetime1">
              <a:rPr lang="en-US" smtClean="0"/>
              <a:t>5/14/2025</a:t>
            </a:fld>
            <a:endParaRPr lang="en-US"/>
          </a:p>
        </p:txBody>
      </p:sp>
      <p:sp>
        <p:nvSpPr>
          <p:cNvPr id="5" name="Footer Placeholder 4"/>
          <p:cNvSpPr>
            <a:spLocks noGrp="1"/>
          </p:cNvSpPr>
          <p:nvPr>
            <p:ph type="ftr" sz="quarter" idx="11"/>
          </p:nvPr>
        </p:nvSpPr>
        <p:spPr/>
        <p:txBody>
          <a:bodyPr/>
          <a:lstStyle/>
          <a:p>
            <a:r>
              <a:rPr lang="en-US"/>
              <a:t>FAST 2025, Elba</a:t>
            </a:r>
          </a:p>
        </p:txBody>
      </p:sp>
      <p:sp>
        <p:nvSpPr>
          <p:cNvPr id="6" name="Slide Number Placeholder 5"/>
          <p:cNvSpPr>
            <a:spLocks noGrp="1"/>
          </p:cNvSpPr>
          <p:nvPr>
            <p:ph type="sldNum" sz="quarter" idx="12"/>
          </p:nvPr>
        </p:nvSpPr>
        <p:spPr/>
        <p:txBody>
          <a:bodyPr/>
          <a:lstStyle/>
          <a:p>
            <a:fld id="{079BECA0-F4D6-44B2-AB77-94B282D64ACF}" type="slidenum">
              <a:rPr lang="en-US" smtClean="0"/>
              <a:pPr/>
              <a:t>‹#›</a:t>
            </a:fld>
            <a:endParaRPr lang="en-US"/>
          </a:p>
        </p:txBody>
      </p:sp>
    </p:spTree>
    <p:extLst>
      <p:ext uri="{BB962C8B-B14F-4D97-AF65-F5344CB8AC3E}">
        <p14:creationId xmlns:p14="http://schemas.microsoft.com/office/powerpoint/2010/main" val="2043372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443F369-7E6D-4A94-9D6F-FD00A7CCE740}" type="datetime1">
              <a:rPr lang="en-US" smtClean="0"/>
              <a:t>5/14/2025</a:t>
            </a:fld>
            <a:endParaRPr lang="en-US"/>
          </a:p>
        </p:txBody>
      </p:sp>
      <p:sp>
        <p:nvSpPr>
          <p:cNvPr id="5" name="Footer Placeholder 4"/>
          <p:cNvSpPr>
            <a:spLocks noGrp="1"/>
          </p:cNvSpPr>
          <p:nvPr>
            <p:ph type="ftr" sz="quarter" idx="11"/>
          </p:nvPr>
        </p:nvSpPr>
        <p:spPr/>
        <p:txBody>
          <a:bodyPr/>
          <a:lstStyle/>
          <a:p>
            <a:r>
              <a:rPr lang="en-US"/>
              <a:t>FAST 2025, Elba</a:t>
            </a:r>
          </a:p>
        </p:txBody>
      </p:sp>
      <p:sp>
        <p:nvSpPr>
          <p:cNvPr id="6" name="Slide Number Placeholder 5"/>
          <p:cNvSpPr>
            <a:spLocks noGrp="1"/>
          </p:cNvSpPr>
          <p:nvPr>
            <p:ph type="sldNum" sz="quarter" idx="12"/>
          </p:nvPr>
        </p:nvSpPr>
        <p:spPr/>
        <p:txBody>
          <a:bodyPr/>
          <a:lstStyle/>
          <a:p>
            <a:fld id="{079BECA0-F4D6-44B2-AB77-94B282D64ACF}" type="slidenum">
              <a:rPr lang="en-US" smtClean="0"/>
              <a:pPr/>
              <a:t>‹#›</a:t>
            </a:fld>
            <a:endParaRPr lang="en-US"/>
          </a:p>
        </p:txBody>
      </p:sp>
    </p:spTree>
    <p:extLst>
      <p:ext uri="{BB962C8B-B14F-4D97-AF65-F5344CB8AC3E}">
        <p14:creationId xmlns:p14="http://schemas.microsoft.com/office/powerpoint/2010/main" val="9803970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EBD8D00-004A-47EE-B00E-994B4C7BE45E}" type="datetime1">
              <a:rPr lang="en-US" smtClean="0"/>
              <a:t>5/14/2025</a:t>
            </a:fld>
            <a:endParaRPr lang="en-US"/>
          </a:p>
        </p:txBody>
      </p:sp>
      <p:sp>
        <p:nvSpPr>
          <p:cNvPr id="5" name="Footer Placeholder 4"/>
          <p:cNvSpPr>
            <a:spLocks noGrp="1"/>
          </p:cNvSpPr>
          <p:nvPr>
            <p:ph type="ftr" sz="quarter" idx="11"/>
          </p:nvPr>
        </p:nvSpPr>
        <p:spPr/>
        <p:txBody>
          <a:bodyPr/>
          <a:lstStyle/>
          <a:p>
            <a:r>
              <a:rPr lang="en-US"/>
              <a:t>FAST 2025, Elba</a:t>
            </a:r>
          </a:p>
        </p:txBody>
      </p:sp>
      <p:sp>
        <p:nvSpPr>
          <p:cNvPr id="6" name="Slide Number Placeholder 5"/>
          <p:cNvSpPr>
            <a:spLocks noGrp="1"/>
          </p:cNvSpPr>
          <p:nvPr>
            <p:ph type="sldNum" sz="quarter" idx="12"/>
          </p:nvPr>
        </p:nvSpPr>
        <p:spPr/>
        <p:txBody>
          <a:bodyPr/>
          <a:lstStyle/>
          <a:p>
            <a:fld id="{079BECA0-F4D6-44B2-AB77-94B282D64ACF}" type="slidenum">
              <a:rPr lang="en-US" smtClean="0"/>
              <a:pPr/>
              <a:t>‹#›</a:t>
            </a:fld>
            <a:endParaRPr lang="en-US"/>
          </a:p>
        </p:txBody>
      </p:sp>
    </p:spTree>
    <p:extLst>
      <p:ext uri="{BB962C8B-B14F-4D97-AF65-F5344CB8AC3E}">
        <p14:creationId xmlns:p14="http://schemas.microsoft.com/office/powerpoint/2010/main" val="1770350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5677648-61AF-440F-B985-4A8FFA33D613}" type="datetime1">
              <a:rPr lang="en-US" smtClean="0"/>
              <a:t>5/14/2025</a:t>
            </a:fld>
            <a:endParaRPr lang="en-US"/>
          </a:p>
        </p:txBody>
      </p:sp>
      <p:sp>
        <p:nvSpPr>
          <p:cNvPr id="6" name="Footer Placeholder 5"/>
          <p:cNvSpPr>
            <a:spLocks noGrp="1"/>
          </p:cNvSpPr>
          <p:nvPr>
            <p:ph type="ftr" sz="quarter" idx="11"/>
          </p:nvPr>
        </p:nvSpPr>
        <p:spPr/>
        <p:txBody>
          <a:bodyPr/>
          <a:lstStyle/>
          <a:p>
            <a:r>
              <a:rPr lang="en-US"/>
              <a:t>FAST 2025, Elba</a:t>
            </a:r>
          </a:p>
        </p:txBody>
      </p:sp>
      <p:sp>
        <p:nvSpPr>
          <p:cNvPr id="7" name="Slide Number Placeholder 6"/>
          <p:cNvSpPr>
            <a:spLocks noGrp="1"/>
          </p:cNvSpPr>
          <p:nvPr>
            <p:ph type="sldNum" sz="quarter" idx="12"/>
          </p:nvPr>
        </p:nvSpPr>
        <p:spPr/>
        <p:txBody>
          <a:bodyPr/>
          <a:lstStyle/>
          <a:p>
            <a:fld id="{079BECA0-F4D6-44B2-AB77-94B282D64ACF}" type="slidenum">
              <a:rPr lang="en-US" smtClean="0"/>
              <a:pPr/>
              <a:t>‹#›</a:t>
            </a:fld>
            <a:endParaRPr lang="en-US"/>
          </a:p>
        </p:txBody>
      </p:sp>
    </p:spTree>
    <p:extLst>
      <p:ext uri="{BB962C8B-B14F-4D97-AF65-F5344CB8AC3E}">
        <p14:creationId xmlns:p14="http://schemas.microsoft.com/office/powerpoint/2010/main" val="1048766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252DC8B-2F06-4A12-AB6E-7B49711FB826}" type="datetime1">
              <a:rPr lang="en-US" smtClean="0"/>
              <a:t>5/14/2025</a:t>
            </a:fld>
            <a:endParaRPr lang="en-US"/>
          </a:p>
        </p:txBody>
      </p:sp>
      <p:sp>
        <p:nvSpPr>
          <p:cNvPr id="8" name="Footer Placeholder 7"/>
          <p:cNvSpPr>
            <a:spLocks noGrp="1"/>
          </p:cNvSpPr>
          <p:nvPr>
            <p:ph type="ftr" sz="quarter" idx="11"/>
          </p:nvPr>
        </p:nvSpPr>
        <p:spPr/>
        <p:txBody>
          <a:bodyPr/>
          <a:lstStyle/>
          <a:p>
            <a:r>
              <a:rPr lang="en-US"/>
              <a:t>FAST 2025, Elba</a:t>
            </a:r>
          </a:p>
        </p:txBody>
      </p:sp>
      <p:sp>
        <p:nvSpPr>
          <p:cNvPr id="9" name="Slide Number Placeholder 8"/>
          <p:cNvSpPr>
            <a:spLocks noGrp="1"/>
          </p:cNvSpPr>
          <p:nvPr>
            <p:ph type="sldNum" sz="quarter" idx="12"/>
          </p:nvPr>
        </p:nvSpPr>
        <p:spPr/>
        <p:txBody>
          <a:bodyPr/>
          <a:lstStyle/>
          <a:p>
            <a:fld id="{079BECA0-F4D6-44B2-AB77-94B282D64ACF}" type="slidenum">
              <a:rPr lang="en-US" smtClean="0"/>
              <a:pPr/>
              <a:t>‹#›</a:t>
            </a:fld>
            <a:endParaRPr lang="en-US"/>
          </a:p>
        </p:txBody>
      </p:sp>
    </p:spTree>
    <p:extLst>
      <p:ext uri="{BB962C8B-B14F-4D97-AF65-F5344CB8AC3E}">
        <p14:creationId xmlns:p14="http://schemas.microsoft.com/office/powerpoint/2010/main" val="2128914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C4410FB-8E6C-4883-9DD2-3E174DCABFCA}" type="datetime1">
              <a:rPr lang="en-US" smtClean="0"/>
              <a:t>5/14/2025</a:t>
            </a:fld>
            <a:endParaRPr lang="en-US"/>
          </a:p>
        </p:txBody>
      </p:sp>
      <p:sp>
        <p:nvSpPr>
          <p:cNvPr id="4" name="Footer Placeholder 3"/>
          <p:cNvSpPr>
            <a:spLocks noGrp="1"/>
          </p:cNvSpPr>
          <p:nvPr>
            <p:ph type="ftr" sz="quarter" idx="11"/>
          </p:nvPr>
        </p:nvSpPr>
        <p:spPr/>
        <p:txBody>
          <a:bodyPr/>
          <a:lstStyle/>
          <a:p>
            <a:r>
              <a:rPr lang="en-US"/>
              <a:t>FAST 2025, Elba</a:t>
            </a:r>
          </a:p>
        </p:txBody>
      </p:sp>
      <p:sp>
        <p:nvSpPr>
          <p:cNvPr id="5" name="Slide Number Placeholder 4"/>
          <p:cNvSpPr>
            <a:spLocks noGrp="1"/>
          </p:cNvSpPr>
          <p:nvPr>
            <p:ph type="sldNum" sz="quarter" idx="12"/>
          </p:nvPr>
        </p:nvSpPr>
        <p:spPr/>
        <p:txBody>
          <a:bodyPr/>
          <a:lstStyle/>
          <a:p>
            <a:fld id="{079BECA0-F4D6-44B2-AB77-94B282D64ACF}" type="slidenum">
              <a:rPr lang="en-US" smtClean="0"/>
              <a:pPr/>
              <a:t>‹#›</a:t>
            </a:fld>
            <a:endParaRPr lang="en-US"/>
          </a:p>
        </p:txBody>
      </p:sp>
    </p:spTree>
    <p:extLst>
      <p:ext uri="{BB962C8B-B14F-4D97-AF65-F5344CB8AC3E}">
        <p14:creationId xmlns:p14="http://schemas.microsoft.com/office/powerpoint/2010/main" val="3572757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E4A6A2-498C-4EA2-A99E-D24D67CFA2F0}" type="datetime1">
              <a:rPr lang="en-US" smtClean="0"/>
              <a:t>5/14/2025</a:t>
            </a:fld>
            <a:endParaRPr lang="en-US"/>
          </a:p>
        </p:txBody>
      </p:sp>
      <p:sp>
        <p:nvSpPr>
          <p:cNvPr id="3" name="Footer Placeholder 2"/>
          <p:cNvSpPr>
            <a:spLocks noGrp="1"/>
          </p:cNvSpPr>
          <p:nvPr>
            <p:ph type="ftr" sz="quarter" idx="11"/>
          </p:nvPr>
        </p:nvSpPr>
        <p:spPr/>
        <p:txBody>
          <a:bodyPr/>
          <a:lstStyle/>
          <a:p>
            <a:r>
              <a:rPr lang="en-US"/>
              <a:t>FAST 2025, Elba</a:t>
            </a:r>
          </a:p>
        </p:txBody>
      </p:sp>
      <p:sp>
        <p:nvSpPr>
          <p:cNvPr id="4" name="Slide Number Placeholder 3"/>
          <p:cNvSpPr>
            <a:spLocks noGrp="1"/>
          </p:cNvSpPr>
          <p:nvPr>
            <p:ph type="sldNum" sz="quarter" idx="12"/>
          </p:nvPr>
        </p:nvSpPr>
        <p:spPr/>
        <p:txBody>
          <a:bodyPr/>
          <a:lstStyle/>
          <a:p>
            <a:fld id="{079BECA0-F4D6-44B2-AB77-94B282D64ACF}" type="slidenum">
              <a:rPr lang="en-US" smtClean="0"/>
              <a:pPr/>
              <a:t>‹#›</a:t>
            </a:fld>
            <a:endParaRPr lang="en-US"/>
          </a:p>
        </p:txBody>
      </p:sp>
    </p:spTree>
    <p:extLst>
      <p:ext uri="{BB962C8B-B14F-4D97-AF65-F5344CB8AC3E}">
        <p14:creationId xmlns:p14="http://schemas.microsoft.com/office/powerpoint/2010/main" val="40923793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69D698D-77B0-4BDF-A59C-EDA013A7E391}" type="datetime1">
              <a:rPr lang="en-US" smtClean="0"/>
              <a:t>5/14/2025</a:t>
            </a:fld>
            <a:endParaRPr lang="en-US"/>
          </a:p>
        </p:txBody>
      </p:sp>
      <p:sp>
        <p:nvSpPr>
          <p:cNvPr id="6" name="Footer Placeholder 5"/>
          <p:cNvSpPr>
            <a:spLocks noGrp="1"/>
          </p:cNvSpPr>
          <p:nvPr>
            <p:ph type="ftr" sz="quarter" idx="11"/>
          </p:nvPr>
        </p:nvSpPr>
        <p:spPr/>
        <p:txBody>
          <a:bodyPr/>
          <a:lstStyle/>
          <a:p>
            <a:r>
              <a:rPr lang="en-US"/>
              <a:t>FAST 2025, Elba</a:t>
            </a:r>
          </a:p>
        </p:txBody>
      </p:sp>
      <p:sp>
        <p:nvSpPr>
          <p:cNvPr id="7" name="Slide Number Placeholder 6"/>
          <p:cNvSpPr>
            <a:spLocks noGrp="1"/>
          </p:cNvSpPr>
          <p:nvPr>
            <p:ph type="sldNum" sz="quarter" idx="12"/>
          </p:nvPr>
        </p:nvSpPr>
        <p:spPr/>
        <p:txBody>
          <a:bodyPr/>
          <a:lstStyle/>
          <a:p>
            <a:fld id="{079BECA0-F4D6-44B2-AB77-94B282D64ACF}" type="slidenum">
              <a:rPr lang="en-US" smtClean="0"/>
              <a:pPr/>
              <a:t>‹#›</a:t>
            </a:fld>
            <a:endParaRPr lang="en-US"/>
          </a:p>
        </p:txBody>
      </p:sp>
    </p:spTree>
    <p:extLst>
      <p:ext uri="{BB962C8B-B14F-4D97-AF65-F5344CB8AC3E}">
        <p14:creationId xmlns:p14="http://schemas.microsoft.com/office/powerpoint/2010/main" val="6765720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36AF97-01AF-49CB-900A-424466CE7D8D}" type="datetime1">
              <a:rPr lang="en-US" smtClean="0"/>
              <a:t>5/14/2025</a:t>
            </a:fld>
            <a:endParaRPr lang="en-US"/>
          </a:p>
        </p:txBody>
      </p:sp>
      <p:sp>
        <p:nvSpPr>
          <p:cNvPr id="6" name="Footer Placeholder 5"/>
          <p:cNvSpPr>
            <a:spLocks noGrp="1"/>
          </p:cNvSpPr>
          <p:nvPr>
            <p:ph type="ftr" sz="quarter" idx="11"/>
          </p:nvPr>
        </p:nvSpPr>
        <p:spPr/>
        <p:txBody>
          <a:bodyPr/>
          <a:lstStyle/>
          <a:p>
            <a:r>
              <a:rPr lang="en-US"/>
              <a:t>FAST 2025, Elba</a:t>
            </a:r>
          </a:p>
        </p:txBody>
      </p:sp>
      <p:sp>
        <p:nvSpPr>
          <p:cNvPr id="7" name="Slide Number Placeholder 6"/>
          <p:cNvSpPr>
            <a:spLocks noGrp="1"/>
          </p:cNvSpPr>
          <p:nvPr>
            <p:ph type="sldNum" sz="quarter" idx="12"/>
          </p:nvPr>
        </p:nvSpPr>
        <p:spPr/>
        <p:txBody>
          <a:bodyPr/>
          <a:lstStyle/>
          <a:p>
            <a:fld id="{079BECA0-F4D6-44B2-AB77-94B282D64ACF}" type="slidenum">
              <a:rPr lang="en-US" smtClean="0"/>
              <a:pPr/>
              <a:t>‹#›</a:t>
            </a:fld>
            <a:endParaRPr lang="en-US"/>
          </a:p>
        </p:txBody>
      </p:sp>
    </p:spTree>
    <p:extLst>
      <p:ext uri="{BB962C8B-B14F-4D97-AF65-F5344CB8AC3E}">
        <p14:creationId xmlns:p14="http://schemas.microsoft.com/office/powerpoint/2010/main" val="18271878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EA59D6-59A8-4FD1-A1A7-16C2EA35F4ED}" type="datetime1">
              <a:rPr lang="en-US" smtClean="0"/>
              <a:t>5/14/2025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FAST 2025, Elba</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9BECA0-F4D6-44B2-AB77-94B282D64ACF}" type="slidenum">
              <a:rPr lang="en-US" smtClean="0"/>
              <a:pPr/>
              <a:t>‹#›</a:t>
            </a:fld>
            <a:endParaRPr lang="en-US"/>
          </a:p>
        </p:txBody>
      </p:sp>
    </p:spTree>
    <p:extLst>
      <p:ext uri="{BB962C8B-B14F-4D97-AF65-F5344CB8AC3E}">
        <p14:creationId xmlns:p14="http://schemas.microsoft.com/office/powerpoint/2010/main" val="384811784"/>
      </p:ext>
    </p:extLst>
  </p:cSld>
  <p:clrMap bg1="lt1" tx1="dk1" bg2="lt2" tx2="dk2" accent1="accent1" accent2="accent2" accent3="accent3" accent4="accent4" accent5="accent5" accent6="accent6" hlink="hlink" folHlink="folHlink"/>
  <p:sldLayoutIdLst>
    <p:sldLayoutId id="2147483840" r:id="rId1"/>
    <p:sldLayoutId id="2147483841" r:id="rId2"/>
    <p:sldLayoutId id="2147483842" r:id="rId3"/>
    <p:sldLayoutId id="2147483843" r:id="rId4"/>
    <p:sldLayoutId id="2147483844" r:id="rId5"/>
    <p:sldLayoutId id="2147483845" r:id="rId6"/>
    <p:sldLayoutId id="2147483846" r:id="rId7"/>
    <p:sldLayoutId id="2147483847" r:id="rId8"/>
    <p:sldLayoutId id="2147483848" r:id="rId9"/>
    <p:sldLayoutId id="2147483849" r:id="rId10"/>
    <p:sldLayoutId id="2147483850"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2.png"/><Relationship Id="rId7" Type="http://schemas.openxmlformats.org/officeDocument/2006/relationships/image" Target="../media/image28.png"/><Relationship Id="rId2" Type="http://schemas.openxmlformats.org/officeDocument/2006/relationships/image" Target="../media/image24.pn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 Id="rId5" Type="http://schemas.openxmlformats.org/officeDocument/2006/relationships/image" Target="../media/image36.jpe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8.jpeg"/><Relationship Id="rId7" Type="http://schemas.openxmlformats.org/officeDocument/2006/relationships/image" Target="../media/image41.png"/><Relationship Id="rId2" Type="http://schemas.openxmlformats.org/officeDocument/2006/relationships/image" Target="../media/image37.png"/><Relationship Id="rId1" Type="http://schemas.openxmlformats.org/officeDocument/2006/relationships/slideLayout" Target="../slideLayouts/slideLayout7.xml"/><Relationship Id="rId6" Type="http://schemas.openxmlformats.org/officeDocument/2006/relationships/image" Target="../media/image31.svg"/><Relationship Id="rId5" Type="http://schemas.openxmlformats.org/officeDocument/2006/relationships/image" Target="../media/image40.png"/><Relationship Id="rId10" Type="http://schemas.openxmlformats.org/officeDocument/2006/relationships/image" Target="../media/image44.png"/><Relationship Id="rId4" Type="http://schemas.openxmlformats.org/officeDocument/2006/relationships/image" Target="../media/image39.jpeg"/><Relationship Id="rId9" Type="http://schemas.openxmlformats.org/officeDocument/2006/relationships/image" Target="../media/image4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76108"/>
            <a:ext cx="11366626" cy="1540330"/>
          </a:xfrm>
        </p:spPr>
        <p:txBody>
          <a:bodyPr>
            <a:normAutofit fontScale="90000"/>
          </a:bodyPr>
          <a:lstStyle/>
          <a:p>
            <a:r>
              <a:rPr lang="en-US" sz="4000" b="1" dirty="0">
                <a:solidFill>
                  <a:srgbClr val="1F1D04"/>
                </a:solidFill>
                <a:latin typeface="Liberation Sans"/>
              </a:rPr>
              <a:t>RF PMT: A Picosecond-Resolution Timing Sensor  Current Status and Future Perspectives</a:t>
            </a:r>
            <a:endParaRPr lang="en-US" sz="4000"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457200" y="2525281"/>
            <a:ext cx="10406742" cy="1488079"/>
          </a:xfrm>
        </p:spPr>
        <p:txBody>
          <a:bodyPr/>
          <a:lstStyle/>
          <a:p>
            <a:pPr algn="ctr"/>
            <a:r>
              <a:rPr lang="en-US" dirty="0">
                <a:latin typeface="Times New Roman" panose="02020603050405020304" pitchFamily="18" charset="0"/>
                <a:cs typeface="Times New Roman" panose="02020603050405020304" pitchFamily="18" charset="0"/>
              </a:rPr>
              <a:t>S. </a:t>
            </a:r>
            <a:r>
              <a:rPr lang="en-US" dirty="0" err="1" smtClean="0">
                <a:latin typeface="Times New Roman" panose="02020603050405020304" pitchFamily="18" charset="0"/>
                <a:cs typeface="Times New Roman" panose="02020603050405020304" pitchFamily="18" charset="0"/>
              </a:rPr>
              <a:t>Zhamkochyan</a:t>
            </a:r>
            <a:r>
              <a:rPr lang="hy-AM"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for RF Timer collaboration</a:t>
            </a:r>
            <a:endParaRPr lang="en-US" dirty="0">
              <a:latin typeface="Times New Roman" panose="02020603050405020304" pitchFamily="18" charset="0"/>
              <a:cs typeface="Times New Roman" panose="02020603050405020304" pitchFamily="18" charset="0"/>
            </a:endParaRPr>
          </a:p>
        </p:txBody>
      </p:sp>
      <p:sp>
        <p:nvSpPr>
          <p:cNvPr id="4" name="TextBox 3"/>
          <p:cNvSpPr txBox="1"/>
          <p:nvPr/>
        </p:nvSpPr>
        <p:spPr>
          <a:xfrm>
            <a:off x="1010497" y="5000189"/>
            <a:ext cx="9657503" cy="369332"/>
          </a:xfrm>
          <a:prstGeom prst="rect">
            <a:avLst/>
          </a:prstGeom>
          <a:noFill/>
        </p:spPr>
        <p:txBody>
          <a:bodyPr wrap="square" rtlCol="0">
            <a:spAutoFit/>
          </a:bodyPr>
          <a:lstStyle/>
          <a:p>
            <a:pPr algn="ctr"/>
            <a:r>
              <a:rPr lang="en-US" dirty="0">
                <a:latin typeface="Times New Roman" panose="02020603050405020304" pitchFamily="18" charset="0"/>
                <a:cs typeface="Times New Roman" panose="02020603050405020304" pitchFamily="18" charset="0"/>
              </a:rPr>
              <a:t>(Yerevan Physics Institute)</a:t>
            </a:r>
          </a:p>
        </p:txBody>
      </p:sp>
      <p:pic>
        <p:nvPicPr>
          <p:cNvPr id="7" name="Picture 16" descr="A. I. Alikhanyan national science laboratory (Yerevan ...">
            <a:extLst>
              <a:ext uri="{FF2B5EF4-FFF2-40B4-BE49-F238E27FC236}">
                <a16:creationId xmlns:a16="http://schemas.microsoft.com/office/drawing/2014/main" id="{13E80164-3DBE-4AE1-B732-AE2E1437176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77087" y="3609976"/>
            <a:ext cx="3138113" cy="1292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83554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noGrp="1"/>
          </p:cNvSpPr>
          <p:nvPr>
            <p:ph type="title"/>
          </p:nvPr>
        </p:nvSpPr>
        <p:spPr>
          <a:xfrm>
            <a:off x="1981200" y="331435"/>
            <a:ext cx="8229600" cy="480131"/>
          </a:xfrm>
          <a:prstGeom prst="rect">
            <a:avLst/>
          </a:prstGeom>
          <a:noFill/>
        </p:spPr>
        <p:txBody>
          <a:bodyPr wrap="square" rtlCol="0">
            <a:spAutoFit/>
          </a:bodyPr>
          <a:lstStyle/>
          <a:p>
            <a:pPr algn="ctr"/>
            <a:r>
              <a:rPr lang="en-US" sz="2800" b="1" dirty="0">
                <a:latin typeface="Times New Roman" panose="02020603050405020304" pitchFamily="18" charset="0"/>
                <a:cs typeface="Times New Roman" panose="02020603050405020304" pitchFamily="18" charset="0"/>
              </a:rPr>
              <a:t>Spiral scanning studies with </a:t>
            </a:r>
            <a:r>
              <a:rPr lang="en-US" sz="2800" b="1" dirty="0" err="1">
                <a:latin typeface="Times New Roman" panose="02020603050405020304" pitchFamily="18" charset="0"/>
                <a:cs typeface="Times New Roman" panose="02020603050405020304" pitchFamily="18" charset="0"/>
              </a:rPr>
              <a:t>thermoelectrons</a:t>
            </a:r>
            <a:endParaRPr lang="ru-RU" sz="2800" b="1" dirty="0">
              <a:latin typeface="Times New Roman" panose="02020603050405020304" pitchFamily="18" charset="0"/>
              <a:cs typeface="Times New Roman" panose="02020603050405020304" pitchFamily="18" charset="0"/>
            </a:endParaRPr>
          </a:p>
        </p:txBody>
      </p:sp>
      <p:sp>
        <p:nvSpPr>
          <p:cNvPr id="5" name="Content Placeholder 4"/>
          <p:cNvSpPr txBox="1">
            <a:spLocks noGrp="1"/>
          </p:cNvSpPr>
          <p:nvPr>
            <p:ph idx="1"/>
          </p:nvPr>
        </p:nvSpPr>
        <p:spPr>
          <a:xfrm>
            <a:off x="346208" y="1113137"/>
            <a:ext cx="3220858" cy="1477328"/>
          </a:xfrm>
          <a:prstGeom prst="rect">
            <a:avLst/>
          </a:prstGeom>
          <a:noFill/>
        </p:spPr>
        <p:txBody>
          <a:bodyPr wrap="square" rtlCol="0">
            <a:spAutoFit/>
          </a:bodyPr>
          <a:lstStyle/>
          <a:p>
            <a:pPr marL="0" indent="0" algn="just">
              <a:buNone/>
            </a:pPr>
            <a:r>
              <a:rPr lang="en-US" sz="2000" dirty="0">
                <a:latin typeface="Times New Roman" panose="02020603050405020304" pitchFamily="18" charset="0"/>
                <a:cs typeface="Times New Roman" panose="02020603050405020304" pitchFamily="18" charset="0"/>
              </a:rPr>
              <a:t>      Using two circular scanning RF deflectors with slightly different frequencies results in spiral scanning due to “amplitude beating” effect.  </a:t>
            </a:r>
            <a:endParaRPr lang="ru-RU" sz="2000" dirty="0">
              <a:latin typeface="Times New Roman" panose="02020603050405020304" pitchFamily="18" charset="0"/>
              <a:cs typeface="Times New Roman" panose="02020603050405020304" pitchFamily="18" charset="0"/>
            </a:endParaRPr>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2606" y="2819357"/>
            <a:ext cx="3380693" cy="1453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346208" y="4383226"/>
            <a:ext cx="3334532" cy="1631216"/>
          </a:xfrm>
          <a:prstGeom prst="rect">
            <a:avLst/>
          </a:prstGeom>
          <a:noFill/>
        </p:spPr>
        <p:txBody>
          <a:bodyPr wrap="square" rtlCol="0">
            <a:spAutoFit/>
          </a:bodyPr>
          <a:lstStyle/>
          <a:p>
            <a:pPr algn="just"/>
            <a:r>
              <a:rPr lang="en-US" sz="2000" dirty="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Spiral scanning allows increasing the dynamic range of the RF Timer by an order of magnitude</a:t>
            </a:r>
          </a:p>
          <a:p>
            <a:endParaRPr lang="ru-RU" sz="2000" dirty="0">
              <a:latin typeface="Times New Roman" panose="02020603050405020304" pitchFamily="18" charset="0"/>
              <a:cs typeface="Times New Roman" panose="02020603050405020304" pitchFamily="18" charset="0"/>
            </a:endParaRPr>
          </a:p>
        </p:txBody>
      </p:sp>
      <p:pic>
        <p:nvPicPr>
          <p:cNvPr id="17" name="Picture 6"/>
          <p:cNvPicPr>
            <a:picLocks noChangeAspect="1" noChangeArrowheads="1"/>
          </p:cNvPicPr>
          <p:nvPr/>
        </p:nvPicPr>
        <p:blipFill>
          <a:blip r:embed="rId3"/>
          <a:srcRect l="55625" t="25556" r="21875" b="38889"/>
          <a:stretch>
            <a:fillRect/>
          </a:stretch>
        </p:blipFill>
        <p:spPr bwMode="auto">
          <a:xfrm>
            <a:off x="3786984" y="1405372"/>
            <a:ext cx="2566815" cy="2281613"/>
          </a:xfrm>
          <a:prstGeom prst="rect">
            <a:avLst/>
          </a:prstGeom>
          <a:noFill/>
          <a:ln w="9525">
            <a:noFill/>
            <a:miter lim="800000"/>
            <a:headEnd/>
            <a:tailEnd/>
          </a:ln>
          <a:effectLst/>
        </p:spPr>
      </p:pic>
      <p:pic>
        <p:nvPicPr>
          <p:cNvPr id="18" name="Picture 7"/>
          <p:cNvPicPr>
            <a:picLocks noChangeAspect="1" noChangeArrowheads="1"/>
          </p:cNvPicPr>
          <p:nvPr/>
        </p:nvPicPr>
        <p:blipFill>
          <a:blip r:embed="rId4"/>
          <a:srcRect l="55625" t="25556" r="21875" b="38889"/>
          <a:stretch>
            <a:fillRect/>
          </a:stretch>
        </p:blipFill>
        <p:spPr bwMode="auto">
          <a:xfrm>
            <a:off x="6433951" y="1455756"/>
            <a:ext cx="2408961" cy="2141298"/>
          </a:xfrm>
          <a:prstGeom prst="rect">
            <a:avLst/>
          </a:prstGeom>
          <a:noFill/>
          <a:ln w="9525">
            <a:noFill/>
            <a:miter lim="800000"/>
            <a:headEnd/>
            <a:tailEnd/>
          </a:ln>
          <a:effectLst/>
        </p:spPr>
      </p:pic>
      <p:pic>
        <p:nvPicPr>
          <p:cNvPr id="19" name="Рисунок 11"/>
          <p:cNvPicPr/>
          <p:nvPr/>
        </p:nvPicPr>
        <p:blipFill>
          <a:blip r:embed="rId5"/>
          <a:srcRect l="55369" t="25211" r="13501" b="38793"/>
          <a:stretch>
            <a:fillRect/>
          </a:stretch>
        </p:blipFill>
        <p:spPr bwMode="auto">
          <a:xfrm>
            <a:off x="8798078" y="1545205"/>
            <a:ext cx="2994573" cy="1987007"/>
          </a:xfrm>
          <a:prstGeom prst="rect">
            <a:avLst/>
          </a:prstGeom>
          <a:noFill/>
          <a:ln w="9525">
            <a:noFill/>
            <a:miter lim="800000"/>
            <a:headEnd/>
            <a:tailEnd/>
          </a:ln>
        </p:spPr>
      </p:pic>
      <p:pic>
        <p:nvPicPr>
          <p:cNvPr id="20" name="Picture 2"/>
          <p:cNvPicPr>
            <a:picLocks noChangeAspect="1" noChangeArrowheads="1"/>
          </p:cNvPicPr>
          <p:nvPr/>
        </p:nvPicPr>
        <p:blipFill>
          <a:blip r:embed="rId6"/>
          <a:srcRect l="61875" t="55556" r="18125" b="10000"/>
          <a:stretch>
            <a:fillRect/>
          </a:stretch>
        </p:blipFill>
        <p:spPr bwMode="auto">
          <a:xfrm>
            <a:off x="3680740" y="3382954"/>
            <a:ext cx="2647361" cy="2564631"/>
          </a:xfrm>
          <a:prstGeom prst="rect">
            <a:avLst/>
          </a:prstGeom>
          <a:noFill/>
          <a:ln w="9525">
            <a:noFill/>
            <a:miter lim="800000"/>
            <a:headEnd/>
            <a:tailEnd/>
          </a:ln>
          <a:effectLst/>
        </p:spPr>
      </p:pic>
      <p:pic>
        <p:nvPicPr>
          <p:cNvPr id="21" name="Picture 4"/>
          <p:cNvPicPr>
            <a:picLocks noChangeAspect="1" noChangeArrowheads="1"/>
          </p:cNvPicPr>
          <p:nvPr/>
        </p:nvPicPr>
        <p:blipFill>
          <a:blip r:embed="rId7"/>
          <a:srcRect l="61875" t="55556" r="18125" b="10000"/>
          <a:stretch>
            <a:fillRect/>
          </a:stretch>
        </p:blipFill>
        <p:spPr bwMode="auto">
          <a:xfrm>
            <a:off x="6309630" y="3382955"/>
            <a:ext cx="2657605" cy="2574555"/>
          </a:xfrm>
          <a:prstGeom prst="rect">
            <a:avLst/>
          </a:prstGeom>
          <a:noFill/>
          <a:ln w="9525">
            <a:noFill/>
            <a:miter lim="800000"/>
            <a:headEnd/>
            <a:tailEnd/>
          </a:ln>
          <a:effectLst/>
        </p:spPr>
      </p:pic>
      <p:pic>
        <p:nvPicPr>
          <p:cNvPr id="22" name="Picture 5"/>
          <p:cNvPicPr>
            <a:picLocks noChangeAspect="1" noChangeArrowheads="1"/>
          </p:cNvPicPr>
          <p:nvPr/>
        </p:nvPicPr>
        <p:blipFill>
          <a:blip r:embed="rId8"/>
          <a:srcRect l="61875" t="55556" r="18125" b="10000"/>
          <a:stretch>
            <a:fillRect/>
          </a:stretch>
        </p:blipFill>
        <p:spPr bwMode="auto">
          <a:xfrm>
            <a:off x="8944927" y="3382955"/>
            <a:ext cx="2657606" cy="2574555"/>
          </a:xfrm>
          <a:prstGeom prst="rect">
            <a:avLst/>
          </a:prstGeom>
          <a:noFill/>
          <a:ln w="9525">
            <a:noFill/>
            <a:miter lim="800000"/>
            <a:headEnd/>
            <a:tailEnd/>
          </a:ln>
          <a:effectLst/>
        </p:spPr>
      </p:pic>
      <p:sp>
        <p:nvSpPr>
          <p:cNvPr id="23" name="TextBox 22"/>
          <p:cNvSpPr txBox="1"/>
          <p:nvPr/>
        </p:nvSpPr>
        <p:spPr>
          <a:xfrm>
            <a:off x="4507991" y="1003313"/>
            <a:ext cx="1801639" cy="369332"/>
          </a:xfrm>
          <a:prstGeom prst="rect">
            <a:avLst/>
          </a:prstGeom>
          <a:noFill/>
        </p:spPr>
        <p:txBody>
          <a:bodyPr wrap="square" rtlCol="0">
            <a:spAutoFit/>
          </a:bodyPr>
          <a:lstStyle/>
          <a:p>
            <a:r>
              <a:rPr lang="en-US" b="1" dirty="0">
                <a:solidFill>
                  <a:schemeClr val="accent2">
                    <a:lumMod val="50000"/>
                  </a:schemeClr>
                </a:solidFill>
                <a:latin typeface="Times New Roman" panose="02020603050405020304" pitchFamily="18" charset="0"/>
                <a:cs typeface="Times New Roman" panose="02020603050405020304" pitchFamily="18" charset="0"/>
              </a:rPr>
              <a:t>500 MHz</a:t>
            </a:r>
          </a:p>
        </p:txBody>
      </p:sp>
      <p:sp>
        <p:nvSpPr>
          <p:cNvPr id="24" name="TextBox 23"/>
          <p:cNvSpPr txBox="1"/>
          <p:nvPr/>
        </p:nvSpPr>
        <p:spPr>
          <a:xfrm>
            <a:off x="7071451" y="1014541"/>
            <a:ext cx="1801639" cy="369332"/>
          </a:xfrm>
          <a:prstGeom prst="rect">
            <a:avLst/>
          </a:prstGeom>
          <a:noFill/>
        </p:spPr>
        <p:txBody>
          <a:bodyPr wrap="square" rtlCol="0">
            <a:spAutoFit/>
          </a:bodyPr>
          <a:lstStyle/>
          <a:p>
            <a:r>
              <a:rPr lang="en-US" b="1" dirty="0">
                <a:solidFill>
                  <a:schemeClr val="accent2">
                    <a:lumMod val="50000"/>
                  </a:schemeClr>
                </a:solidFill>
                <a:latin typeface="Times New Roman" panose="02020603050405020304" pitchFamily="18" charset="0"/>
                <a:cs typeface="Times New Roman" panose="02020603050405020304" pitchFamily="18" charset="0"/>
              </a:rPr>
              <a:t>600 MHz</a:t>
            </a:r>
          </a:p>
        </p:txBody>
      </p:sp>
      <p:sp>
        <p:nvSpPr>
          <p:cNvPr id="25" name="TextBox 24"/>
          <p:cNvSpPr txBox="1"/>
          <p:nvPr/>
        </p:nvSpPr>
        <p:spPr>
          <a:xfrm>
            <a:off x="9301028" y="1014541"/>
            <a:ext cx="2491623" cy="369332"/>
          </a:xfrm>
          <a:prstGeom prst="rect">
            <a:avLst/>
          </a:prstGeom>
          <a:noFill/>
        </p:spPr>
        <p:txBody>
          <a:bodyPr wrap="square" rtlCol="0">
            <a:spAutoFit/>
          </a:bodyPr>
          <a:lstStyle/>
          <a:p>
            <a:r>
              <a:rPr lang="en-US" b="1" dirty="0">
                <a:solidFill>
                  <a:schemeClr val="accent1">
                    <a:lumMod val="50000"/>
                  </a:schemeClr>
                </a:solidFill>
                <a:latin typeface="Times New Roman" panose="02020603050405020304" pitchFamily="18" charset="0"/>
                <a:cs typeface="Times New Roman" panose="02020603050405020304" pitchFamily="18" charset="0"/>
              </a:rPr>
              <a:t>500 MHz and 600 MHz</a:t>
            </a:r>
          </a:p>
        </p:txBody>
      </p:sp>
      <p:sp>
        <p:nvSpPr>
          <p:cNvPr id="26" name="TextBox 25"/>
          <p:cNvSpPr txBox="1"/>
          <p:nvPr/>
        </p:nvSpPr>
        <p:spPr>
          <a:xfrm>
            <a:off x="4101519" y="1382566"/>
            <a:ext cx="986828" cy="369332"/>
          </a:xfrm>
          <a:prstGeom prst="rect">
            <a:avLst/>
          </a:prstGeom>
          <a:noFill/>
        </p:spPr>
        <p:txBody>
          <a:bodyPr wrap="square" rtlCol="0">
            <a:spAutoFit/>
          </a:bodyPr>
          <a:lstStyle/>
          <a:p>
            <a:r>
              <a:rPr lang="en-US" i="1" dirty="0">
                <a:solidFill>
                  <a:schemeClr val="accent4">
                    <a:lumMod val="50000"/>
                  </a:schemeClr>
                </a:solidFill>
                <a:latin typeface="Times New Roman" panose="02020603050405020304" pitchFamily="18" charset="0"/>
                <a:cs typeface="Times New Roman" panose="02020603050405020304" pitchFamily="18" charset="0"/>
              </a:rPr>
              <a:t>Theory</a:t>
            </a:r>
          </a:p>
        </p:txBody>
      </p:sp>
      <p:sp>
        <p:nvSpPr>
          <p:cNvPr id="27" name="TextBox 26"/>
          <p:cNvSpPr txBox="1"/>
          <p:nvPr/>
        </p:nvSpPr>
        <p:spPr>
          <a:xfrm>
            <a:off x="6590109" y="1382566"/>
            <a:ext cx="986828" cy="369332"/>
          </a:xfrm>
          <a:prstGeom prst="rect">
            <a:avLst/>
          </a:prstGeom>
          <a:noFill/>
        </p:spPr>
        <p:txBody>
          <a:bodyPr wrap="square" rtlCol="0">
            <a:spAutoFit/>
          </a:bodyPr>
          <a:lstStyle/>
          <a:p>
            <a:r>
              <a:rPr lang="en-US" i="1" dirty="0">
                <a:solidFill>
                  <a:schemeClr val="accent4">
                    <a:lumMod val="50000"/>
                  </a:schemeClr>
                </a:solidFill>
                <a:latin typeface="Times New Roman" panose="02020603050405020304" pitchFamily="18" charset="0"/>
                <a:cs typeface="Times New Roman" panose="02020603050405020304" pitchFamily="18" charset="0"/>
              </a:rPr>
              <a:t>Theory</a:t>
            </a:r>
          </a:p>
        </p:txBody>
      </p:sp>
      <p:sp>
        <p:nvSpPr>
          <p:cNvPr id="28" name="TextBox 27"/>
          <p:cNvSpPr txBox="1"/>
          <p:nvPr/>
        </p:nvSpPr>
        <p:spPr>
          <a:xfrm>
            <a:off x="9193018" y="1360539"/>
            <a:ext cx="986828" cy="369332"/>
          </a:xfrm>
          <a:prstGeom prst="rect">
            <a:avLst/>
          </a:prstGeom>
          <a:noFill/>
        </p:spPr>
        <p:txBody>
          <a:bodyPr wrap="square" rtlCol="0">
            <a:spAutoFit/>
          </a:bodyPr>
          <a:lstStyle/>
          <a:p>
            <a:r>
              <a:rPr lang="en-US" i="1" dirty="0">
                <a:solidFill>
                  <a:schemeClr val="accent4">
                    <a:lumMod val="50000"/>
                  </a:schemeClr>
                </a:solidFill>
                <a:latin typeface="Times New Roman" panose="02020603050405020304" pitchFamily="18" charset="0"/>
                <a:cs typeface="Times New Roman" panose="02020603050405020304" pitchFamily="18" charset="0"/>
              </a:rPr>
              <a:t>Theory</a:t>
            </a:r>
          </a:p>
        </p:txBody>
      </p:sp>
      <p:sp>
        <p:nvSpPr>
          <p:cNvPr id="29" name="TextBox 28"/>
          <p:cNvSpPr txBox="1"/>
          <p:nvPr/>
        </p:nvSpPr>
        <p:spPr>
          <a:xfrm>
            <a:off x="4105111" y="3686985"/>
            <a:ext cx="1303699" cy="369332"/>
          </a:xfrm>
          <a:prstGeom prst="rect">
            <a:avLst/>
          </a:prstGeom>
          <a:noFill/>
        </p:spPr>
        <p:txBody>
          <a:bodyPr wrap="square" rtlCol="0">
            <a:spAutoFit/>
          </a:bodyPr>
          <a:lstStyle/>
          <a:p>
            <a:r>
              <a:rPr lang="en-US" i="1" dirty="0">
                <a:solidFill>
                  <a:schemeClr val="accent4">
                    <a:lumMod val="50000"/>
                  </a:schemeClr>
                </a:solidFill>
                <a:latin typeface="Times New Roman" panose="02020603050405020304" pitchFamily="18" charset="0"/>
                <a:cs typeface="Times New Roman" panose="02020603050405020304" pitchFamily="18" charset="0"/>
              </a:rPr>
              <a:t>Experiment</a:t>
            </a:r>
          </a:p>
        </p:txBody>
      </p:sp>
      <p:sp>
        <p:nvSpPr>
          <p:cNvPr id="30" name="TextBox 29"/>
          <p:cNvSpPr txBox="1"/>
          <p:nvPr/>
        </p:nvSpPr>
        <p:spPr>
          <a:xfrm>
            <a:off x="6646228" y="3666126"/>
            <a:ext cx="1303699" cy="369332"/>
          </a:xfrm>
          <a:prstGeom prst="rect">
            <a:avLst/>
          </a:prstGeom>
          <a:noFill/>
        </p:spPr>
        <p:txBody>
          <a:bodyPr wrap="square" rtlCol="0">
            <a:spAutoFit/>
          </a:bodyPr>
          <a:lstStyle/>
          <a:p>
            <a:r>
              <a:rPr lang="en-US" i="1" dirty="0">
                <a:solidFill>
                  <a:schemeClr val="accent4">
                    <a:lumMod val="50000"/>
                  </a:schemeClr>
                </a:solidFill>
                <a:latin typeface="Times New Roman" panose="02020603050405020304" pitchFamily="18" charset="0"/>
                <a:cs typeface="Times New Roman" panose="02020603050405020304" pitchFamily="18" charset="0"/>
              </a:rPr>
              <a:t>Experiment</a:t>
            </a:r>
          </a:p>
        </p:txBody>
      </p:sp>
      <p:sp>
        <p:nvSpPr>
          <p:cNvPr id="31" name="TextBox 30"/>
          <p:cNvSpPr txBox="1"/>
          <p:nvPr/>
        </p:nvSpPr>
        <p:spPr>
          <a:xfrm>
            <a:off x="9325467" y="3666126"/>
            <a:ext cx="1303699" cy="369332"/>
          </a:xfrm>
          <a:prstGeom prst="rect">
            <a:avLst/>
          </a:prstGeom>
          <a:noFill/>
        </p:spPr>
        <p:txBody>
          <a:bodyPr wrap="square" rtlCol="0">
            <a:spAutoFit/>
          </a:bodyPr>
          <a:lstStyle/>
          <a:p>
            <a:r>
              <a:rPr lang="en-US" i="1" dirty="0">
                <a:solidFill>
                  <a:schemeClr val="accent4">
                    <a:lumMod val="50000"/>
                  </a:schemeClr>
                </a:solidFill>
                <a:latin typeface="Times New Roman" panose="02020603050405020304" pitchFamily="18" charset="0"/>
                <a:cs typeface="Times New Roman" panose="02020603050405020304" pitchFamily="18" charset="0"/>
              </a:rPr>
              <a:t>Experiment</a:t>
            </a:r>
          </a:p>
        </p:txBody>
      </p:sp>
      <p:sp>
        <p:nvSpPr>
          <p:cNvPr id="6" name="Footer Placeholder 5"/>
          <p:cNvSpPr>
            <a:spLocks noGrp="1"/>
          </p:cNvSpPr>
          <p:nvPr>
            <p:ph type="ftr" sz="quarter" idx="11"/>
          </p:nvPr>
        </p:nvSpPr>
        <p:spPr/>
        <p:txBody>
          <a:bodyPr/>
          <a:lstStyle/>
          <a:p>
            <a:r>
              <a:rPr lang="en-US" smtClean="0"/>
              <a:t>FAST 2025, Elba</a:t>
            </a:r>
            <a:endParaRPr lang="en-US"/>
          </a:p>
        </p:txBody>
      </p:sp>
    </p:spTree>
    <p:extLst>
      <p:ext uri="{BB962C8B-B14F-4D97-AF65-F5344CB8AC3E}">
        <p14:creationId xmlns:p14="http://schemas.microsoft.com/office/powerpoint/2010/main" val="12127110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8"/>
          <p:cNvSpPr txBox="1"/>
          <p:nvPr/>
        </p:nvSpPr>
        <p:spPr>
          <a:xfrm>
            <a:off x="927100" y="0"/>
            <a:ext cx="10579100" cy="584775"/>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  </a:t>
            </a:r>
            <a:r>
              <a:rPr lang="en-US" sz="3200" b="1" dirty="0">
                <a:latin typeface="Times New Roman" panose="02020603050405020304" pitchFamily="18" charset="0"/>
                <a:cs typeface="Times New Roman" panose="02020603050405020304" pitchFamily="18" charset="0"/>
              </a:rPr>
              <a:t>Lifetime of hot </a:t>
            </a:r>
            <a:r>
              <a:rPr lang="en-US" sz="3200" b="1" dirty="0" smtClean="0">
                <a:latin typeface="Times New Roman" panose="02020603050405020304" pitchFamily="18" charset="0"/>
                <a:cs typeface="Times New Roman" panose="02020603050405020304" pitchFamily="18" charset="0"/>
              </a:rPr>
              <a:t>carriers studies</a:t>
            </a:r>
            <a:endParaRPr lang="en-US" sz="3200" b="1" dirty="0">
              <a:latin typeface="Times New Roman" panose="02020603050405020304" pitchFamily="18" charset="0"/>
              <a:cs typeface="Times New Roman" panose="02020603050405020304" pitchFamily="18" charset="0"/>
            </a:endParaRPr>
          </a:p>
        </p:txBody>
      </p:sp>
      <p:sp>
        <p:nvSpPr>
          <p:cNvPr id="34" name="TextBox 33"/>
          <p:cNvSpPr txBox="1"/>
          <p:nvPr/>
        </p:nvSpPr>
        <p:spPr>
          <a:xfrm>
            <a:off x="472440" y="689054"/>
            <a:ext cx="10698480" cy="6340197"/>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The lifetime of hot carriers is a critical parameter in various materials, such as graphene. The ability to harness hot carriers efficiently for technological applications, such as in photodetectors, solar cells, and ultrafast electronics, depends largely on their lifetime.</a:t>
            </a:r>
          </a:p>
          <a:p>
            <a:pPr marL="285750" indent="-285750">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Theoretically, the lifetime of hot carriers in graphene should be quite long (hundreds of picoseconds to a few nanoseconds)</a:t>
            </a:r>
          </a:p>
          <a:p>
            <a:r>
              <a:rPr lang="en-US" sz="1400" dirty="0">
                <a:latin typeface="Times New Roman" panose="02020603050405020304" pitchFamily="18" charset="0"/>
                <a:cs typeface="Times New Roman" panose="02020603050405020304" pitchFamily="18" charset="0"/>
              </a:rPr>
              <a:t>R. </a:t>
            </a:r>
            <a:r>
              <a:rPr lang="en-US" sz="1400" dirty="0" err="1">
                <a:latin typeface="Times New Roman" panose="02020603050405020304" pitchFamily="18" charset="0"/>
                <a:cs typeface="Times New Roman" panose="02020603050405020304" pitchFamily="18" charset="0"/>
              </a:rPr>
              <a:t>Bistritzer</a:t>
            </a:r>
            <a:r>
              <a:rPr lang="en-US" sz="1400" dirty="0">
                <a:latin typeface="Times New Roman" panose="02020603050405020304" pitchFamily="18" charset="0"/>
                <a:cs typeface="Times New Roman" panose="02020603050405020304" pitchFamily="18" charset="0"/>
              </a:rPr>
              <a:t>, A. H.  MacDonald, Phys. </a:t>
            </a:r>
            <a:r>
              <a:rPr lang="ru-RU" sz="1400" dirty="0" err="1">
                <a:latin typeface="Times New Roman" panose="02020603050405020304" pitchFamily="18" charset="0"/>
                <a:cs typeface="Times New Roman" panose="02020603050405020304" pitchFamily="18" charset="0"/>
              </a:rPr>
              <a:t>Rev</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Lett</a:t>
            </a:r>
            <a:r>
              <a:rPr lang="ru-RU" sz="1400" dirty="0">
                <a:latin typeface="Times New Roman" panose="02020603050405020304" pitchFamily="18" charset="0"/>
                <a:cs typeface="Times New Roman" panose="02020603050405020304" pitchFamily="18" charset="0"/>
              </a:rPr>
              <a:t>. 2009,</a:t>
            </a:r>
            <a:r>
              <a:rPr lang="ru-RU" sz="1400" b="1" dirty="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102, 206410.</a:t>
            </a:r>
            <a:endParaRPr lang="en-US" sz="14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However, numerous experimental measurements in the past decade employing various pump-probe methods have always measured a few </a:t>
            </a:r>
            <a:r>
              <a:rPr lang="en-US" sz="2000" dirty="0" err="1">
                <a:latin typeface="Times New Roman" panose="02020603050405020304" pitchFamily="18" charset="0"/>
                <a:cs typeface="Times New Roman" panose="02020603050405020304" pitchFamily="18" charset="0"/>
              </a:rPr>
              <a:t>ps</a:t>
            </a:r>
            <a:r>
              <a:rPr lang="en-US" sz="2000" dirty="0">
                <a:latin typeface="Times New Roman" panose="02020603050405020304" pitchFamily="18" charset="0"/>
                <a:cs typeface="Times New Roman" panose="02020603050405020304" pitchFamily="18" charset="0"/>
              </a:rPr>
              <a:t> decay time. This is probably caused by high exciting light intensities used in such measurements</a:t>
            </a:r>
          </a:p>
          <a:p>
            <a:pPr lvl="0"/>
            <a:r>
              <a:rPr lang="en-US" sz="1400" dirty="0">
                <a:latin typeface="Times New Roman" panose="02020603050405020304" pitchFamily="18" charset="0"/>
                <a:cs typeface="Times New Roman" panose="02020603050405020304" pitchFamily="18" charset="0"/>
              </a:rPr>
              <a:t>M. </a:t>
            </a:r>
            <a:r>
              <a:rPr lang="en-US" sz="1400" dirty="0" err="1">
                <a:latin typeface="Times New Roman" panose="02020603050405020304" pitchFamily="18" charset="0"/>
                <a:cs typeface="Times New Roman" panose="02020603050405020304" pitchFamily="18" charset="0"/>
              </a:rPr>
              <a:t>Breusing</a:t>
            </a:r>
            <a:r>
              <a:rPr lang="en-US" sz="1400" dirty="0">
                <a:latin typeface="Times New Roman" panose="02020603050405020304" pitchFamily="18" charset="0"/>
                <a:cs typeface="Times New Roman" panose="02020603050405020304" pitchFamily="18" charset="0"/>
              </a:rPr>
              <a:t>, et al., </a:t>
            </a:r>
            <a:r>
              <a:rPr lang="ru-RU" sz="1400" dirty="0" err="1">
                <a:latin typeface="Times New Roman" panose="02020603050405020304" pitchFamily="18" charset="0"/>
                <a:cs typeface="Times New Roman" panose="02020603050405020304" pitchFamily="18" charset="0"/>
              </a:rPr>
              <a:t>Phys</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Rev</a:t>
            </a:r>
            <a:r>
              <a:rPr lang="ru-RU" sz="1400" dirty="0">
                <a:latin typeface="Times New Roman" panose="02020603050405020304" pitchFamily="18" charset="0"/>
                <a:cs typeface="Times New Roman" panose="02020603050405020304" pitchFamily="18" charset="0"/>
              </a:rPr>
              <a:t>. B 2011, 83, 153410</a:t>
            </a:r>
            <a:r>
              <a:rPr lang="en-US" sz="1400" dirty="0">
                <a:latin typeface="Times New Roman" panose="02020603050405020304" pitchFamily="18" charset="0"/>
                <a:cs typeface="Times New Roman" panose="02020603050405020304" pitchFamily="18" charset="0"/>
              </a:rPr>
              <a:t>;</a:t>
            </a:r>
            <a:r>
              <a:rPr lang="ru-RU" sz="1400" dirty="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X.-Q. Yan, et al., </a:t>
            </a:r>
            <a:r>
              <a:rPr lang="ru-RU" sz="1400" dirty="0" err="1">
                <a:latin typeface="Times New Roman" panose="02020603050405020304" pitchFamily="18" charset="0"/>
                <a:cs typeface="Times New Roman" panose="02020603050405020304" pitchFamily="18" charset="0"/>
              </a:rPr>
              <a:t>Phys</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Rev</a:t>
            </a:r>
            <a:r>
              <a:rPr lang="ru-RU" sz="1400" dirty="0">
                <a:latin typeface="Times New Roman" panose="02020603050405020304" pitchFamily="18" charset="0"/>
                <a:cs typeface="Times New Roman" panose="02020603050405020304" pitchFamily="18" charset="0"/>
              </a:rPr>
              <a:t>. B 2014,</a:t>
            </a:r>
            <a:r>
              <a:rPr lang="ru-RU" sz="1400" b="1" dirty="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90, 134308</a:t>
            </a:r>
            <a:r>
              <a:rPr lang="en-US" sz="1400" dirty="0">
                <a:latin typeface="Times New Roman" panose="02020603050405020304" pitchFamily="18" charset="0"/>
                <a:cs typeface="Times New Roman" panose="02020603050405020304" pitchFamily="18" charset="0"/>
              </a:rPr>
              <a:t>;  I. </a:t>
            </a:r>
            <a:r>
              <a:rPr lang="en-US" sz="1400" dirty="0" err="1">
                <a:latin typeface="Times New Roman" panose="02020603050405020304" pitchFamily="18" charset="0"/>
                <a:cs typeface="Times New Roman" panose="02020603050405020304" pitchFamily="18" charset="0"/>
              </a:rPr>
              <a:t>Gierz</a:t>
            </a:r>
            <a:r>
              <a:rPr lang="en-US" sz="1400" dirty="0">
                <a:latin typeface="Times New Roman" panose="02020603050405020304" pitchFamily="18" charset="0"/>
                <a:cs typeface="Times New Roman" panose="02020603050405020304" pitchFamily="18" charset="0"/>
              </a:rPr>
              <a:t>, et al., </a:t>
            </a:r>
            <a:r>
              <a:rPr lang="ru-RU" sz="1400" dirty="0" err="1">
                <a:latin typeface="Times New Roman" panose="02020603050405020304" pitchFamily="18" charset="0"/>
                <a:cs typeface="Times New Roman" panose="02020603050405020304" pitchFamily="18" charset="0"/>
              </a:rPr>
              <a:t>Nat</a:t>
            </a:r>
            <a:r>
              <a:rPr lang="ru-RU" sz="1400" dirty="0">
                <a:latin typeface="Times New Roman" panose="02020603050405020304" pitchFamily="18" charset="0"/>
                <a:cs typeface="Times New Roman" panose="02020603050405020304" pitchFamily="18" charset="0"/>
              </a:rPr>
              <a:t>. </a:t>
            </a:r>
            <a:r>
              <a:rPr lang="ru-RU" sz="1400" dirty="0" err="1">
                <a:latin typeface="Times New Roman" panose="02020603050405020304" pitchFamily="18" charset="0"/>
                <a:cs typeface="Times New Roman" panose="02020603050405020304" pitchFamily="18" charset="0"/>
              </a:rPr>
              <a:t>Mater</a:t>
            </a:r>
            <a:r>
              <a:rPr lang="ru-RU" sz="1400" dirty="0">
                <a:latin typeface="Times New Roman" panose="02020603050405020304" pitchFamily="18" charset="0"/>
                <a:cs typeface="Times New Roman" panose="02020603050405020304" pitchFamily="18" charset="0"/>
              </a:rPr>
              <a:t>. </a:t>
            </a:r>
            <a:r>
              <a:rPr lang="ru-RU" sz="1400" b="1" dirty="0">
                <a:latin typeface="Times New Roman" panose="02020603050405020304" pitchFamily="18" charset="0"/>
                <a:cs typeface="Times New Roman" panose="02020603050405020304" pitchFamily="18" charset="0"/>
              </a:rPr>
              <a:t>2013, </a:t>
            </a:r>
            <a:r>
              <a:rPr lang="ru-RU" sz="1400" dirty="0">
                <a:latin typeface="Times New Roman" panose="02020603050405020304" pitchFamily="18" charset="0"/>
                <a:cs typeface="Times New Roman" panose="02020603050405020304" pitchFamily="18" charset="0"/>
              </a:rPr>
              <a:t>12, </a:t>
            </a:r>
            <a:r>
              <a:rPr lang="en-US" sz="1400" dirty="0">
                <a:latin typeface="Times New Roman" panose="02020603050405020304" pitchFamily="18" charset="0"/>
                <a:cs typeface="Times New Roman" panose="02020603050405020304" pitchFamily="18" charset="0"/>
              </a:rPr>
              <a:t>	</a:t>
            </a:r>
            <a:r>
              <a:rPr lang="ru-RU" sz="1400" dirty="0">
                <a:latin typeface="Times New Roman" panose="02020603050405020304" pitchFamily="18" charset="0"/>
                <a:cs typeface="Times New Roman" panose="02020603050405020304" pitchFamily="18" charset="0"/>
              </a:rPr>
              <a:t>1119-1124</a:t>
            </a:r>
            <a:r>
              <a:rPr lang="en-US" sz="1400" dirty="0">
                <a:latin typeface="Times New Roman" panose="02020603050405020304" pitchFamily="18" charset="0"/>
                <a:cs typeface="Times New Roman" panose="02020603050405020304" pitchFamily="18" charset="0"/>
              </a:rPr>
              <a:t>; U. Soren, et al., J. </a:t>
            </a:r>
            <a:r>
              <a:rPr lang="en-US" sz="1400" dirty="0" err="1">
                <a:latin typeface="Times New Roman" panose="02020603050405020304" pitchFamily="18" charset="0"/>
                <a:cs typeface="Times New Roman" panose="02020603050405020304" pitchFamily="18" charset="0"/>
              </a:rPr>
              <a:t>Phy</a:t>
            </a:r>
            <a:r>
              <a:rPr lang="en-US" sz="1400" dirty="0">
                <a:latin typeface="Times New Roman" panose="02020603050405020304" pitchFamily="18" charset="0"/>
                <a:cs typeface="Times New Roman" panose="02020603050405020304" pitchFamily="18" charset="0"/>
              </a:rPr>
              <a:t>. </a:t>
            </a:r>
            <a:r>
              <a:rPr lang="en-US" sz="1400" dirty="0" err="1">
                <a:latin typeface="Times New Roman" panose="02020603050405020304" pitchFamily="18" charset="0"/>
                <a:cs typeface="Times New Roman" panose="02020603050405020304" pitchFamily="18" charset="0"/>
              </a:rPr>
              <a:t>Condens</a:t>
            </a:r>
            <a:r>
              <a:rPr lang="en-US" sz="1400" dirty="0">
                <a:latin typeface="Times New Roman" panose="02020603050405020304" pitchFamily="18" charset="0"/>
                <a:cs typeface="Times New Roman" panose="02020603050405020304" pitchFamily="18" charset="0"/>
              </a:rPr>
              <a:t>. Matter 2015, 27, 164206; and many others…</a:t>
            </a:r>
          </a:p>
          <a:p>
            <a:pPr lvl="0"/>
            <a:endParaRPr lang="en-US" sz="1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Longer lifetime of hot carriers was observed for the first time implementing time resolved ARPES method with low intensity light source. The measurement precision was &gt; 64ps</a:t>
            </a:r>
          </a:p>
          <a:p>
            <a:r>
              <a:rPr lang="en-US" sz="1400" dirty="0">
                <a:latin typeface="Times New Roman" panose="02020603050405020304" pitchFamily="18" charset="0"/>
                <a:cs typeface="Times New Roman" panose="02020603050405020304" pitchFamily="18" charset="0"/>
              </a:rPr>
              <a:t>Lin Fan et al., </a:t>
            </a:r>
            <a:r>
              <a:rPr lang="en-US" sz="1400" dirty="0" err="1">
                <a:latin typeface="Times New Roman" panose="02020603050405020304" pitchFamily="18" charset="0"/>
                <a:cs typeface="Times New Roman" panose="02020603050405020304" pitchFamily="18" charset="0"/>
              </a:rPr>
              <a:t>Phys</a:t>
            </a:r>
            <a:r>
              <a:rPr lang="en-US" sz="1400" dirty="0">
                <a:latin typeface="Times New Roman" panose="02020603050405020304" pitchFamily="18" charset="0"/>
                <a:cs typeface="Times New Roman" panose="02020603050405020304" pitchFamily="18" charset="0"/>
              </a:rPr>
              <a:t> Chem. Lett., 9(7), 2018</a:t>
            </a:r>
          </a:p>
          <a:p>
            <a:pPr lvl="0"/>
            <a:endParaRPr lang="en-US" sz="14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The RF Timer based system allows photoemission time measurements under low light intensities with the precision 10 </a:t>
            </a:r>
            <a:r>
              <a:rPr lang="en-US" sz="2000" dirty="0" err="1">
                <a:latin typeface="Times New Roman" panose="02020603050405020304" pitchFamily="18" charset="0"/>
                <a:cs typeface="Times New Roman" panose="02020603050405020304" pitchFamily="18" charset="0"/>
              </a:rPr>
              <a:t>ps</a:t>
            </a:r>
            <a:r>
              <a:rPr lang="en-US" sz="2000" dirty="0">
                <a:latin typeface="Times New Roman" panose="02020603050405020304" pitchFamily="18" charset="0"/>
                <a:cs typeface="Times New Roman" panose="02020603050405020304" pitchFamily="18" charset="0"/>
              </a:rPr>
              <a:t> or better </a:t>
            </a:r>
          </a:p>
          <a:p>
            <a:endParaRPr lang="en-US" sz="1200" dirty="0"/>
          </a:p>
          <a:p>
            <a:endParaRPr lang="en-US" sz="1200" dirty="0"/>
          </a:p>
          <a:p>
            <a:pPr marL="285750" indent="-285750">
              <a:buFont typeface="Arial" panose="020B0604020202020204" pitchFamily="34" charset="0"/>
              <a:buChar char="•"/>
            </a:pPr>
            <a:endParaRPr lang="en-US" dirty="0"/>
          </a:p>
        </p:txBody>
      </p:sp>
      <p:sp>
        <p:nvSpPr>
          <p:cNvPr id="2" name="Footer Placeholder 1"/>
          <p:cNvSpPr>
            <a:spLocks noGrp="1"/>
          </p:cNvSpPr>
          <p:nvPr>
            <p:ph type="ftr" sz="quarter" idx="11"/>
          </p:nvPr>
        </p:nvSpPr>
        <p:spPr/>
        <p:txBody>
          <a:bodyPr/>
          <a:lstStyle/>
          <a:p>
            <a:r>
              <a:rPr lang="en-US" smtClean="0"/>
              <a:t>FAST 2025, Elba</a:t>
            </a:r>
            <a:endParaRPr lang="en-US"/>
          </a:p>
        </p:txBody>
      </p:sp>
    </p:spTree>
    <p:extLst>
      <p:ext uri="{BB962C8B-B14F-4D97-AF65-F5344CB8AC3E}">
        <p14:creationId xmlns:p14="http://schemas.microsoft.com/office/powerpoint/2010/main" val="2943392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7C23B5A-7CE6-4A72-89EA-ECC4CC498837}"/>
              </a:ext>
            </a:extLst>
          </p:cNvPr>
          <p:cNvSpPr txBox="1"/>
          <p:nvPr/>
        </p:nvSpPr>
        <p:spPr>
          <a:xfrm>
            <a:off x="0" y="247650"/>
            <a:ext cx="11994292" cy="654923"/>
          </a:xfrm>
          <a:prstGeom prst="rect">
            <a:avLst/>
          </a:prstGeom>
          <a:noFill/>
        </p:spPr>
        <p:txBody>
          <a:bodyPr wrap="square" rtlCol="0">
            <a:spAutoFit/>
          </a:bodyPr>
          <a:lstStyle/>
          <a:p>
            <a:pPr algn="ctr">
              <a:lnSpc>
                <a:spcPct val="58000"/>
              </a:lnSpc>
              <a:buClr>
                <a:srgbClr val="000000"/>
              </a:buClr>
              <a:buSzPct val="100000"/>
              <a:buFont typeface="Arial" panose="020B0604020202020204" pitchFamily="34" charset="0"/>
              <a:buNone/>
            </a:pPr>
            <a:r>
              <a:rPr lang="en-US" altLang="en-US" sz="3200" b="1" dirty="0" smtClean="0">
                <a:latin typeface="Times New Roman" panose="02020603050405020304" pitchFamily="18" charset="0"/>
                <a:cs typeface="Times New Roman" panose="02020603050405020304" pitchFamily="18" charset="0"/>
              </a:rPr>
              <a:t>Time </a:t>
            </a:r>
            <a:r>
              <a:rPr lang="en-US" altLang="en-US" sz="3200" b="1" dirty="0">
                <a:latin typeface="Times New Roman" panose="02020603050405020304" pitchFamily="18" charset="0"/>
                <a:cs typeface="Times New Roman" panose="02020603050405020304" pitchFamily="18" charset="0"/>
              </a:rPr>
              <a:t>Resolved Photo-Electron Detection System</a:t>
            </a:r>
          </a:p>
          <a:p>
            <a:endParaRPr lang="ru-RU" dirty="0"/>
          </a:p>
        </p:txBody>
      </p:sp>
      <p:pic>
        <p:nvPicPr>
          <p:cNvPr id="18" name="Picture 1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4478" y="949720"/>
            <a:ext cx="5288384" cy="2509521"/>
          </a:xfrm>
          <a:prstGeom prst="rect">
            <a:avLst/>
          </a:prstGeom>
        </p:spPr>
      </p:pic>
      <p:sp>
        <p:nvSpPr>
          <p:cNvPr id="20" name="Rectangle 6">
            <a:extLst>
              <a:ext uri="{FF2B5EF4-FFF2-40B4-BE49-F238E27FC236}">
                <a16:creationId xmlns:a16="http://schemas.microsoft.com/office/drawing/2014/main" id="{77AA0AC6-67F3-4E81-9236-CEEC42265C24}"/>
              </a:ext>
            </a:extLst>
          </p:cNvPr>
          <p:cNvSpPr>
            <a:spLocks noChangeArrowheads="1"/>
          </p:cNvSpPr>
          <p:nvPr/>
        </p:nvSpPr>
        <p:spPr bwMode="auto">
          <a:xfrm>
            <a:off x="160534" y="3813133"/>
            <a:ext cx="5047668" cy="1077218"/>
          </a:xfrm>
          <a:prstGeom prst="rect">
            <a:avLst/>
          </a:prstGeom>
          <a:noFill/>
          <a:ln w="9525">
            <a:noFill/>
            <a:miter lim="800000"/>
            <a:headEnd/>
            <a:tailEnd/>
          </a:ln>
        </p:spPr>
        <p:txBody>
          <a:bodyPr wrap="square">
            <a:spAutoFit/>
          </a:bodyPr>
          <a:lstStyle/>
          <a:p>
            <a:pPr marL="330200" marR="0" lvl="0" indent="-330200" algn="ctr" defTabSz="455613" rtl="0" eaLnBrk="1" fontAlgn="base" latinLnBrk="0" hangingPunct="1">
              <a:lnSpc>
                <a:spcPct val="100000"/>
              </a:lnSpc>
              <a:spcBef>
                <a:spcPts val="500"/>
              </a:spcBef>
              <a:spcAft>
                <a:spcPct val="0"/>
              </a:spcAft>
              <a:buClr>
                <a:srgbClr val="333399"/>
              </a:buClr>
              <a:buSzPct val="100000"/>
              <a:buFontTx/>
              <a:buNone/>
              <a:tabLst>
                <a:tab pos="330200" algn="l"/>
                <a:tab pos="787400" algn="l"/>
                <a:tab pos="1244600" algn="l"/>
                <a:tab pos="1701800" algn="l"/>
                <a:tab pos="2159000" algn="l"/>
                <a:tab pos="2616200" algn="l"/>
                <a:tab pos="3073400" algn="l"/>
                <a:tab pos="3530600" algn="l"/>
                <a:tab pos="3987800" algn="l"/>
                <a:tab pos="4445000" algn="l"/>
                <a:tab pos="4902200" algn="l"/>
                <a:tab pos="5359400" algn="l"/>
                <a:tab pos="5816600" algn="l"/>
                <a:tab pos="6273800" algn="l"/>
                <a:tab pos="6731000" algn="l"/>
                <a:tab pos="7188200" algn="l"/>
                <a:tab pos="7645400" algn="l"/>
                <a:tab pos="8102600" algn="l"/>
                <a:tab pos="8559800" algn="l"/>
                <a:tab pos="9017000" algn="l"/>
                <a:tab pos="9474200" algn="l"/>
              </a:tabLst>
              <a:defRPr/>
            </a:pPr>
            <a:r>
              <a:rPr kumimoji="0" lang="en-GB" sz="1600" b="0" i="0" u="none" strike="noStrike" kern="1200" cap="none" spc="0" normalizeH="0" baseline="0" noProof="0" dirty="0">
                <a:ln>
                  <a:noFill/>
                </a:ln>
                <a:solidFill>
                  <a:srgbClr val="2D2DB9">
                    <a:lumMod val="50000"/>
                  </a:srgbClr>
                </a:solidFill>
                <a:effectLst/>
                <a:uLnTx/>
                <a:uFillTx/>
                <a:latin typeface="Times New Roman" panose="02020603050405020304" pitchFamily="18" charset="0"/>
                <a:ea typeface="+mn-ea"/>
                <a:cs typeface="Times New Roman" panose="02020603050405020304" pitchFamily="18" charset="0"/>
              </a:rPr>
              <a:t>1-laser photon pulse; 2-nonlinear crystal; 3-quartz window; 4-magnet; 5-collimator; 6-accelerating electrode; 7-photoelectron; 8-photocathode; 9-electrostatic lens; 10-RF deflector; 11-MCP detector; 12- delay line anode</a:t>
            </a:r>
          </a:p>
        </p:txBody>
      </p:sp>
      <p:sp>
        <p:nvSpPr>
          <p:cNvPr id="24" name="TextBox 23">
            <a:extLst>
              <a:ext uri="{FF2B5EF4-FFF2-40B4-BE49-F238E27FC236}">
                <a16:creationId xmlns:a16="http://schemas.microsoft.com/office/drawing/2014/main" id="{B442516E-D3A5-42AC-B50C-44FD61E6F07F}"/>
              </a:ext>
            </a:extLst>
          </p:cNvPr>
          <p:cNvSpPr txBox="1"/>
          <p:nvPr/>
        </p:nvSpPr>
        <p:spPr bwMode="auto">
          <a:xfrm>
            <a:off x="2488695" y="1517658"/>
            <a:ext cx="1875830" cy="269147"/>
          </a:xfrm>
          <a:prstGeom prst="rect">
            <a:avLst/>
          </a:prstGeom>
          <a:noFill/>
          <a:ln w="9525">
            <a:noFill/>
            <a:round/>
            <a:headEnd/>
            <a:tailEnd/>
          </a:ln>
        </p:spPr>
        <p:txBody>
          <a:bodyPr wrap="square" lIns="89973" tIns="46785" rIns="89973" bIns="46785" anchor="ctr">
            <a:spAutoFit/>
          </a:bodyPr>
          <a:lstStyle/>
          <a:p>
            <a:pPr marL="0" marR="0" lvl="0" indent="0" algn="ctr" defTabSz="455613" rtl="0" eaLnBrk="0" fontAlgn="base" latinLnBrk="0" hangingPunct="0">
              <a:lnSpc>
                <a:spcPct val="58000"/>
              </a:lnSpc>
              <a:spcBef>
                <a:spcPct val="0"/>
              </a:spcBef>
              <a:spcAft>
                <a:spcPct val="0"/>
              </a:spcAft>
              <a:buClr>
                <a:srgbClr val="000000"/>
              </a:buClr>
              <a:buSzPct val="100000"/>
              <a:buFont typeface="StarSymbol"/>
              <a:buNone/>
              <a:tabLst/>
              <a:defRPr/>
            </a:pPr>
            <a:r>
              <a:rPr kumimoji="0" lang="en-US" sz="1800" b="1" i="0" u="none" strike="noStrike" kern="0" cap="none" spc="0" normalizeH="0" baseline="0" noProof="0" dirty="0">
                <a:ln>
                  <a:noFill/>
                </a:ln>
                <a:solidFill>
                  <a:srgbClr val="2D2DB9">
                    <a:lumMod val="50000"/>
                  </a:srgbClr>
                </a:solidFill>
                <a:effectLst/>
                <a:uLnTx/>
                <a:uFillTx/>
                <a:latin typeface="Times New Roman" panose="02020603050405020304" pitchFamily="18" charset="0"/>
                <a:ea typeface="+mn-ea"/>
                <a:cs typeface="Times New Roman" panose="02020603050405020304" pitchFamily="18" charset="0"/>
              </a:rPr>
              <a:t>500 -1000 MHz</a:t>
            </a:r>
          </a:p>
        </p:txBody>
      </p:sp>
      <p:pic>
        <p:nvPicPr>
          <p:cNvPr id="26" name="Picture 25"/>
          <p:cNvPicPr/>
          <p:nvPr/>
        </p:nvPicPr>
        <p:blipFill>
          <a:blip r:embed="rId3" cstate="print">
            <a:extLst>
              <a:ext uri="{28A0092B-C50C-407E-A947-70E740481C1C}">
                <a14:useLocalDpi xmlns:a14="http://schemas.microsoft.com/office/drawing/2010/main" val="0"/>
              </a:ext>
            </a:extLst>
          </a:blip>
          <a:stretch>
            <a:fillRect/>
          </a:stretch>
        </p:blipFill>
        <p:spPr>
          <a:xfrm>
            <a:off x="5862451" y="936876"/>
            <a:ext cx="5635450" cy="3725660"/>
          </a:xfrm>
          <a:prstGeom prst="rect">
            <a:avLst/>
          </a:prstGeom>
        </p:spPr>
      </p:pic>
      <p:sp>
        <p:nvSpPr>
          <p:cNvPr id="5" name="TextBox 4"/>
          <p:cNvSpPr txBox="1"/>
          <p:nvPr/>
        </p:nvSpPr>
        <p:spPr>
          <a:xfrm>
            <a:off x="284478" y="5205743"/>
            <a:ext cx="11709814" cy="646331"/>
          </a:xfrm>
          <a:prstGeom prst="rect">
            <a:avLst/>
          </a:prstGeom>
          <a:noFill/>
        </p:spPr>
        <p:txBody>
          <a:bodyPr wrap="square" rtlCol="0">
            <a:spAutoFit/>
          </a:bodyPr>
          <a:lstStyle/>
          <a:p>
            <a:r>
              <a:rPr lang="en-US" kern="0" dirty="0">
                <a:latin typeface="Times New Roman"/>
                <a:ea typeface="Calibri"/>
                <a:cs typeface="Arial"/>
              </a:rPr>
              <a:t>Laser: NKT ORIGAMI;  Repetition rate: 40 MHz; Wavelength: 515.4  nm, halved to 257.7 nm; Photon bunch length: 166 fs</a:t>
            </a:r>
            <a:endParaRPr lang="en-US" kern="0" dirty="0">
              <a:latin typeface="Times New Roman"/>
              <a:ea typeface="Times New Roman"/>
              <a:cs typeface="Arial"/>
            </a:endParaRPr>
          </a:p>
          <a:p>
            <a:endParaRPr lang="en-US" dirty="0"/>
          </a:p>
        </p:txBody>
      </p:sp>
      <p:sp>
        <p:nvSpPr>
          <p:cNvPr id="7" name="Footer Placeholder 6"/>
          <p:cNvSpPr>
            <a:spLocks noGrp="1"/>
          </p:cNvSpPr>
          <p:nvPr>
            <p:ph type="ftr" sz="quarter" idx="11"/>
          </p:nvPr>
        </p:nvSpPr>
        <p:spPr/>
        <p:txBody>
          <a:bodyPr/>
          <a:lstStyle/>
          <a:p>
            <a:r>
              <a:rPr lang="en-US" smtClean="0"/>
              <a:t>FAST 2025, Elba</a:t>
            </a:r>
            <a:endParaRPr lang="en-US"/>
          </a:p>
        </p:txBody>
      </p:sp>
    </p:spTree>
    <p:extLst>
      <p:ext uri="{BB962C8B-B14F-4D97-AF65-F5344CB8AC3E}">
        <p14:creationId xmlns:p14="http://schemas.microsoft.com/office/powerpoint/2010/main" val="37214308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srcRect/>
          <a:stretch>
            <a:fillRect/>
          </a:stretch>
        </p:blipFill>
        <p:spPr bwMode="auto">
          <a:xfrm>
            <a:off x="2036636" y="1309433"/>
            <a:ext cx="3388804" cy="3331475"/>
          </a:xfrm>
          <a:prstGeom prst="rect">
            <a:avLst/>
          </a:prstGeom>
          <a:noFill/>
          <a:ln w="9525">
            <a:noFill/>
            <a:miter lim="800000"/>
            <a:headEnd/>
            <a:tailEnd/>
          </a:ln>
          <a:effec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11536" y="1210244"/>
            <a:ext cx="3670664" cy="3493764"/>
          </a:xfrm>
          <a:prstGeom prst="rect">
            <a:avLst/>
          </a:prstGeom>
        </p:spPr>
      </p:pic>
      <p:sp>
        <p:nvSpPr>
          <p:cNvPr id="9" name="TextBox 8"/>
          <p:cNvSpPr txBox="1"/>
          <p:nvPr/>
        </p:nvSpPr>
        <p:spPr>
          <a:xfrm>
            <a:off x="2865120" y="340300"/>
            <a:ext cx="8072846" cy="584775"/>
          </a:xfrm>
          <a:prstGeom prst="rect">
            <a:avLst/>
          </a:prstGeom>
          <a:noFill/>
        </p:spPr>
        <p:txBody>
          <a:bodyPr wrap="square" rtlCol="0">
            <a:spAutoFit/>
          </a:bodyPr>
          <a:lstStyle/>
          <a:p>
            <a:r>
              <a:rPr lang="en-US" sz="3200" dirty="0">
                <a:latin typeface="Times New Roman" panose="02020603050405020304" pitchFamily="18" charset="0"/>
                <a:cs typeface="Times New Roman" panose="02020603050405020304" pitchFamily="18" charset="0"/>
              </a:rPr>
              <a:t>Photoemission time measurements</a:t>
            </a:r>
          </a:p>
        </p:txBody>
      </p:sp>
      <p:sp>
        <p:nvSpPr>
          <p:cNvPr id="10" name="TextBox 9"/>
          <p:cNvSpPr txBox="1"/>
          <p:nvPr/>
        </p:nvSpPr>
        <p:spPr>
          <a:xfrm>
            <a:off x="4869099" y="988175"/>
            <a:ext cx="5164183"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0.6 </a:t>
            </a:r>
            <a:r>
              <a:rPr lang="el-GR" sz="2000" dirty="0">
                <a:latin typeface="Times New Roman" panose="02020603050405020304" pitchFamily="18" charset="0"/>
                <a:cs typeface="Times New Roman" panose="02020603050405020304" pitchFamily="18" charset="0"/>
              </a:rPr>
              <a:t>μ</a:t>
            </a:r>
            <a:r>
              <a:rPr lang="en-US" sz="2000" dirty="0">
                <a:latin typeface="Times New Roman" panose="02020603050405020304" pitchFamily="18" charset="0"/>
                <a:cs typeface="Times New Roman" panose="02020603050405020304" pitchFamily="18" charset="0"/>
              </a:rPr>
              <a:t>m gold layer</a:t>
            </a:r>
          </a:p>
        </p:txBody>
      </p:sp>
      <p:sp>
        <p:nvSpPr>
          <p:cNvPr id="11" name="TextBox 10"/>
          <p:cNvSpPr txBox="1"/>
          <p:nvPr/>
        </p:nvSpPr>
        <p:spPr>
          <a:xfrm>
            <a:off x="1493519" y="5031000"/>
            <a:ext cx="9204961" cy="707886"/>
          </a:xfrm>
          <a:prstGeom prst="rect">
            <a:avLst/>
          </a:prstGeom>
          <a:noFill/>
        </p:spPr>
        <p:txBody>
          <a:bodyPr wrap="square" rtlCol="0">
            <a:spAutoFit/>
          </a:bodyPr>
          <a:lstStyle/>
          <a:p>
            <a:pPr algn="ctr"/>
            <a:r>
              <a:rPr lang="en-US" sz="2000" dirty="0">
                <a:latin typeface="Times New Roman" panose="02020603050405020304" pitchFamily="18" charset="0"/>
                <a:cs typeface="Times New Roman" panose="02020603050405020304" pitchFamily="18" charset="0"/>
              </a:rPr>
              <a:t>For gold, tantalum and other non- 2D materials the measured photoemission time is on par with the system’s time resolution   </a:t>
            </a:r>
          </a:p>
        </p:txBody>
      </p:sp>
      <p:sp>
        <p:nvSpPr>
          <p:cNvPr id="5" name="Footer Placeholder 4"/>
          <p:cNvSpPr>
            <a:spLocks noGrp="1"/>
          </p:cNvSpPr>
          <p:nvPr>
            <p:ph type="ftr" sz="quarter" idx="11"/>
          </p:nvPr>
        </p:nvSpPr>
        <p:spPr/>
        <p:txBody>
          <a:bodyPr/>
          <a:lstStyle/>
          <a:p>
            <a:r>
              <a:rPr lang="en-US" smtClean="0"/>
              <a:t>FAST 2025, Elba</a:t>
            </a:r>
            <a:endParaRPr lang="en-US"/>
          </a:p>
        </p:txBody>
      </p:sp>
    </p:spTree>
    <p:extLst>
      <p:ext uri="{BB962C8B-B14F-4D97-AF65-F5344CB8AC3E}">
        <p14:creationId xmlns:p14="http://schemas.microsoft.com/office/powerpoint/2010/main" val="37015864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83523"/>
            <a:ext cx="11250565" cy="584775"/>
          </a:xfrm>
          <a:prstGeom prst="rect">
            <a:avLst/>
          </a:prstGeom>
          <a:noFill/>
        </p:spPr>
        <p:txBody>
          <a:bodyPr wrap="square" rtlCol="0">
            <a:spAutoFit/>
          </a:bodyPr>
          <a:lstStyle/>
          <a:p>
            <a:pPr algn="ctr"/>
            <a:r>
              <a:rPr lang="en-US" sz="3200" b="1" dirty="0">
                <a:latin typeface="Times New Roman" panose="02020603050405020304" pitchFamily="18" charset="0"/>
                <a:cs typeface="Times New Roman" panose="02020603050405020304" pitchFamily="18" charset="0"/>
              </a:rPr>
              <a:t>Nanostructures’ photoemission time </a:t>
            </a:r>
          </a:p>
        </p:txBody>
      </p:sp>
      <p:pic>
        <p:nvPicPr>
          <p:cNvPr id="13" name="Picture 12"/>
          <p:cNvPicPr>
            <a:picLocks noChangeAspect="1"/>
          </p:cNvPicPr>
          <p:nvPr/>
        </p:nvPicPr>
        <p:blipFill>
          <a:blip r:embed="rId2"/>
          <a:stretch>
            <a:fillRect/>
          </a:stretch>
        </p:blipFill>
        <p:spPr>
          <a:xfrm>
            <a:off x="8864939" y="1029151"/>
            <a:ext cx="2879478" cy="2632665"/>
          </a:xfrm>
          <a:prstGeom prst="rect">
            <a:avLst/>
          </a:prstGeom>
        </p:spPr>
      </p:pic>
      <p:sp>
        <p:nvSpPr>
          <p:cNvPr id="14" name="TextBox 13"/>
          <p:cNvSpPr txBox="1"/>
          <p:nvPr/>
        </p:nvSpPr>
        <p:spPr>
          <a:xfrm>
            <a:off x="10171112" y="3367973"/>
            <a:ext cx="876300" cy="369332"/>
          </a:xfrm>
          <a:prstGeom prst="rect">
            <a:avLst/>
          </a:prstGeom>
          <a:noFill/>
        </p:spPr>
        <p:txBody>
          <a:bodyPr wrap="square" rtlCol="0">
            <a:spAutoFit/>
          </a:bodyPr>
          <a:lstStyle/>
          <a:p>
            <a:r>
              <a:rPr lang="en-US" dirty="0"/>
              <a:t>Gold</a:t>
            </a:r>
          </a:p>
        </p:txBody>
      </p:sp>
      <p:sp>
        <p:nvSpPr>
          <p:cNvPr id="15" name="TextBox 14"/>
          <p:cNvSpPr txBox="1"/>
          <p:nvPr/>
        </p:nvSpPr>
        <p:spPr>
          <a:xfrm>
            <a:off x="9041487" y="1218574"/>
            <a:ext cx="1276350" cy="369332"/>
          </a:xfrm>
          <a:prstGeom prst="rect">
            <a:avLst/>
          </a:prstGeom>
          <a:noFill/>
        </p:spPr>
        <p:txBody>
          <a:bodyPr wrap="square" rtlCol="0">
            <a:spAutoFit/>
          </a:bodyPr>
          <a:lstStyle/>
          <a:p>
            <a:r>
              <a:rPr lang="en-US" dirty="0"/>
              <a:t>Graphene</a:t>
            </a:r>
          </a:p>
        </p:txBody>
      </p:sp>
      <p:sp>
        <p:nvSpPr>
          <p:cNvPr id="17" name="TextBox 16"/>
          <p:cNvSpPr txBox="1"/>
          <p:nvPr/>
        </p:nvSpPr>
        <p:spPr>
          <a:xfrm>
            <a:off x="10494385" y="1231759"/>
            <a:ext cx="1026150" cy="369332"/>
          </a:xfrm>
          <a:prstGeom prst="rect">
            <a:avLst/>
          </a:prstGeom>
          <a:noFill/>
        </p:spPr>
        <p:txBody>
          <a:bodyPr wrap="square" rtlCol="0">
            <a:spAutoFit/>
          </a:bodyPr>
          <a:lstStyle/>
          <a:p>
            <a:r>
              <a:rPr lang="en-US" dirty="0"/>
              <a:t>MoS2</a:t>
            </a:r>
          </a:p>
        </p:txBody>
      </p:sp>
      <p:sp>
        <p:nvSpPr>
          <p:cNvPr id="22" name="TextBox 21"/>
          <p:cNvSpPr txBox="1"/>
          <p:nvPr/>
        </p:nvSpPr>
        <p:spPr>
          <a:xfrm>
            <a:off x="4232836" y="5897896"/>
            <a:ext cx="927599" cy="400110"/>
          </a:xfrm>
          <a:prstGeom prst="rect">
            <a:avLst/>
          </a:prstGeom>
          <a:noFill/>
        </p:spPr>
        <p:txBody>
          <a:bodyPr wrap="square" rtlCol="0">
            <a:spAutoFit/>
          </a:bodyPr>
          <a:lstStyle/>
          <a:p>
            <a:r>
              <a:rPr lang="en-US" sz="2000" dirty="0">
                <a:latin typeface="Times New Roman" panose="02020603050405020304" pitchFamily="18" charset="0"/>
                <a:cs typeface="Times New Roman" panose="02020603050405020304" pitchFamily="18" charset="0"/>
              </a:rPr>
              <a:t>MoS2</a:t>
            </a:r>
          </a:p>
        </p:txBody>
      </p:sp>
      <p:sp>
        <p:nvSpPr>
          <p:cNvPr id="24" name="TextBox 23"/>
          <p:cNvSpPr txBox="1"/>
          <p:nvPr/>
        </p:nvSpPr>
        <p:spPr>
          <a:xfrm>
            <a:off x="724894" y="5915094"/>
            <a:ext cx="2932612"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     gold (for comparison)</a:t>
            </a:r>
            <a:endParaRPr lang="en-US" dirty="0"/>
          </a:p>
        </p:txBody>
      </p:sp>
      <p:sp>
        <p:nvSpPr>
          <p:cNvPr id="25" name="TextBox 24"/>
          <p:cNvSpPr txBox="1"/>
          <p:nvPr/>
        </p:nvSpPr>
        <p:spPr>
          <a:xfrm>
            <a:off x="8903205" y="3939913"/>
            <a:ext cx="3288795" cy="1754326"/>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Differences in photoemission timing properties for different materials are clearly seen. In particular, nanosecond scale emission time is observed for graphene</a:t>
            </a:r>
          </a:p>
        </p:txBody>
      </p:sp>
      <p:pic>
        <p:nvPicPr>
          <p:cNvPr id="1029" name="Picture 5"/>
          <p:cNvPicPr>
            <a:picLocks noChangeAspect="1" noChangeArrowheads="1"/>
          </p:cNvPicPr>
          <p:nvPr/>
        </p:nvPicPr>
        <p:blipFill>
          <a:blip r:embed="rId3"/>
          <a:srcRect/>
          <a:stretch>
            <a:fillRect/>
          </a:stretch>
        </p:blipFill>
        <p:spPr bwMode="auto">
          <a:xfrm>
            <a:off x="704132" y="743800"/>
            <a:ext cx="2585323" cy="2541586"/>
          </a:xfrm>
          <a:prstGeom prst="rect">
            <a:avLst/>
          </a:prstGeom>
          <a:noFill/>
          <a:ln w="9525">
            <a:noFill/>
            <a:miter lim="800000"/>
            <a:headEnd/>
            <a:tailEnd/>
          </a:ln>
          <a:effectLst/>
        </p:spPr>
      </p:pic>
      <p:pic>
        <p:nvPicPr>
          <p:cNvPr id="1031" name="Picture 7"/>
          <p:cNvPicPr>
            <a:picLocks noChangeAspect="1" noChangeArrowheads="1"/>
          </p:cNvPicPr>
          <p:nvPr/>
        </p:nvPicPr>
        <p:blipFill>
          <a:blip r:embed="rId4"/>
          <a:srcRect/>
          <a:stretch>
            <a:fillRect/>
          </a:stretch>
        </p:blipFill>
        <p:spPr bwMode="auto">
          <a:xfrm>
            <a:off x="3386922" y="751737"/>
            <a:ext cx="2562309" cy="2579739"/>
          </a:xfrm>
          <a:prstGeom prst="rect">
            <a:avLst/>
          </a:prstGeom>
          <a:noFill/>
          <a:ln w="9525">
            <a:noFill/>
            <a:miter lim="800000"/>
            <a:headEnd/>
            <a:tailEnd/>
          </a:ln>
          <a:effectLst/>
        </p:spPr>
      </p:pic>
      <p:pic>
        <p:nvPicPr>
          <p:cNvPr id="1032" name="Picture 8"/>
          <p:cNvPicPr>
            <a:picLocks noChangeAspect="1" noChangeArrowheads="1"/>
          </p:cNvPicPr>
          <p:nvPr/>
        </p:nvPicPr>
        <p:blipFill>
          <a:blip r:embed="rId5"/>
          <a:srcRect/>
          <a:stretch>
            <a:fillRect/>
          </a:stretch>
        </p:blipFill>
        <p:spPr bwMode="auto">
          <a:xfrm>
            <a:off x="3386801" y="3300020"/>
            <a:ext cx="2524331" cy="2547228"/>
          </a:xfrm>
          <a:prstGeom prst="rect">
            <a:avLst/>
          </a:prstGeom>
          <a:noFill/>
          <a:ln w="9525">
            <a:noFill/>
            <a:miter lim="800000"/>
            <a:headEnd/>
            <a:tailEnd/>
          </a:ln>
          <a:effectLst/>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4894" y="3272362"/>
            <a:ext cx="2749007" cy="2616524"/>
          </a:xfrm>
          <a:prstGeom prst="rect">
            <a:avLst/>
          </a:prstGeom>
        </p:spPr>
      </p:pic>
      <p:pic>
        <p:nvPicPr>
          <p:cNvPr id="6" name="Picture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46698" y="3285386"/>
            <a:ext cx="2793315" cy="2658698"/>
          </a:xfrm>
          <a:prstGeom prst="rect">
            <a:avLst/>
          </a:prstGeom>
        </p:spPr>
      </p:pic>
      <p:sp>
        <p:nvSpPr>
          <p:cNvPr id="26" name="TextBox 25"/>
          <p:cNvSpPr txBox="1"/>
          <p:nvPr/>
        </p:nvSpPr>
        <p:spPr>
          <a:xfrm>
            <a:off x="6776331" y="5857795"/>
            <a:ext cx="1727200" cy="400110"/>
          </a:xfrm>
          <a:prstGeom prst="rect">
            <a:avLst/>
          </a:prstGeom>
          <a:noFill/>
        </p:spPr>
        <p:txBody>
          <a:bodyPr wrap="square" rtlCol="0">
            <a:spAutoFit/>
          </a:bodyPr>
          <a:lstStyle/>
          <a:p>
            <a:r>
              <a:rPr lang="en-US" sz="2000" dirty="0" err="1">
                <a:latin typeface="Times New Roman" panose="02020603050405020304" pitchFamily="18" charset="0"/>
                <a:cs typeface="Times New Roman" panose="02020603050405020304" pitchFamily="18" charset="0"/>
              </a:rPr>
              <a:t>Graphene</a:t>
            </a:r>
            <a:endParaRPr lang="en-US" sz="2000"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49961" y="713685"/>
            <a:ext cx="2814978" cy="2679316"/>
          </a:xfrm>
          <a:prstGeom prst="rect">
            <a:avLst/>
          </a:prstGeom>
        </p:spPr>
      </p:pic>
      <p:sp>
        <p:nvSpPr>
          <p:cNvPr id="3" name="Footer Placeholder 2"/>
          <p:cNvSpPr>
            <a:spLocks noGrp="1"/>
          </p:cNvSpPr>
          <p:nvPr>
            <p:ph type="ftr" sz="quarter" idx="11"/>
          </p:nvPr>
        </p:nvSpPr>
        <p:spPr/>
        <p:txBody>
          <a:bodyPr/>
          <a:lstStyle/>
          <a:p>
            <a:r>
              <a:rPr lang="en-US" smtClean="0"/>
              <a:t>FAST 2025, Elba</a:t>
            </a:r>
            <a:endParaRPr lang="en-US"/>
          </a:p>
        </p:txBody>
      </p:sp>
    </p:spTree>
    <p:extLst>
      <p:ext uri="{BB962C8B-B14F-4D97-AF65-F5344CB8AC3E}">
        <p14:creationId xmlns:p14="http://schemas.microsoft.com/office/powerpoint/2010/main" val="40762564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4554" y="662752"/>
            <a:ext cx="5838305" cy="3535526"/>
          </a:xfrm>
          <a:prstGeom prst="rect">
            <a:avLst/>
          </a:prstGeom>
          <a:noFill/>
          <a:ln>
            <a:noFill/>
          </a:ln>
        </p:spPr>
      </p:pic>
      <p:sp>
        <p:nvSpPr>
          <p:cNvPr id="5" name="Rectangle 4"/>
          <p:cNvSpPr/>
          <p:nvPr/>
        </p:nvSpPr>
        <p:spPr>
          <a:xfrm>
            <a:off x="4299675" y="152333"/>
            <a:ext cx="3592650" cy="523220"/>
          </a:xfrm>
          <a:prstGeom prst="rect">
            <a:avLst/>
          </a:prstGeom>
        </p:spPr>
        <p:txBody>
          <a:bodyPr wrap="none">
            <a:spAutoFit/>
          </a:bodyPr>
          <a:lstStyle/>
          <a:p>
            <a:r>
              <a:rPr lang="el-GR" sz="2800" b="1" dirty="0">
                <a:latin typeface="Times New Roman" panose="02020603050405020304" pitchFamily="18" charset="0"/>
                <a:cs typeface="Times New Roman" panose="02020603050405020304" pitchFamily="18" charset="0"/>
              </a:rPr>
              <a:t>Λ </a:t>
            </a:r>
            <a:r>
              <a:rPr lang="en-US" sz="2800" b="1" dirty="0" err="1">
                <a:latin typeface="Times New Roman" panose="02020603050405020304" pitchFamily="18" charset="0"/>
                <a:cs typeface="Times New Roman" panose="02020603050405020304" pitchFamily="18" charset="0"/>
              </a:rPr>
              <a:t>hypernuclei</a:t>
            </a:r>
            <a:r>
              <a:rPr lang="en-US" sz="2800" b="1" dirty="0">
                <a:latin typeface="Times New Roman" panose="02020603050405020304" pitchFamily="18" charset="0"/>
                <a:cs typeface="Times New Roman" panose="02020603050405020304" pitchFamily="18" charset="0"/>
              </a:rPr>
              <a:t> </a:t>
            </a:r>
            <a:r>
              <a:rPr lang="en-US" sz="2800" b="1" dirty="0" smtClean="0">
                <a:latin typeface="Times New Roman" panose="02020603050405020304" pitchFamily="18" charset="0"/>
                <a:cs typeface="Times New Roman" panose="02020603050405020304" pitchFamily="18" charset="0"/>
              </a:rPr>
              <a:t>lifetime</a:t>
            </a:r>
            <a:endParaRPr lang="en-US" sz="2800" dirty="0"/>
          </a:p>
        </p:txBody>
      </p:sp>
      <p:sp>
        <p:nvSpPr>
          <p:cNvPr id="6" name="Rectangle 5"/>
          <p:cNvSpPr/>
          <p:nvPr/>
        </p:nvSpPr>
        <p:spPr>
          <a:xfrm>
            <a:off x="399531" y="4198278"/>
            <a:ext cx="5675343" cy="1477328"/>
          </a:xfrm>
          <a:prstGeom prst="rect">
            <a:avLst/>
          </a:prstGeom>
        </p:spPr>
        <p:txBody>
          <a:bodyPr wrap="square">
            <a:spAutoFit/>
          </a:bodyPr>
          <a:lstStyle/>
          <a:p>
            <a:pPr algn="just"/>
            <a:r>
              <a:rPr lang="en-US" i="1" dirty="0" err="1">
                <a:latin typeface="Times New Roman" panose="02020603050405020304" pitchFamily="18" charset="0"/>
                <a:cs typeface="Times New Roman" panose="02020603050405020304" pitchFamily="18" charset="0"/>
              </a:rPr>
              <a:t>JLab</a:t>
            </a:r>
            <a:r>
              <a:rPr lang="en-US" i="1" dirty="0">
                <a:latin typeface="Times New Roman" panose="02020603050405020304" pitchFamily="18" charset="0"/>
                <a:cs typeface="Times New Roman" panose="02020603050405020304" pitchFamily="18" charset="0"/>
              </a:rPr>
              <a:t> results - red open circles, KEK experiment  - blue triangles, black square - earlier experiments, COSY result and a black open circle - CERN experiment on Bi. The two most recent theory calculations are shown as dot–dash and dash lines.</a:t>
            </a:r>
            <a:endParaRPr lang="en-US" b="1" i="1" dirty="0">
              <a:latin typeface="Times New Roman" panose="02020603050405020304" pitchFamily="18" charset="0"/>
              <a:cs typeface="Times New Roman" panose="02020603050405020304" pitchFamily="18" charset="0"/>
            </a:endParaRPr>
          </a:p>
        </p:txBody>
      </p:sp>
      <p:sp>
        <p:nvSpPr>
          <p:cNvPr id="14" name="Rectangle 13"/>
          <p:cNvSpPr/>
          <p:nvPr/>
        </p:nvSpPr>
        <p:spPr>
          <a:xfrm>
            <a:off x="399531" y="5745076"/>
            <a:ext cx="11207610" cy="369332"/>
          </a:xfrm>
          <a:prstGeom prst="rect">
            <a:avLst/>
          </a:prstGeom>
        </p:spPr>
        <p:txBody>
          <a:bodyPr wrap="square">
            <a:spAutoFit/>
          </a:bodyPr>
          <a:lstStyle/>
          <a:p>
            <a:r>
              <a:rPr lang="en-US" b="1" dirty="0">
                <a:latin typeface="Times New Roman" panose="02020603050405020304" pitchFamily="18" charset="0"/>
                <a:cs typeface="Times New Roman" panose="02020603050405020304" pitchFamily="18" charset="0"/>
              </a:rPr>
              <a:t>For heavy </a:t>
            </a:r>
            <a:r>
              <a:rPr lang="en-US" b="1" dirty="0" err="1">
                <a:latin typeface="Times New Roman" panose="02020603050405020304" pitchFamily="18" charset="0"/>
                <a:cs typeface="Times New Roman" panose="02020603050405020304" pitchFamily="18" charset="0"/>
              </a:rPr>
              <a:t>hypernuclei</a:t>
            </a:r>
            <a:r>
              <a:rPr lang="en-US" b="1" dirty="0">
                <a:latin typeface="Times New Roman" panose="02020603050405020304" pitchFamily="18" charset="0"/>
                <a:cs typeface="Times New Roman" panose="02020603050405020304" pitchFamily="18" charset="0"/>
              </a:rPr>
              <a:t> the experimental results are contradictive: from ~125 </a:t>
            </a:r>
            <a:r>
              <a:rPr lang="en-US" b="1" dirty="0" err="1">
                <a:latin typeface="Times New Roman" panose="02020603050405020304" pitchFamily="18" charset="0"/>
                <a:cs typeface="Times New Roman" panose="02020603050405020304" pitchFamily="18" charset="0"/>
              </a:rPr>
              <a:t>ps</a:t>
            </a:r>
            <a:r>
              <a:rPr lang="en-US" b="1" dirty="0">
                <a:latin typeface="Times New Roman" panose="02020603050405020304" pitchFamily="18" charset="0"/>
                <a:cs typeface="Times New Roman" panose="02020603050405020304" pitchFamily="18" charset="0"/>
              </a:rPr>
              <a:t> to ~3ns </a:t>
            </a:r>
          </a:p>
        </p:txBody>
      </p:sp>
      <p:sp>
        <p:nvSpPr>
          <p:cNvPr id="2" name="Rectangle 1"/>
          <p:cNvSpPr/>
          <p:nvPr/>
        </p:nvSpPr>
        <p:spPr>
          <a:xfrm>
            <a:off x="6237836" y="744588"/>
            <a:ext cx="5459241" cy="4247317"/>
          </a:xfrm>
          <a:prstGeom prst="rect">
            <a:avLst/>
          </a:prstGeom>
        </p:spPr>
        <p:txBody>
          <a:bodyPr wrap="square">
            <a:spAutoFit/>
          </a:bodyPr>
          <a:lstStyle/>
          <a:p>
            <a:pPr marL="285750" indent="-285750">
              <a:lnSpc>
                <a:spcPct val="150000"/>
              </a:lnSpc>
              <a:buFont typeface="Arial" panose="020B0604020202020204" pitchFamily="34" charset="0"/>
              <a:buChar char="•"/>
            </a:pPr>
            <a:r>
              <a:rPr lang="el-GR" dirty="0">
                <a:latin typeface="Times New Roman" panose="02020603050405020304" pitchFamily="18" charset="0"/>
                <a:cs typeface="Times New Roman" panose="02020603050405020304" pitchFamily="18" charset="0"/>
              </a:rPr>
              <a:t>Λ </a:t>
            </a:r>
            <a:r>
              <a:rPr lang="en-US" dirty="0" err="1">
                <a:latin typeface="Times New Roman" panose="02020603050405020304" pitchFamily="18" charset="0"/>
                <a:cs typeface="Times New Roman" panose="02020603050405020304" pitchFamily="18" charset="0"/>
              </a:rPr>
              <a:t>hypernucleus</a:t>
            </a:r>
            <a:r>
              <a:rPr lang="en-US" dirty="0">
                <a:latin typeface="Times New Roman" panose="02020603050405020304" pitchFamily="18" charset="0"/>
                <a:cs typeface="Times New Roman" panose="02020603050405020304" pitchFamily="18" charset="0"/>
              </a:rPr>
              <a:t> is a nucleus containing </a:t>
            </a:r>
            <a:r>
              <a:rPr lang="el-GR" dirty="0">
                <a:latin typeface="Times New Roman" panose="02020603050405020304" pitchFamily="18" charset="0"/>
                <a:cs typeface="Times New Roman" panose="02020603050405020304" pitchFamily="18" charset="0"/>
              </a:rPr>
              <a:t>Λ</a:t>
            </a:r>
            <a:r>
              <a:rPr lang="en-US" dirty="0">
                <a:latin typeface="Times New Roman" panose="02020603050405020304" pitchFamily="18" charset="0"/>
                <a:cs typeface="Times New Roman" panose="02020603050405020304" pitchFamily="18" charset="0"/>
              </a:rPr>
              <a:t> hyperon along with protons and neutrons </a:t>
            </a:r>
          </a:p>
          <a:p>
            <a:pPr marL="285750"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Hyperon is a baryon containing strange quark(s)</a:t>
            </a:r>
            <a:r>
              <a:rPr lang="en-US" dirty="0"/>
              <a:t> </a:t>
            </a:r>
          </a:p>
          <a:p>
            <a:pPr marL="285750" indent="-285750">
              <a:lnSpc>
                <a:spcPct val="150000"/>
              </a:lnSpc>
              <a:buFont typeface="Arial" panose="020B0604020202020204" pitchFamily="34" charset="0"/>
              <a:buChar char="•"/>
            </a:pPr>
            <a:r>
              <a:rPr lang="el-GR" dirty="0">
                <a:latin typeface="Times New Roman" panose="02020603050405020304" pitchFamily="18" charset="0"/>
                <a:cs typeface="Times New Roman" panose="02020603050405020304" pitchFamily="18" charset="0"/>
              </a:rPr>
              <a:t>Λ</a:t>
            </a:r>
            <a:r>
              <a:rPr lang="en-US" dirty="0">
                <a:latin typeface="Times New Roman" panose="02020603050405020304" pitchFamily="18" charset="0"/>
                <a:cs typeface="Times New Roman" panose="02020603050405020304" pitchFamily="18" charset="0"/>
              </a:rPr>
              <a:t> hyperon has </a:t>
            </a:r>
            <a:r>
              <a:rPr lang="en-US" dirty="0" err="1">
                <a:latin typeface="Times New Roman" panose="02020603050405020304" pitchFamily="18" charset="0"/>
                <a:cs typeface="Times New Roman" panose="02020603050405020304" pitchFamily="18" charset="0"/>
              </a:rPr>
              <a:t>uds</a:t>
            </a:r>
            <a:r>
              <a:rPr lang="en-US" dirty="0">
                <a:latin typeface="Times New Roman" panose="02020603050405020304" pitchFamily="18" charset="0"/>
                <a:cs typeface="Times New Roman" panose="02020603050405020304" pitchFamily="18" charset="0"/>
              </a:rPr>
              <a:t> quark structure (“strange neutron”) </a:t>
            </a:r>
            <a:endParaRPr lang="en-US" dirty="0"/>
          </a:p>
          <a:p>
            <a:pPr marL="285750"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Λ </a:t>
            </a:r>
            <a:r>
              <a:rPr lang="en-US" dirty="0" err="1">
                <a:latin typeface="Times New Roman" panose="02020603050405020304" pitchFamily="18" charset="0"/>
                <a:cs typeface="Times New Roman" panose="02020603050405020304" pitchFamily="18" charset="0"/>
              </a:rPr>
              <a:t>hypernuclei</a:t>
            </a:r>
            <a:r>
              <a:rPr lang="en-US" dirty="0">
                <a:latin typeface="Times New Roman" panose="02020603050405020304" pitchFamily="18" charset="0"/>
                <a:cs typeface="Times New Roman" panose="02020603050405020304" pitchFamily="18" charset="0"/>
              </a:rPr>
              <a:t> play important role in astrophysical objects, such as neutron stars</a:t>
            </a:r>
          </a:p>
          <a:p>
            <a:pPr marL="285750"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“Hyperon puzzle” is one of the most important problems to be solved for the nuclear physics</a:t>
            </a:r>
          </a:p>
          <a:p>
            <a:pPr marL="285750" indent="-285750">
              <a:lnSpc>
                <a:spcPct val="150000"/>
              </a:lnSpc>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New precise measurements of Λ </a:t>
            </a:r>
            <a:r>
              <a:rPr lang="en-US" dirty="0" err="1">
                <a:latin typeface="Times New Roman" panose="02020603050405020304" pitchFamily="18" charset="0"/>
                <a:cs typeface="Times New Roman" panose="02020603050405020304" pitchFamily="18" charset="0"/>
              </a:rPr>
              <a:t>hypernuclei</a:t>
            </a:r>
            <a:r>
              <a:rPr lang="en-US" dirty="0">
                <a:latin typeface="Times New Roman" panose="02020603050405020304" pitchFamily="18" charset="0"/>
                <a:cs typeface="Times New Roman" panose="02020603050405020304" pitchFamily="18" charset="0"/>
              </a:rPr>
              <a:t>  lifetimes and binding energies are needed</a:t>
            </a:r>
          </a:p>
        </p:txBody>
      </p:sp>
      <p:sp>
        <p:nvSpPr>
          <p:cNvPr id="7" name="Footer Placeholder 6"/>
          <p:cNvSpPr>
            <a:spLocks noGrp="1"/>
          </p:cNvSpPr>
          <p:nvPr>
            <p:ph type="ftr" sz="quarter" idx="11"/>
          </p:nvPr>
        </p:nvSpPr>
        <p:spPr/>
        <p:txBody>
          <a:bodyPr/>
          <a:lstStyle/>
          <a:p>
            <a:r>
              <a:rPr lang="en-US" smtClean="0"/>
              <a:t>FAST 2025, Elba</a:t>
            </a:r>
            <a:endParaRPr lang="en-US"/>
          </a:p>
        </p:txBody>
      </p:sp>
    </p:spTree>
    <p:extLst>
      <p:ext uri="{BB962C8B-B14F-4D97-AF65-F5344CB8AC3E}">
        <p14:creationId xmlns:p14="http://schemas.microsoft.com/office/powerpoint/2010/main" val="7898184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2163" y="111577"/>
            <a:ext cx="7350919" cy="606424"/>
          </a:xfrm>
        </p:spPr>
        <p:txBody>
          <a:bodyPr>
            <a:normAutofit/>
          </a:bodyPr>
          <a:lstStyle/>
          <a:p>
            <a:pPr algn="ctr"/>
            <a:r>
              <a:rPr lang="en-US" sz="3600" b="1" dirty="0">
                <a:latin typeface="Times New Roman" panose="02020603050405020304" pitchFamily="18" charset="0"/>
                <a:cs typeface="Times New Roman" panose="02020603050405020304" pitchFamily="18" charset="0"/>
              </a:rPr>
              <a:t>Heavy Ion Detector</a:t>
            </a:r>
          </a:p>
        </p:txBody>
      </p:sp>
      <p:pic>
        <p:nvPicPr>
          <p:cNvPr id="5" name="Picture 4" descr="C:\Users\User\Downloads\2 RF PMT sxema.jpg">
            <a:extLst>
              <a:ext uri="{FF2B5EF4-FFF2-40B4-BE49-F238E27FC236}">
                <a16:creationId xmlns:a16="http://schemas.microsoft.com/office/drawing/2014/main" id="{CE8CAA28-8400-43EE-9F5B-EA57FD729A9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3977" y="871577"/>
            <a:ext cx="4954316" cy="3716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513977" y="4741159"/>
            <a:ext cx="5503645" cy="1323439"/>
          </a:xfrm>
          <a:prstGeom prst="rect">
            <a:avLst/>
          </a:prstGeom>
          <a:noFill/>
        </p:spPr>
        <p:txBody>
          <a:bodyPr wrap="square" rtlCol="0">
            <a:spAutoFit/>
          </a:bodyPr>
          <a:lstStyle/>
          <a:p>
            <a:pPr algn="just"/>
            <a:r>
              <a:rPr lang="en-GB" sz="2000" i="1" dirty="0">
                <a:latin typeface="Times New Roman" panose="02020603050405020304" pitchFamily="18" charset="0"/>
                <a:cs typeface="Times New Roman" panose="02020603050405020304" pitchFamily="18" charset="0"/>
              </a:rPr>
              <a:t>1 – beam window, 2 – Target, 3 – Accelerating electrode, 4 – Magnet, 5 – Collimator, 6 – Electrostatic lens, 7 – </a:t>
            </a:r>
            <a:r>
              <a:rPr lang="en-US" sz="2000" i="1" dirty="0">
                <a:latin typeface="Times New Roman" panose="02020603050405020304" pitchFamily="18" charset="0"/>
                <a:cs typeface="Times New Roman" panose="02020603050405020304" pitchFamily="18" charset="0"/>
              </a:rPr>
              <a:t>RF deflector, 8 – MCP detector, 9 – Readout electronics</a:t>
            </a:r>
            <a:endParaRPr lang="ru-RU" sz="20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6349304" y="3433421"/>
            <a:ext cx="5113714" cy="2308324"/>
          </a:xfrm>
          <a:prstGeom prst="rect">
            <a:avLst/>
          </a:prstGeom>
          <a:noFill/>
        </p:spPr>
        <p:txBody>
          <a:bodyPr wrap="square" rtlCol="0">
            <a:spAutoFit/>
          </a:bodyPr>
          <a:lstStyle/>
          <a:p>
            <a:pPr algn="just"/>
            <a:r>
              <a:rPr lang="en-US" sz="2400" dirty="0">
                <a:latin typeface="Times New Roman" panose="02020603050405020304" pitchFamily="18" charset="0"/>
                <a:cs typeface="Times New Roman" panose="02020603050405020304" pitchFamily="18" charset="0"/>
              </a:rPr>
              <a:t>Heavy Ion Detector, based on the RF Timer, is proposed for Λ </a:t>
            </a:r>
            <a:r>
              <a:rPr lang="en-US" sz="2400" dirty="0" err="1" smtClean="0">
                <a:latin typeface="Times New Roman" panose="02020603050405020304" pitchFamily="18" charset="0"/>
                <a:cs typeface="Times New Roman" panose="02020603050405020304" pitchFamily="18" charset="0"/>
              </a:rPr>
              <a:t>hypernuclei</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and fission isomer </a:t>
            </a:r>
            <a:r>
              <a:rPr lang="en-US" sz="2400" dirty="0" smtClean="0">
                <a:latin typeface="Times New Roman" panose="02020603050405020304" pitchFamily="18" charset="0"/>
                <a:cs typeface="Times New Roman" panose="02020603050405020304" pitchFamily="18" charset="0"/>
              </a:rPr>
              <a:t>studies.  The detector is</a:t>
            </a:r>
            <a:r>
              <a:rPr lang="en-US" sz="2400" dirty="0" smtClean="0">
                <a:latin typeface="Times New Roman" panose="02020603050405020304" pitchFamily="18" charset="0"/>
                <a:cs typeface="Times New Roman" panose="02020603050405020304" pitchFamily="18" charset="0"/>
              </a:rPr>
              <a:t> being tested in Lab using </a:t>
            </a:r>
            <a:r>
              <a:rPr lang="el-GR" sz="2400" dirty="0" smtClean="0">
                <a:latin typeface="Times New Roman" panose="02020603050405020304" pitchFamily="18" charset="0"/>
                <a:cs typeface="Times New Roman" panose="02020603050405020304" pitchFamily="18" charset="0"/>
              </a:rPr>
              <a:t>α</a:t>
            </a:r>
            <a:r>
              <a:rPr lang="en-US" sz="2400" dirty="0" smtClean="0">
                <a:latin typeface="Times New Roman" panose="02020603050405020304" pitchFamily="18" charset="0"/>
                <a:cs typeface="Times New Roman" panose="02020603050405020304" pitchFamily="18" charset="0"/>
              </a:rPr>
              <a:t> source. The next step will be testing with high energy synchronized beam</a:t>
            </a:r>
            <a:endParaRPr lang="en-US" sz="2400"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a:stretch>
            <a:fillRect/>
          </a:stretch>
        </p:blipFill>
        <p:spPr>
          <a:xfrm>
            <a:off x="6458522" y="1259176"/>
            <a:ext cx="4895278" cy="1946892"/>
          </a:xfrm>
          <a:prstGeom prst="rect">
            <a:avLst/>
          </a:prstGeom>
        </p:spPr>
      </p:pic>
      <p:sp>
        <p:nvSpPr>
          <p:cNvPr id="8" name="Footer Placeholder 7"/>
          <p:cNvSpPr>
            <a:spLocks noGrp="1"/>
          </p:cNvSpPr>
          <p:nvPr>
            <p:ph type="ftr" sz="quarter" idx="11"/>
          </p:nvPr>
        </p:nvSpPr>
        <p:spPr/>
        <p:txBody>
          <a:bodyPr/>
          <a:lstStyle/>
          <a:p>
            <a:r>
              <a:rPr lang="en-US" smtClean="0"/>
              <a:t>FAST 2025, Elba</a:t>
            </a:r>
            <a:endParaRPr lang="en-US"/>
          </a:p>
        </p:txBody>
      </p:sp>
    </p:spTree>
    <p:extLst>
      <p:ext uri="{BB962C8B-B14F-4D97-AF65-F5344CB8AC3E}">
        <p14:creationId xmlns:p14="http://schemas.microsoft.com/office/powerpoint/2010/main" val="42140893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bwMode="auto">
          <a:xfrm>
            <a:off x="1158232" y="185328"/>
            <a:ext cx="9166885" cy="586926"/>
          </a:xfrm>
          <a:prstGeom prst="rect">
            <a:avLst/>
          </a:prstGeom>
          <a:noFill/>
          <a:ln w="9525">
            <a:noFill/>
            <a:round/>
            <a:headEnd/>
            <a:tailEnd/>
          </a:ln>
        </p:spPr>
        <p:txBody>
          <a:bodyPr wrap="square" lIns="89973" tIns="46785" rIns="89973" bIns="46785" rtlCol="0">
            <a:spAutoFit/>
          </a:bodyPr>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b="1" dirty="0">
                <a:latin typeface="Times New Roman" panose="02020603050405020304" pitchFamily="18" charset="0"/>
                <a:cs typeface="Times New Roman" panose="02020603050405020304" pitchFamily="18" charset="0"/>
              </a:rPr>
              <a:t>Other applications of the </a:t>
            </a:r>
            <a:r>
              <a:rPr lang="en-US" sz="3200" b="1" dirty="0" smtClean="0">
                <a:latin typeface="Times New Roman" panose="02020603050405020304" pitchFamily="18" charset="0"/>
                <a:cs typeface="Times New Roman" panose="02020603050405020304" pitchFamily="18" charset="0"/>
              </a:rPr>
              <a:t>RF PMT / RF </a:t>
            </a:r>
            <a:r>
              <a:rPr lang="en-US" sz="3200" b="1" dirty="0">
                <a:latin typeface="Times New Roman" panose="02020603050405020304" pitchFamily="18" charset="0"/>
                <a:cs typeface="Times New Roman" panose="02020603050405020304" pitchFamily="18" charset="0"/>
              </a:rPr>
              <a:t>Timer</a:t>
            </a:r>
            <a:endParaRPr lang="ru-RU" sz="3200" b="1" dirty="0">
              <a:latin typeface="Times New Roman" panose="02020603050405020304" pitchFamily="18" charset="0"/>
              <a:cs typeface="Times New Roman" panose="02020603050405020304" pitchFamily="18" charset="0"/>
            </a:endParaRPr>
          </a:p>
        </p:txBody>
      </p:sp>
      <p:pic>
        <p:nvPicPr>
          <p:cNvPr id="6" name="Picture 3"/>
          <p:cNvPicPr>
            <a:picLocks noChangeAspect="1" noChangeArrowheads="1"/>
          </p:cNvPicPr>
          <p:nvPr/>
        </p:nvPicPr>
        <p:blipFill>
          <a:blip r:embed="rId2" cstate="print"/>
          <a:srcRect/>
          <a:stretch>
            <a:fillRect/>
          </a:stretch>
        </p:blipFill>
        <p:spPr bwMode="auto">
          <a:xfrm>
            <a:off x="7680230" y="4360538"/>
            <a:ext cx="2880320" cy="2304405"/>
          </a:xfrm>
          <a:prstGeom prst="rect">
            <a:avLst/>
          </a:prstGeom>
          <a:noFill/>
          <a:ln w="9525">
            <a:noFill/>
            <a:miter lim="800000"/>
            <a:headEnd/>
            <a:tailEnd/>
          </a:ln>
        </p:spPr>
      </p:pic>
      <p:sp>
        <p:nvSpPr>
          <p:cNvPr id="8" name="TextBox 7">
            <a:extLst>
              <a:ext uri="{FF2B5EF4-FFF2-40B4-BE49-F238E27FC236}">
                <a16:creationId xmlns:a16="http://schemas.microsoft.com/office/drawing/2014/main" id="{9EB5CEBF-E553-4F81-9749-43746794548B}"/>
              </a:ext>
            </a:extLst>
          </p:cNvPr>
          <p:cNvSpPr txBox="1"/>
          <p:nvPr/>
        </p:nvSpPr>
        <p:spPr>
          <a:xfrm>
            <a:off x="5452497" y="3960531"/>
            <a:ext cx="3897121" cy="400110"/>
          </a:xfrm>
          <a:prstGeom prst="rect">
            <a:avLst/>
          </a:prstGeom>
          <a:noFill/>
        </p:spPr>
        <p:txBody>
          <a:bodyPr wrap="square">
            <a:spAutoFit/>
          </a:bodyPr>
          <a:lstStyle/>
          <a:p>
            <a:r>
              <a:rPr lang="en-US" altLang="en-US" sz="2000" b="1" dirty="0">
                <a:solidFill>
                  <a:schemeClr val="tx2"/>
                </a:solidFill>
                <a:cs typeface="Times New Roman" panose="02020603050405020304" pitchFamily="18" charset="0"/>
              </a:rPr>
              <a:t> </a:t>
            </a:r>
            <a:r>
              <a:rPr lang="en-US" altLang="en-US" sz="2000" b="1" dirty="0">
                <a:solidFill>
                  <a:schemeClr val="tx2">
                    <a:lumMod val="50000"/>
                  </a:schemeClr>
                </a:solidFill>
                <a:cs typeface="Times New Roman" panose="02020603050405020304" pitchFamily="18" charset="0"/>
              </a:rPr>
              <a:t>Diffuse Optical Tomography (DOT)</a:t>
            </a:r>
            <a:endParaRPr lang="ru-RU" sz="2000" dirty="0">
              <a:solidFill>
                <a:schemeClr val="tx2">
                  <a:lumMod val="50000"/>
                </a:schemeClr>
              </a:solidFill>
            </a:endParaRPr>
          </a:p>
        </p:txBody>
      </p:sp>
      <p:grpSp>
        <p:nvGrpSpPr>
          <p:cNvPr id="14" name="Group 13">
            <a:extLst>
              <a:ext uri="{FF2B5EF4-FFF2-40B4-BE49-F238E27FC236}">
                <a16:creationId xmlns:a16="http://schemas.microsoft.com/office/drawing/2014/main" id="{F4C35C3E-EA37-42E1-8A8C-D2B0BB3D8F57}"/>
              </a:ext>
            </a:extLst>
          </p:cNvPr>
          <p:cNvGrpSpPr/>
          <p:nvPr/>
        </p:nvGrpSpPr>
        <p:grpSpPr>
          <a:xfrm>
            <a:off x="816657" y="4051944"/>
            <a:ext cx="4054107" cy="2265655"/>
            <a:chOff x="6135631" y="591406"/>
            <a:chExt cx="4054107" cy="2265656"/>
          </a:xfrm>
        </p:grpSpPr>
        <p:pic>
          <p:nvPicPr>
            <p:cNvPr id="3" name="Picture 2">
              <a:extLst>
                <a:ext uri="{FF2B5EF4-FFF2-40B4-BE49-F238E27FC236}">
                  <a16:creationId xmlns:a16="http://schemas.microsoft.com/office/drawing/2014/main" id="{699A42D3-6F9D-4D46-8F60-7690006C567E}"/>
                </a:ext>
              </a:extLst>
            </p:cNvPr>
            <p:cNvPicPr>
              <a:picLocks noChangeAspect="1"/>
            </p:cNvPicPr>
            <p:nvPr/>
          </p:nvPicPr>
          <p:blipFill>
            <a:blip r:embed="rId3"/>
            <a:stretch>
              <a:fillRect/>
            </a:stretch>
          </p:blipFill>
          <p:spPr>
            <a:xfrm>
              <a:off x="6135631" y="1003565"/>
              <a:ext cx="3608265" cy="1853497"/>
            </a:xfrm>
            <a:prstGeom prst="rect">
              <a:avLst/>
            </a:prstGeom>
          </p:spPr>
        </p:pic>
        <p:sp>
          <p:nvSpPr>
            <p:cNvPr id="13" name="TextBox 12">
              <a:extLst>
                <a:ext uri="{FF2B5EF4-FFF2-40B4-BE49-F238E27FC236}">
                  <a16:creationId xmlns:a16="http://schemas.microsoft.com/office/drawing/2014/main" id="{4C0FF73B-6568-4BD4-8A6C-AE463859B5C4}"/>
                </a:ext>
              </a:extLst>
            </p:cNvPr>
            <p:cNvSpPr txBox="1"/>
            <p:nvPr/>
          </p:nvSpPr>
          <p:spPr>
            <a:xfrm>
              <a:off x="6135631" y="591406"/>
              <a:ext cx="4054107" cy="400110"/>
            </a:xfrm>
            <a:prstGeom prst="rect">
              <a:avLst/>
            </a:prstGeom>
            <a:noFill/>
          </p:spPr>
          <p:txBody>
            <a:bodyPr wrap="square">
              <a:spAutoFit/>
            </a:bodyPr>
            <a:lstStyle/>
            <a:p>
              <a:r>
                <a:rPr lang="en-US" altLang="en-US" sz="2000" b="1" dirty="0">
                  <a:solidFill>
                    <a:schemeClr val="tx2">
                      <a:lumMod val="50000"/>
                    </a:schemeClr>
                  </a:solidFill>
                  <a:cs typeface="Times New Roman" panose="02020603050405020304" pitchFamily="18" charset="0"/>
                </a:rPr>
                <a:t>Positron Emission Tomography (PET)</a:t>
              </a:r>
              <a:endParaRPr lang="ru-RU" sz="2000" dirty="0">
                <a:solidFill>
                  <a:schemeClr val="tx2">
                    <a:lumMod val="50000"/>
                  </a:schemeClr>
                </a:solidFill>
              </a:endParaRPr>
            </a:p>
          </p:txBody>
        </p:sp>
      </p:grpSp>
      <p:pic>
        <p:nvPicPr>
          <p:cNvPr id="17" name="Picture 16">
            <a:extLst>
              <a:ext uri="{FF2B5EF4-FFF2-40B4-BE49-F238E27FC236}">
                <a16:creationId xmlns:a16="http://schemas.microsoft.com/office/drawing/2014/main" id="{D60FC52B-D92E-4F1D-B91C-AAA80A4D97D5}"/>
              </a:ext>
            </a:extLst>
          </p:cNvPr>
          <p:cNvPicPr>
            <a:picLocks noChangeAspect="1"/>
          </p:cNvPicPr>
          <p:nvPr/>
        </p:nvPicPr>
        <p:blipFill>
          <a:blip r:embed="rId4"/>
          <a:stretch>
            <a:fillRect/>
          </a:stretch>
        </p:blipFill>
        <p:spPr>
          <a:xfrm>
            <a:off x="5592308" y="1364709"/>
            <a:ext cx="5315650" cy="2407980"/>
          </a:xfrm>
          <a:prstGeom prst="rect">
            <a:avLst/>
          </a:prstGeom>
        </p:spPr>
      </p:pic>
      <p:sp>
        <p:nvSpPr>
          <p:cNvPr id="18" name="TextBox 17">
            <a:extLst>
              <a:ext uri="{FF2B5EF4-FFF2-40B4-BE49-F238E27FC236}">
                <a16:creationId xmlns:a16="http://schemas.microsoft.com/office/drawing/2014/main" id="{57CE251C-0F28-4C1A-A705-B350F3A7B33B}"/>
              </a:ext>
            </a:extLst>
          </p:cNvPr>
          <p:cNvSpPr txBox="1"/>
          <p:nvPr/>
        </p:nvSpPr>
        <p:spPr>
          <a:xfrm>
            <a:off x="5255409" y="865893"/>
            <a:ext cx="5795982" cy="400110"/>
          </a:xfrm>
          <a:prstGeom prst="rect">
            <a:avLst/>
          </a:prstGeom>
          <a:noFill/>
        </p:spPr>
        <p:txBody>
          <a:bodyPr wrap="square">
            <a:spAutoFit/>
          </a:bodyPr>
          <a:lstStyle/>
          <a:p>
            <a:pPr algn="ctr"/>
            <a:r>
              <a:rPr lang="en-US" altLang="en-US" sz="2000" b="1" dirty="0">
                <a:solidFill>
                  <a:schemeClr val="tx2">
                    <a:lumMod val="50000"/>
                  </a:schemeClr>
                </a:solidFill>
                <a:cs typeface="Times New Roman" panose="02020603050405020304" pitchFamily="18" charset="0"/>
              </a:rPr>
              <a:t>Time-Correlated Single Photon Counting (TCSPC)</a:t>
            </a:r>
            <a:endParaRPr lang="ru-RU" sz="2000" dirty="0">
              <a:solidFill>
                <a:schemeClr val="tx2">
                  <a:lumMod val="50000"/>
                </a:schemeClr>
              </a:solidFill>
            </a:endParaRPr>
          </a:p>
        </p:txBody>
      </p:sp>
      <p:sp>
        <p:nvSpPr>
          <p:cNvPr id="2" name="TextBox 1"/>
          <p:cNvSpPr txBox="1"/>
          <p:nvPr/>
        </p:nvSpPr>
        <p:spPr>
          <a:xfrm>
            <a:off x="763383" y="772210"/>
            <a:ext cx="4015760" cy="400110"/>
          </a:xfrm>
          <a:prstGeom prst="rect">
            <a:avLst/>
          </a:prstGeom>
          <a:noFill/>
        </p:spPr>
        <p:txBody>
          <a:bodyPr wrap="square" rtlCol="0">
            <a:spAutoFit/>
          </a:bodyPr>
          <a:lstStyle/>
          <a:p>
            <a:r>
              <a:rPr lang="el-GR" sz="2000" b="1" dirty="0" smtClean="0">
                <a:solidFill>
                  <a:schemeClr val="tx2">
                    <a:lumMod val="50000"/>
                  </a:schemeClr>
                </a:solidFill>
              </a:rPr>
              <a:t>α</a:t>
            </a:r>
            <a:r>
              <a:rPr lang="en-US" sz="2000" b="1" dirty="0" smtClean="0">
                <a:solidFill>
                  <a:schemeClr val="tx2">
                    <a:lumMod val="50000"/>
                  </a:schemeClr>
                </a:solidFill>
              </a:rPr>
              <a:t> particle absolute spectrometry </a:t>
            </a:r>
            <a:endParaRPr lang="en-US" sz="2000" b="1" dirty="0">
              <a:solidFill>
                <a:schemeClr val="tx2">
                  <a:lumMod val="50000"/>
                </a:schemeClr>
              </a:solidFill>
            </a:endParaRPr>
          </a:p>
        </p:txBody>
      </p:sp>
      <p:pic>
        <p:nvPicPr>
          <p:cNvPr id="16" name="Picture 2" descr="A picture containing text, diagram, screenshot, plan&#10;&#10;Description automatically generated">
            <a:extLst>
              <a:ext uri="{FF2B5EF4-FFF2-40B4-BE49-F238E27FC236}">
                <a16:creationId xmlns:a16="http://schemas.microsoft.com/office/drawing/2014/main" id="{CAC16E82-56B3-CA39-AEFF-4B8A4F58808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3383" y="1107480"/>
            <a:ext cx="4107381" cy="2659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ooter Placeholder 6"/>
          <p:cNvSpPr>
            <a:spLocks noGrp="1"/>
          </p:cNvSpPr>
          <p:nvPr>
            <p:ph type="ftr" sz="quarter" idx="11"/>
          </p:nvPr>
        </p:nvSpPr>
        <p:spPr/>
        <p:txBody>
          <a:bodyPr/>
          <a:lstStyle/>
          <a:p>
            <a:r>
              <a:rPr lang="en-US" smtClean="0"/>
              <a:t>FAST 2025, Elba</a:t>
            </a:r>
            <a:endParaRPr lang="en-US"/>
          </a:p>
        </p:txBody>
      </p:sp>
    </p:spTree>
    <p:extLst>
      <p:ext uri="{BB962C8B-B14F-4D97-AF65-F5344CB8AC3E}">
        <p14:creationId xmlns:p14="http://schemas.microsoft.com/office/powerpoint/2010/main" val="8795402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Shape 130058"/>
        <p:cNvGrpSpPr/>
        <p:nvPr/>
      </p:nvGrpSpPr>
      <p:grpSpPr>
        <a:xfrm>
          <a:off x="0" y="0"/>
          <a:ext cx="0" cy="0"/>
          <a:chOff x="0" y="0"/>
          <a:chExt cx="0" cy="0"/>
        </a:xfrm>
      </p:grpSpPr>
      <p:sp>
        <p:nvSpPr>
          <p:cNvPr id="130059" name="Google Shape;130059;p2"/>
          <p:cNvSpPr txBox="1"/>
          <p:nvPr/>
        </p:nvSpPr>
        <p:spPr>
          <a:xfrm>
            <a:off x="1863797" y="185791"/>
            <a:ext cx="7416900" cy="586906"/>
          </a:xfrm>
          <a:prstGeom prst="rect">
            <a:avLst/>
          </a:prstGeom>
          <a:noFill/>
          <a:ln>
            <a:noFill/>
          </a:ln>
        </p:spPr>
        <p:txBody>
          <a:bodyPr spcFirstLastPara="1" wrap="square" lIns="89950" tIns="46775" rIns="89950" bIns="46775" anchor="t" anchorCtr="0">
            <a:spAutoFit/>
          </a:bodyPr>
          <a:lstStyle/>
          <a:p>
            <a:pPr algn="ctr"/>
            <a:r>
              <a:rPr lang="en-US" sz="3200" b="1" dirty="0">
                <a:latin typeface="Times New Roman" panose="02020603050405020304" pitchFamily="18" charset="0"/>
                <a:cs typeface="Times New Roman" panose="02020603050405020304" pitchFamily="18" charset="0"/>
              </a:rPr>
              <a:t>Summary</a:t>
            </a:r>
          </a:p>
        </p:txBody>
      </p:sp>
      <p:sp>
        <p:nvSpPr>
          <p:cNvPr id="130060" name="Google Shape;130060;p2"/>
          <p:cNvSpPr txBox="1"/>
          <p:nvPr/>
        </p:nvSpPr>
        <p:spPr>
          <a:xfrm>
            <a:off x="1" y="836455"/>
            <a:ext cx="12192000" cy="3095285"/>
          </a:xfrm>
          <a:prstGeom prst="rect">
            <a:avLst/>
          </a:prstGeom>
          <a:noFill/>
          <a:ln>
            <a:noFill/>
          </a:ln>
        </p:spPr>
        <p:txBody>
          <a:bodyPr spcFirstLastPara="1" wrap="square" lIns="89950" tIns="46775" rIns="89950" bIns="46775" anchor="t" anchorCtr="0">
            <a:spAutoFit/>
          </a:bodyPr>
          <a:lstStyle/>
          <a:p>
            <a:pPr marL="0" lvl="1" algn="just"/>
            <a:r>
              <a:rPr lang="en-US" sz="2400" dirty="0">
                <a:solidFill>
                  <a:schemeClr val="tx2"/>
                </a:solidFill>
              </a:rPr>
              <a:t>      </a:t>
            </a:r>
            <a:r>
              <a:rPr lang="en-US" dirty="0" smtClean="0">
                <a:latin typeface="Times New Roman" panose="02020603050405020304" pitchFamily="18" charset="0"/>
                <a:cs typeface="Times New Roman" panose="02020603050405020304" pitchFamily="18" charset="0"/>
              </a:rPr>
              <a:t>New </a:t>
            </a:r>
            <a:r>
              <a:rPr lang="en-US" dirty="0">
                <a:latin typeface="Times New Roman" panose="02020603050405020304" pitchFamily="18" charset="0"/>
                <a:cs typeface="Times New Roman" panose="02020603050405020304" pitchFamily="18" charset="0"/>
              </a:rPr>
              <a:t>ultra-high precision timer, based on RF circular scanning (</a:t>
            </a:r>
            <a:r>
              <a:rPr lang="en-US" b="1" dirty="0">
                <a:latin typeface="Times New Roman" panose="02020603050405020304" pitchFamily="18" charset="0"/>
                <a:cs typeface="Times New Roman" panose="02020603050405020304" pitchFamily="18" charset="0"/>
              </a:rPr>
              <a:t>RF Timer</a:t>
            </a:r>
            <a:r>
              <a:rPr lang="en-US" dirty="0">
                <a:latin typeface="Times New Roman" panose="02020603050405020304" pitchFamily="18" charset="0"/>
                <a:cs typeface="Times New Roman" panose="02020603050405020304" pitchFamily="18" charset="0"/>
              </a:rPr>
              <a:t>), is developed and  tested. </a:t>
            </a:r>
            <a:endParaRPr lang="en-US" sz="2400" dirty="0">
              <a:solidFill>
                <a:schemeClr val="tx2"/>
              </a:solidFill>
              <a:latin typeface="Times New Roman" panose="02020603050405020304" pitchFamily="18" charset="0"/>
              <a:cs typeface="Times New Roman" panose="02020603050405020304" pitchFamily="18" charset="0"/>
            </a:endParaRPr>
          </a:p>
          <a:p>
            <a:pPr marL="0" lvl="1"/>
            <a:r>
              <a:rPr lang="en-US" sz="2200" b="1" dirty="0">
                <a:solidFill>
                  <a:schemeClr val="tx2"/>
                </a:solidFill>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The RF Timer provides:</a:t>
            </a:r>
          </a:p>
          <a:p>
            <a:pPr marL="727361" lvl="1" indent="-342900">
              <a:lnSpc>
                <a:spcPct val="150000"/>
              </a:lnSpc>
              <a:buFont typeface="Wingdings" panose="05000000000000000000" pitchFamily="2" charset="2"/>
              <a:buChar char="Ø"/>
            </a:pPr>
            <a:r>
              <a:rPr lang="en-US" b="1" dirty="0">
                <a:solidFill>
                  <a:srgbClr val="C00000"/>
                </a:solidFill>
                <a:latin typeface="Times New Roman" panose="02020603050405020304" pitchFamily="18" charset="0"/>
                <a:cs typeface="Times New Roman" panose="02020603050405020304" pitchFamily="18" charset="0"/>
              </a:rPr>
              <a:t>~</a:t>
            </a:r>
            <a:r>
              <a:rPr lang="en-US" b="1" dirty="0" smtClean="0">
                <a:solidFill>
                  <a:srgbClr val="C00000"/>
                </a:solidFill>
                <a:latin typeface="Times New Roman" panose="02020603050405020304" pitchFamily="18" charset="0"/>
                <a:cs typeface="Times New Roman" panose="02020603050405020304" pitchFamily="18" charset="0"/>
              </a:rPr>
              <a:t> </a:t>
            </a:r>
            <a:r>
              <a:rPr lang="en-US" b="1" dirty="0">
                <a:solidFill>
                  <a:srgbClr val="C00000"/>
                </a:solidFill>
                <a:latin typeface="Times New Roman" panose="02020603050405020304" pitchFamily="18" charset="0"/>
                <a:cs typeface="Times New Roman" panose="02020603050405020304" pitchFamily="18" charset="0"/>
              </a:rPr>
              <a:t>10 </a:t>
            </a:r>
            <a:r>
              <a:rPr lang="en-US" b="1" dirty="0" err="1">
                <a:solidFill>
                  <a:srgbClr val="C00000"/>
                </a:solidFill>
                <a:latin typeface="Times New Roman" panose="02020603050405020304" pitchFamily="18" charset="0"/>
                <a:cs typeface="Times New Roman" panose="02020603050405020304" pitchFamily="18" charset="0"/>
              </a:rPr>
              <a:t>ps</a:t>
            </a:r>
            <a:r>
              <a:rPr lang="en-US" b="1" dirty="0">
                <a:solidFill>
                  <a:srgbClr val="C00000"/>
                </a:solidFill>
                <a:latin typeface="Times New Roman" panose="02020603050405020304" pitchFamily="18" charset="0"/>
                <a:cs typeface="Times New Roman" panose="02020603050405020304" pitchFamily="18" charset="0"/>
              </a:rPr>
              <a:t> </a:t>
            </a:r>
            <a:r>
              <a:rPr lang="en-US" dirty="0">
                <a:solidFill>
                  <a:schemeClr val="tx2"/>
                </a:solidFill>
                <a:latin typeface="Times New Roman" panose="02020603050405020304" pitchFamily="18" charset="0"/>
                <a:cs typeface="Times New Roman" panose="02020603050405020304" pitchFamily="18" charset="0"/>
              </a:rPr>
              <a:t>time resolution</a:t>
            </a:r>
          </a:p>
          <a:p>
            <a:pPr marL="727361" lvl="1" indent="-342900">
              <a:lnSpc>
                <a:spcPct val="150000"/>
              </a:lnSpc>
              <a:buFont typeface="Wingdings" panose="05000000000000000000" pitchFamily="2" charset="2"/>
              <a:buChar char="Ø"/>
            </a:pPr>
            <a:r>
              <a:rPr lang="en-US" b="1" dirty="0">
                <a:solidFill>
                  <a:srgbClr val="C00000"/>
                </a:solidFill>
                <a:latin typeface="Times New Roman" panose="02020603050405020304" pitchFamily="18" charset="0"/>
                <a:cs typeface="Times New Roman" panose="02020603050405020304" pitchFamily="18" charset="0"/>
              </a:rPr>
              <a:t>MHz </a:t>
            </a:r>
            <a:r>
              <a:rPr lang="en-US" dirty="0">
                <a:solidFill>
                  <a:schemeClr val="tx2"/>
                </a:solidFill>
                <a:latin typeface="Times New Roman" panose="02020603050405020304" pitchFamily="18" charset="0"/>
                <a:cs typeface="Times New Roman" panose="02020603050405020304" pitchFamily="18" charset="0"/>
              </a:rPr>
              <a:t>counting rate </a:t>
            </a:r>
          </a:p>
          <a:p>
            <a:pPr marL="727361" lvl="1" indent="-342900">
              <a:lnSpc>
                <a:spcPct val="150000"/>
              </a:lnSpc>
              <a:buFont typeface="Wingdings" panose="05000000000000000000" pitchFamily="2" charset="2"/>
              <a:buChar char="Ø"/>
            </a:pPr>
            <a:r>
              <a:rPr lang="en-US" b="1" dirty="0">
                <a:solidFill>
                  <a:srgbClr val="C00000"/>
                </a:solidFill>
                <a:latin typeface="Times New Roman" panose="02020603050405020304" pitchFamily="18" charset="0"/>
                <a:cs typeface="Times New Roman" panose="02020603050405020304" pitchFamily="18" charset="0"/>
              </a:rPr>
              <a:t>≤ 0.5 </a:t>
            </a:r>
            <a:r>
              <a:rPr lang="en-US" b="1" dirty="0" err="1">
                <a:solidFill>
                  <a:srgbClr val="C00000"/>
                </a:solidFill>
                <a:latin typeface="Times New Roman" panose="02020603050405020304" pitchFamily="18" charset="0"/>
                <a:cs typeface="Times New Roman" panose="02020603050405020304" pitchFamily="18" charset="0"/>
              </a:rPr>
              <a:t>ps</a:t>
            </a:r>
            <a:r>
              <a:rPr lang="en-US" b="1" dirty="0">
                <a:solidFill>
                  <a:srgbClr val="C00000"/>
                </a:solidFill>
                <a:latin typeface="Times New Roman" panose="02020603050405020304" pitchFamily="18" charset="0"/>
                <a:cs typeface="Times New Roman" panose="02020603050405020304" pitchFamily="18" charset="0"/>
              </a:rPr>
              <a:t>/h </a:t>
            </a:r>
            <a:r>
              <a:rPr lang="en-US" dirty="0">
                <a:solidFill>
                  <a:schemeClr val="tx2"/>
                </a:solidFill>
                <a:latin typeface="Times New Roman" panose="02020603050405020304" pitchFamily="18" charset="0"/>
                <a:cs typeface="Times New Roman" panose="02020603050405020304" pitchFamily="18" charset="0"/>
              </a:rPr>
              <a:t>(FWHM)</a:t>
            </a:r>
            <a:r>
              <a:rPr lang="en-US" b="1" dirty="0">
                <a:solidFill>
                  <a:schemeClr val="tx2"/>
                </a:solidFill>
                <a:latin typeface="Times New Roman" panose="02020603050405020304" pitchFamily="18" charset="0"/>
                <a:cs typeface="Times New Roman" panose="02020603050405020304" pitchFamily="18" charset="0"/>
              </a:rPr>
              <a:t> </a:t>
            </a:r>
            <a:r>
              <a:rPr lang="en-US" dirty="0" smtClean="0">
                <a:solidFill>
                  <a:schemeClr val="tx2"/>
                </a:solidFill>
                <a:latin typeface="Times New Roman" panose="02020603050405020304" pitchFamily="18" charset="0"/>
                <a:cs typeface="Times New Roman" panose="02020603050405020304" pitchFamily="18" charset="0"/>
              </a:rPr>
              <a:t>stability</a:t>
            </a:r>
            <a:endParaRPr lang="en-US" sz="2200" b="1" dirty="0" smtClean="0">
              <a:solidFill>
                <a:srgbClr val="C00000"/>
              </a:solidFill>
              <a:latin typeface="Times New Roman" panose="02020603050405020304" pitchFamily="18" charset="0"/>
              <a:cs typeface="Times New Roman" panose="02020603050405020304" pitchFamily="18" charset="0"/>
            </a:endParaRPr>
          </a:p>
          <a:p>
            <a:r>
              <a:rPr lang="en-US" sz="2200" b="1" dirty="0">
                <a:solidFill>
                  <a:srgbClr val="C00000"/>
                </a:solidFill>
                <a:latin typeface="Times New Roman" panose="02020603050405020304" pitchFamily="18" charset="0"/>
                <a:cs typeface="Times New Roman" panose="02020603050405020304" pitchFamily="18" charset="0"/>
              </a:rPr>
              <a:t> </a:t>
            </a:r>
            <a:r>
              <a:rPr lang="en-US" sz="2200" b="1" dirty="0" smtClean="0">
                <a:solidFill>
                  <a:srgbClr val="C00000"/>
                </a:solidFill>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Optimizations are </a:t>
            </a:r>
            <a:r>
              <a:rPr lang="en-US" dirty="0" smtClean="0">
                <a:latin typeface="Times New Roman" panose="02020603050405020304" pitchFamily="18" charset="0"/>
                <a:cs typeface="Times New Roman" panose="02020603050405020304" pitchFamily="18" charset="0"/>
              </a:rPr>
              <a:t>in progress, we </a:t>
            </a:r>
            <a:r>
              <a:rPr lang="en-US" dirty="0" smtClean="0">
                <a:latin typeface="Times New Roman" panose="02020603050405020304" pitchFamily="18" charset="0"/>
                <a:cs typeface="Times New Roman" panose="02020603050405020304" pitchFamily="18" charset="0"/>
              </a:rPr>
              <a:t>expect </a:t>
            </a:r>
            <a:r>
              <a:rPr lang="en-US" dirty="0">
                <a:latin typeface="Times New Roman" panose="02020603050405020304" pitchFamily="18" charset="0"/>
                <a:cs typeface="Times New Roman" panose="02020603050405020304" pitchFamily="18" charset="0"/>
              </a:rPr>
              <a:t>to </a:t>
            </a:r>
            <a:r>
              <a:rPr lang="en-US" dirty="0" smtClean="0">
                <a:latin typeface="Times New Roman" panose="02020603050405020304" pitchFamily="18" charset="0"/>
                <a:cs typeface="Times New Roman" panose="02020603050405020304" pitchFamily="18" charset="0"/>
              </a:rPr>
              <a:t>achieve a few </a:t>
            </a:r>
            <a:r>
              <a:rPr lang="en-US" dirty="0" err="1" smtClean="0">
                <a:latin typeface="Times New Roman" panose="02020603050405020304" pitchFamily="18" charset="0"/>
                <a:cs typeface="Times New Roman" panose="02020603050405020304" pitchFamily="18" charset="0"/>
              </a:rPr>
              <a:t>ps</a:t>
            </a:r>
            <a:r>
              <a:rPr lang="en-US" dirty="0" smtClean="0">
                <a:latin typeface="Times New Roman" panose="02020603050405020304" pitchFamily="18" charset="0"/>
                <a:cs typeface="Times New Roman" panose="02020603050405020304" pitchFamily="18" charset="0"/>
              </a:rPr>
              <a:t> resolution (in principle </a:t>
            </a:r>
            <a:r>
              <a:rPr lang="en-US" dirty="0">
                <a:latin typeface="Times New Roman" panose="02020603050405020304" pitchFamily="18" charset="0"/>
                <a:cs typeface="Times New Roman" panose="02020603050405020304" pitchFamily="18" charset="0"/>
              </a:rPr>
              <a:t>~</a:t>
            </a:r>
            <a:r>
              <a:rPr lang="en-US" b="1" dirty="0">
                <a:latin typeface="Times New Roman" panose="02020603050405020304" pitchFamily="18" charset="0"/>
                <a:cs typeface="Times New Roman" panose="02020603050405020304" pitchFamily="18" charset="0"/>
              </a:rPr>
              <a:t>1 </a:t>
            </a:r>
            <a:r>
              <a:rPr lang="en-US" b="1" dirty="0" err="1">
                <a:latin typeface="Times New Roman" panose="02020603050405020304" pitchFamily="18" charset="0"/>
                <a:cs typeface="Times New Roman" panose="02020603050405020304" pitchFamily="18" charset="0"/>
              </a:rPr>
              <a:t>ps</a:t>
            </a:r>
            <a:r>
              <a:rPr lang="en-US" b="1"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resolution is achievable).  </a:t>
            </a:r>
            <a:endParaRPr lang="ru-RU" dirty="0">
              <a:latin typeface="Times New Roman" panose="02020603050405020304" pitchFamily="18" charset="0"/>
              <a:cs typeface="Times New Roman" panose="02020603050405020304" pitchFamily="18" charset="0"/>
            </a:endParaRPr>
          </a:p>
          <a:p>
            <a:pPr marL="0" lvl="1" algn="just"/>
            <a:r>
              <a:rPr lang="en-US" sz="2400" dirty="0">
                <a:solidFill>
                  <a:schemeClr val="tx2"/>
                </a:solidFill>
              </a:rPr>
              <a:t>	</a:t>
            </a:r>
          </a:p>
          <a:p>
            <a:pPr marL="0" lvl="1"/>
            <a:r>
              <a:rPr lang="en-US" sz="2200" dirty="0">
                <a:solidFill>
                  <a:schemeClr val="tx2"/>
                </a:solidFill>
              </a:rPr>
              <a:t>	</a:t>
            </a:r>
            <a:endParaRPr lang="en-US" sz="2400" dirty="0">
              <a:solidFill>
                <a:schemeClr val="tx2"/>
              </a:solidFill>
            </a:endParaRPr>
          </a:p>
        </p:txBody>
      </p:sp>
      <p:sp>
        <p:nvSpPr>
          <p:cNvPr id="4" name="TextBox 3"/>
          <p:cNvSpPr txBox="1"/>
          <p:nvPr/>
        </p:nvSpPr>
        <p:spPr>
          <a:xfrm>
            <a:off x="390525" y="3577533"/>
            <a:ext cx="10963275" cy="2031325"/>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RF Timer based time-resolved </a:t>
            </a:r>
            <a:r>
              <a:rPr lang="en-US" dirty="0">
                <a:latin typeface="Times New Roman" panose="02020603050405020304" pitchFamily="18" charset="0"/>
                <a:cs typeface="Times New Roman" panose="02020603050405020304" pitchFamily="18" charset="0"/>
              </a:rPr>
              <a:t>photo-electron emission detection system is </a:t>
            </a:r>
            <a:r>
              <a:rPr lang="en-US" dirty="0" smtClean="0">
                <a:latin typeface="Times New Roman" panose="02020603050405020304" pitchFamily="18" charset="0"/>
                <a:cs typeface="Times New Roman" panose="02020603050405020304" pitchFamily="18" charset="0"/>
              </a:rPr>
              <a:t>built and is being used for measuring lifetimes </a:t>
            </a:r>
            <a:r>
              <a:rPr lang="en-US" dirty="0">
                <a:latin typeface="Times New Roman" panose="02020603050405020304" pitchFamily="18" charset="0"/>
                <a:cs typeface="Times New Roman" panose="02020603050405020304" pitchFamily="18" charset="0"/>
              </a:rPr>
              <a:t>of </a:t>
            </a:r>
            <a:r>
              <a:rPr lang="en-US" dirty="0" smtClean="0">
                <a:latin typeface="Times New Roman" panose="02020603050405020304" pitchFamily="18" charset="0"/>
                <a:cs typeface="Times New Roman" panose="02020603050405020304" pitchFamily="18" charset="0"/>
              </a:rPr>
              <a:t>hot carriers in nanostructures. </a:t>
            </a:r>
            <a:endParaRPr lang="en-US" dirty="0">
              <a:solidFill>
                <a:schemeClr val="tx2"/>
              </a:solidFill>
              <a:latin typeface="Times New Roman" panose="02020603050405020304" pitchFamily="18" charset="0"/>
              <a:cs typeface="Times New Roman" panose="02020603050405020304" pitchFamily="18" charset="0"/>
            </a:endParaRPr>
          </a:p>
          <a:p>
            <a:endParaRPr lang="en-US" dirty="0" smtClean="0">
              <a:solidFill>
                <a:schemeClr val="tx2"/>
              </a:solidFill>
            </a:endParaRPr>
          </a:p>
          <a:p>
            <a:r>
              <a:rPr lang="en-US" dirty="0" smtClean="0">
                <a:latin typeface="Times New Roman" panose="02020603050405020304" pitchFamily="18" charset="0"/>
                <a:cs typeface="Times New Roman" panose="02020603050405020304" pitchFamily="18" charset="0"/>
              </a:rPr>
              <a:t>RF Timer Heavy Ion Detector, designed for </a:t>
            </a:r>
            <a:r>
              <a:rPr lang="el-GR" dirty="0">
                <a:latin typeface="Times New Roman" panose="02020603050405020304" pitchFamily="18" charset="0"/>
                <a:cs typeface="Times New Roman" panose="02020603050405020304" pitchFamily="18" charset="0"/>
              </a:rPr>
              <a:t>Λ </a:t>
            </a:r>
            <a:r>
              <a:rPr lang="en-US" dirty="0" err="1" smtClean="0">
                <a:latin typeface="Times New Roman" panose="02020603050405020304" pitchFamily="18" charset="0"/>
                <a:cs typeface="Times New Roman" panose="02020603050405020304" pitchFamily="18" charset="0"/>
              </a:rPr>
              <a:t>hypernuclear</a:t>
            </a:r>
            <a:r>
              <a:rPr lang="en-US" dirty="0" smtClean="0">
                <a:latin typeface="Times New Roman" panose="02020603050405020304" pitchFamily="18" charset="0"/>
                <a:cs typeface="Times New Roman" panose="02020603050405020304" pitchFamily="18" charset="0"/>
              </a:rPr>
              <a:t> studies is built and being tested. </a:t>
            </a:r>
          </a:p>
          <a:p>
            <a:endParaRPr lang="en-US" dirty="0">
              <a:solidFill>
                <a:schemeClr val="tx2"/>
              </a:solidFill>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Vacuum sealed version of the RF PMT prototype is planned to be built by </a:t>
            </a:r>
            <a:r>
              <a:rPr lang="en-US" dirty="0" err="1" smtClean="0">
                <a:latin typeface="Times New Roman" panose="02020603050405020304" pitchFamily="18" charset="0"/>
                <a:cs typeface="Times New Roman" panose="02020603050405020304" pitchFamily="18" charset="0"/>
              </a:rPr>
              <a:t>Photek</a:t>
            </a:r>
            <a:r>
              <a:rPr lang="en-US" dirty="0">
                <a:solidFill>
                  <a:schemeClr val="tx2"/>
                </a:solidFill>
              </a:rPr>
              <a:t/>
            </a:r>
            <a:br>
              <a:rPr lang="en-US" dirty="0">
                <a:solidFill>
                  <a:schemeClr val="tx2"/>
                </a:solidFill>
              </a:rPr>
            </a:br>
            <a:endParaRPr lang="en-US" dirty="0"/>
          </a:p>
        </p:txBody>
      </p:sp>
      <p:sp>
        <p:nvSpPr>
          <p:cNvPr id="5" name="Footer Placeholder 4"/>
          <p:cNvSpPr>
            <a:spLocks noGrp="1"/>
          </p:cNvSpPr>
          <p:nvPr>
            <p:ph type="ftr" sz="quarter" idx="11"/>
          </p:nvPr>
        </p:nvSpPr>
        <p:spPr/>
        <p:txBody>
          <a:bodyPr/>
          <a:lstStyle/>
          <a:p>
            <a:r>
              <a:rPr lang="en-US" smtClean="0"/>
              <a:t>FAST 2025, Elba</a:t>
            </a:r>
            <a:endParaRPr lang="en-US"/>
          </a:p>
        </p:txBody>
      </p:sp>
    </p:spTree>
    <p:extLst>
      <p:ext uri="{BB962C8B-B14F-4D97-AF65-F5344CB8AC3E}">
        <p14:creationId xmlns:p14="http://schemas.microsoft.com/office/powerpoint/2010/main" val="8711448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130059;p2"/>
          <p:cNvSpPr txBox="1"/>
          <p:nvPr/>
        </p:nvSpPr>
        <p:spPr>
          <a:xfrm>
            <a:off x="2569967" y="85722"/>
            <a:ext cx="7416900" cy="1571791"/>
          </a:xfrm>
          <a:prstGeom prst="rect">
            <a:avLst/>
          </a:prstGeom>
          <a:noFill/>
          <a:ln>
            <a:noFill/>
          </a:ln>
        </p:spPr>
        <p:txBody>
          <a:bodyPr spcFirstLastPara="1" wrap="square" lIns="89950" tIns="46775" rIns="89950" bIns="46775" anchor="t" anchorCtr="0">
            <a:spAutoFit/>
          </a:bodyPr>
          <a:lstStyle/>
          <a:p>
            <a:pPr algn="ctr"/>
            <a:r>
              <a:rPr lang="en-US" sz="3200" b="1" dirty="0" smtClean="0">
                <a:latin typeface="Times New Roman" panose="02020603050405020304" pitchFamily="18" charset="0"/>
                <a:cs typeface="Times New Roman" panose="02020603050405020304" pitchFamily="18" charset="0"/>
              </a:rPr>
              <a:t>Our </a:t>
            </a:r>
            <a:r>
              <a:rPr lang="en-US" sz="3200" b="1" dirty="0">
                <a:latin typeface="Times New Roman" panose="02020603050405020304" pitchFamily="18" charset="0"/>
                <a:cs typeface="Times New Roman" panose="02020603050405020304" pitchFamily="18" charset="0"/>
              </a:rPr>
              <a:t>Collaboration</a:t>
            </a:r>
          </a:p>
          <a:p>
            <a:pPr algn="ctr"/>
            <a:endParaRPr lang="en-US" sz="3200" b="1" dirty="0">
              <a:solidFill>
                <a:schemeClr val="accent6">
                  <a:lumMod val="50000"/>
                </a:schemeClr>
              </a:solidFill>
              <a:latin typeface="Times New Roman" panose="02020603050405020304" pitchFamily="18" charset="0"/>
              <a:cs typeface="Times New Roman" panose="02020603050405020304" pitchFamily="18" charset="0"/>
            </a:endParaRPr>
          </a:p>
          <a:p>
            <a:pPr algn="ctr"/>
            <a:endParaRPr lang="en-US" sz="3200" b="1" dirty="0">
              <a:solidFill>
                <a:schemeClr val="accent6">
                  <a:lumMod val="50000"/>
                </a:schemeClr>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489525" y="655783"/>
            <a:ext cx="9702222" cy="6309420"/>
          </a:xfrm>
          <a:prstGeom prst="rect">
            <a:avLst/>
          </a:prstGeom>
          <a:noFill/>
        </p:spPr>
        <p:txBody>
          <a:bodyPr wrap="square" rtlCol="0">
            <a:spAutoFit/>
          </a:bodyPr>
          <a:lstStyle/>
          <a:p>
            <a:pPr marL="285750" indent="-285750">
              <a:buFont typeface="Arial" panose="020B0604020202020204" pitchFamily="34" charset="0"/>
              <a:buChar char="•"/>
            </a:pPr>
            <a:r>
              <a:rPr lang="en-US" sz="2200" i="1" dirty="0"/>
              <a:t>A.I. </a:t>
            </a:r>
            <a:r>
              <a:rPr lang="en-US" sz="2200" i="1" dirty="0" err="1"/>
              <a:t>Alikhanyan</a:t>
            </a:r>
            <a:r>
              <a:rPr lang="en-US" sz="2200" i="1" dirty="0"/>
              <a:t> National Science Laboratory (Yerevan Physics Institute), Yerevan, Armenia</a:t>
            </a:r>
          </a:p>
          <a:p>
            <a:r>
              <a:rPr lang="en-US" sz="1600" dirty="0">
                <a:solidFill>
                  <a:srgbClr val="002060"/>
                </a:solidFill>
              </a:rPr>
              <a:t>       V. </a:t>
            </a:r>
            <a:r>
              <a:rPr lang="en-US" sz="1600" dirty="0" err="1">
                <a:solidFill>
                  <a:srgbClr val="002060"/>
                </a:solidFill>
              </a:rPr>
              <a:t>Kakoyan</a:t>
            </a:r>
            <a:r>
              <a:rPr lang="en-US" sz="1600" dirty="0">
                <a:solidFill>
                  <a:srgbClr val="002060"/>
                </a:solidFill>
              </a:rPr>
              <a:t>, S. </a:t>
            </a:r>
            <a:r>
              <a:rPr lang="en-US" sz="1600" dirty="0" err="1">
                <a:solidFill>
                  <a:srgbClr val="002060"/>
                </a:solidFill>
              </a:rPr>
              <a:t>Zhamkochyan</a:t>
            </a:r>
            <a:r>
              <a:rPr lang="en-US" sz="1600" dirty="0">
                <a:solidFill>
                  <a:srgbClr val="002060"/>
                </a:solidFill>
              </a:rPr>
              <a:t>, S. </a:t>
            </a:r>
            <a:r>
              <a:rPr lang="en-US" sz="1600" dirty="0" err="1">
                <a:solidFill>
                  <a:srgbClr val="002060"/>
                </a:solidFill>
              </a:rPr>
              <a:t>Abrahamyan</a:t>
            </a:r>
            <a:r>
              <a:rPr lang="en-US" sz="1600" dirty="0">
                <a:solidFill>
                  <a:srgbClr val="002060"/>
                </a:solidFill>
              </a:rPr>
              <a:t>, H. </a:t>
            </a:r>
            <a:r>
              <a:rPr lang="en-US" sz="1600" dirty="0" err="1">
                <a:solidFill>
                  <a:srgbClr val="002060"/>
                </a:solidFill>
              </a:rPr>
              <a:t>Elbakyan</a:t>
            </a:r>
            <a:r>
              <a:rPr lang="en-US" sz="1600" dirty="0">
                <a:solidFill>
                  <a:srgbClr val="002060"/>
                </a:solidFill>
              </a:rPr>
              <a:t>, H. </a:t>
            </a:r>
            <a:r>
              <a:rPr lang="en-US" sz="1600" dirty="0" err="1">
                <a:solidFill>
                  <a:srgbClr val="002060"/>
                </a:solidFill>
              </a:rPr>
              <a:t>Rostomyan</a:t>
            </a:r>
            <a:r>
              <a:rPr lang="en-US" sz="1600" dirty="0">
                <a:solidFill>
                  <a:srgbClr val="002060"/>
                </a:solidFill>
              </a:rPr>
              <a:t>, A. </a:t>
            </a:r>
            <a:r>
              <a:rPr lang="en-US" sz="1600" dirty="0" err="1">
                <a:solidFill>
                  <a:srgbClr val="002060"/>
                </a:solidFill>
              </a:rPr>
              <a:t>Safaryan</a:t>
            </a:r>
            <a:r>
              <a:rPr lang="en-US" sz="1600" dirty="0">
                <a:solidFill>
                  <a:srgbClr val="002060"/>
                </a:solidFill>
              </a:rPr>
              <a:t>, A. </a:t>
            </a:r>
            <a:r>
              <a:rPr lang="en-US" sz="1600" dirty="0" err="1">
                <a:solidFill>
                  <a:srgbClr val="002060"/>
                </a:solidFill>
              </a:rPr>
              <a:t>Papyan</a:t>
            </a:r>
            <a:r>
              <a:rPr lang="en-US" sz="1600" dirty="0">
                <a:solidFill>
                  <a:srgbClr val="002060"/>
                </a:solidFill>
              </a:rPr>
              <a:t>, A. </a:t>
            </a:r>
            <a:r>
              <a:rPr lang="en-US" sz="1600" dirty="0" err="1">
                <a:solidFill>
                  <a:srgbClr val="002060"/>
                </a:solidFill>
              </a:rPr>
              <a:t>Kakoyan</a:t>
            </a:r>
            <a:r>
              <a:rPr lang="en-US" sz="1600" dirty="0">
                <a:solidFill>
                  <a:srgbClr val="002060"/>
                </a:solidFill>
              </a:rPr>
              <a:t>,</a:t>
            </a:r>
          </a:p>
          <a:p>
            <a:r>
              <a:rPr lang="en-US" sz="1600" dirty="0">
                <a:solidFill>
                  <a:srgbClr val="002060"/>
                </a:solidFill>
              </a:rPr>
              <a:t>       A. </a:t>
            </a:r>
            <a:r>
              <a:rPr lang="en-US" sz="1600" dirty="0" err="1">
                <a:solidFill>
                  <a:srgbClr val="002060"/>
                </a:solidFill>
              </a:rPr>
              <a:t>Ghalumyan</a:t>
            </a:r>
            <a:r>
              <a:rPr lang="en-US" sz="1600" dirty="0">
                <a:solidFill>
                  <a:srgbClr val="002060"/>
                </a:solidFill>
              </a:rPr>
              <a:t>, A. </a:t>
            </a:r>
            <a:r>
              <a:rPr lang="en-US" sz="1600" dirty="0" err="1">
                <a:solidFill>
                  <a:srgbClr val="002060"/>
                </a:solidFill>
              </a:rPr>
              <a:t>Margaryan</a:t>
            </a:r>
            <a:endParaRPr lang="en-US" sz="1600" i="1" dirty="0"/>
          </a:p>
          <a:p>
            <a:pPr marL="285750" indent="-285750">
              <a:buFont typeface="Arial" panose="020B0604020202020204" pitchFamily="34" charset="0"/>
              <a:buChar char="•"/>
            </a:pPr>
            <a:r>
              <a:rPr lang="en-US" sz="2200" i="1" dirty="0"/>
              <a:t>School of Physics &amp; Astronomy, University of Glasgow, Scotland, UK</a:t>
            </a:r>
          </a:p>
          <a:p>
            <a:r>
              <a:rPr lang="en-US" sz="1600" dirty="0">
                <a:solidFill>
                  <a:srgbClr val="002060"/>
                </a:solidFill>
              </a:rPr>
              <a:t>      J. Annand, K. Livingston, R. Montgomery</a:t>
            </a:r>
            <a:endParaRPr lang="en-US" sz="1600" i="1" dirty="0"/>
          </a:p>
          <a:p>
            <a:pPr marL="285750" indent="-285750">
              <a:buFont typeface="Arial" panose="020B0604020202020204" pitchFamily="34" charset="0"/>
              <a:buChar char="•"/>
            </a:pPr>
            <a:r>
              <a:rPr lang="en-US" sz="2200" i="1" dirty="0"/>
              <a:t>Jefferson Laboratory, Newport News, USA</a:t>
            </a:r>
          </a:p>
          <a:p>
            <a:r>
              <a:rPr lang="en-US" sz="2400" dirty="0">
                <a:solidFill>
                  <a:srgbClr val="002060"/>
                </a:solidFill>
              </a:rPr>
              <a:t>    </a:t>
            </a:r>
            <a:r>
              <a:rPr lang="en-US" sz="1600" dirty="0">
                <a:solidFill>
                  <a:srgbClr val="002060"/>
                </a:solidFill>
              </a:rPr>
              <a:t>P. Achenbach</a:t>
            </a:r>
            <a:endParaRPr lang="en-US" sz="1600" i="1" dirty="0"/>
          </a:p>
          <a:p>
            <a:pPr marL="285750" indent="-285750">
              <a:buFont typeface="Arial" panose="020B0604020202020204" pitchFamily="34" charset="0"/>
              <a:buChar char="•"/>
            </a:pPr>
            <a:r>
              <a:rPr lang="de-DE" sz="2200" i="1" dirty="0"/>
              <a:t>Institut für Kernphysik, Johannes Gutenberg-Universität Mainz, G</a:t>
            </a:r>
            <a:r>
              <a:rPr lang="en-US" sz="2200" i="1" dirty="0" err="1"/>
              <a:t>ermany</a:t>
            </a:r>
            <a:endParaRPr lang="en-US" sz="2200" i="1" dirty="0"/>
          </a:p>
          <a:p>
            <a:r>
              <a:rPr lang="en-US" sz="2400" dirty="0">
                <a:solidFill>
                  <a:srgbClr val="002060"/>
                </a:solidFill>
              </a:rPr>
              <a:t>    </a:t>
            </a:r>
            <a:r>
              <a:rPr lang="en-US" sz="1600" dirty="0">
                <a:solidFill>
                  <a:srgbClr val="002060"/>
                </a:solidFill>
              </a:rPr>
              <a:t>J. </a:t>
            </a:r>
            <a:r>
              <a:rPr lang="en-US" sz="1600" dirty="0" err="1">
                <a:solidFill>
                  <a:srgbClr val="002060"/>
                </a:solidFill>
              </a:rPr>
              <a:t>Pochodzalla</a:t>
            </a:r>
            <a:endParaRPr lang="en-US" sz="1600" i="1" dirty="0"/>
          </a:p>
          <a:p>
            <a:pPr marL="285750" indent="-285750">
              <a:buFont typeface="Arial" panose="020B0604020202020204" pitchFamily="34" charset="0"/>
              <a:buChar char="•"/>
            </a:pPr>
            <a:r>
              <a:rPr lang="en-US" sz="2200" i="1" dirty="0"/>
              <a:t>Extreme Light Infrastructure- Nuclear Physics (ELI-NP), Bucharest-</a:t>
            </a:r>
            <a:r>
              <a:rPr lang="en-US" sz="2200" i="1" dirty="0" err="1"/>
              <a:t>Magurele</a:t>
            </a:r>
            <a:r>
              <a:rPr lang="en-US" sz="2200" i="1" dirty="0"/>
              <a:t>, Romania</a:t>
            </a:r>
          </a:p>
          <a:p>
            <a:r>
              <a:rPr lang="en-US" sz="2400" dirty="0">
                <a:solidFill>
                  <a:srgbClr val="002060"/>
                </a:solidFill>
              </a:rPr>
              <a:t>    </a:t>
            </a:r>
            <a:r>
              <a:rPr lang="en-US" sz="1600" dirty="0">
                <a:solidFill>
                  <a:srgbClr val="002060"/>
                </a:solidFill>
              </a:rPr>
              <a:t>D. L. </a:t>
            </a:r>
            <a:r>
              <a:rPr lang="en-US" sz="1600" dirty="0" err="1">
                <a:solidFill>
                  <a:srgbClr val="002060"/>
                </a:solidFill>
              </a:rPr>
              <a:t>Balabanski</a:t>
            </a:r>
            <a:endParaRPr lang="en-US" sz="1600" i="1" dirty="0"/>
          </a:p>
          <a:p>
            <a:pPr marL="285750" indent="-285750">
              <a:buFont typeface="Arial" panose="020B0604020202020204" pitchFamily="34" charset="0"/>
              <a:buChar char="•"/>
            </a:pPr>
            <a:r>
              <a:rPr lang="en-US" sz="2200" i="1" dirty="0"/>
              <a:t>Department of Physics, Graduate School of Science, the University of Tokyo, Japan</a:t>
            </a:r>
          </a:p>
          <a:p>
            <a:r>
              <a:rPr lang="en-US" sz="1600" dirty="0">
                <a:solidFill>
                  <a:srgbClr val="002060"/>
                </a:solidFill>
              </a:rPr>
              <a:t>      S. N. Nakamura</a:t>
            </a:r>
            <a:endParaRPr lang="en-US" sz="1600" i="1" dirty="0"/>
          </a:p>
          <a:p>
            <a:pPr marL="285750" indent="-285750">
              <a:buFont typeface="Arial" panose="020B0604020202020204" pitchFamily="34" charset="0"/>
              <a:buChar char="•"/>
            </a:pPr>
            <a:r>
              <a:rPr lang="en-US" sz="2200" i="1" dirty="0"/>
              <a:t>Department of Physics and Astronomy, University of Notre Dame, USA</a:t>
            </a:r>
          </a:p>
          <a:p>
            <a:r>
              <a:rPr lang="en-US" sz="2400" dirty="0">
                <a:solidFill>
                  <a:srgbClr val="002060"/>
                </a:solidFill>
              </a:rPr>
              <a:t>   </a:t>
            </a:r>
            <a:r>
              <a:rPr lang="en-US" sz="1600" dirty="0">
                <a:solidFill>
                  <a:srgbClr val="002060"/>
                </a:solidFill>
              </a:rPr>
              <a:t> A. </a:t>
            </a:r>
            <a:r>
              <a:rPr lang="en-US" sz="1600" dirty="0" err="1">
                <a:solidFill>
                  <a:srgbClr val="002060"/>
                </a:solidFill>
              </a:rPr>
              <a:t>Aprahamian</a:t>
            </a:r>
            <a:r>
              <a:rPr lang="en-US" sz="1600" dirty="0">
                <a:solidFill>
                  <a:srgbClr val="002060"/>
                </a:solidFill>
              </a:rPr>
              <a:t>, M. Brodeur, </a:t>
            </a:r>
            <a:r>
              <a:rPr lang="en-US" sz="1600" dirty="0" err="1">
                <a:solidFill>
                  <a:srgbClr val="002060"/>
                </a:solidFill>
              </a:rPr>
              <a:t>Kh</a:t>
            </a:r>
            <a:r>
              <a:rPr lang="en-US" sz="1600" dirty="0">
                <a:solidFill>
                  <a:srgbClr val="002060"/>
                </a:solidFill>
              </a:rPr>
              <a:t>. </a:t>
            </a:r>
            <a:r>
              <a:rPr lang="en-US" sz="1600" dirty="0" err="1">
                <a:solidFill>
                  <a:srgbClr val="002060"/>
                </a:solidFill>
              </a:rPr>
              <a:t>Manukyan</a:t>
            </a:r>
            <a:endParaRPr lang="en-US" sz="1600" i="1" dirty="0"/>
          </a:p>
          <a:p>
            <a:pPr marL="285750" indent="-285750">
              <a:buFont typeface="Arial" panose="020B0604020202020204" pitchFamily="34" charset="0"/>
              <a:buChar char="•"/>
            </a:pPr>
            <a:r>
              <a:rPr lang="fr-FR" sz="2200" i="1" dirty="0"/>
              <a:t>Département de Physique des Particules Centre de Saclay, France</a:t>
            </a:r>
          </a:p>
          <a:p>
            <a:r>
              <a:rPr lang="en-US" sz="2400" dirty="0">
                <a:solidFill>
                  <a:srgbClr val="002060"/>
                </a:solidFill>
              </a:rPr>
              <a:t>   </a:t>
            </a:r>
            <a:r>
              <a:rPr lang="en-US" sz="1600" dirty="0">
                <a:solidFill>
                  <a:srgbClr val="002060"/>
                </a:solidFill>
              </a:rPr>
              <a:t> D. Yvon, V. </a:t>
            </a:r>
            <a:r>
              <a:rPr lang="en-US" sz="1600" dirty="0" err="1">
                <a:solidFill>
                  <a:srgbClr val="002060"/>
                </a:solidFill>
              </a:rPr>
              <a:t>Sharyy</a:t>
            </a:r>
            <a:endParaRPr lang="fr-FR" sz="1600" i="1" dirty="0"/>
          </a:p>
        </p:txBody>
      </p:sp>
      <p:pic>
        <p:nvPicPr>
          <p:cNvPr id="4" name="Picture 16" descr="A. I. Alikhanyan national science laboratory (Yerevan ...">
            <a:extLst>
              <a:ext uri="{FF2B5EF4-FFF2-40B4-BE49-F238E27FC236}">
                <a16:creationId xmlns:a16="http://schemas.microsoft.com/office/drawing/2014/main" id="{DF1008C7-5999-48F5-9359-17FEA84E180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69107" y="757874"/>
            <a:ext cx="1677270" cy="69097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43D4FD25-B2AD-41E6-A544-95EFA72B894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82275" y="1607422"/>
            <a:ext cx="1364103" cy="61259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a:extLst>
              <a:ext uri="{FF2B5EF4-FFF2-40B4-BE49-F238E27FC236}">
                <a16:creationId xmlns:a16="http://schemas.microsoft.com/office/drawing/2014/main" id="{3A35A3CA-BAA3-4DA4-B17E-7C27932A3DBF}"/>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306049" y="2353745"/>
            <a:ext cx="1640327" cy="512602"/>
          </a:xfrm>
          <a:prstGeom prst="rect">
            <a:avLst/>
          </a:prstGeom>
          <a:noFill/>
          <a:extLst>
            <a:ext uri="{909E8E84-426E-40DD-AFC4-6F175D3DCCD1}">
              <a14:hiddenFill xmlns:a14="http://schemas.microsoft.com/office/drawing/2010/main">
                <a:solidFill>
                  <a:srgbClr val="FFFFFF"/>
                </a:solidFill>
              </a14:hiddenFill>
            </a:ext>
          </a:extLst>
        </p:spPr>
      </p:pic>
      <p:pic>
        <p:nvPicPr>
          <p:cNvPr id="7" name="Graphic 6">
            <a:extLst>
              <a:ext uri="{FF2B5EF4-FFF2-40B4-BE49-F238E27FC236}">
                <a16:creationId xmlns:a16="http://schemas.microsoft.com/office/drawing/2014/main" id="{ACCC4037-293F-470F-B2AB-0BDAD6CB23A4}"/>
              </a:ext>
            </a:extLst>
          </p:cNvPr>
          <p:cNvPicPr>
            <a:picLocks noChangeAspect="1"/>
          </p:cNvPicPr>
          <p:nvPr/>
        </p:nvPicPr>
        <p:blipFill rotWithShape="1">
          <a:blip r:embed="rId5" cstate="print">
            <a:extLst>
              <a:ext uri="{28A0092B-C50C-407E-A947-70E740481C1C}">
                <a14:useLocalDpi xmlns:a14="http://schemas.microsoft.com/office/drawing/2010/main" val="0"/>
              </a:ext>
              <a:ext uri="{96DAC541-7B7A-43D3-8B79-37D633B846F1}">
                <asvg:svgBlip xmlns:asvg="http://schemas.microsoft.com/office/drawing/2016/SVG/main" xmlns="" r:embed="rId6"/>
              </a:ext>
            </a:extLst>
          </a:blip>
          <a:srcRect l="9073" t="25936" r="19280" b="18548"/>
          <a:stretch/>
        </p:blipFill>
        <p:spPr>
          <a:xfrm>
            <a:off x="10306048" y="2879561"/>
            <a:ext cx="1640328" cy="914799"/>
          </a:xfrm>
          <a:prstGeom prst="rect">
            <a:avLst/>
          </a:prstGeom>
        </p:spPr>
      </p:pic>
      <p:pic>
        <p:nvPicPr>
          <p:cNvPr id="8" name="Picture 8" descr="Joint ELI Users Meeting (3 November 2022): Welcome · ELI ERIC Indico Page">
            <a:extLst>
              <a:ext uri="{FF2B5EF4-FFF2-40B4-BE49-F238E27FC236}">
                <a16:creationId xmlns:a16="http://schemas.microsoft.com/office/drawing/2014/main" id="{82ACE0CE-F41E-49D9-A5B0-458C37C9D654}"/>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534650" y="3807574"/>
            <a:ext cx="1414127" cy="68632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2" descr="Changes in the logo">
            <a:extLst>
              <a:ext uri="{FF2B5EF4-FFF2-40B4-BE49-F238E27FC236}">
                <a16:creationId xmlns:a16="http://schemas.microsoft.com/office/drawing/2014/main" id="{5C488BEB-4892-4E8C-B61B-43EF66AD8173}"/>
              </a:ext>
            </a:extLst>
          </p:cNvPr>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498" t="44587" r="3175" b="-1126"/>
          <a:stretch/>
        </p:blipFill>
        <p:spPr bwMode="auto">
          <a:xfrm>
            <a:off x="10380506" y="4699256"/>
            <a:ext cx="1767640" cy="43471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4" descr="University of Notre Dame Logo PNG Vector">
            <a:extLst>
              <a:ext uri="{FF2B5EF4-FFF2-40B4-BE49-F238E27FC236}">
                <a16:creationId xmlns:a16="http://schemas.microsoft.com/office/drawing/2014/main" id="{9EB5DE39-B0A2-4094-9792-1DB20627443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380506" y="5382956"/>
            <a:ext cx="1624894" cy="37914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8" descr="Paris-Saclay University">
            <a:extLst>
              <a:ext uri="{FF2B5EF4-FFF2-40B4-BE49-F238E27FC236}">
                <a16:creationId xmlns:a16="http://schemas.microsoft.com/office/drawing/2014/main" id="{E82ABE69-D25B-474D-AE48-4EE87CE90B9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725149" y="5883123"/>
            <a:ext cx="1016503" cy="897414"/>
          </a:xfrm>
          <a:prstGeom prst="rect">
            <a:avLst/>
          </a:prstGeom>
          <a:noFill/>
          <a:extLst>
            <a:ext uri="{909E8E84-426E-40DD-AFC4-6F175D3DCCD1}">
              <a14:hiddenFill xmlns:a14="http://schemas.microsoft.com/office/drawing/2010/main">
                <a:solidFill>
                  <a:srgbClr val="FFFFFF"/>
                </a:solidFill>
              </a14:hiddenFill>
            </a:ext>
          </a:extLst>
        </p:spPr>
      </p:pic>
      <p:sp>
        <p:nvSpPr>
          <p:cNvPr id="14" name="Footer Placeholder 13"/>
          <p:cNvSpPr>
            <a:spLocks noGrp="1"/>
          </p:cNvSpPr>
          <p:nvPr>
            <p:ph type="ftr" sz="quarter" idx="11"/>
          </p:nvPr>
        </p:nvSpPr>
        <p:spPr/>
        <p:txBody>
          <a:bodyPr/>
          <a:lstStyle/>
          <a:p>
            <a:r>
              <a:rPr lang="en-US" smtClean="0"/>
              <a:t>FAST 2025, Elba</a:t>
            </a:r>
            <a:endParaRPr lang="en-US"/>
          </a:p>
        </p:txBody>
      </p:sp>
    </p:spTree>
    <p:extLst>
      <p:ext uri="{BB962C8B-B14F-4D97-AF65-F5344CB8AC3E}">
        <p14:creationId xmlns:p14="http://schemas.microsoft.com/office/powerpoint/2010/main" val="1172002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latin typeface="Times New Roman" panose="02020603050405020304" pitchFamily="18" charset="0"/>
                <a:cs typeface="Times New Roman" panose="02020603050405020304" pitchFamily="18" charset="0"/>
              </a:rPr>
              <a:t>OUTLINE</a:t>
            </a:r>
          </a:p>
        </p:txBody>
      </p:sp>
      <p:sp>
        <p:nvSpPr>
          <p:cNvPr id="3" name="Content Placeholder 2"/>
          <p:cNvSpPr>
            <a:spLocks noGrp="1"/>
          </p:cNvSpPr>
          <p:nvPr>
            <p:ph idx="1"/>
          </p:nvPr>
        </p:nvSpPr>
        <p:spPr>
          <a:xfrm>
            <a:off x="838200" y="1541417"/>
            <a:ext cx="11205754" cy="4937759"/>
          </a:xfrm>
        </p:spPr>
        <p:txBody>
          <a:bodyPr>
            <a:normAutofit fontScale="85000" lnSpcReduction="10000"/>
          </a:bodyPr>
          <a:lstStyle/>
          <a:p>
            <a:pPr>
              <a:lnSpc>
                <a:spcPct val="200000"/>
              </a:lnSpc>
            </a:pPr>
            <a:r>
              <a:rPr lang="en-US" dirty="0" smtClean="0">
                <a:latin typeface="Times New Roman" panose="02020603050405020304" pitchFamily="18" charset="0"/>
                <a:cs typeface="Times New Roman" panose="02020603050405020304" pitchFamily="18" charset="0"/>
              </a:rPr>
              <a:t>Radio-Frequency </a:t>
            </a:r>
            <a:r>
              <a:rPr lang="en-US" dirty="0">
                <a:latin typeface="Times New Roman" panose="02020603050405020304" pitchFamily="18" charset="0"/>
                <a:cs typeface="Times New Roman" panose="02020603050405020304" pitchFamily="18" charset="0"/>
              </a:rPr>
              <a:t>Timer</a:t>
            </a:r>
          </a:p>
          <a:p>
            <a:pPr>
              <a:lnSpc>
                <a:spcPct val="200000"/>
              </a:lnSpc>
            </a:pPr>
            <a:r>
              <a:rPr lang="en-US" dirty="0">
                <a:latin typeface="Times New Roman" panose="02020603050405020304" pitchFamily="18" charset="0"/>
                <a:cs typeface="Times New Roman" panose="02020603050405020304" pitchFamily="18" charset="0"/>
              </a:rPr>
              <a:t>RF Timer based photo-electron emission </a:t>
            </a:r>
            <a:r>
              <a:rPr lang="en-US" dirty="0" smtClean="0">
                <a:latin typeface="Times New Roman" panose="02020603050405020304" pitchFamily="18" charset="0"/>
                <a:cs typeface="Times New Roman" panose="02020603050405020304" pitchFamily="18" charset="0"/>
              </a:rPr>
              <a:t>d</a:t>
            </a:r>
            <a:r>
              <a:rPr lang="en-US" dirty="0" smtClean="0">
                <a:solidFill>
                  <a:srgbClr val="1F1D04"/>
                </a:solidFill>
                <a:latin typeface="Times New Roman" panose="02020603050405020304" pitchFamily="18" charset="0"/>
                <a:cs typeface="Times New Roman" panose="02020603050405020304" pitchFamily="18" charset="0"/>
              </a:rPr>
              <a:t>etection </a:t>
            </a:r>
            <a:r>
              <a:rPr lang="en-US" dirty="0">
                <a:solidFill>
                  <a:srgbClr val="1F1D04"/>
                </a:solidFill>
                <a:latin typeface="Times New Roman" panose="02020603050405020304" pitchFamily="18" charset="0"/>
                <a:cs typeface="Times New Roman" panose="02020603050405020304" pitchFamily="18" charset="0"/>
              </a:rPr>
              <a:t>system </a:t>
            </a:r>
          </a:p>
          <a:p>
            <a:pPr>
              <a:lnSpc>
                <a:spcPct val="200000"/>
              </a:lnSpc>
            </a:pPr>
            <a:r>
              <a:rPr lang="en-US" dirty="0" smtClean="0">
                <a:latin typeface="Times New Roman" panose="02020603050405020304" pitchFamily="18" charset="0"/>
                <a:cs typeface="Times New Roman" panose="02020603050405020304" pitchFamily="18" charset="0"/>
              </a:rPr>
              <a:t>Experimental </a:t>
            </a:r>
            <a:r>
              <a:rPr lang="en-US" dirty="0">
                <a:latin typeface="Times New Roman" panose="02020603050405020304" pitchFamily="18" charset="0"/>
                <a:cs typeface="Times New Roman" panose="02020603050405020304" pitchFamily="18" charset="0"/>
              </a:rPr>
              <a:t>results with nanostructures </a:t>
            </a:r>
            <a:endParaRPr lang="en-US" dirty="0" smtClean="0">
              <a:latin typeface="Times New Roman" panose="02020603050405020304" pitchFamily="18" charset="0"/>
              <a:cs typeface="Times New Roman" panose="02020603050405020304" pitchFamily="18" charset="0"/>
            </a:endParaRPr>
          </a:p>
          <a:p>
            <a:pPr>
              <a:lnSpc>
                <a:spcPct val="200000"/>
              </a:lnSpc>
            </a:pPr>
            <a:r>
              <a:rPr lang="en-US" dirty="0">
                <a:latin typeface="Times New Roman" panose="02020603050405020304" pitchFamily="18" charset="0"/>
                <a:cs typeface="Times New Roman" panose="02020603050405020304" pitchFamily="18" charset="0"/>
              </a:rPr>
              <a:t>RF Timer based </a:t>
            </a:r>
            <a:r>
              <a:rPr lang="en-US" dirty="0" smtClean="0">
                <a:latin typeface="Times New Roman" panose="02020603050405020304" pitchFamily="18" charset="0"/>
                <a:cs typeface="Times New Roman" panose="02020603050405020304" pitchFamily="18" charset="0"/>
              </a:rPr>
              <a:t>Heavy Ion Detector</a:t>
            </a:r>
            <a:endParaRPr lang="en-US" dirty="0">
              <a:latin typeface="Times New Roman" panose="02020603050405020304" pitchFamily="18" charset="0"/>
              <a:cs typeface="Times New Roman" panose="02020603050405020304" pitchFamily="18" charset="0"/>
            </a:endParaRPr>
          </a:p>
          <a:p>
            <a:pPr>
              <a:lnSpc>
                <a:spcPct val="200000"/>
              </a:lnSpc>
            </a:pPr>
            <a:r>
              <a:rPr lang="en-US" dirty="0" smtClean="0">
                <a:latin typeface="Times New Roman" panose="02020603050405020304" pitchFamily="18" charset="0"/>
                <a:cs typeface="Times New Roman" panose="02020603050405020304" pitchFamily="18" charset="0"/>
              </a:rPr>
              <a:t>Other applications </a:t>
            </a:r>
          </a:p>
          <a:p>
            <a:pPr>
              <a:lnSpc>
                <a:spcPct val="200000"/>
              </a:lnSpc>
            </a:pPr>
            <a:r>
              <a:rPr lang="en-US" dirty="0" smtClean="0">
                <a:latin typeface="Times New Roman" panose="02020603050405020304" pitchFamily="18" charset="0"/>
                <a:cs typeface="Times New Roman" panose="02020603050405020304" pitchFamily="18" charset="0"/>
              </a:rPr>
              <a:t>Summary </a:t>
            </a:r>
            <a:endParaRPr lang="en-US" dirty="0">
              <a:latin typeface="Times New Roman" panose="02020603050405020304" pitchFamily="18" charset="0"/>
              <a:cs typeface="Times New Roman" panose="02020603050405020304" pitchFamily="18" charset="0"/>
            </a:endParaRPr>
          </a:p>
          <a:p>
            <a:endParaRPr lang="en-US" dirty="0"/>
          </a:p>
          <a:p>
            <a:endParaRPr lang="en-US" dirty="0"/>
          </a:p>
          <a:p>
            <a:endParaRPr lang="en-US" dirty="0"/>
          </a:p>
        </p:txBody>
      </p:sp>
      <p:sp>
        <p:nvSpPr>
          <p:cNvPr id="6" name="Footer Placeholder 5"/>
          <p:cNvSpPr>
            <a:spLocks noGrp="1"/>
          </p:cNvSpPr>
          <p:nvPr>
            <p:ph type="ftr" sz="quarter" idx="11"/>
          </p:nvPr>
        </p:nvSpPr>
        <p:spPr/>
        <p:txBody>
          <a:bodyPr/>
          <a:lstStyle/>
          <a:p>
            <a:r>
              <a:rPr lang="en-US" smtClean="0"/>
              <a:t>FAST 2025, Elba</a:t>
            </a:r>
            <a:endParaRPr lang="en-US"/>
          </a:p>
        </p:txBody>
      </p:sp>
    </p:spTree>
    <p:extLst>
      <p:ext uri="{BB962C8B-B14F-4D97-AF65-F5344CB8AC3E}">
        <p14:creationId xmlns:p14="http://schemas.microsoft.com/office/powerpoint/2010/main" val="6888037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665018" y="720436"/>
            <a:ext cx="10612582" cy="1015663"/>
          </a:xfrm>
          <a:prstGeom prst="rect">
            <a:avLst/>
          </a:prstGeom>
          <a:noFill/>
        </p:spPr>
        <p:txBody>
          <a:bodyPr wrap="square" rtlCol="0">
            <a:spAutoFit/>
          </a:bodyPr>
          <a:lstStyle/>
          <a:p>
            <a:pPr algn="ctr"/>
            <a:r>
              <a:rPr lang="en-US" sz="6000" dirty="0"/>
              <a:t>Thank you for your attention!</a:t>
            </a:r>
          </a:p>
        </p:txBody>
      </p:sp>
      <p:sp>
        <p:nvSpPr>
          <p:cNvPr id="5" name="Footer Placeholder 4"/>
          <p:cNvSpPr>
            <a:spLocks noGrp="1"/>
          </p:cNvSpPr>
          <p:nvPr>
            <p:ph type="ftr" sz="quarter" idx="11"/>
          </p:nvPr>
        </p:nvSpPr>
        <p:spPr/>
        <p:txBody>
          <a:bodyPr/>
          <a:lstStyle/>
          <a:p>
            <a:r>
              <a:rPr lang="en-US" smtClean="0"/>
              <a:t>FAST 2025, Elba</a:t>
            </a:r>
            <a:endParaRPr lang="en-US"/>
          </a:p>
        </p:txBody>
      </p:sp>
    </p:spTree>
    <p:extLst>
      <p:ext uri="{BB962C8B-B14F-4D97-AF65-F5344CB8AC3E}">
        <p14:creationId xmlns:p14="http://schemas.microsoft.com/office/powerpoint/2010/main" val="2842306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130059;p2"/>
          <p:cNvSpPr txBox="1"/>
          <p:nvPr/>
        </p:nvSpPr>
        <p:spPr>
          <a:xfrm>
            <a:off x="1258432" y="34910"/>
            <a:ext cx="8728435" cy="586906"/>
          </a:xfrm>
          <a:prstGeom prst="rect">
            <a:avLst/>
          </a:prstGeom>
          <a:noFill/>
          <a:ln>
            <a:noFill/>
          </a:ln>
        </p:spPr>
        <p:txBody>
          <a:bodyPr spcFirstLastPara="1" wrap="square" lIns="89950" tIns="46775" rIns="89950" bIns="46775" anchor="t" anchorCtr="0">
            <a:spAutoFit/>
          </a:bodyPr>
          <a:lstStyle/>
          <a:p>
            <a:pPr algn="ctr"/>
            <a:r>
              <a:rPr lang="en-US" sz="3200" b="1" dirty="0">
                <a:latin typeface="Times New Roman" panose="02020603050405020304" pitchFamily="18" charset="0"/>
                <a:ea typeface="Calibri"/>
                <a:cs typeface="Times New Roman" panose="02020603050405020304" pitchFamily="18" charset="0"/>
                <a:sym typeface="Calibri"/>
              </a:rPr>
              <a:t>Precise timing of single photons and electrons</a:t>
            </a:r>
            <a:endParaRPr sz="3200" b="1" dirty="0">
              <a:latin typeface="Times New Roman" panose="02020603050405020304" pitchFamily="18" charset="0"/>
              <a:ea typeface="Calibri"/>
              <a:cs typeface="Times New Roman" panose="02020603050405020304" pitchFamily="18" charset="0"/>
              <a:sym typeface="Calibri"/>
            </a:endParaRPr>
          </a:p>
        </p:txBody>
      </p:sp>
      <p:sp>
        <p:nvSpPr>
          <p:cNvPr id="5" name="TextBox 4"/>
          <p:cNvSpPr txBox="1"/>
          <p:nvPr/>
        </p:nvSpPr>
        <p:spPr>
          <a:xfrm>
            <a:off x="622627" y="1087451"/>
            <a:ext cx="10521926" cy="4555093"/>
          </a:xfrm>
          <a:prstGeom prst="rect">
            <a:avLst/>
          </a:prstGeom>
          <a:noFill/>
        </p:spPr>
        <p:txBody>
          <a:bodyPr wrap="square" rtlCol="0">
            <a:spAutoFit/>
          </a:bodyPr>
          <a:lstStyle/>
          <a:p>
            <a:r>
              <a:rPr lang="en-US" sz="2000" b="1" dirty="0">
                <a:latin typeface="Times New Roman"/>
                <a:ea typeface="Times New Roman"/>
                <a:cs typeface="Times New Roman"/>
                <a:sym typeface="Times New Roman"/>
              </a:rPr>
              <a:t>Regular timing technique, such as PMTs, APDs and HPDs</a:t>
            </a:r>
          </a:p>
          <a:p>
            <a:r>
              <a:rPr lang="en-US" sz="2000" b="1" dirty="0">
                <a:latin typeface="Times New Roman"/>
                <a:ea typeface="Times New Roman"/>
                <a:cs typeface="Times New Roman"/>
                <a:sym typeface="Times New Roman"/>
              </a:rPr>
              <a:t>	</a:t>
            </a:r>
            <a:r>
              <a:rPr lang="en-US" dirty="0">
                <a:latin typeface="Times New Roman"/>
                <a:ea typeface="Times New Roman"/>
                <a:cs typeface="Times New Roman"/>
                <a:sym typeface="Times New Roman"/>
              </a:rPr>
              <a:t>Time resolution: </a:t>
            </a:r>
            <a:r>
              <a:rPr lang="en-US" b="1" dirty="0">
                <a:latin typeface="Times New Roman"/>
                <a:ea typeface="Times New Roman"/>
                <a:cs typeface="Times New Roman"/>
                <a:sym typeface="Times New Roman"/>
              </a:rPr>
              <a:t>&gt; 25ps; </a:t>
            </a:r>
            <a:r>
              <a:rPr lang="en-US" dirty="0">
                <a:latin typeface="Times New Roman"/>
                <a:ea typeface="Times New Roman"/>
                <a:cs typeface="Times New Roman"/>
                <a:sym typeface="Times New Roman"/>
              </a:rPr>
              <a:t>Counting rate: </a:t>
            </a:r>
            <a:r>
              <a:rPr lang="en-US" b="1" dirty="0">
                <a:solidFill>
                  <a:srgbClr val="C00000"/>
                </a:solidFill>
                <a:latin typeface="Times New Roman"/>
                <a:ea typeface="Times New Roman"/>
                <a:cs typeface="Times New Roman"/>
                <a:sym typeface="Times New Roman"/>
              </a:rPr>
              <a:t>MHz</a:t>
            </a:r>
            <a:r>
              <a:rPr lang="en-US" dirty="0">
                <a:latin typeface="Times New Roman"/>
                <a:ea typeface="Times New Roman"/>
                <a:cs typeface="Times New Roman"/>
                <a:sym typeface="Times New Roman"/>
              </a:rPr>
              <a:t>; Readout: </a:t>
            </a:r>
            <a:r>
              <a:rPr lang="en-US" b="1" dirty="0">
                <a:solidFill>
                  <a:srgbClr val="C00000"/>
                </a:solidFill>
                <a:latin typeface="Times New Roman"/>
                <a:ea typeface="Times New Roman"/>
                <a:cs typeface="Times New Roman"/>
                <a:sym typeface="Times New Roman"/>
              </a:rPr>
              <a:t>Fast</a:t>
            </a:r>
          </a:p>
          <a:p>
            <a:endParaRPr lang="en-US" b="1" dirty="0">
              <a:solidFill>
                <a:srgbClr val="C00000"/>
              </a:solidFill>
              <a:latin typeface="Times New Roman"/>
              <a:ea typeface="Times New Roman"/>
              <a:cs typeface="Times New Roman"/>
              <a:sym typeface="Times New Roman"/>
            </a:endParaRPr>
          </a:p>
          <a:p>
            <a:r>
              <a:rPr lang="en-US" sz="2000" b="1" dirty="0">
                <a:latin typeface="Times New Roman"/>
                <a:ea typeface="Times New Roman"/>
                <a:cs typeface="Times New Roman"/>
                <a:sym typeface="Times New Roman"/>
              </a:rPr>
              <a:t>SNSPD (Superconducting Nanowire single-photon detector)</a:t>
            </a:r>
          </a:p>
          <a:p>
            <a:r>
              <a:rPr lang="en-US" sz="2000" b="1" dirty="0">
                <a:solidFill>
                  <a:srgbClr val="C00000"/>
                </a:solidFill>
                <a:latin typeface="Times New Roman"/>
                <a:ea typeface="Times New Roman"/>
                <a:cs typeface="Times New Roman"/>
                <a:sym typeface="Times New Roman"/>
              </a:rPr>
              <a:t>	</a:t>
            </a:r>
            <a:r>
              <a:rPr lang="en-US" dirty="0">
                <a:latin typeface="Times New Roman"/>
                <a:ea typeface="Times New Roman"/>
                <a:cs typeface="Times New Roman"/>
                <a:sym typeface="Times New Roman"/>
              </a:rPr>
              <a:t>Time resolution: </a:t>
            </a:r>
            <a:r>
              <a:rPr lang="en-US" b="1" dirty="0">
                <a:solidFill>
                  <a:srgbClr val="C00000"/>
                </a:solidFill>
                <a:latin typeface="Times New Roman"/>
                <a:ea typeface="Times New Roman"/>
                <a:cs typeface="Times New Roman"/>
                <a:sym typeface="Times New Roman"/>
              </a:rPr>
              <a:t>&lt;10ps</a:t>
            </a:r>
            <a:r>
              <a:rPr lang="en-US" b="1" dirty="0">
                <a:latin typeface="Times New Roman"/>
                <a:ea typeface="Times New Roman"/>
                <a:cs typeface="Times New Roman"/>
                <a:sym typeface="Times New Roman"/>
              </a:rPr>
              <a:t>; </a:t>
            </a:r>
            <a:r>
              <a:rPr lang="en-US" dirty="0">
                <a:latin typeface="Times New Roman"/>
                <a:ea typeface="Times New Roman"/>
                <a:cs typeface="Times New Roman"/>
                <a:sym typeface="Times New Roman"/>
              </a:rPr>
              <a:t>Counting rate: </a:t>
            </a:r>
            <a:r>
              <a:rPr lang="en-US" b="1" dirty="0">
                <a:solidFill>
                  <a:srgbClr val="C00000"/>
                </a:solidFill>
                <a:latin typeface="Times New Roman"/>
                <a:ea typeface="Times New Roman"/>
                <a:cs typeface="Times New Roman"/>
                <a:sym typeface="Times New Roman"/>
              </a:rPr>
              <a:t>MHz</a:t>
            </a:r>
            <a:r>
              <a:rPr lang="en-US" b="1" dirty="0">
                <a:latin typeface="Times New Roman"/>
                <a:ea typeface="Times New Roman"/>
                <a:cs typeface="Times New Roman"/>
                <a:sym typeface="Times New Roman"/>
              </a:rPr>
              <a:t>; </a:t>
            </a:r>
            <a:r>
              <a:rPr lang="en-US" dirty="0">
                <a:latin typeface="Times New Roman"/>
                <a:ea typeface="Times New Roman"/>
                <a:cs typeface="Times New Roman"/>
                <a:sym typeface="Times New Roman"/>
              </a:rPr>
              <a:t>Readout: </a:t>
            </a:r>
            <a:r>
              <a:rPr lang="en-US" b="1" dirty="0">
                <a:solidFill>
                  <a:srgbClr val="C00000"/>
                </a:solidFill>
                <a:latin typeface="Times New Roman"/>
                <a:ea typeface="Times New Roman"/>
                <a:cs typeface="Times New Roman"/>
                <a:sym typeface="Times New Roman"/>
              </a:rPr>
              <a:t>Fast</a:t>
            </a:r>
          </a:p>
          <a:p>
            <a:endParaRPr lang="en-US" b="1" dirty="0">
              <a:solidFill>
                <a:srgbClr val="C00000"/>
              </a:solidFill>
              <a:latin typeface="Times New Roman"/>
              <a:ea typeface="Times New Roman"/>
              <a:cs typeface="Times New Roman"/>
              <a:sym typeface="Times New Roman"/>
            </a:endParaRPr>
          </a:p>
          <a:p>
            <a:r>
              <a:rPr lang="en-US" sz="2000" b="1" dirty="0">
                <a:latin typeface="Times New Roman"/>
                <a:ea typeface="Times New Roman"/>
                <a:cs typeface="Times New Roman"/>
                <a:sym typeface="Times New Roman"/>
              </a:rPr>
              <a:t>Streak Camera</a:t>
            </a:r>
          </a:p>
          <a:p>
            <a:r>
              <a:rPr lang="en-US" sz="2000" b="1" dirty="0">
                <a:solidFill>
                  <a:srgbClr val="C00000"/>
                </a:solidFill>
                <a:latin typeface="Times New Roman"/>
                <a:ea typeface="Times New Roman"/>
                <a:cs typeface="Times New Roman"/>
                <a:sym typeface="Times New Roman"/>
              </a:rPr>
              <a:t>	</a:t>
            </a:r>
            <a:r>
              <a:rPr lang="en-US" dirty="0">
                <a:latin typeface="Times New Roman"/>
                <a:ea typeface="Times New Roman"/>
                <a:cs typeface="Times New Roman"/>
                <a:sym typeface="Times New Roman"/>
              </a:rPr>
              <a:t>Time resolution: </a:t>
            </a:r>
            <a:r>
              <a:rPr lang="en-US" b="1" dirty="0">
                <a:solidFill>
                  <a:srgbClr val="C00000"/>
                </a:solidFill>
                <a:latin typeface="Times New Roman"/>
                <a:ea typeface="Times New Roman"/>
                <a:cs typeface="Times New Roman"/>
                <a:sym typeface="Times New Roman"/>
              </a:rPr>
              <a:t>~1ps</a:t>
            </a:r>
            <a:r>
              <a:rPr lang="en-US" b="1" dirty="0">
                <a:latin typeface="Times New Roman"/>
                <a:ea typeface="Times New Roman"/>
                <a:cs typeface="Times New Roman"/>
                <a:sym typeface="Times New Roman"/>
              </a:rPr>
              <a:t>; </a:t>
            </a:r>
            <a:r>
              <a:rPr lang="en-US" dirty="0">
                <a:latin typeface="Times New Roman"/>
                <a:ea typeface="Times New Roman"/>
                <a:cs typeface="Times New Roman"/>
                <a:sym typeface="Times New Roman"/>
              </a:rPr>
              <a:t>Counting rate: </a:t>
            </a:r>
            <a:r>
              <a:rPr lang="en-US" b="1" dirty="0">
                <a:latin typeface="Times New Roman"/>
                <a:ea typeface="Times New Roman"/>
                <a:cs typeface="Times New Roman"/>
                <a:sym typeface="Times New Roman"/>
              </a:rPr>
              <a:t>Few tens KHz; </a:t>
            </a:r>
            <a:r>
              <a:rPr lang="en-US" dirty="0">
                <a:latin typeface="Times New Roman"/>
                <a:ea typeface="Times New Roman"/>
                <a:cs typeface="Times New Roman"/>
                <a:sym typeface="Times New Roman"/>
              </a:rPr>
              <a:t>Readout:</a:t>
            </a:r>
            <a:r>
              <a:rPr lang="en-US" b="1" dirty="0">
                <a:latin typeface="Times New Roman"/>
                <a:ea typeface="Times New Roman"/>
                <a:cs typeface="Times New Roman"/>
                <a:sym typeface="Times New Roman"/>
              </a:rPr>
              <a:t> Slow</a:t>
            </a:r>
          </a:p>
          <a:p>
            <a:endParaRPr lang="en-US" sz="2000" b="1" dirty="0" smtClean="0">
              <a:solidFill>
                <a:srgbClr val="C00000"/>
              </a:solidFill>
              <a:latin typeface="Times New Roman"/>
              <a:ea typeface="Times New Roman"/>
              <a:cs typeface="Times New Roman"/>
              <a:sym typeface="Times New Roman"/>
            </a:endParaRPr>
          </a:p>
          <a:p>
            <a:endParaRPr lang="en-US" sz="2000" b="1" dirty="0">
              <a:solidFill>
                <a:srgbClr val="C00000"/>
              </a:solidFill>
              <a:latin typeface="Times New Roman"/>
              <a:ea typeface="Times New Roman"/>
              <a:cs typeface="Times New Roman"/>
              <a:sym typeface="Times New Roman"/>
            </a:endParaRPr>
          </a:p>
          <a:p>
            <a:r>
              <a:rPr lang="en-US" sz="2000" b="1" dirty="0">
                <a:solidFill>
                  <a:srgbClr val="C00000"/>
                </a:solidFill>
                <a:latin typeface="Times New Roman"/>
                <a:ea typeface="Times New Roman"/>
                <a:cs typeface="Times New Roman"/>
                <a:sym typeface="Times New Roman"/>
              </a:rPr>
              <a:t>RF </a:t>
            </a:r>
            <a:r>
              <a:rPr lang="en-US" sz="2000" b="1" dirty="0" smtClean="0">
                <a:solidFill>
                  <a:srgbClr val="C00000"/>
                </a:solidFill>
                <a:latin typeface="Times New Roman"/>
                <a:ea typeface="Times New Roman"/>
                <a:cs typeface="Times New Roman"/>
                <a:sym typeface="Times New Roman"/>
              </a:rPr>
              <a:t>PMT</a:t>
            </a:r>
            <a:endParaRPr lang="en-US" sz="2000" b="1" dirty="0">
              <a:solidFill>
                <a:srgbClr val="C00000"/>
              </a:solidFill>
              <a:latin typeface="Times New Roman"/>
              <a:ea typeface="Times New Roman"/>
              <a:cs typeface="Times New Roman"/>
              <a:sym typeface="Times New Roman"/>
            </a:endParaRPr>
          </a:p>
          <a:p>
            <a:r>
              <a:rPr lang="en-US" sz="2000" b="1" dirty="0">
                <a:solidFill>
                  <a:srgbClr val="C00000"/>
                </a:solidFill>
                <a:latin typeface="Times New Roman"/>
                <a:ea typeface="Times New Roman"/>
                <a:cs typeface="Times New Roman"/>
                <a:sym typeface="Times New Roman"/>
              </a:rPr>
              <a:t>	</a:t>
            </a:r>
            <a:r>
              <a:rPr lang="en-US" sz="2000" dirty="0">
                <a:latin typeface="Times New Roman"/>
                <a:ea typeface="Times New Roman"/>
                <a:cs typeface="Times New Roman"/>
                <a:sym typeface="Times New Roman"/>
              </a:rPr>
              <a:t> </a:t>
            </a:r>
            <a:r>
              <a:rPr lang="en-US" dirty="0">
                <a:latin typeface="Times New Roman"/>
                <a:ea typeface="Times New Roman"/>
                <a:cs typeface="Times New Roman"/>
                <a:sym typeface="Times New Roman"/>
              </a:rPr>
              <a:t>Time resolution: </a:t>
            </a:r>
            <a:r>
              <a:rPr lang="en-US" b="1" dirty="0">
                <a:solidFill>
                  <a:srgbClr val="C00000"/>
                </a:solidFill>
                <a:latin typeface="Times New Roman"/>
                <a:ea typeface="Times New Roman"/>
                <a:cs typeface="Times New Roman"/>
                <a:sym typeface="Times New Roman"/>
              </a:rPr>
              <a:t>similar to Streak Camera, can be ~1ps</a:t>
            </a:r>
            <a:r>
              <a:rPr lang="en-US" b="1" dirty="0">
                <a:latin typeface="Times New Roman"/>
                <a:ea typeface="Times New Roman"/>
                <a:cs typeface="Times New Roman"/>
                <a:sym typeface="Times New Roman"/>
              </a:rPr>
              <a:t>; </a:t>
            </a:r>
            <a:r>
              <a:rPr lang="en-US" dirty="0">
                <a:latin typeface="Times New Roman"/>
                <a:ea typeface="Times New Roman"/>
                <a:cs typeface="Times New Roman"/>
                <a:sym typeface="Times New Roman"/>
              </a:rPr>
              <a:t>Counting rate: </a:t>
            </a:r>
            <a:r>
              <a:rPr lang="en-US" b="1" dirty="0">
                <a:solidFill>
                  <a:srgbClr val="C00000"/>
                </a:solidFill>
                <a:latin typeface="Times New Roman"/>
                <a:ea typeface="Times New Roman"/>
                <a:cs typeface="Times New Roman"/>
                <a:sym typeface="Times New Roman"/>
              </a:rPr>
              <a:t>MHz</a:t>
            </a:r>
            <a:r>
              <a:rPr lang="en-US" b="1" dirty="0">
                <a:latin typeface="Times New Roman"/>
                <a:ea typeface="Times New Roman"/>
                <a:cs typeface="Times New Roman"/>
                <a:sym typeface="Times New Roman"/>
              </a:rPr>
              <a:t>; </a:t>
            </a:r>
            <a:r>
              <a:rPr lang="en-US" dirty="0">
                <a:latin typeface="Times New Roman"/>
                <a:ea typeface="Times New Roman"/>
                <a:cs typeface="Times New Roman"/>
                <a:sym typeface="Times New Roman"/>
              </a:rPr>
              <a:t>Readout:</a:t>
            </a:r>
            <a:r>
              <a:rPr lang="en-US" b="1" dirty="0">
                <a:latin typeface="Times New Roman"/>
                <a:ea typeface="Times New Roman"/>
                <a:cs typeface="Times New Roman"/>
                <a:sym typeface="Times New Roman"/>
              </a:rPr>
              <a:t> </a:t>
            </a:r>
            <a:r>
              <a:rPr lang="en-US" b="1" dirty="0">
                <a:solidFill>
                  <a:srgbClr val="C00000"/>
                </a:solidFill>
                <a:latin typeface="Times New Roman"/>
                <a:ea typeface="Times New Roman"/>
                <a:cs typeface="Times New Roman"/>
                <a:sym typeface="Times New Roman"/>
              </a:rPr>
              <a:t>Fast</a:t>
            </a:r>
          </a:p>
          <a:p>
            <a:endParaRPr lang="en-US" b="1" dirty="0">
              <a:solidFill>
                <a:srgbClr val="C00000"/>
              </a:solidFill>
              <a:latin typeface="Times New Roman"/>
              <a:ea typeface="Times New Roman"/>
              <a:cs typeface="Times New Roman"/>
              <a:sym typeface="Times New Roman"/>
            </a:endParaRPr>
          </a:p>
          <a:p>
            <a:endParaRPr lang="en-US" b="1" dirty="0">
              <a:solidFill>
                <a:srgbClr val="C00000"/>
              </a:solidFill>
              <a:latin typeface="Times New Roman"/>
              <a:ea typeface="Times New Roman"/>
              <a:cs typeface="Times New Roman"/>
              <a:sym typeface="Times New Roman"/>
            </a:endParaRPr>
          </a:p>
          <a:p>
            <a:endParaRPr lang="en-US" dirty="0"/>
          </a:p>
        </p:txBody>
      </p:sp>
      <p:sp>
        <p:nvSpPr>
          <p:cNvPr id="7" name="Rectangle 6"/>
          <p:cNvSpPr/>
          <p:nvPr/>
        </p:nvSpPr>
        <p:spPr>
          <a:xfrm>
            <a:off x="628956" y="4876062"/>
            <a:ext cx="10940417" cy="646331"/>
          </a:xfrm>
          <a:prstGeom prst="rect">
            <a:avLst/>
          </a:prstGeom>
        </p:spPr>
        <p:txBody>
          <a:bodyPr wrap="square">
            <a:spAutoFit/>
          </a:bodyPr>
          <a:lstStyle/>
          <a:p>
            <a:r>
              <a:rPr lang="en-US" dirty="0">
                <a:latin typeface="Times New Roman" panose="02020603050405020304" pitchFamily="18" charset="0"/>
                <a:ea typeface="Gill Sans"/>
                <a:cs typeface="Times New Roman" panose="02020603050405020304" pitchFamily="18" charset="0"/>
                <a:sym typeface="Gill Sans"/>
              </a:rPr>
              <a:t>The new RF Timer combines the advantages of regular and the RF timing techniques,  resulting in high resolution, high rate and high stability for single particle detection.</a:t>
            </a:r>
            <a:endParaRPr lang="en-US" dirty="0">
              <a:latin typeface="Times New Roman" panose="02020603050405020304" pitchFamily="18" charset="0"/>
              <a:ea typeface="Times New Roman"/>
              <a:cs typeface="Times New Roman" panose="02020603050405020304" pitchFamily="18" charset="0"/>
              <a:sym typeface="Times New Roman"/>
            </a:endParaRPr>
          </a:p>
        </p:txBody>
      </p:sp>
      <p:sp>
        <p:nvSpPr>
          <p:cNvPr id="6" name="Footer Placeholder 5"/>
          <p:cNvSpPr>
            <a:spLocks noGrp="1"/>
          </p:cNvSpPr>
          <p:nvPr>
            <p:ph type="ftr" sz="quarter" idx="11"/>
          </p:nvPr>
        </p:nvSpPr>
        <p:spPr/>
        <p:txBody>
          <a:bodyPr/>
          <a:lstStyle/>
          <a:p>
            <a:r>
              <a:rPr lang="en-US" smtClean="0"/>
              <a:t>FAST 2025, Elba</a:t>
            </a:r>
            <a:endParaRPr lang="en-US"/>
          </a:p>
        </p:txBody>
      </p:sp>
    </p:spTree>
    <p:extLst>
      <p:ext uri="{BB962C8B-B14F-4D97-AF65-F5344CB8AC3E}">
        <p14:creationId xmlns:p14="http://schemas.microsoft.com/office/powerpoint/2010/main" val="1061533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4C0E4C1-1F9C-43E9-9A2C-D99D2DD851BF}"/>
              </a:ext>
            </a:extLst>
          </p:cNvPr>
          <p:cNvSpPr txBox="1"/>
          <p:nvPr/>
        </p:nvSpPr>
        <p:spPr>
          <a:xfrm>
            <a:off x="413381" y="4567088"/>
            <a:ext cx="11031473" cy="2062103"/>
          </a:xfrm>
          <a:prstGeom prst="rect">
            <a:avLst/>
          </a:prstGeom>
          <a:noFill/>
        </p:spPr>
        <p:txBody>
          <a:bodyPr wrap="square" rtlCol="0">
            <a:spAutoFit/>
          </a:bodyPr>
          <a:lstStyle/>
          <a:p>
            <a:pPr algn="just">
              <a:buSzPts val="1400"/>
            </a:pPr>
            <a:r>
              <a:rPr lang="en-US" sz="1600" dirty="0" smtClean="0">
                <a:latin typeface="Times New Roman" panose="02020603050405020304" pitchFamily="18" charset="0"/>
                <a:ea typeface="Calibri"/>
                <a:cs typeface="Times New Roman" panose="02020603050405020304" pitchFamily="18" charset="0"/>
                <a:sym typeface="Calibri"/>
              </a:rPr>
              <a:t>The RF Timer is a s</a:t>
            </a:r>
            <a:r>
              <a:rPr lang="en-US" sz="1600" dirty="0" smtClean="0">
                <a:latin typeface="Times New Roman" panose="02020603050405020304" pitchFamily="18" charset="0"/>
                <a:cs typeface="Times New Roman" panose="02020603050405020304" pitchFamily="18" charset="0"/>
              </a:rPr>
              <a:t>ensitive photo-detector, capable of registering single photons: optical photons produce electrons on a photocathode, which are accelerated to </a:t>
            </a:r>
            <a:r>
              <a:rPr lang="en-US" sz="1600" dirty="0" err="1" smtClean="0">
                <a:latin typeface="Times New Roman" panose="02020603050405020304" pitchFamily="18" charset="0"/>
                <a:cs typeface="Times New Roman" panose="02020603050405020304" pitchFamily="18" charset="0"/>
              </a:rPr>
              <a:t>keV</a:t>
            </a:r>
            <a:r>
              <a:rPr lang="en-US" sz="1600" dirty="0" smtClean="0">
                <a:latin typeface="Times New Roman" panose="02020603050405020304" pitchFamily="18" charset="0"/>
                <a:cs typeface="Times New Roman" panose="02020603050405020304" pitchFamily="18" charset="0"/>
              </a:rPr>
              <a:t> energies, multiplied and detected. </a:t>
            </a:r>
            <a:endParaRPr lang="en-US" sz="1600" dirty="0" smtClean="0">
              <a:latin typeface="Times New Roman" panose="02020603050405020304" pitchFamily="18" charset="0"/>
              <a:ea typeface="Calibri"/>
              <a:cs typeface="Times New Roman" panose="02020603050405020304" pitchFamily="18" charset="0"/>
              <a:sym typeface="Calibri"/>
            </a:endParaRPr>
          </a:p>
          <a:p>
            <a:pPr marL="171450" indent="-171450">
              <a:buFont typeface="Wingdings" panose="05000000000000000000" pitchFamily="2" charset="2"/>
              <a:buChar char="Ø"/>
            </a:pPr>
            <a:endParaRPr lang="en-US" sz="1600" dirty="0" smtClean="0">
              <a:latin typeface="Times New Roman" panose="02020603050405020304" pitchFamily="18" charset="0"/>
              <a:ea typeface="Calibri"/>
              <a:cs typeface="Times New Roman" panose="02020603050405020304" pitchFamily="18" charset="0"/>
              <a:sym typeface="Calibri"/>
            </a:endParaRPr>
          </a:p>
          <a:p>
            <a:pPr>
              <a:buSzPts val="1400"/>
            </a:pPr>
            <a:r>
              <a:rPr lang="en-US" sz="1600" dirty="0" smtClean="0">
                <a:latin typeface="Times New Roman" panose="02020603050405020304" pitchFamily="18" charset="0"/>
                <a:ea typeface="Calibri"/>
                <a:cs typeface="Times New Roman" panose="02020603050405020304" pitchFamily="18" charset="0"/>
                <a:sym typeface="Calibri"/>
              </a:rPr>
              <a:t>The time information is converted into a spatial domain: the </a:t>
            </a:r>
            <a:r>
              <a:rPr lang="en-US" sz="1600" dirty="0" err="1" smtClean="0">
                <a:latin typeface="Times New Roman" panose="02020603050405020304" pitchFamily="18" charset="0"/>
                <a:ea typeface="Calibri"/>
                <a:cs typeface="Times New Roman" panose="02020603050405020304" pitchFamily="18" charset="0"/>
                <a:sym typeface="Calibri"/>
              </a:rPr>
              <a:t>keV</a:t>
            </a:r>
            <a:r>
              <a:rPr lang="en-US" sz="1600" dirty="0" smtClean="0">
                <a:latin typeface="Times New Roman" panose="02020603050405020304" pitchFamily="18" charset="0"/>
                <a:ea typeface="Calibri"/>
                <a:cs typeface="Times New Roman" panose="02020603050405020304" pitchFamily="18" charset="0"/>
                <a:sym typeface="Calibri"/>
              </a:rPr>
              <a:t> electrons are scanned by means of helical RF deflectors. </a:t>
            </a:r>
          </a:p>
          <a:p>
            <a:pPr>
              <a:buSzPts val="1400"/>
            </a:pPr>
            <a:endParaRPr lang="en-US" sz="1600" dirty="0" smtClean="0">
              <a:latin typeface="Times New Roman" panose="02020603050405020304" pitchFamily="18" charset="0"/>
              <a:ea typeface="Calibri"/>
              <a:cs typeface="Times New Roman" panose="02020603050405020304" pitchFamily="18" charset="0"/>
              <a:sym typeface="Calibri"/>
            </a:endParaRPr>
          </a:p>
          <a:p>
            <a:pPr>
              <a:buSzPts val="1400"/>
            </a:pPr>
            <a:r>
              <a:rPr lang="en-US" sz="1600" dirty="0" smtClean="0">
                <a:latin typeface="Times New Roman" panose="02020603050405020304" pitchFamily="18" charset="0"/>
                <a:ea typeface="Calibri"/>
                <a:cs typeface="Times New Roman" panose="02020603050405020304" pitchFamily="18" charset="0"/>
                <a:sym typeface="Calibri"/>
              </a:rPr>
              <a:t>The position sensitive detector, based on MCPs and delay line anode, provides ns signals. Detection is processed and accomplished by regular electronics.  </a:t>
            </a:r>
            <a:endParaRPr lang="en-US" sz="1600" dirty="0" smtClean="0">
              <a:latin typeface="Times New Roman" panose="02020603050405020304" pitchFamily="18" charset="0"/>
              <a:ea typeface="Calibri"/>
              <a:cs typeface="Times New Roman" panose="02020603050405020304" pitchFamily="18" charset="0"/>
              <a:sym typeface="Calibri"/>
            </a:endParaRPr>
          </a:p>
          <a:p>
            <a:endParaRPr lang="en-US" sz="1600" dirty="0">
              <a:latin typeface="Times New Roman" panose="02020603050405020304" pitchFamily="18" charset="0"/>
              <a:ea typeface="Calibri"/>
              <a:cs typeface="Times New Roman" panose="02020603050405020304" pitchFamily="18" charset="0"/>
              <a:sym typeface="Calibri"/>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381" y="1379420"/>
            <a:ext cx="4837628" cy="2252522"/>
          </a:xfrm>
          <a:prstGeom prst="rect">
            <a:avLst/>
          </a:prstGeom>
        </p:spPr>
      </p:pic>
      <p:sp>
        <p:nvSpPr>
          <p:cNvPr id="8" name="TextBox 7"/>
          <p:cNvSpPr txBox="1"/>
          <p:nvPr/>
        </p:nvSpPr>
        <p:spPr>
          <a:xfrm>
            <a:off x="413382" y="3664823"/>
            <a:ext cx="5344622" cy="830997"/>
          </a:xfrm>
          <a:prstGeom prst="rect">
            <a:avLst/>
          </a:prstGeom>
          <a:noFill/>
        </p:spPr>
        <p:txBody>
          <a:bodyPr wrap="square" rtlCol="0">
            <a:spAutoFit/>
          </a:bodyPr>
          <a:lstStyle/>
          <a:p>
            <a:r>
              <a:rPr lang="en-US" sz="1600" i="1" dirty="0" smtClean="0">
                <a:latin typeface="Times New Roman" panose="02020603050405020304" pitchFamily="18" charset="0"/>
                <a:cs typeface="Times New Roman" panose="02020603050405020304" pitchFamily="18" charset="0"/>
              </a:rPr>
              <a:t>1 - photocathode</a:t>
            </a:r>
            <a:r>
              <a:rPr lang="en-US" sz="1600" i="1" dirty="0">
                <a:latin typeface="Times New Roman" panose="02020603050405020304" pitchFamily="18" charset="0"/>
                <a:cs typeface="Times New Roman" panose="02020603050405020304" pitchFamily="18" charset="0"/>
              </a:rPr>
              <a:t>, </a:t>
            </a:r>
            <a:r>
              <a:rPr lang="en-US" sz="1600" i="1" dirty="0" smtClean="0">
                <a:latin typeface="Times New Roman" panose="02020603050405020304" pitchFamily="18" charset="0"/>
                <a:cs typeface="Times New Roman" panose="02020603050405020304" pitchFamily="18" charset="0"/>
              </a:rPr>
              <a:t>2 - electron </a:t>
            </a:r>
            <a:r>
              <a:rPr lang="en-US" sz="1600" i="1" dirty="0">
                <a:latin typeface="Times New Roman" panose="02020603050405020304" pitchFamily="18" charset="0"/>
                <a:cs typeface="Times New Roman" panose="02020603050405020304" pitchFamily="18" charset="0"/>
              </a:rPr>
              <a:t>transparent electrode, </a:t>
            </a:r>
            <a:r>
              <a:rPr lang="en-US" sz="1600" i="1" dirty="0" smtClean="0">
                <a:latin typeface="Times New Roman" panose="02020603050405020304" pitchFamily="18" charset="0"/>
                <a:cs typeface="Times New Roman" panose="02020603050405020304" pitchFamily="18" charset="0"/>
              </a:rPr>
              <a:t>3 -</a:t>
            </a:r>
            <a:r>
              <a:rPr lang="en-US" sz="1600" i="1" dirty="0">
                <a:latin typeface="Times New Roman" panose="02020603050405020304" pitchFamily="18" charset="0"/>
                <a:cs typeface="Times New Roman" panose="02020603050405020304" pitchFamily="18" charset="0"/>
              </a:rPr>
              <a:t>electrostatic lens, </a:t>
            </a:r>
            <a:r>
              <a:rPr lang="en-US" sz="1600" i="1" dirty="0" smtClean="0">
                <a:latin typeface="Times New Roman" panose="02020603050405020304" pitchFamily="18" charset="0"/>
                <a:cs typeface="Times New Roman" panose="02020603050405020304" pitchFamily="18" charset="0"/>
              </a:rPr>
              <a:t>4 – the helical shape </a:t>
            </a:r>
            <a:r>
              <a:rPr lang="en-US" sz="1600" i="1" dirty="0">
                <a:latin typeface="Times New Roman" panose="02020603050405020304" pitchFamily="18" charset="0"/>
                <a:cs typeface="Times New Roman" panose="02020603050405020304" pitchFamily="18" charset="0"/>
              </a:rPr>
              <a:t>RF deflector, </a:t>
            </a:r>
            <a:r>
              <a:rPr lang="en-US" sz="1600" i="1" dirty="0" smtClean="0">
                <a:latin typeface="Times New Roman" panose="02020603050405020304" pitchFamily="18" charset="0"/>
                <a:cs typeface="Times New Roman" panose="02020603050405020304" pitchFamily="18" charset="0"/>
              </a:rPr>
              <a:t>5 - spot </a:t>
            </a:r>
            <a:r>
              <a:rPr lang="en-US" sz="1600" i="1" dirty="0">
                <a:latin typeface="Times New Roman" panose="02020603050405020304" pitchFamily="18" charset="0"/>
                <a:cs typeface="Times New Roman" panose="02020603050405020304" pitchFamily="18" charset="0"/>
              </a:rPr>
              <a:t>of PE on the PE detector, </a:t>
            </a:r>
            <a:r>
              <a:rPr lang="en-US" sz="1600" i="1" dirty="0" smtClean="0">
                <a:latin typeface="Times New Roman" panose="02020603050405020304" pitchFamily="18" charset="0"/>
                <a:cs typeface="Times New Roman" panose="02020603050405020304" pitchFamily="18" charset="0"/>
              </a:rPr>
              <a:t>6 - RF generator, 7 - PE </a:t>
            </a:r>
            <a:r>
              <a:rPr lang="en-US" sz="1600" i="1" dirty="0">
                <a:latin typeface="Times New Roman" panose="02020603050405020304" pitchFamily="18" charset="0"/>
                <a:cs typeface="Times New Roman" panose="02020603050405020304" pitchFamily="18" charset="0"/>
              </a:rPr>
              <a:t>detector.</a:t>
            </a:r>
            <a:r>
              <a:rPr lang="en-US" sz="1600" i="1" dirty="0"/>
              <a:t> </a:t>
            </a:r>
            <a:endParaRPr lang="en-US" sz="1600" i="1" dirty="0"/>
          </a:p>
        </p:txBody>
      </p:sp>
      <p:pic>
        <p:nvPicPr>
          <p:cNvPr id="9" name="Picture 8"/>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0" y="1351504"/>
            <a:ext cx="2915294" cy="1042072"/>
          </a:xfrm>
          <a:prstGeom prst="rect">
            <a:avLst/>
          </a:prstGeom>
          <a:noFill/>
          <a:ln>
            <a:noFill/>
          </a:ln>
        </p:spPr>
      </p:pic>
      <p:pic>
        <p:nvPicPr>
          <p:cNvPr id="11" name="Picture 10">
            <a:extLst>
              <a:ext uri="{FF2B5EF4-FFF2-40B4-BE49-F238E27FC236}">
                <a16:creationId xmlns:a16="http://schemas.microsoft.com/office/drawing/2014/main" id="{C6AA56E2-6AFE-3478-FF1A-147D15A64ED9}"/>
              </a:ext>
            </a:extLst>
          </p:cNvPr>
          <p:cNvPicPr>
            <a:picLocks noChangeAspect="1"/>
          </p:cNvPicPr>
          <p:nvPr/>
        </p:nvPicPr>
        <p:blipFill>
          <a:blip r:embed="rId4"/>
          <a:stretch>
            <a:fillRect/>
          </a:stretch>
        </p:blipFill>
        <p:spPr>
          <a:xfrm>
            <a:off x="4927461" y="1296247"/>
            <a:ext cx="647097" cy="497767"/>
          </a:xfrm>
          <a:prstGeom prst="rect">
            <a:avLst/>
          </a:prstGeom>
        </p:spPr>
      </p:pic>
      <p:sp>
        <p:nvSpPr>
          <p:cNvPr id="12" name="TextBox 11"/>
          <p:cNvSpPr txBox="1"/>
          <p:nvPr/>
        </p:nvSpPr>
        <p:spPr>
          <a:xfrm>
            <a:off x="3277354" y="291240"/>
            <a:ext cx="6446068" cy="584775"/>
          </a:xfrm>
          <a:prstGeom prst="rect">
            <a:avLst/>
          </a:prstGeom>
          <a:noFill/>
        </p:spPr>
        <p:txBody>
          <a:bodyPr wrap="square" rtlCol="0">
            <a:spAutoFit/>
          </a:bodyPr>
          <a:lstStyle/>
          <a:p>
            <a:r>
              <a:rPr lang="en-US" sz="3200" b="1" dirty="0" smtClean="0">
                <a:latin typeface="Times New Roman" panose="02020603050405020304" pitchFamily="18" charset="0"/>
                <a:cs typeface="Times New Roman" panose="02020603050405020304" pitchFamily="18" charset="0"/>
              </a:rPr>
              <a:t>Circular scanning RF PMT</a:t>
            </a:r>
            <a:endParaRPr lang="en-US" sz="3200" b="1" dirty="0">
              <a:latin typeface="Times New Roman" panose="02020603050405020304" pitchFamily="18" charset="0"/>
              <a:cs typeface="Times New Roman" panose="02020603050405020304" pitchFamily="18" charset="0"/>
            </a:endParaRPr>
          </a:p>
        </p:txBody>
      </p:sp>
      <p:sp>
        <p:nvSpPr>
          <p:cNvPr id="13" name="Rectangle 12"/>
          <p:cNvSpPr/>
          <p:nvPr/>
        </p:nvSpPr>
        <p:spPr>
          <a:xfrm>
            <a:off x="6197882" y="929093"/>
            <a:ext cx="2862708" cy="369332"/>
          </a:xfrm>
          <a:prstGeom prst="rect">
            <a:avLst/>
          </a:prstGeom>
        </p:spPr>
        <p:txBody>
          <a:bodyPr wrap="none">
            <a:spAutoFit/>
          </a:bodyPr>
          <a:lstStyle/>
          <a:p>
            <a:pPr algn="ctr">
              <a:buClr>
                <a:srgbClr val="FF3300"/>
              </a:buClr>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hy-AM" b="1" dirty="0">
                <a:latin typeface="Times New Roman" panose="02020603050405020304" pitchFamily="18" charset="0"/>
                <a:cs typeface="Times New Roman" panose="02020603050405020304" pitchFamily="18" charset="0"/>
              </a:rPr>
              <a:t>Helical Shape RF Deflector</a:t>
            </a:r>
            <a:endParaRPr lang="en-GB" b="1" dirty="0">
              <a:latin typeface="Times New Roman" panose="02020603050405020304" pitchFamily="18" charset="0"/>
              <a:cs typeface="Times New Roman" panose="02020603050405020304" pitchFamily="18" charset="0"/>
            </a:endParaRPr>
          </a:p>
        </p:txBody>
      </p:sp>
      <p:sp>
        <p:nvSpPr>
          <p:cNvPr id="14" name="TextBox 13"/>
          <p:cNvSpPr txBox="1"/>
          <p:nvPr/>
        </p:nvSpPr>
        <p:spPr>
          <a:xfrm>
            <a:off x="6188074" y="2393576"/>
            <a:ext cx="5165726" cy="646331"/>
          </a:xfrm>
          <a:prstGeom prst="rect">
            <a:avLst/>
          </a:prstGeom>
          <a:noFill/>
        </p:spPr>
        <p:txBody>
          <a:bodyPr wrap="square" rtlCol="0">
            <a:spAutoFit/>
          </a:bodyPr>
          <a:lstStyle/>
          <a:p>
            <a:r>
              <a:rPr lang="hy-AM" i="1" dirty="0" smtClean="0">
                <a:latin typeface="Times New Roman" panose="02020603050405020304" pitchFamily="18" charset="0"/>
                <a:cs typeface="Times New Roman" panose="02020603050405020304" pitchFamily="18" charset="0"/>
              </a:rPr>
              <a:t>T </a:t>
            </a:r>
            <a:r>
              <a:rPr lang="hy-AM" i="1" dirty="0">
                <a:latin typeface="Times New Roman" panose="02020603050405020304" pitchFamily="18" charset="0"/>
                <a:cs typeface="Times New Roman" panose="02020603050405020304" pitchFamily="18" charset="0"/>
              </a:rPr>
              <a:t>= </a:t>
            </a:r>
            <a:r>
              <a:rPr lang="el-GR" i="1" dirty="0">
                <a:latin typeface="Times New Roman" panose="02020603050405020304" pitchFamily="18" charset="0"/>
                <a:cs typeface="Times New Roman" panose="02020603050405020304" pitchFamily="18" charset="0"/>
              </a:rPr>
              <a:t>Λ</a:t>
            </a:r>
            <a:r>
              <a:rPr lang="hy-AM" i="1" dirty="0" smtClean="0">
                <a:latin typeface="Times New Roman" panose="02020603050405020304" pitchFamily="18" charset="0"/>
                <a:cs typeface="Times New Roman" panose="02020603050405020304" pitchFamily="18" charset="0"/>
              </a:rPr>
              <a:t>/v</a:t>
            </a:r>
            <a:r>
              <a:rPr lang="en-US" i="1" dirty="0">
                <a:latin typeface="Times New Roman" panose="02020603050405020304" pitchFamily="18" charset="0"/>
                <a:cs typeface="Times New Roman" panose="02020603050405020304" pitchFamily="18" charset="0"/>
              </a:rPr>
              <a:t> </a:t>
            </a:r>
            <a:r>
              <a:rPr lang="en-US" i="1" dirty="0" smtClean="0">
                <a:latin typeface="Times New Roman" panose="02020603050405020304" pitchFamily="18" charset="0"/>
                <a:cs typeface="Times New Roman" panose="02020603050405020304" pitchFamily="18" charset="0"/>
              </a:rPr>
              <a:t> - </a:t>
            </a:r>
            <a:r>
              <a:rPr lang="en-US" dirty="0" smtClean="0">
                <a:latin typeface="Times New Roman" panose="02020603050405020304" pitchFamily="18" charset="0"/>
                <a:cs typeface="Times New Roman" panose="02020603050405020304" pitchFamily="18" charset="0"/>
              </a:rPr>
              <a:t>Resonance condition; n</a:t>
            </a:r>
            <a:r>
              <a:rPr lang="hy-AM" dirty="0" smtClean="0">
                <a:latin typeface="Times New Roman" panose="02020603050405020304" pitchFamily="18" charset="0"/>
                <a:cs typeface="Times New Roman" panose="02020603050405020304" pitchFamily="18" charset="0"/>
              </a:rPr>
              <a:t>o </a:t>
            </a:r>
            <a:r>
              <a:rPr lang="hy-AM" dirty="0">
                <a:latin typeface="Times New Roman" panose="02020603050405020304" pitchFamily="18" charset="0"/>
                <a:cs typeface="Times New Roman" panose="02020603050405020304" pitchFamily="18" charset="0"/>
              </a:rPr>
              <a:t>reduction of the deflector sensitivity due to transit </a:t>
            </a:r>
            <a:r>
              <a:rPr lang="hy-AM" dirty="0" smtClean="0">
                <a:latin typeface="Times New Roman" panose="02020603050405020304" pitchFamily="18" charset="0"/>
                <a:cs typeface="Times New Roman" panose="02020603050405020304" pitchFamily="18" charset="0"/>
              </a:rPr>
              <a:t>time</a:t>
            </a:r>
            <a:endParaRPr lang="hy-AM" dirty="0">
              <a:latin typeface="Times New Roman" panose="02020603050405020304" pitchFamily="18" charset="0"/>
              <a:cs typeface="Times New Roman" panose="02020603050405020304" pitchFamily="18" charset="0"/>
            </a:endParaRPr>
          </a:p>
        </p:txBody>
      </p:sp>
      <p:sp>
        <p:nvSpPr>
          <p:cNvPr id="15" name="Rectangle 14"/>
          <p:cNvSpPr/>
          <p:nvPr/>
        </p:nvSpPr>
        <p:spPr>
          <a:xfrm>
            <a:off x="9011294" y="1405751"/>
            <a:ext cx="2747271" cy="923330"/>
          </a:xfrm>
          <a:prstGeom prst="rect">
            <a:avLst/>
          </a:prstGeom>
        </p:spPr>
        <p:txBody>
          <a:bodyPr wrap="square">
            <a:spAutoFit/>
          </a:bodyPr>
          <a:lstStyle/>
          <a:p>
            <a:pPr>
              <a:buClr>
                <a:srgbClr val="FF3300"/>
              </a:buClr>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hy-AM" i="1" dirty="0">
                <a:latin typeface="Times New Roman" panose="02020603050405020304" pitchFamily="18" charset="0"/>
                <a:cs typeface="Times New Roman" panose="02020603050405020304" pitchFamily="18" charset="0"/>
              </a:rPr>
              <a:t>v</a:t>
            </a:r>
            <a:r>
              <a:rPr lang="hy-AM"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t>
            </a:r>
            <a:r>
              <a:rPr lang="hy-AM"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E</a:t>
            </a:r>
            <a:r>
              <a:rPr lang="hy-AM" dirty="0" smtClean="0">
                <a:latin typeface="Times New Roman" panose="02020603050405020304" pitchFamily="18" charset="0"/>
                <a:cs typeface="Times New Roman" panose="02020603050405020304" pitchFamily="18" charset="0"/>
              </a:rPr>
              <a:t>lectron </a:t>
            </a:r>
            <a:r>
              <a:rPr lang="hy-AM" dirty="0">
                <a:latin typeface="Times New Roman" panose="02020603050405020304" pitchFamily="18" charset="0"/>
                <a:cs typeface="Times New Roman" panose="02020603050405020304" pitchFamily="18" charset="0"/>
              </a:rPr>
              <a:t>velocity</a:t>
            </a:r>
          </a:p>
          <a:p>
            <a:pPr>
              <a:buClr>
                <a:srgbClr val="FF3300"/>
              </a:buClr>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hy-AM" i="1" dirty="0">
                <a:latin typeface="Times New Roman" panose="02020603050405020304" pitchFamily="18" charset="0"/>
                <a:cs typeface="Times New Roman" panose="02020603050405020304" pitchFamily="18" charset="0"/>
              </a:rPr>
              <a:t>T</a:t>
            </a:r>
            <a:r>
              <a:rPr lang="hy-AM"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 </a:t>
            </a:r>
            <a:r>
              <a:rPr lang="hy-AM" dirty="0" smtClean="0">
                <a:latin typeface="Times New Roman" panose="02020603050405020304" pitchFamily="18" charset="0"/>
                <a:cs typeface="Times New Roman" panose="02020603050405020304" pitchFamily="18" charset="0"/>
              </a:rPr>
              <a:t>– RF </a:t>
            </a:r>
            <a:r>
              <a:rPr lang="hy-AM" dirty="0">
                <a:latin typeface="Times New Roman" panose="02020603050405020304" pitchFamily="18" charset="0"/>
                <a:cs typeface="Times New Roman" panose="02020603050405020304" pitchFamily="18" charset="0"/>
              </a:rPr>
              <a:t>Voltage period  </a:t>
            </a:r>
          </a:p>
          <a:p>
            <a:pPr>
              <a:buClr>
                <a:srgbClr val="FF3300"/>
              </a:buClr>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el-GR" i="1" dirty="0">
                <a:latin typeface="Times New Roman" panose="02020603050405020304" pitchFamily="18" charset="0"/>
                <a:cs typeface="Times New Roman" panose="02020603050405020304" pitchFamily="18" charset="0"/>
              </a:rPr>
              <a:t>Λ</a:t>
            </a:r>
            <a:r>
              <a:rPr lang="hy-AM" dirty="0">
                <a:latin typeface="Times New Roman" panose="02020603050405020304" pitchFamily="18" charset="0"/>
                <a:cs typeface="Times New Roman" panose="02020603050405020304" pitchFamily="18" charset="0"/>
              </a:rPr>
              <a:t> </a:t>
            </a:r>
            <a:r>
              <a:rPr lang="hy-AM" dirty="0" smtClean="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P</a:t>
            </a:r>
            <a:r>
              <a:rPr lang="hy-AM" dirty="0" smtClean="0">
                <a:latin typeface="Times New Roman" panose="02020603050405020304" pitchFamily="18" charset="0"/>
                <a:cs typeface="Times New Roman" panose="02020603050405020304" pitchFamily="18" charset="0"/>
              </a:rPr>
              <a:t>erod </a:t>
            </a:r>
            <a:r>
              <a:rPr lang="hy-AM" dirty="0">
                <a:latin typeface="Times New Roman" panose="02020603050405020304" pitchFamily="18" charset="0"/>
                <a:cs typeface="Times New Roman" panose="02020603050405020304" pitchFamily="18" charset="0"/>
              </a:rPr>
              <a:t>of deflector</a:t>
            </a:r>
          </a:p>
        </p:txBody>
      </p:sp>
      <p:sp>
        <p:nvSpPr>
          <p:cNvPr id="20" name="TextBox 19"/>
          <p:cNvSpPr txBox="1"/>
          <p:nvPr/>
        </p:nvSpPr>
        <p:spPr>
          <a:xfrm>
            <a:off x="413381" y="786152"/>
            <a:ext cx="3476531" cy="369332"/>
          </a:xfrm>
          <a:prstGeom prst="rect">
            <a:avLst/>
          </a:prstGeom>
          <a:noFill/>
        </p:spPr>
        <p:txBody>
          <a:bodyPr wrap="square" rtlCol="0">
            <a:spAutoFit/>
          </a:bodyPr>
          <a:lstStyle/>
          <a:p>
            <a:r>
              <a:rPr lang="en-US" b="1" dirty="0" smtClean="0">
                <a:latin typeface="Times New Roman" panose="02020603050405020304" pitchFamily="18" charset="0"/>
                <a:cs typeface="Times New Roman" panose="02020603050405020304" pitchFamily="18" charset="0"/>
              </a:rPr>
              <a:t>Schematic of RF PMT</a:t>
            </a:r>
            <a:endParaRPr lang="en-US" b="1" dirty="0">
              <a:latin typeface="Times New Roman" panose="02020603050405020304" pitchFamily="18" charset="0"/>
              <a:cs typeface="Times New Roman" panose="02020603050405020304" pitchFamily="18" charset="0"/>
            </a:endParaRPr>
          </a:p>
        </p:txBody>
      </p:sp>
      <p:sp>
        <p:nvSpPr>
          <p:cNvPr id="22" name="Footer Placeholder 21"/>
          <p:cNvSpPr>
            <a:spLocks noGrp="1"/>
          </p:cNvSpPr>
          <p:nvPr>
            <p:ph type="ftr" sz="quarter" idx="11"/>
          </p:nvPr>
        </p:nvSpPr>
        <p:spPr/>
        <p:txBody>
          <a:bodyPr/>
          <a:lstStyle/>
          <a:p>
            <a:r>
              <a:rPr lang="en-US" smtClean="0"/>
              <a:t>FAST 2025, Elba</a:t>
            </a:r>
            <a:endParaRPr lang="en-US"/>
          </a:p>
        </p:txBody>
      </p:sp>
    </p:spTree>
    <p:extLst>
      <p:ext uri="{BB962C8B-B14F-4D97-AF65-F5344CB8AC3E}">
        <p14:creationId xmlns:p14="http://schemas.microsoft.com/office/powerpoint/2010/main" val="18267430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Shape 130058"/>
        <p:cNvGrpSpPr/>
        <p:nvPr/>
      </p:nvGrpSpPr>
      <p:grpSpPr>
        <a:xfrm>
          <a:off x="0" y="0"/>
          <a:ext cx="0" cy="0"/>
          <a:chOff x="0" y="0"/>
          <a:chExt cx="0" cy="0"/>
        </a:xfrm>
      </p:grpSpPr>
      <p:sp>
        <p:nvSpPr>
          <p:cNvPr id="130059" name="Google Shape;130059;p2"/>
          <p:cNvSpPr txBox="1"/>
          <p:nvPr/>
        </p:nvSpPr>
        <p:spPr>
          <a:xfrm>
            <a:off x="1556176" y="417956"/>
            <a:ext cx="7416900" cy="586906"/>
          </a:xfrm>
          <a:prstGeom prst="rect">
            <a:avLst/>
          </a:prstGeom>
          <a:noFill/>
          <a:ln>
            <a:noFill/>
          </a:ln>
        </p:spPr>
        <p:txBody>
          <a:bodyPr spcFirstLastPara="1" wrap="square" lIns="89950" tIns="46775" rIns="89950" bIns="46775" anchor="t" anchorCtr="0">
            <a:spAutoFit/>
          </a:bodyPr>
          <a:lstStyle/>
          <a:p>
            <a:pPr algn="ctr"/>
            <a:r>
              <a:rPr lang="en-US" sz="3200" b="1" dirty="0">
                <a:latin typeface="Times New Roman" panose="02020603050405020304" pitchFamily="18" charset="0"/>
                <a:cs typeface="Times New Roman" panose="02020603050405020304" pitchFamily="18" charset="0"/>
              </a:rPr>
              <a:t>Time resolution of the RF Timer</a:t>
            </a:r>
          </a:p>
        </p:txBody>
      </p:sp>
      <p:sp>
        <p:nvSpPr>
          <p:cNvPr id="130060" name="Google Shape;130060;p2"/>
          <p:cNvSpPr txBox="1"/>
          <p:nvPr/>
        </p:nvSpPr>
        <p:spPr>
          <a:xfrm>
            <a:off x="542223" y="1532799"/>
            <a:ext cx="11107554" cy="4295614"/>
          </a:xfrm>
          <a:prstGeom prst="rect">
            <a:avLst/>
          </a:prstGeom>
          <a:noFill/>
          <a:ln>
            <a:noFill/>
          </a:ln>
        </p:spPr>
        <p:txBody>
          <a:bodyPr spcFirstLastPara="1" wrap="square" lIns="89950" tIns="46775" rIns="89950" bIns="46775" anchor="t" anchorCtr="0">
            <a:spAutoFit/>
          </a:bodyPr>
          <a:lstStyle/>
          <a:p>
            <a:pPr marL="342900" indent="-342900">
              <a:buFont typeface="Wingdings" panose="05000000000000000000" pitchFamily="2" charset="2"/>
              <a:buChar char="Ø"/>
            </a:pPr>
            <a:r>
              <a:rPr lang="en-US" sz="2400" b="1" dirty="0">
                <a:solidFill>
                  <a:schemeClr val="tx2"/>
                </a:solidFill>
                <a:latin typeface="Times New Roman" panose="02020603050405020304" pitchFamily="18" charset="0"/>
                <a:cs typeface="Times New Roman" panose="02020603050405020304" pitchFamily="18" charset="0"/>
              </a:rPr>
              <a:t>Physical time resolution of the photocathode</a:t>
            </a:r>
            <a:r>
              <a:rPr lang="en-US" sz="2400" dirty="0">
                <a:solidFill>
                  <a:schemeClr val="tx2"/>
                </a:solidFill>
                <a:latin typeface="Times New Roman" panose="02020603050405020304" pitchFamily="18" charset="0"/>
                <a:cs typeface="Times New Roman" panose="02020603050405020304" pitchFamily="18" charset="0"/>
              </a:rPr>
              <a:t> or secondary electron source</a:t>
            </a:r>
          </a:p>
          <a:p>
            <a:r>
              <a:rPr lang="en-US" sz="2200" dirty="0">
                <a:latin typeface="Times New Roman" panose="02020603050405020304" pitchFamily="18" charset="0"/>
                <a:cs typeface="Times New Roman" panose="02020603050405020304" pitchFamily="18" charset="0"/>
              </a:rPr>
              <a:t>The time spread of the photoelectrons at the surface of the photocathode or SE source. </a:t>
            </a:r>
            <a:endParaRPr lang="en-US" sz="2200" b="1" dirty="0">
              <a:latin typeface="Times New Roman" panose="02020603050405020304" pitchFamily="18" charset="0"/>
              <a:cs typeface="Times New Roman" panose="02020603050405020304" pitchFamily="18" charset="0"/>
            </a:endParaRPr>
          </a:p>
          <a:p>
            <a:r>
              <a:rPr lang="en-US" sz="2000" dirty="0">
                <a:solidFill>
                  <a:schemeClr val="dk1"/>
                </a:solidFill>
                <a:latin typeface="Times New Roman" panose="02020603050405020304" pitchFamily="18" charset="0"/>
                <a:ea typeface="Calibri"/>
                <a:cs typeface="Times New Roman" panose="02020603050405020304" pitchFamily="18" charset="0"/>
                <a:sym typeface="Calibri"/>
              </a:rPr>
              <a:t/>
            </a:r>
            <a:br>
              <a:rPr lang="en-US" sz="2000" dirty="0">
                <a:solidFill>
                  <a:schemeClr val="dk1"/>
                </a:solidFill>
                <a:latin typeface="Times New Roman" panose="02020603050405020304" pitchFamily="18" charset="0"/>
                <a:ea typeface="Calibri"/>
                <a:cs typeface="Times New Roman" panose="02020603050405020304" pitchFamily="18" charset="0"/>
                <a:sym typeface="Calibri"/>
              </a:rPr>
            </a:br>
            <a:endParaRPr sz="2000" dirty="0">
              <a:solidFill>
                <a:schemeClr val="dk1"/>
              </a:solidFill>
              <a:latin typeface="Times New Roman" panose="02020603050405020304" pitchFamily="18" charset="0"/>
              <a:ea typeface="Calibri"/>
              <a:cs typeface="Times New Roman" panose="02020603050405020304" pitchFamily="18" charset="0"/>
              <a:sym typeface="Calibri"/>
            </a:endParaRPr>
          </a:p>
          <a:p>
            <a:pPr marL="342900" indent="-342900">
              <a:buFont typeface="Wingdings" panose="05000000000000000000" pitchFamily="2" charset="2"/>
              <a:buChar char="Ø"/>
            </a:pPr>
            <a:r>
              <a:rPr lang="en-US" sz="2400" b="1" dirty="0">
                <a:solidFill>
                  <a:schemeClr val="tx2"/>
                </a:solidFill>
                <a:latin typeface="Times New Roman" panose="02020603050405020304" pitchFamily="18" charset="0"/>
                <a:cs typeface="Times New Roman" panose="02020603050405020304" pitchFamily="18" charset="0"/>
              </a:rPr>
              <a:t>Physical and technical time resolution of the electron tube</a:t>
            </a:r>
          </a:p>
          <a:p>
            <a:r>
              <a:rPr lang="en-US" sz="2200" dirty="0">
                <a:latin typeface="Times New Roman" panose="02020603050405020304" pitchFamily="18" charset="0"/>
                <a:cs typeface="Times New Roman" panose="02020603050405020304" pitchFamily="18" charset="0"/>
              </a:rPr>
              <a:t>Transit time spread and of the photoelectrons and electron beam spot size at the PSD.        </a:t>
            </a:r>
            <a:endParaRPr lang="en-US" sz="2200" b="1" dirty="0">
              <a:latin typeface="Times New Roman" panose="02020603050405020304" pitchFamily="18" charset="0"/>
              <a:cs typeface="Times New Roman" panose="02020603050405020304" pitchFamily="18" charset="0"/>
            </a:endParaRPr>
          </a:p>
          <a:p>
            <a:r>
              <a:rPr lang="en-US" sz="2000" b="1" dirty="0">
                <a:latin typeface="Times New Roman" panose="02020603050405020304" pitchFamily="18" charset="0"/>
                <a:cs typeface="Times New Roman" panose="02020603050405020304" pitchFamily="18" charset="0"/>
              </a:rPr>
              <a:t/>
            </a:r>
            <a:br>
              <a:rPr lang="en-US" sz="2000" b="1" dirty="0">
                <a:latin typeface="Times New Roman" panose="02020603050405020304" pitchFamily="18" charset="0"/>
                <a:cs typeface="Times New Roman" panose="02020603050405020304" pitchFamily="18" charset="0"/>
              </a:rPr>
            </a:br>
            <a:endParaRPr lang="en-US" sz="2000" b="1"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400" b="1" dirty="0">
                <a:solidFill>
                  <a:schemeClr val="tx2"/>
                </a:solidFill>
                <a:latin typeface="Times New Roman" panose="02020603050405020304" pitchFamily="18" charset="0"/>
                <a:cs typeface="Times New Roman" panose="02020603050405020304" pitchFamily="18" charset="0"/>
              </a:rPr>
              <a:t>Technical time resolution of the RF deflector            </a:t>
            </a:r>
          </a:p>
          <a:p>
            <a:pPr>
              <a:lnSpc>
                <a:spcPct val="150000"/>
              </a:lnSpc>
            </a:pPr>
            <a:r>
              <a:rPr lang="en-US" sz="2200" b="1" dirty="0">
                <a:latin typeface="Times New Roman" panose="02020603050405020304" pitchFamily="18" charset="0"/>
                <a:cs typeface="Times New Roman" panose="02020603050405020304" pitchFamily="18" charset="0"/>
              </a:rPr>
              <a:t>         </a:t>
            </a:r>
            <a:r>
              <a:rPr lang="el-GR" sz="2200" b="1" i="1" dirty="0">
                <a:latin typeface="Times New Roman" panose="02020603050405020304" pitchFamily="18" charset="0"/>
                <a:cs typeface="Times New Roman" panose="02020603050405020304" pitchFamily="18" charset="0"/>
              </a:rPr>
              <a:t>Δτ</a:t>
            </a:r>
            <a:r>
              <a:rPr lang="en-US" sz="2200" b="1" i="1" baseline="-25000" dirty="0">
                <a:latin typeface="Times New Roman" panose="02020603050405020304" pitchFamily="18" charset="0"/>
                <a:cs typeface="Times New Roman" panose="02020603050405020304" pitchFamily="18" charset="0"/>
              </a:rPr>
              <a:t>d </a:t>
            </a:r>
            <a:r>
              <a:rPr lang="en-US" sz="2200" b="1" i="1" dirty="0">
                <a:latin typeface="Times New Roman" panose="02020603050405020304" pitchFamily="18" charset="0"/>
                <a:cs typeface="Times New Roman" panose="02020603050405020304" pitchFamily="18" charset="0"/>
              </a:rPr>
              <a:t>= d/v </a:t>
            </a:r>
          </a:p>
          <a:p>
            <a:r>
              <a:rPr lang="en-US" sz="2200" i="1" dirty="0">
                <a:latin typeface="Times New Roman" panose="02020603050405020304" pitchFamily="18" charset="0"/>
                <a:cs typeface="Times New Roman" panose="02020603050405020304" pitchFamily="18" charset="0"/>
              </a:rPr>
              <a:t> d</a:t>
            </a:r>
            <a:r>
              <a:rPr lang="en-US" sz="2200" dirty="0">
                <a:latin typeface="Times New Roman" panose="02020603050405020304" pitchFamily="18" charset="0"/>
                <a:cs typeface="Times New Roman" panose="02020603050405020304" pitchFamily="18" charset="0"/>
              </a:rPr>
              <a:t>  - convolution of the size of the electron beam spot and the position resolution of the electron detector, </a:t>
            </a:r>
            <a:r>
              <a:rPr lang="en-US" sz="2200" i="1" dirty="0">
                <a:latin typeface="Times New Roman" panose="02020603050405020304" pitchFamily="18" charset="0"/>
                <a:cs typeface="Times New Roman" panose="02020603050405020304" pitchFamily="18" charset="0"/>
              </a:rPr>
              <a:t>v = 2</a:t>
            </a:r>
            <a:r>
              <a:rPr lang="el-GR" sz="2200" i="1" dirty="0">
                <a:latin typeface="Times New Roman" panose="02020603050405020304" pitchFamily="18" charset="0"/>
                <a:cs typeface="Times New Roman" panose="02020603050405020304" pitchFamily="18" charset="0"/>
              </a:rPr>
              <a:t>π</a:t>
            </a:r>
            <a:r>
              <a:rPr lang="en-US" sz="2200" i="1" dirty="0">
                <a:latin typeface="Times New Roman" panose="02020603050405020304" pitchFamily="18" charset="0"/>
                <a:cs typeface="Times New Roman" panose="02020603050405020304" pitchFamily="18" charset="0"/>
              </a:rPr>
              <a:t>R/T.</a:t>
            </a:r>
          </a:p>
        </p:txBody>
      </p:sp>
      <p:sp>
        <p:nvSpPr>
          <p:cNvPr id="4" name="Footer Placeholder 3"/>
          <p:cNvSpPr>
            <a:spLocks noGrp="1"/>
          </p:cNvSpPr>
          <p:nvPr>
            <p:ph type="ftr" sz="quarter" idx="11"/>
          </p:nvPr>
        </p:nvSpPr>
        <p:spPr/>
        <p:txBody>
          <a:bodyPr/>
          <a:lstStyle/>
          <a:p>
            <a:r>
              <a:rPr lang="en-US" smtClean="0"/>
              <a:t>FAST 2025, Elba</a:t>
            </a:r>
            <a:endParaRPr lang="en-US"/>
          </a:p>
        </p:txBody>
      </p:sp>
    </p:spTree>
    <p:extLst>
      <p:ext uri="{BB962C8B-B14F-4D97-AF65-F5344CB8AC3E}">
        <p14:creationId xmlns:p14="http://schemas.microsoft.com/office/powerpoint/2010/main" val="37615908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a:extLst>
              <a:ext uri="{FF2B5EF4-FFF2-40B4-BE49-F238E27FC236}">
                <a16:creationId xmlns:a16="http://schemas.microsoft.com/office/drawing/2014/main" id="{66F35CD3-A1B7-4B79-9C10-5322066AAFA6}"/>
              </a:ext>
            </a:extLst>
          </p:cNvPr>
          <p:cNvSpPr>
            <a:spLocks noChangeArrowheads="1"/>
          </p:cNvSpPr>
          <p:nvPr/>
        </p:nvSpPr>
        <p:spPr bwMode="auto">
          <a:xfrm>
            <a:off x="1543473" y="-30718"/>
            <a:ext cx="9124529" cy="861774"/>
          </a:xfrm>
          <a:prstGeom prst="rect">
            <a:avLst/>
          </a:prstGeom>
          <a:noFill/>
          <a:ln>
            <a:noFill/>
          </a:ln>
        </p:spPr>
        <p:txBody>
          <a:bodyPr wrap="square" anchor="ctr">
            <a:spAutoFit/>
          </a:bodyPr>
          <a:lstStyle>
            <a:lvl1pPr indent="342900">
              <a:lnSpc>
                <a:spcPct val="58000"/>
              </a:lnSpc>
              <a:spcBef>
                <a:spcPts val="800"/>
              </a:spcBef>
              <a:buClr>
                <a:srgbClr val="000000"/>
              </a:buClr>
              <a:buSzPct val="100000"/>
              <a:buFont typeface="Arial" panose="020B0604020202020204" pitchFamily="34" charset="0"/>
              <a:buChar char="•"/>
              <a:defRPr sz="3200">
                <a:solidFill>
                  <a:srgbClr val="000000"/>
                </a:solidFill>
                <a:latin typeface="Arial" panose="020B0604020202020204" pitchFamily="34" charset="0"/>
                <a:cs typeface="Arial" panose="020B0604020202020204" pitchFamily="34" charset="0"/>
              </a:defRPr>
            </a:lvl1pPr>
            <a:lvl2pPr marL="742950" indent="-285750">
              <a:lnSpc>
                <a:spcPct val="58000"/>
              </a:lnSpc>
              <a:spcBef>
                <a:spcPts val="700"/>
              </a:spcBef>
              <a:buClr>
                <a:srgbClr val="000000"/>
              </a:buClr>
              <a:buSzPct val="100000"/>
              <a:buFont typeface="Arial" panose="020B0604020202020204" pitchFamily="34" charset="0"/>
              <a:buChar char="–"/>
              <a:defRPr sz="2800">
                <a:solidFill>
                  <a:srgbClr val="000000"/>
                </a:solidFill>
                <a:latin typeface="Arial" panose="020B0604020202020204" pitchFamily="34" charset="0"/>
                <a:cs typeface="Arial" panose="020B0604020202020204" pitchFamily="34" charset="0"/>
              </a:defRPr>
            </a:lvl2pPr>
            <a:lvl3pPr marL="1143000" indent="-228600">
              <a:lnSpc>
                <a:spcPct val="58000"/>
              </a:lnSpc>
              <a:spcBef>
                <a:spcPts val="600"/>
              </a:spcBef>
              <a:buClr>
                <a:srgbClr val="000000"/>
              </a:buClr>
              <a:buSzPct val="100000"/>
              <a:buFont typeface="Arial" panose="020B0604020202020204" pitchFamily="34" charset="0"/>
              <a:buChar char="•"/>
              <a:defRPr sz="2400">
                <a:solidFill>
                  <a:srgbClr val="000000"/>
                </a:solidFill>
                <a:latin typeface="Arial" panose="020B0604020202020204" pitchFamily="34" charset="0"/>
                <a:cs typeface="Arial" panose="020B0604020202020204" pitchFamily="34" charset="0"/>
              </a:defRPr>
            </a:lvl3pPr>
            <a:lvl4pPr marL="1600200" indent="-228600">
              <a:lnSpc>
                <a:spcPct val="58000"/>
              </a:lnSpc>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cs typeface="Arial" panose="020B0604020202020204" pitchFamily="34" charset="0"/>
              </a:defRPr>
            </a:lvl4pPr>
            <a:lvl5pPr marL="2057400" indent="-228600">
              <a:lnSpc>
                <a:spcPct val="58000"/>
              </a:lnSpc>
              <a:spcBef>
                <a:spcPts val="500"/>
              </a:spcBef>
              <a:buClr>
                <a:srgbClr val="000000"/>
              </a:buClr>
              <a:buSzPct val="100000"/>
              <a:buFont typeface="Arial" panose="020B0604020202020204" pitchFamily="34" charset="0"/>
              <a:buChar char="»"/>
              <a:defRPr sz="2000">
                <a:solidFill>
                  <a:srgbClr val="000000"/>
                </a:solidFill>
                <a:latin typeface="Arial" panose="020B0604020202020204" pitchFamily="34" charset="0"/>
                <a:cs typeface="Arial" panose="020B0604020202020204" pitchFamily="34" charset="0"/>
              </a:defRPr>
            </a:lvl5pPr>
            <a:lvl6pPr marL="2514600" indent="-228600" eaLnBrk="0" fontAlgn="base" hangingPunct="0">
              <a:lnSpc>
                <a:spcPct val="58000"/>
              </a:lnSpc>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cs typeface="Arial" panose="020B0604020202020204" pitchFamily="34" charset="0"/>
              </a:defRPr>
            </a:lvl6pPr>
            <a:lvl7pPr marL="2971800" indent="-228600" eaLnBrk="0" fontAlgn="base" hangingPunct="0">
              <a:lnSpc>
                <a:spcPct val="58000"/>
              </a:lnSpc>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cs typeface="Arial" panose="020B0604020202020204" pitchFamily="34" charset="0"/>
              </a:defRPr>
            </a:lvl7pPr>
            <a:lvl8pPr marL="3429000" indent="-228600" eaLnBrk="0" fontAlgn="base" hangingPunct="0">
              <a:lnSpc>
                <a:spcPct val="58000"/>
              </a:lnSpc>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cs typeface="Arial" panose="020B0604020202020204" pitchFamily="34" charset="0"/>
              </a:defRPr>
            </a:lvl8pPr>
            <a:lvl9pPr marL="3886200" indent="-228600" eaLnBrk="0" fontAlgn="base" hangingPunct="0">
              <a:lnSpc>
                <a:spcPct val="58000"/>
              </a:lnSpc>
              <a:spcBef>
                <a:spcPts val="500"/>
              </a:spcBef>
              <a:spcAft>
                <a:spcPct val="0"/>
              </a:spcAft>
              <a:buClr>
                <a:srgbClr val="000000"/>
              </a:buClr>
              <a:buSzPct val="100000"/>
              <a:buFont typeface="Arial" panose="020B0604020202020204" pitchFamily="34" charset="0"/>
              <a:buChar char="»"/>
              <a:defRPr sz="2000">
                <a:solidFill>
                  <a:srgbClr val="000000"/>
                </a:solidFill>
                <a:latin typeface="Arial" panose="020B0604020202020204" pitchFamily="34" charset="0"/>
                <a:cs typeface="Arial" panose="020B0604020202020204" pitchFamily="34" charset="0"/>
              </a:defRPr>
            </a:lvl9pPr>
          </a:lstStyle>
          <a:p>
            <a:pPr algn="ctr">
              <a:lnSpc>
                <a:spcPct val="100000"/>
              </a:lnSpc>
              <a:spcBef>
                <a:spcPct val="0"/>
              </a:spcBef>
              <a:buClrTx/>
              <a:buSzTx/>
              <a:buNone/>
              <a:defRPr/>
            </a:pPr>
            <a:r>
              <a:rPr lang="en-US" altLang="ja-JP" b="1" dirty="0">
                <a:solidFill>
                  <a:schemeClr val="tx1"/>
                </a:solidFill>
                <a:latin typeface="Times New Roman" panose="02020603050405020304" pitchFamily="18" charset="0"/>
                <a:ea typeface="MS Mincho" panose="02020609040205080304" pitchFamily="49" charset="-128"/>
                <a:cs typeface="Times New Roman" panose="02020603050405020304" pitchFamily="18" charset="0"/>
              </a:rPr>
              <a:t>Lab studies with CW electrons and photons</a:t>
            </a:r>
            <a:endParaRPr lang="en-US" altLang="ja-JP" b="1" dirty="0">
              <a:solidFill>
                <a:schemeClr val="tx1"/>
              </a:solidFill>
              <a:latin typeface="Times New Roman" panose="02020603050405020304" pitchFamily="18" charset="0"/>
              <a:ea typeface="ＭＳ Ｐゴシック" panose="020B0600070205080204" pitchFamily="34" charset="-128"/>
              <a:cs typeface="Times New Roman" panose="02020603050405020304" pitchFamily="18" charset="0"/>
            </a:endParaRPr>
          </a:p>
          <a:p>
            <a:pPr>
              <a:lnSpc>
                <a:spcPct val="100000"/>
              </a:lnSpc>
              <a:spcBef>
                <a:spcPct val="0"/>
              </a:spcBef>
              <a:buClrTx/>
              <a:buSzTx/>
              <a:buNone/>
              <a:defRPr/>
            </a:pPr>
            <a:endParaRPr lang="en-US" altLang="ja-JP" sz="1800" dirty="0">
              <a:ea typeface="ＭＳ Ｐゴシック" panose="020B0600070205080204" pitchFamily="34" charset="-128"/>
            </a:endParaRPr>
          </a:p>
        </p:txBody>
      </p:sp>
      <p:pic>
        <p:nvPicPr>
          <p:cNvPr id="7" name="Picture 6" descr="focus_1">
            <a:extLst>
              <a:ext uri="{FF2B5EF4-FFF2-40B4-BE49-F238E27FC236}">
                <a16:creationId xmlns:a16="http://schemas.microsoft.com/office/drawing/2014/main" id="{C4CAB4E8-B348-48A7-EA6B-CF58A3AD3485}"/>
              </a:ext>
            </a:extLst>
          </p:cNvPr>
          <p:cNvPicPr>
            <a:picLocks noChangeAspect="1"/>
          </p:cNvPicPr>
          <p:nvPr/>
        </p:nvPicPr>
        <p:blipFill>
          <a:blip r:embed="rId2" cstate="print"/>
          <a:stretch>
            <a:fillRect/>
          </a:stretch>
        </p:blipFill>
        <p:spPr bwMode="auto">
          <a:xfrm>
            <a:off x="469138" y="3697738"/>
            <a:ext cx="2636202" cy="2360415"/>
          </a:xfrm>
          <a:prstGeom prst="rect">
            <a:avLst/>
          </a:prstGeom>
        </p:spPr>
      </p:pic>
      <p:pic>
        <p:nvPicPr>
          <p:cNvPr id="8" name="Image1">
            <a:extLst>
              <a:ext uri="{FF2B5EF4-FFF2-40B4-BE49-F238E27FC236}">
                <a16:creationId xmlns:a16="http://schemas.microsoft.com/office/drawing/2014/main" id="{7FDFFF44-0C54-8360-5D6C-417394C1169A}"/>
              </a:ext>
            </a:extLst>
          </p:cNvPr>
          <p:cNvPicPr>
            <a:picLocks noChangeAspect="1"/>
          </p:cNvPicPr>
          <p:nvPr/>
        </p:nvPicPr>
        <p:blipFill>
          <a:blip r:embed="rId3" cstate="print"/>
          <a:stretch>
            <a:fillRect/>
          </a:stretch>
        </p:blipFill>
        <p:spPr bwMode="auto">
          <a:xfrm>
            <a:off x="3105340" y="3601878"/>
            <a:ext cx="2813306" cy="2552133"/>
          </a:xfrm>
          <a:prstGeom prst="rect">
            <a:avLst/>
          </a:prstGeom>
        </p:spPr>
      </p:pic>
      <p:pic>
        <p:nvPicPr>
          <p:cNvPr id="1026" name="Picture 2" descr="Screenshot_thermo_electron_signal_examp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468" y="694678"/>
            <a:ext cx="5178803" cy="2629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6286199" y="1570135"/>
            <a:ext cx="5474252" cy="646331"/>
          </a:xfrm>
          <a:prstGeom prst="rect">
            <a:avLst/>
          </a:prstGeom>
          <a:noFill/>
        </p:spPr>
        <p:txBody>
          <a:bodyPr wrap="square" rtlCol="0">
            <a:spAutoFit/>
          </a:bodyPr>
          <a:lstStyle/>
          <a:p>
            <a:pPr algn="ctr"/>
            <a:r>
              <a:rPr lang="en-US" dirty="0">
                <a:latin typeface="Times New Roman" panose="02020603050405020304" pitchFamily="18" charset="0"/>
                <a:ea typeface="Times New Roman" panose="02020603050405020304" pitchFamily="18" charset="0"/>
                <a:cs typeface="Times New Roman" panose="02020603050405020304" pitchFamily="18" charset="0"/>
              </a:rPr>
              <a:t>Typical nanosecond signals from the DL anode </a:t>
            </a:r>
            <a:r>
              <a:rPr lang="en-US" dirty="0">
                <a:latin typeface="Times New Roman" panose="02020603050405020304" pitchFamily="18" charset="0"/>
                <a:cs typeface="Times New Roman" panose="02020603050405020304" pitchFamily="18" charset="0"/>
              </a:rPr>
              <a:t>detected by PICOSCOPE</a:t>
            </a:r>
            <a:endParaRPr lang="ru-RU" dirty="0">
              <a:latin typeface="Times New Roman" panose="02020603050405020304" pitchFamily="18" charset="0"/>
              <a:cs typeface="Times New Roman" panose="02020603050405020304" pitchFamily="18" charset="0"/>
            </a:endParaRPr>
          </a:p>
        </p:txBody>
      </p:sp>
      <p:sp>
        <p:nvSpPr>
          <p:cNvPr id="11" name="TextBox 10"/>
          <p:cNvSpPr txBox="1"/>
          <p:nvPr/>
        </p:nvSpPr>
        <p:spPr>
          <a:xfrm>
            <a:off x="6572816" y="3960421"/>
            <a:ext cx="5314384" cy="1477328"/>
          </a:xfrm>
          <a:prstGeom prst="rect">
            <a:avLst/>
          </a:prstGeom>
          <a:noFill/>
        </p:spPr>
        <p:txBody>
          <a:bodyPr wrap="square" rtlCol="0">
            <a:spAutoFit/>
          </a:bodyPr>
          <a:lstStyle/>
          <a:p>
            <a:r>
              <a:rPr lang="en-US" b="1" dirty="0">
                <a:latin typeface="Times New Roman" panose="02020603050405020304" pitchFamily="18" charset="0"/>
                <a:ea typeface="Times New Roman" panose="02020603050405020304" pitchFamily="18" charset="0"/>
                <a:cs typeface="Times New Roman" panose="02020603050405020304" pitchFamily="18" charset="0"/>
              </a:rPr>
              <a:t>Left: </a:t>
            </a:r>
            <a:r>
              <a:rPr lang="en-US" dirty="0">
                <a:latin typeface="Times New Roman" panose="02020603050405020304" pitchFamily="18" charset="0"/>
                <a:ea typeface="Times New Roman" panose="02020603050405020304" pitchFamily="18" charset="0"/>
                <a:cs typeface="Times New Roman" panose="02020603050405020304" pitchFamily="18" charset="0"/>
              </a:rPr>
              <a:t>2D image of the electrons in focus mode (RF is OFF)</a:t>
            </a:r>
          </a:p>
          <a:p>
            <a:endParaRPr lang="en-US" dirty="0">
              <a:latin typeface="Times New Roman" panose="02020603050405020304" pitchFamily="18" charset="0"/>
              <a:ea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ea typeface="Times New Roman" panose="02020603050405020304" pitchFamily="18" charset="0"/>
                <a:cs typeface="Times New Roman" panose="02020603050405020304" pitchFamily="18" charset="0"/>
              </a:rPr>
              <a:t>Right: </a:t>
            </a:r>
            <a:r>
              <a:rPr lang="en-US" dirty="0">
                <a:latin typeface="Times New Roman" panose="02020603050405020304" pitchFamily="18" charset="0"/>
                <a:ea typeface="Times New Roman" panose="02020603050405020304" pitchFamily="18" charset="0"/>
                <a:cs typeface="Times New Roman" panose="02020603050405020304" pitchFamily="18" charset="0"/>
              </a:rPr>
              <a:t>2D image of the scanned electrons (RF is ON).</a:t>
            </a:r>
          </a:p>
          <a:p>
            <a:pPr algn="ctr"/>
            <a:endParaRPr lang="ru-RU" dirty="0"/>
          </a:p>
        </p:txBody>
      </p:sp>
      <p:sp>
        <p:nvSpPr>
          <p:cNvPr id="2" name="Footer Placeholder 1"/>
          <p:cNvSpPr>
            <a:spLocks noGrp="1"/>
          </p:cNvSpPr>
          <p:nvPr>
            <p:ph type="ftr" sz="quarter" idx="11"/>
          </p:nvPr>
        </p:nvSpPr>
        <p:spPr/>
        <p:txBody>
          <a:bodyPr/>
          <a:lstStyle/>
          <a:p>
            <a:r>
              <a:rPr lang="en-US" smtClean="0"/>
              <a:t>FAST 2025, Elba</a:t>
            </a:r>
            <a:endParaRPr lang="en-US"/>
          </a:p>
        </p:txBody>
      </p:sp>
    </p:spTree>
    <p:extLst>
      <p:ext uri="{BB962C8B-B14F-4D97-AF65-F5344CB8AC3E}">
        <p14:creationId xmlns:p14="http://schemas.microsoft.com/office/powerpoint/2010/main" val="21818510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340" y="241668"/>
            <a:ext cx="10952460" cy="585500"/>
          </a:xfrm>
        </p:spPr>
        <p:txBody>
          <a:bodyPr>
            <a:normAutofit fontScale="90000"/>
          </a:bodyPr>
          <a:lstStyle/>
          <a:p>
            <a:pPr algn="ctr"/>
            <a:r>
              <a:rPr lang="en-US" sz="3200" dirty="0">
                <a:latin typeface="Arial"/>
                <a:ea typeface="Arial"/>
                <a:cs typeface="Arial"/>
                <a:sym typeface="Arial"/>
              </a:rPr>
              <a:t/>
            </a:r>
            <a:br>
              <a:rPr lang="en-US" sz="3200" dirty="0">
                <a:latin typeface="Arial"/>
                <a:ea typeface="Arial"/>
                <a:cs typeface="Arial"/>
                <a:sym typeface="Arial"/>
              </a:rPr>
            </a:br>
            <a:r>
              <a:rPr lang="en-US" sz="3600" dirty="0">
                <a:latin typeface="Arial"/>
                <a:ea typeface="Arial"/>
                <a:cs typeface="Arial"/>
                <a:sym typeface="Arial"/>
              </a:rPr>
              <a:t/>
            </a:r>
            <a:br>
              <a:rPr lang="en-US" sz="3600" dirty="0">
                <a:latin typeface="Arial"/>
                <a:ea typeface="Arial"/>
                <a:cs typeface="Arial"/>
                <a:sym typeface="Arial"/>
              </a:rPr>
            </a:br>
            <a:endParaRPr lang="en-US" sz="3600" b="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650593" y="4323915"/>
            <a:ext cx="5814504" cy="1477328"/>
          </a:xfrm>
          <a:prstGeom prst="rect">
            <a:avLst/>
          </a:prstGeom>
          <a:noFill/>
        </p:spPr>
        <p:txBody>
          <a:bodyPr wrap="square" rtlCol="0">
            <a:spAutoFit/>
          </a:bodyPr>
          <a:lstStyle/>
          <a:p>
            <a:pPr algn="just"/>
            <a:r>
              <a:rPr lang="en-US" dirty="0">
                <a:latin typeface="Times New Roman" panose="02020603050405020304" pitchFamily="18" charset="0"/>
                <a:cs typeface="Times New Roman" panose="02020603050405020304" pitchFamily="18" charset="0"/>
              </a:rPr>
              <a:t>Schematic of the RF Timer: (1) mirror, (2) quartz-glass window, (3) incident photons, (4)  permanent magnet, (5) collimator, (6)   photoelectron, (7)  electron transparent electrode, (8)  photocathode, (9)  electrostatic lens, (10)  RF deflector, (11)  MCP detector, (12) position sensitive anode.</a:t>
            </a:r>
          </a:p>
        </p:txBody>
      </p:sp>
      <p:pic>
        <p:nvPicPr>
          <p:cNvPr id="8" name="Picture 7"/>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44403" y="1032877"/>
            <a:ext cx="4888568" cy="3909912"/>
          </a:xfrm>
          <a:prstGeom prst="rect">
            <a:avLst/>
          </a:prstGeom>
          <a:noFill/>
        </p:spPr>
      </p:pic>
      <p:pic>
        <p:nvPicPr>
          <p:cNvPr id="7" name="Content Placeholder 5"/>
          <p:cNvPicPr>
            <a:picLocks noGrp="1" noChangeAspect="1"/>
          </p:cNvPicPr>
          <p:nvPr>
            <p:ph idx="1"/>
          </p:nvPr>
        </p:nvPicPr>
        <p:blipFill>
          <a:blip r:embed="rId3"/>
          <a:stretch>
            <a:fillRect/>
          </a:stretch>
        </p:blipFill>
        <p:spPr>
          <a:xfrm>
            <a:off x="580511" y="1014771"/>
            <a:ext cx="5706700" cy="3308378"/>
          </a:xfrm>
          <a:prstGeom prst="rect">
            <a:avLst/>
          </a:prstGeom>
        </p:spPr>
      </p:pic>
      <p:sp>
        <p:nvSpPr>
          <p:cNvPr id="3" name="TextBox 2"/>
          <p:cNvSpPr txBox="1"/>
          <p:nvPr/>
        </p:nvSpPr>
        <p:spPr>
          <a:xfrm>
            <a:off x="6643693" y="5154912"/>
            <a:ext cx="5292224" cy="646331"/>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The RF Timer at CANDLE facility in Yerevan: first test studies with femtosecond synchronized laser</a:t>
            </a:r>
          </a:p>
        </p:txBody>
      </p:sp>
      <p:sp>
        <p:nvSpPr>
          <p:cNvPr id="10" name="TextBox 9"/>
          <p:cNvSpPr txBox="1"/>
          <p:nvPr/>
        </p:nvSpPr>
        <p:spPr>
          <a:xfrm>
            <a:off x="1167897" y="201326"/>
            <a:ext cx="10185903" cy="523220"/>
          </a:xfrm>
          <a:prstGeom prst="rect">
            <a:avLst/>
          </a:prstGeom>
          <a:noFill/>
        </p:spPr>
        <p:txBody>
          <a:bodyPr wrap="square" rtlCol="0">
            <a:spAutoFit/>
          </a:bodyPr>
          <a:lstStyle/>
          <a:p>
            <a:r>
              <a:rPr lang="en-US" sz="2800" b="1" dirty="0">
                <a:latin typeface="Times New Roman" panose="02020603050405020304" pitchFamily="18" charset="0"/>
                <a:ea typeface="Arial Black"/>
                <a:cs typeface="Times New Roman" panose="02020603050405020304" pitchFamily="18" charset="0"/>
                <a:sym typeface="Arial Black"/>
              </a:rPr>
              <a:t>Studies with synchronized femtosecond pulsed laser at CANDLE</a:t>
            </a:r>
            <a:endParaRPr lang="en-US" sz="2800" dirty="0"/>
          </a:p>
        </p:txBody>
      </p:sp>
      <p:sp>
        <p:nvSpPr>
          <p:cNvPr id="11" name="Footer Placeholder 10"/>
          <p:cNvSpPr>
            <a:spLocks noGrp="1"/>
          </p:cNvSpPr>
          <p:nvPr>
            <p:ph type="ftr" sz="quarter" idx="11"/>
          </p:nvPr>
        </p:nvSpPr>
        <p:spPr/>
        <p:txBody>
          <a:bodyPr/>
          <a:lstStyle/>
          <a:p>
            <a:r>
              <a:rPr lang="en-US" smtClean="0"/>
              <a:t>FAST 2025, Elba</a:t>
            </a:r>
            <a:endParaRPr lang="en-US"/>
          </a:p>
        </p:txBody>
      </p:sp>
    </p:spTree>
    <p:extLst>
      <p:ext uri="{BB962C8B-B14F-4D97-AF65-F5344CB8AC3E}">
        <p14:creationId xmlns:p14="http://schemas.microsoft.com/office/powerpoint/2010/main" val="7473548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Shape 130063"/>
        <p:cNvGrpSpPr/>
        <p:nvPr/>
      </p:nvGrpSpPr>
      <p:grpSpPr>
        <a:xfrm>
          <a:off x="0" y="0"/>
          <a:ext cx="0" cy="0"/>
          <a:chOff x="0" y="0"/>
          <a:chExt cx="0" cy="0"/>
        </a:xfrm>
      </p:grpSpPr>
      <p:pic>
        <p:nvPicPr>
          <p:cNvPr id="130064" name="Google Shape;130064;p3" descr="fig7"/>
          <p:cNvPicPr preferRelativeResize="0"/>
          <p:nvPr/>
        </p:nvPicPr>
        <p:blipFill rotWithShape="1">
          <a:blip r:embed="rId2">
            <a:alphaModFix/>
          </a:blip>
          <a:srcRect/>
          <a:stretch/>
        </p:blipFill>
        <p:spPr>
          <a:xfrm>
            <a:off x="7482877" y="817202"/>
            <a:ext cx="4404323" cy="2939339"/>
          </a:xfrm>
          <a:prstGeom prst="rect">
            <a:avLst/>
          </a:prstGeom>
          <a:noFill/>
          <a:ln>
            <a:noFill/>
          </a:ln>
        </p:spPr>
      </p:pic>
      <p:sp>
        <p:nvSpPr>
          <p:cNvPr id="130065" name="Google Shape;130065;p3"/>
          <p:cNvSpPr txBox="1"/>
          <p:nvPr/>
        </p:nvSpPr>
        <p:spPr>
          <a:xfrm>
            <a:off x="240632" y="3976776"/>
            <a:ext cx="11810197" cy="1754286"/>
          </a:xfrm>
          <a:prstGeom prst="rect">
            <a:avLst/>
          </a:prstGeom>
          <a:noFill/>
          <a:ln>
            <a:noFill/>
          </a:ln>
        </p:spPr>
        <p:txBody>
          <a:bodyPr spcFirstLastPara="1" wrap="square" lIns="91425" tIns="45700" rIns="91425" bIns="45700" anchor="t" anchorCtr="0">
            <a:spAutoFit/>
          </a:bodyPr>
          <a:lstStyle/>
          <a:p>
            <a:pPr algn="just"/>
            <a:r>
              <a:rPr lang="en-US" b="1" i="1" dirty="0">
                <a:solidFill>
                  <a:schemeClr val="dk2"/>
                </a:solidFill>
                <a:ea typeface="Gill Sans"/>
                <a:cs typeface="Gill Sans"/>
                <a:sym typeface="Gill Sans"/>
              </a:rPr>
              <a:t>Left: </a:t>
            </a:r>
            <a:r>
              <a:rPr lang="en-US" i="1" dirty="0">
                <a:solidFill>
                  <a:schemeClr val="dk2"/>
                </a:solidFill>
                <a:ea typeface="Gill Sans"/>
                <a:cs typeface="Gill Sans"/>
                <a:sym typeface="Gill Sans"/>
              </a:rPr>
              <a:t>2D image of anode hit positions. The point in the center of the circle is the image of electrons with RF turned OFF. The circle is an image of the scanned electrons when the 500 MHz RF is ON, but not synchronized with the laser. The color spots on the circle correspond to phase distributions of the scanned, RF-synchronized photo-electrons for four different fixed phases.</a:t>
            </a:r>
            <a:endParaRPr dirty="0"/>
          </a:p>
          <a:p>
            <a:pPr algn="just">
              <a:lnSpc>
                <a:spcPct val="150000"/>
              </a:lnSpc>
            </a:pPr>
            <a:r>
              <a:rPr lang="en-US" b="1" i="1" dirty="0">
                <a:solidFill>
                  <a:schemeClr val="tx2"/>
                </a:solidFill>
                <a:ea typeface="Gill Sans"/>
                <a:cs typeface="Gill Sans"/>
                <a:sym typeface="Gill Sans"/>
              </a:rPr>
              <a:t>Middle:</a:t>
            </a:r>
            <a:r>
              <a:rPr lang="en-US" i="1" dirty="0">
                <a:solidFill>
                  <a:schemeClr val="tx2"/>
                </a:solidFill>
                <a:ea typeface="Gill Sans"/>
                <a:cs typeface="Gill Sans"/>
                <a:sym typeface="Gill Sans"/>
              </a:rPr>
              <a:t> Distribution of phases (φ), converted into ns, of the scanned electrons in the case of RF synchronized laser.</a:t>
            </a:r>
            <a:endParaRPr i="1" dirty="0">
              <a:solidFill>
                <a:schemeClr val="dk2"/>
              </a:solidFill>
              <a:ea typeface="Gill Sans"/>
              <a:cs typeface="Gill Sans"/>
              <a:sym typeface="Gill Sans"/>
            </a:endParaRPr>
          </a:p>
          <a:p>
            <a:pPr algn="just">
              <a:lnSpc>
                <a:spcPct val="150000"/>
              </a:lnSpc>
            </a:pPr>
            <a:r>
              <a:rPr lang="en-US" b="1" i="1" dirty="0">
                <a:solidFill>
                  <a:schemeClr val="dk2"/>
                </a:solidFill>
                <a:ea typeface="Gill Sans"/>
                <a:cs typeface="Gill Sans"/>
                <a:sym typeface="Gill Sans"/>
              </a:rPr>
              <a:t>Right: </a:t>
            </a:r>
            <a:r>
              <a:rPr lang="en-US" i="1" dirty="0">
                <a:solidFill>
                  <a:schemeClr val="dk2"/>
                </a:solidFill>
                <a:ea typeface="Gill Sans"/>
                <a:cs typeface="Gill Sans"/>
                <a:sym typeface="Gill Sans"/>
              </a:rPr>
              <a:t>The mean values of sequentially measured time distributions in a one hour period.</a:t>
            </a:r>
            <a:endParaRPr sz="1600" b="1" dirty="0">
              <a:solidFill>
                <a:srgbClr val="C00000"/>
              </a:solidFill>
              <a:latin typeface="Calibri"/>
              <a:ea typeface="Calibri"/>
              <a:cs typeface="Calibri"/>
              <a:sym typeface="Calibri"/>
            </a:endParaRPr>
          </a:p>
        </p:txBody>
      </p:sp>
      <p:sp>
        <p:nvSpPr>
          <p:cNvPr id="130066" name="Google Shape;130066;p3"/>
          <p:cNvSpPr/>
          <p:nvPr/>
        </p:nvSpPr>
        <p:spPr>
          <a:xfrm>
            <a:off x="486770" y="132996"/>
            <a:ext cx="11400430" cy="393477"/>
          </a:xfrm>
          <a:prstGeom prst="rect">
            <a:avLst/>
          </a:prstGeom>
          <a:noFill/>
          <a:ln>
            <a:noFill/>
          </a:ln>
        </p:spPr>
        <p:txBody>
          <a:bodyPr spcFirstLastPara="1" wrap="square" lIns="91425" tIns="45700" rIns="91425" bIns="45700" anchor="ctr" anchorCtr="0">
            <a:noAutofit/>
          </a:bodyPr>
          <a:lstStyle/>
          <a:p>
            <a:pPr indent="342900" algn="ctr">
              <a:buClr>
                <a:srgbClr val="974806"/>
              </a:buClr>
              <a:buSzPts val="2400"/>
            </a:pPr>
            <a:r>
              <a:rPr lang="en-US" sz="2800" b="1" dirty="0" smtClean="0">
                <a:latin typeface="Times New Roman" panose="02020603050405020304" pitchFamily="18" charset="0"/>
                <a:ea typeface="Arial Black"/>
                <a:cs typeface="Times New Roman" panose="02020603050405020304" pitchFamily="18" charset="0"/>
                <a:sym typeface="Arial Black"/>
              </a:rPr>
              <a:t>Studies </a:t>
            </a:r>
            <a:r>
              <a:rPr lang="en-US" sz="2800" b="1" dirty="0">
                <a:latin typeface="Times New Roman" panose="02020603050405020304" pitchFamily="18" charset="0"/>
                <a:ea typeface="Arial Black"/>
                <a:cs typeface="Times New Roman" panose="02020603050405020304" pitchFamily="18" charset="0"/>
                <a:sym typeface="Arial Black"/>
              </a:rPr>
              <a:t>with synchronized femtosecond pulsed laser at CANDLE</a:t>
            </a:r>
            <a:endParaRPr sz="2800" dirty="0">
              <a:latin typeface="Arial"/>
              <a:ea typeface="Arial"/>
              <a:cs typeface="Arial"/>
              <a:sym typeface="Arial"/>
            </a:endParaRPr>
          </a:p>
        </p:txBody>
      </p:sp>
      <p:pic>
        <p:nvPicPr>
          <p:cNvPr id="130067" name="Google Shape;130067;p3"/>
          <p:cNvPicPr preferRelativeResize="0"/>
          <p:nvPr/>
        </p:nvPicPr>
        <p:blipFill rotWithShape="1">
          <a:blip r:embed="rId3">
            <a:alphaModFix/>
          </a:blip>
          <a:srcRect/>
          <a:stretch/>
        </p:blipFill>
        <p:spPr>
          <a:xfrm>
            <a:off x="486770" y="817203"/>
            <a:ext cx="3354856" cy="2992525"/>
          </a:xfrm>
          <a:prstGeom prst="rect">
            <a:avLst/>
          </a:prstGeom>
          <a:noFill/>
          <a:ln>
            <a:noFill/>
          </a:ln>
        </p:spPr>
      </p:pic>
      <p:pic>
        <p:nvPicPr>
          <p:cNvPr id="130068" name="Google Shape;130068;p3"/>
          <p:cNvPicPr preferRelativeResize="0"/>
          <p:nvPr/>
        </p:nvPicPr>
        <p:blipFill rotWithShape="1">
          <a:blip r:embed="rId4">
            <a:alphaModFix/>
          </a:blip>
          <a:srcRect/>
          <a:stretch/>
        </p:blipFill>
        <p:spPr>
          <a:xfrm>
            <a:off x="4087763" y="790610"/>
            <a:ext cx="3148977" cy="2992525"/>
          </a:xfrm>
          <a:prstGeom prst="rect">
            <a:avLst/>
          </a:prstGeom>
          <a:noFill/>
          <a:ln>
            <a:noFill/>
          </a:ln>
        </p:spPr>
      </p:pic>
      <p:sp>
        <p:nvSpPr>
          <p:cNvPr id="3" name="TextBox 2"/>
          <p:cNvSpPr txBox="1"/>
          <p:nvPr/>
        </p:nvSpPr>
        <p:spPr>
          <a:xfrm>
            <a:off x="240632" y="5790027"/>
            <a:ext cx="11086394" cy="646331"/>
          </a:xfrm>
          <a:prstGeom prst="rect">
            <a:avLst/>
          </a:prstGeom>
          <a:noFill/>
        </p:spPr>
        <p:txBody>
          <a:bodyPr wrap="square" rtlCol="0">
            <a:spAutoFit/>
          </a:bodyPr>
          <a:lstStyle/>
          <a:p>
            <a:r>
              <a:rPr lang="en-US" b="1" i="1" dirty="0">
                <a:latin typeface="Times New Roman" panose="02020603050405020304" pitchFamily="18" charset="0"/>
                <a:cs typeface="Times New Roman" panose="02020603050405020304" pitchFamily="18" charset="0"/>
              </a:rPr>
              <a:t>A. </a:t>
            </a:r>
            <a:r>
              <a:rPr lang="en-US" b="1" i="1" dirty="0" err="1">
                <a:latin typeface="Times New Roman" panose="02020603050405020304" pitchFamily="18" charset="0"/>
                <a:cs typeface="Times New Roman" panose="02020603050405020304" pitchFamily="18" charset="0"/>
              </a:rPr>
              <a:t>Margaryan</a:t>
            </a:r>
            <a:r>
              <a:rPr lang="en-US" b="1" i="1" dirty="0">
                <a:latin typeface="Times New Roman" panose="02020603050405020304" pitchFamily="18" charset="0"/>
                <a:cs typeface="Times New Roman" panose="02020603050405020304" pitchFamily="18" charset="0"/>
              </a:rPr>
              <a:t> et al., </a:t>
            </a:r>
            <a:r>
              <a:rPr lang="en-US" b="1" i="1" dirty="0" err="1">
                <a:latin typeface="Times New Roman" panose="02020603050405020304" pitchFamily="18" charset="0"/>
                <a:cs typeface="Times New Roman" panose="02020603050405020304" pitchFamily="18" charset="0"/>
              </a:rPr>
              <a:t>Nucl</a:t>
            </a:r>
            <a:r>
              <a:rPr lang="en-US" b="1" i="1" dirty="0">
                <a:latin typeface="Times New Roman" panose="02020603050405020304" pitchFamily="18" charset="0"/>
                <a:cs typeface="Times New Roman" panose="02020603050405020304" pitchFamily="18" charset="0"/>
              </a:rPr>
              <a:t>. Instr. &amp; Meth. A 1038, 166926 (2022) </a:t>
            </a:r>
          </a:p>
          <a:p>
            <a:r>
              <a:rPr lang="en-US" b="1" i="1" dirty="0">
                <a:latin typeface="Times New Roman" panose="02020603050405020304" pitchFamily="18" charset="0"/>
                <a:cs typeface="Times New Roman" panose="02020603050405020304" pitchFamily="18" charset="0"/>
              </a:rPr>
              <a:t>S. </a:t>
            </a:r>
            <a:r>
              <a:rPr lang="en-US" b="1" i="1" dirty="0" err="1">
                <a:latin typeface="Times New Roman" panose="02020603050405020304" pitchFamily="18" charset="0"/>
                <a:cs typeface="Times New Roman" panose="02020603050405020304" pitchFamily="18" charset="0"/>
              </a:rPr>
              <a:t>Zhamkochyan</a:t>
            </a:r>
            <a:r>
              <a:rPr lang="en-US" b="1" i="1" dirty="0">
                <a:latin typeface="Times New Roman" panose="02020603050405020304" pitchFamily="18" charset="0"/>
                <a:cs typeface="Times New Roman" panose="02020603050405020304" pitchFamily="18" charset="0"/>
              </a:rPr>
              <a:t> et al., JINST 19 C02014 (2024) </a:t>
            </a:r>
          </a:p>
        </p:txBody>
      </p:sp>
      <p:sp>
        <p:nvSpPr>
          <p:cNvPr id="5" name="Footer Placeholder 4"/>
          <p:cNvSpPr>
            <a:spLocks noGrp="1"/>
          </p:cNvSpPr>
          <p:nvPr>
            <p:ph type="ftr" sz="quarter" idx="11"/>
          </p:nvPr>
        </p:nvSpPr>
        <p:spPr/>
        <p:txBody>
          <a:bodyPr/>
          <a:lstStyle/>
          <a:p>
            <a:r>
              <a:rPr lang="en-US" smtClean="0"/>
              <a:t>FAST 2025, Elba</a:t>
            </a:r>
            <a:endParaRPr lang="en-US"/>
          </a:p>
        </p:txBody>
      </p:sp>
    </p:spTree>
    <p:extLst>
      <p:ext uri="{BB962C8B-B14F-4D97-AF65-F5344CB8AC3E}">
        <p14:creationId xmlns:p14="http://schemas.microsoft.com/office/powerpoint/2010/main" val="1381540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076325" y="50801"/>
            <a:ext cx="9025617" cy="699406"/>
          </a:xfrm>
        </p:spPr>
        <p:txBody>
          <a:bodyPr>
            <a:normAutofit/>
          </a:bodyPr>
          <a:lstStyle/>
          <a:p>
            <a:r>
              <a:rPr lang="en-US" sz="3200" b="1" dirty="0">
                <a:latin typeface="Sylfaen" pitchFamily="18" charset="0"/>
              </a:rPr>
              <a:t>Monte-Carlo Simulations</a:t>
            </a:r>
            <a:endParaRPr lang="ru-RU" sz="3200" b="1" dirty="0">
              <a:latin typeface="Sylfaen" pitchFamily="18" charset="0"/>
            </a:endParaRPr>
          </a:p>
        </p:txBody>
      </p:sp>
      <p:sp>
        <p:nvSpPr>
          <p:cNvPr id="5" name="TextBox 4"/>
          <p:cNvSpPr txBox="1"/>
          <p:nvPr/>
        </p:nvSpPr>
        <p:spPr>
          <a:xfrm>
            <a:off x="676275" y="778948"/>
            <a:ext cx="11365471" cy="5770811"/>
          </a:xfrm>
          <a:prstGeom prst="rect">
            <a:avLst/>
          </a:prstGeom>
          <a:noFill/>
        </p:spPr>
        <p:txBody>
          <a:bodyPr wrap="square" rtlCol="0">
            <a:spAutoFit/>
          </a:bodyPr>
          <a:lstStyle/>
          <a:p>
            <a:pPr marL="342900" indent="-342900">
              <a:lnSpc>
                <a:spcPct val="150000"/>
              </a:lnSpc>
              <a:buFont typeface="Arial" pitchFamily="34" charset="0"/>
              <a:buChar char="•"/>
            </a:pPr>
            <a:r>
              <a:rPr lang="en-US" sz="2600" dirty="0">
                <a:latin typeface="Times New Roman" pitchFamily="18" charset="0"/>
                <a:cs typeface="Times New Roman" pitchFamily="18" charset="0"/>
              </a:rPr>
              <a:t>The SIMION 8 based model was developed to replicate the experiment.</a:t>
            </a:r>
          </a:p>
          <a:p>
            <a:pPr marL="342900" indent="-342900">
              <a:lnSpc>
                <a:spcPct val="150000"/>
              </a:lnSpc>
              <a:buFont typeface="Arial" pitchFamily="34" charset="0"/>
              <a:buChar char="•"/>
            </a:pPr>
            <a:r>
              <a:rPr lang="en-US" sz="2600" dirty="0">
                <a:latin typeface="Times New Roman" pitchFamily="18" charset="0"/>
                <a:cs typeface="Times New Roman" pitchFamily="18" charset="0"/>
              </a:rPr>
              <a:t>The simulations take into account the detector’s precise  geometry, applied voltages, electrons’ initial direction and energy spread.  </a:t>
            </a:r>
          </a:p>
          <a:p>
            <a:pPr marL="285750" indent="-285750">
              <a:lnSpc>
                <a:spcPct val="150000"/>
              </a:lnSpc>
              <a:buFont typeface="Arial" pitchFamily="34" charset="0"/>
              <a:buChar char="•"/>
            </a:pPr>
            <a:r>
              <a:rPr lang="en-US" sz="2600" dirty="0">
                <a:latin typeface="Times New Roman" pitchFamily="18" charset="0"/>
                <a:cs typeface="Times New Roman" pitchFamily="18" charset="0"/>
              </a:rPr>
              <a:t>Predicted transit time spread: ~8ps</a:t>
            </a:r>
          </a:p>
          <a:p>
            <a:pPr marL="285750" indent="-285750">
              <a:lnSpc>
                <a:spcPct val="150000"/>
              </a:lnSpc>
              <a:buFont typeface="Arial" pitchFamily="34" charset="0"/>
              <a:buChar char="•"/>
            </a:pPr>
            <a:r>
              <a:rPr lang="en-US" sz="2600" dirty="0">
                <a:latin typeface="Times New Roman" pitchFamily="18" charset="0"/>
                <a:cs typeface="Times New Roman" pitchFamily="18" charset="0"/>
              </a:rPr>
              <a:t>Predicated beam size: ~0.2mm, which corresponds to ~6.5ps technical resolution.</a:t>
            </a:r>
          </a:p>
          <a:p>
            <a:pPr marL="285750" indent="-285750">
              <a:lnSpc>
                <a:spcPct val="150000"/>
              </a:lnSpc>
              <a:buFont typeface="Arial" pitchFamily="34" charset="0"/>
              <a:buChar char="•"/>
            </a:pPr>
            <a:r>
              <a:rPr lang="en-US" sz="2600" dirty="0">
                <a:latin typeface="Times New Roman" pitchFamily="18" charset="0"/>
                <a:cs typeface="Times New Roman" pitchFamily="18" charset="0"/>
              </a:rPr>
              <a:t>In quadrature they amount to 10.3 </a:t>
            </a:r>
            <a:r>
              <a:rPr lang="en-US" sz="2600" dirty="0" err="1">
                <a:latin typeface="Times New Roman" pitchFamily="18" charset="0"/>
                <a:cs typeface="Times New Roman" pitchFamily="18" charset="0"/>
              </a:rPr>
              <a:t>ps</a:t>
            </a:r>
            <a:r>
              <a:rPr lang="en-US" sz="2600" dirty="0">
                <a:latin typeface="Times New Roman" pitchFamily="18" charset="0"/>
                <a:cs typeface="Times New Roman" pitchFamily="18" charset="0"/>
              </a:rPr>
              <a:t> total detector time resolution, whish is in good agreement with the experimental results</a:t>
            </a:r>
          </a:p>
          <a:p>
            <a:pPr marL="285750" indent="-285750">
              <a:lnSpc>
                <a:spcPct val="150000"/>
              </a:lnSpc>
              <a:buFont typeface="Arial" pitchFamily="34" charset="0"/>
              <a:buChar char="•"/>
            </a:pPr>
            <a:r>
              <a:rPr lang="en-US" sz="2600" dirty="0">
                <a:latin typeface="Times New Roman" pitchFamily="18" charset="0"/>
                <a:cs typeface="Times New Roman" pitchFamily="18" charset="0"/>
              </a:rPr>
              <a:t>The simulations are used to design the optimized detector components. It is shown that the time resolution can be improved even further, to ~1 </a:t>
            </a:r>
            <a:r>
              <a:rPr lang="en-US" sz="2600" dirty="0" err="1">
                <a:latin typeface="Times New Roman" pitchFamily="18" charset="0"/>
                <a:cs typeface="Times New Roman" pitchFamily="18" charset="0"/>
              </a:rPr>
              <a:t>ps</a:t>
            </a:r>
            <a:r>
              <a:rPr lang="en-US" sz="2600" dirty="0">
                <a:latin typeface="Times New Roman" pitchFamily="18" charset="0"/>
                <a:cs typeface="Times New Roman" pitchFamily="18" charset="0"/>
              </a:rPr>
              <a:t> range </a:t>
            </a:r>
          </a:p>
          <a:p>
            <a:pPr marL="342900" indent="-342900">
              <a:buFont typeface="Arial" pitchFamily="34" charset="0"/>
              <a:buChar char="•"/>
            </a:pPr>
            <a:endParaRPr lang="en-US" dirty="0">
              <a:solidFill>
                <a:schemeClr val="accent1">
                  <a:lumMod val="50000"/>
                </a:schemeClr>
              </a:solidFill>
              <a:latin typeface="Times New Roman" pitchFamily="18" charset="0"/>
              <a:cs typeface="Times New Roman" pitchFamily="18" charset="0"/>
            </a:endParaRPr>
          </a:p>
        </p:txBody>
      </p:sp>
      <p:sp>
        <p:nvSpPr>
          <p:cNvPr id="6" name="Footer Placeholder 5"/>
          <p:cNvSpPr>
            <a:spLocks noGrp="1"/>
          </p:cNvSpPr>
          <p:nvPr>
            <p:ph type="ftr" sz="quarter" idx="11"/>
          </p:nvPr>
        </p:nvSpPr>
        <p:spPr/>
        <p:txBody>
          <a:bodyPr/>
          <a:lstStyle/>
          <a:p>
            <a:r>
              <a:rPr lang="en-US" smtClean="0"/>
              <a:t>FAST 2025, Elba</a:t>
            </a:r>
            <a:endParaRPr lang="en-US"/>
          </a:p>
        </p:txBody>
      </p:sp>
    </p:spTree>
    <p:extLst>
      <p:ext uri="{BB962C8B-B14F-4D97-AF65-F5344CB8AC3E}">
        <p14:creationId xmlns:p14="http://schemas.microsoft.com/office/powerpoint/2010/main" val="9354381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12694</TotalTime>
  <Words>1687</Words>
  <Application>Microsoft Office PowerPoint</Application>
  <PresentationFormat>Widescreen</PresentationFormat>
  <Paragraphs>181</Paragraphs>
  <Slides>20</Slides>
  <Notes>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20</vt:i4>
      </vt:variant>
    </vt:vector>
  </HeadingPairs>
  <TitlesOfParts>
    <vt:vector size="33" baseType="lpstr">
      <vt:lpstr>ＭＳ Ｐゴシック</vt:lpstr>
      <vt:lpstr>Arial</vt:lpstr>
      <vt:lpstr>Arial Black</vt:lpstr>
      <vt:lpstr>Calibri</vt:lpstr>
      <vt:lpstr>Calibri Light</vt:lpstr>
      <vt:lpstr>Gill Sans</vt:lpstr>
      <vt:lpstr>Liberation Sans</vt:lpstr>
      <vt:lpstr>MS Mincho</vt:lpstr>
      <vt:lpstr>StarSymbol</vt:lpstr>
      <vt:lpstr>Sylfaen</vt:lpstr>
      <vt:lpstr>Times New Roman</vt:lpstr>
      <vt:lpstr>Wingdings</vt:lpstr>
      <vt:lpstr>Office Theme</vt:lpstr>
      <vt:lpstr>RF PMT: A Picosecond-Resolution Timing Sensor  Current Status and Future Perspectives</vt:lpstr>
      <vt:lpstr>OUTLINE</vt:lpstr>
      <vt:lpstr>PowerPoint Presentation</vt:lpstr>
      <vt:lpstr>PowerPoint Presentation</vt:lpstr>
      <vt:lpstr>PowerPoint Presentation</vt:lpstr>
      <vt:lpstr>PowerPoint Presentation</vt:lpstr>
      <vt:lpstr>  </vt:lpstr>
      <vt:lpstr>PowerPoint Presentation</vt:lpstr>
      <vt:lpstr>Monte-Carlo Simulations</vt:lpstr>
      <vt:lpstr>Spiral scanning studies with thermoelectrons</vt:lpstr>
      <vt:lpstr>PowerPoint Presentation</vt:lpstr>
      <vt:lpstr>PowerPoint Presentation</vt:lpstr>
      <vt:lpstr>PowerPoint Presentation</vt:lpstr>
      <vt:lpstr>PowerPoint Presentation</vt:lpstr>
      <vt:lpstr>PowerPoint Presentation</vt:lpstr>
      <vt:lpstr>Heavy Ion Detector</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RF Timer Based Picosecond Precision Heavy Ion Detector</dc:title>
  <dc:creator>Simon</dc:creator>
  <cp:lastModifiedBy>Simon</cp:lastModifiedBy>
  <cp:revision>144</cp:revision>
  <dcterms:created xsi:type="dcterms:W3CDTF">2024-08-15T05:11:46Z</dcterms:created>
  <dcterms:modified xsi:type="dcterms:W3CDTF">2025-05-16T09:57:43Z</dcterms:modified>
</cp:coreProperties>
</file>