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1" r:id="rId1"/>
  </p:sldMasterIdLst>
  <p:notesMasterIdLst>
    <p:notesMasterId r:id="rId28"/>
  </p:notesMasterIdLst>
  <p:handoutMasterIdLst>
    <p:handoutMasterId r:id="rId29"/>
  </p:handoutMasterIdLst>
  <p:sldIdLst>
    <p:sldId id="317" r:id="rId2"/>
    <p:sldId id="304" r:id="rId3"/>
    <p:sldId id="257" r:id="rId4"/>
    <p:sldId id="321" r:id="rId5"/>
    <p:sldId id="322" r:id="rId6"/>
    <p:sldId id="319" r:id="rId7"/>
    <p:sldId id="264" r:id="rId8"/>
    <p:sldId id="301" r:id="rId9"/>
    <p:sldId id="320" r:id="rId10"/>
    <p:sldId id="268" r:id="rId11"/>
    <p:sldId id="296" r:id="rId12"/>
    <p:sldId id="318" r:id="rId13"/>
    <p:sldId id="266" r:id="rId14"/>
    <p:sldId id="297" r:id="rId15"/>
    <p:sldId id="299" r:id="rId16"/>
    <p:sldId id="258" r:id="rId17"/>
    <p:sldId id="269" r:id="rId18"/>
    <p:sldId id="260" r:id="rId19"/>
    <p:sldId id="259" r:id="rId20"/>
    <p:sldId id="323" r:id="rId21"/>
    <p:sldId id="271" r:id="rId22"/>
    <p:sldId id="287" r:id="rId23"/>
    <p:sldId id="289" r:id="rId24"/>
    <p:sldId id="291" r:id="rId25"/>
    <p:sldId id="295" r:id="rId26"/>
    <p:sldId id="324" r:id="rId27"/>
  </p:sldIdLst>
  <p:sldSz cx="10077450" cy="7562850"/>
  <p:notesSz cx="7004050" cy="9290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8" userDrawn="1">
          <p15:clr>
            <a:srgbClr val="A4A3A4"/>
          </p15:clr>
        </p15:guide>
        <p15:guide id="2" pos="31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Yepes" initials="PY" lastIdx="2" clrIdx="0">
    <p:extLst>
      <p:ext uri="{19B8F6BF-5375-455C-9EA6-DF929625EA0E}">
        <p15:presenceInfo xmlns:p15="http://schemas.microsoft.com/office/powerpoint/2012/main" userId="a0105c820dad115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59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45" autoAdjust="0"/>
  </p:normalViewPr>
  <p:slideViewPr>
    <p:cSldViewPr snapToGrid="0">
      <p:cViewPr varScale="1">
        <p:scale>
          <a:sx n="88" d="100"/>
          <a:sy n="88" d="100"/>
        </p:scale>
        <p:origin x="1412" y="60"/>
      </p:cViewPr>
      <p:guideLst>
        <p:guide orient="horz" pos="2358"/>
        <p:guide pos="31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172" y="6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5-17T19:37:25.687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  <p:cm authorId="1" dt="2025-05-17T20:01:56.421" idx="2">
    <p:pos x="106" y="106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8B6DB3-0E06-8F4B-EFFA-5BDA917F260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9414" cy="464170"/>
          </a:xfrm>
          <a:prstGeom prst="rect">
            <a:avLst/>
          </a:prstGeom>
          <a:noFill/>
          <a:ln>
            <a:noFill/>
          </a:ln>
        </p:spPr>
        <p:txBody>
          <a:bodyPr vert="horz" wrap="none" lIns="82242" tIns="41121" rIns="82242" bIns="41121" anchorCtr="0" compatLnSpc="0">
            <a:noAutofit/>
          </a:bodyPr>
          <a:lstStyle/>
          <a:p>
            <a:pPr hangingPunct="0">
              <a:defRPr sz="1400"/>
            </a:pPr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BE5B74-71FB-21A8-9E57-2777602E8E46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964312" y="0"/>
            <a:ext cx="3039414" cy="464170"/>
          </a:xfrm>
          <a:prstGeom prst="rect">
            <a:avLst/>
          </a:prstGeom>
          <a:noFill/>
          <a:ln>
            <a:noFill/>
          </a:ln>
        </p:spPr>
        <p:txBody>
          <a:bodyPr vert="horz" wrap="none" lIns="82242" tIns="41121" rIns="82242" bIns="41121" anchorCtr="0" compatLnSpc="0">
            <a:noAutofit/>
          </a:bodyPr>
          <a:lstStyle/>
          <a:p>
            <a:pPr algn="r" hangingPunct="0">
              <a:defRPr sz="1400"/>
            </a:pPr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1FA5AA-D1B2-C85D-7B16-EC7CCC5B3265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825548"/>
            <a:ext cx="3039414" cy="464170"/>
          </a:xfrm>
          <a:prstGeom prst="rect">
            <a:avLst/>
          </a:prstGeom>
          <a:noFill/>
          <a:ln>
            <a:noFill/>
          </a:ln>
        </p:spPr>
        <p:txBody>
          <a:bodyPr vert="horz" wrap="none" lIns="82242" tIns="41121" rIns="82242" bIns="41121" anchor="b" anchorCtr="0" compatLnSpc="0">
            <a:noAutofit/>
          </a:bodyPr>
          <a:lstStyle/>
          <a:p>
            <a:pPr hangingPunct="0">
              <a:defRPr sz="1400"/>
            </a:pPr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D01F8B-8759-3970-82AF-0AB6845F2E55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964312" y="8825548"/>
            <a:ext cx="3039414" cy="464170"/>
          </a:xfrm>
          <a:prstGeom prst="rect">
            <a:avLst/>
          </a:prstGeom>
          <a:noFill/>
          <a:ln>
            <a:noFill/>
          </a:ln>
        </p:spPr>
        <p:txBody>
          <a:bodyPr vert="horz" wrap="none" lIns="82242" tIns="41121" rIns="82242" bIns="41121" anchor="b" anchorCtr="0" compatLnSpc="0">
            <a:noAutofit/>
          </a:bodyPr>
          <a:lstStyle/>
          <a:p>
            <a:pPr algn="r" hangingPunct="0">
              <a:defRPr sz="1400"/>
            </a:pPr>
            <a:fld id="{C7C666FF-A7FD-4798-8BB3-6F0D99406142}" type="slidenum">
              <a:pPr algn="r" hangingPunct="0">
                <a:defRPr sz="1400"/>
              </a:pPr>
              <a:t>‹#›</a:t>
            </a:fld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21456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EB83ED-6BF7-C5F0-A1E7-00B46388A3B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509713" y="781050"/>
            <a:ext cx="3984625" cy="299085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0BFD8F-9E7C-6C5F-5927-9CF48C7EA0F5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66990" y="4066143"/>
            <a:ext cx="5670068" cy="4379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CAA9989-BB7C-16D7-83D8-AA0007163C3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9089" cy="46417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01187F-405F-D90E-4BAA-953E4F7962AE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964312" y="0"/>
            <a:ext cx="3039089" cy="46417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FEE6F4-393F-8895-A0DD-F388AAA9E783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825548"/>
            <a:ext cx="3039089" cy="46417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E42CA-1FE4-8F13-6D2B-6F2C0783DF3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964312" y="8825548"/>
            <a:ext cx="3039089" cy="46417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280B4B3E-8570-468F-B31A-58FC827E16D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20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en-US" sz="2770" b="0" i="0" u="none" strike="noStrike" kern="1200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280B4B3E-8570-468F-B31A-58FC827E16D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30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280B4B3E-8570-468F-B31A-58FC827E16D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1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23A3E-BDC4-033A-3E1B-2492E9537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9681" y="1237717"/>
            <a:ext cx="7558088" cy="2632992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7F6A7B-4F84-3AFE-2DE6-62AFFB2BB7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81" y="3972247"/>
            <a:ext cx="7558088" cy="18259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22" indent="0" algn="ctr">
              <a:buNone/>
              <a:defRPr sz="1653"/>
            </a:lvl2pPr>
            <a:lvl3pPr marL="755843" indent="0" algn="ctr">
              <a:buNone/>
              <a:defRPr sz="1488"/>
            </a:lvl3pPr>
            <a:lvl4pPr marL="1133765" indent="0" algn="ctr">
              <a:buNone/>
              <a:defRPr sz="1323"/>
            </a:lvl4pPr>
            <a:lvl5pPr marL="1511686" indent="0" algn="ctr">
              <a:buNone/>
              <a:defRPr sz="1323"/>
            </a:lvl5pPr>
            <a:lvl6pPr marL="1889608" indent="0" algn="ctr">
              <a:buNone/>
              <a:defRPr sz="1323"/>
            </a:lvl6pPr>
            <a:lvl7pPr marL="2267529" indent="0" algn="ctr">
              <a:buNone/>
              <a:defRPr sz="1323"/>
            </a:lvl7pPr>
            <a:lvl8pPr marL="2645451" indent="0" algn="ctr">
              <a:buNone/>
              <a:defRPr sz="1323"/>
            </a:lvl8pPr>
            <a:lvl9pPr marL="3023372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DC8DE-0455-963C-127C-97004C88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D5ECD-174F-4FFC-3002-D68B0819D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2BFC6-31FD-7561-88BF-62FB4A479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B289EC-9AD5-4E57-8449-9DEEAEF8B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38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FA765-226E-AA9C-E92A-9D31CEA52C8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7869F-2500-B06E-93CE-7704F8D51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07205-8463-CBC1-71E4-23EF86C31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FA6CE-760B-D71D-9535-D4BEAE8F7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B1AF4-0554-A6EB-CC45-C5CEDBA3D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77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2" userDrawn="1">
          <p15:clr>
            <a:srgbClr val="FBAE40"/>
          </p15:clr>
        </p15:guide>
        <p15:guide id="2" pos="317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4CC03-FC35-F3DB-C221-942CB9DF7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35" y="1677455"/>
            <a:ext cx="4456303" cy="5108146"/>
          </a:xfrm>
        </p:spPr>
        <p:txBody>
          <a:bodyPr/>
          <a:lstStyle>
            <a:lvl1pPr marL="188961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 marL="566882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 marL="944804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 marL="1322725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 marL="1700647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6808153-4634-0042-22D6-EF1A528349E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1811" y="1677455"/>
            <a:ext cx="4456304" cy="5108146"/>
          </a:xfrm>
        </p:spPr>
        <p:txBody>
          <a:bodyPr/>
          <a:lstStyle>
            <a:lvl1pPr marL="188961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 marL="566882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 marL="944804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 marL="1322725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 marL="1700647" indent="-188961">
              <a:buFont typeface="Wingdings" panose="05000000000000000000" pitchFamily="2" charset="2"/>
              <a:buChar char="q"/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CF92305-EE39-A906-3C75-ED82F64E94B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DD44A8-CFDD-C779-F2CA-2936714131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1A145A3-B743-860F-7DEC-52A11854ED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0A5E7E86-5325-4E14-B175-BC063CD0EC1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8FB14EAD-A1F3-4F4E-5B35-E9FC8F7F9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02653"/>
            <a:ext cx="8691801" cy="1050762"/>
          </a:xfrm>
          <a:solidFill>
            <a:srgbClr val="48599F"/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4415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382">
          <p15:clr>
            <a:srgbClr val="FBAE40"/>
          </p15:clr>
        </p15:guide>
        <p15:guide id="2" pos="317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133BB7-AA08-47B7-E1F4-ADC66DD7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02652"/>
            <a:ext cx="8691801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1D9651-6A6C-6BC5-A28D-F6654282A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5" y="2013259"/>
            <a:ext cx="8691801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C90F6-5915-58A1-89C0-CAF613E2C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825" y="7009642"/>
            <a:ext cx="22674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/>
              <a:t>FAST 2025, May 19-21,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A23AB-8B48-ED06-1A5F-25C049CBE8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8156" y="7009642"/>
            <a:ext cx="3401139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99B97-FCA1-D840-2BB7-5134B89B8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17199" y="7009642"/>
            <a:ext cx="2267426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0A5E7E86-5325-4E14-B175-BC063CD0E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1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13" r:id="rId3"/>
  </p:sldLayoutIdLst>
  <p:hf hdr="0"/>
  <p:txStyles>
    <p:titleStyle>
      <a:lvl1pPr algn="l" defTabSz="755843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61" indent="-188961" algn="l" defTabSz="75584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4" kern="1200">
          <a:solidFill>
            <a:schemeClr val="tx1"/>
          </a:solidFill>
          <a:latin typeface="+mn-lt"/>
          <a:ea typeface="+mn-ea"/>
          <a:cs typeface="+mn-cs"/>
        </a:defRPr>
      </a:lvl1pPr>
      <a:lvl2pPr marL="566882" indent="-188961" algn="l" defTabSz="75584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804" indent="-188961" algn="l" defTabSz="75584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725" indent="-188961" algn="l" defTabSz="75584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647" indent="-188961" algn="l" defTabSz="75584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568" indent="-188961" algn="l" defTabSz="75584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490" indent="-188961" algn="l" defTabSz="75584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411" indent="-188961" algn="l" defTabSz="75584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333" indent="-188961" algn="l" defTabSz="75584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84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22" algn="l" defTabSz="75584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843" algn="l" defTabSz="75584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765" algn="l" defTabSz="75584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686" algn="l" defTabSz="75584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608" algn="l" defTabSz="75584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529" algn="l" defTabSz="75584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451" algn="l" defTabSz="75584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372" algn="l" defTabSz="75584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researchgate.net/journal/Medical-Physics-2473-4209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61F68-1209-4FCB-C3D1-A0CBF95591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9681" y="1237717"/>
            <a:ext cx="7558088" cy="1825938"/>
          </a:xfr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/>
              <a:t>LGAD For Radiotherapeutic Beams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146FA3-8E0F-8030-167D-CB68EDB536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FAST 2025, Elba Island</a:t>
            </a:r>
          </a:p>
          <a:p>
            <a:r>
              <a:rPr lang="en-US" dirty="0"/>
              <a:t>May 19-22, 2025</a:t>
            </a:r>
          </a:p>
          <a:p>
            <a:endParaRPr lang="en-US" dirty="0"/>
          </a:p>
          <a:p>
            <a:r>
              <a:rPr lang="en-US" dirty="0"/>
              <a:t>Pablo Yepes, Wei Li, Diego Cristancho, Rachel Kovach-Fuentes, Wei Li, Javier Murillo-Quesada, Saul Rodriguez-Ramirez, Christophe Royon, Emil Schuler, Tonatiuh Garcia Chavez, Brett Velasquez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66851-A3BE-DDB3-A79B-F7003F3A2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D774B-8F5F-FAEB-D6D6-A446F1BE1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2074C-72A8-ED52-42A9-A3D7C5ACE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B289EC-9AD5-4E57-8449-9DEEAEF8B5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58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7CCDD6-6953-C254-30E3-7D22568943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423" y="2048375"/>
            <a:ext cx="5116028" cy="3837020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199211E-4086-CA5E-3446-C26424095ED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Vault dedicated at FLASH Research at the University of Texas MD Anderson Cancer Center (Schueler’s group)</a:t>
            </a:r>
          </a:p>
          <a:p>
            <a:r>
              <a:rPr lang="en-US" dirty="0"/>
              <a:t>Three levels of dose rates depending on the machine HV=85, 110, 190 V</a:t>
            </a:r>
          </a:p>
          <a:p>
            <a:r>
              <a:rPr lang="en-US" dirty="0"/>
              <a:t>7MeV Electrons</a:t>
            </a:r>
          </a:p>
          <a:p>
            <a:r>
              <a:rPr lang="en-US" dirty="0"/>
              <a:t>Without and with 2 or 5 cm diameter, 50 cm long collimators</a:t>
            </a:r>
          </a:p>
          <a:p>
            <a:r>
              <a:rPr lang="en-US" dirty="0"/>
              <a:t>Dose provided with an ionization chamber, standard for dose measurements, but with no timing information.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7866EA-C741-BEA0-0B87-50D699328C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8B0D2E-167B-5734-88DE-E13876063DF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B5438-0FD9-E855-049B-3BB1CE97D67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C541BF-4E2F-B6CF-76E7-B0080788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Beam Parameters</a:t>
            </a:r>
          </a:p>
        </p:txBody>
      </p:sp>
    </p:spTree>
    <p:extLst>
      <p:ext uri="{BB962C8B-B14F-4D97-AF65-F5344CB8AC3E}">
        <p14:creationId xmlns:p14="http://schemas.microsoft.com/office/powerpoint/2010/main" val="3366781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6EBDE-7AB1-FA10-2A71-F120D3CD3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999444"/>
            <a:ext cx="8691801" cy="511245"/>
          </a:xfrm>
        </p:spPr>
        <p:txBody>
          <a:bodyPr>
            <a:normAutofit fontScale="90000"/>
          </a:bodyPr>
          <a:lstStyle/>
          <a:p>
            <a:r>
              <a:rPr lang="en-US" dirty="0"/>
              <a:t>Electron Setup First Tests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A906B4-419A-A283-8073-30A92B26B5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25" y="1760186"/>
            <a:ext cx="3419231" cy="4553724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2B0F79-376B-D184-FC30-CCC3B0CE66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67" t="33131" r="6169" b="21751"/>
          <a:stretch/>
        </p:blipFill>
        <p:spPr>
          <a:xfrm>
            <a:off x="5038725" y="2468171"/>
            <a:ext cx="4331311" cy="31377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472973-DE11-E962-63CC-93DCDA3C943B}"/>
              </a:ext>
            </a:extLst>
          </p:cNvPr>
          <p:cNvSpPr txBox="1"/>
          <p:nvPr/>
        </p:nvSpPr>
        <p:spPr>
          <a:xfrm>
            <a:off x="5901416" y="2061769"/>
            <a:ext cx="1204112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88" dirty="0"/>
              <a:t>With Holders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D8E193-EEEA-5DD0-CA3F-85883092E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034BB-12A4-05E4-A9F5-4BE2C85E5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FDC32-B74D-3563-6B51-DC1D69DBA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325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5670A-131D-B371-5A39-D52879253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1248941"/>
            <a:ext cx="8691801" cy="843367"/>
          </a:xfrm>
        </p:spPr>
        <p:txBody>
          <a:bodyPr/>
          <a:lstStyle/>
          <a:p>
            <a:r>
              <a:rPr lang="en-US" dirty="0"/>
              <a:t>Simplified Setup in Later Tests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02FDD7-E9D1-8037-EE71-562D75D5CF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0" r="7685"/>
          <a:stretch/>
        </p:blipFill>
        <p:spPr>
          <a:xfrm>
            <a:off x="254447" y="2381998"/>
            <a:ext cx="3461613" cy="411817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13B016-7270-548F-2354-878714372B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46" y="2381998"/>
            <a:ext cx="5484579" cy="411817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F29D33-CFE5-B1F3-388B-BB309120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69423F-D977-CF2A-BD71-ACA172285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37AA2-0C17-A5D3-C962-80BB2DA8B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03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A61D9-C7D9-9DBE-8CA5-14304917D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Varying Parameters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799BB-198F-C56E-8B86-F83F812F8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2013259"/>
            <a:ext cx="7555826" cy="4798559"/>
          </a:xfrm>
        </p:spPr>
        <p:txBody>
          <a:bodyPr/>
          <a:lstStyle/>
          <a:p>
            <a:r>
              <a:rPr lang="en-US" dirty="0"/>
              <a:t>LGAD Bias Voltage=0-100 V</a:t>
            </a:r>
          </a:p>
          <a:p>
            <a:r>
              <a:rPr lang="en-US" dirty="0"/>
              <a:t>LV=5.5-6 V</a:t>
            </a:r>
          </a:p>
          <a:p>
            <a:r>
              <a:rPr lang="en-US" dirty="0"/>
              <a:t>Position (Z)=-26-250 cm (End of collimator Z=0)</a:t>
            </a:r>
          </a:p>
          <a:p>
            <a:r>
              <a:rPr lang="en-US" dirty="0"/>
              <a:t>Electron Beams:</a:t>
            </a:r>
          </a:p>
          <a:p>
            <a:pPr lvl="1"/>
            <a:r>
              <a:rPr lang="en-US" dirty="0"/>
              <a:t>Conventional: HV=85 V</a:t>
            </a:r>
          </a:p>
          <a:p>
            <a:pPr lvl="1"/>
            <a:r>
              <a:rPr lang="en-US" dirty="0"/>
              <a:t>Low Flash: HV=110 V</a:t>
            </a:r>
          </a:p>
          <a:p>
            <a:pPr lvl="1"/>
            <a:r>
              <a:rPr lang="en-US" dirty="0"/>
              <a:t>High Flash: HV=190V</a:t>
            </a:r>
          </a:p>
          <a:p>
            <a:r>
              <a:rPr lang="en-US" dirty="0"/>
              <a:t>Pulses: 0.5, 1, 2, 3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117B32-BAEF-7536-7FFD-A30529071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A29E9-C5ED-9D42-BE8F-E21699B2E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83740-7A9B-10A4-20DE-97A57F24F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17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F356820-4E14-FC01-C4C5-96D8206101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82105" y="1579296"/>
            <a:ext cx="4972366" cy="2983419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0B7DD9-30FC-D157-2A11-FA403CBD277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8E6F90-8C26-0ECC-D466-E579812427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293589-87D1-A412-B4FD-4FF8325327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0D076A0-6D36-7803-BF95-07526D144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422" y="482933"/>
            <a:ext cx="4124708" cy="1050762"/>
          </a:xfrm>
        </p:spPr>
        <p:txBody>
          <a:bodyPr/>
          <a:lstStyle/>
          <a:p>
            <a:r>
              <a:rPr lang="en-US" dirty="0"/>
              <a:t>Signal examples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72F08B-FE17-1D23-9CD6-09E1E9542A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792" t="7517" r="7265"/>
          <a:stretch/>
        </p:blipFill>
        <p:spPr>
          <a:xfrm>
            <a:off x="5152483" y="4011786"/>
            <a:ext cx="4607983" cy="29066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770E3B-D520-FA55-F661-F977535EC146}"/>
              </a:ext>
            </a:extLst>
          </p:cNvPr>
          <p:cNvSpPr txBox="1"/>
          <p:nvPr/>
        </p:nvSpPr>
        <p:spPr>
          <a:xfrm>
            <a:off x="358815" y="4754730"/>
            <a:ext cx="4409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Baseline is stable for a set of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Seems to change significantly with position and beam intensity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192055-1458-3D42-AEDC-B50029C0F4F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996" t="6246" r="7451" b="357"/>
          <a:stretch/>
        </p:blipFill>
        <p:spPr>
          <a:xfrm>
            <a:off x="4697447" y="500114"/>
            <a:ext cx="5061030" cy="316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3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C33F501-D806-5E3F-D60D-A849C3F32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Integration versus Measure Dose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743719-34E7-1F2F-F24E-B40E88790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D35089-171C-79BA-DAEE-1B7212E80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36281-B711-71B3-E1F2-648C34E09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05906B-75CE-94A0-54EB-4FF0A9E4E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15" y="1864453"/>
            <a:ext cx="6046482" cy="4534862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AEA808E-B72A-652F-DD94-28E83E624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1397" y="2013259"/>
            <a:ext cx="3023229" cy="4798559"/>
          </a:xfrm>
        </p:spPr>
        <p:txBody>
          <a:bodyPr/>
          <a:lstStyle/>
          <a:p>
            <a:r>
              <a:rPr lang="en-US" dirty="0"/>
              <a:t>With Standard operations conditions</a:t>
            </a:r>
          </a:p>
          <a:p>
            <a:r>
              <a:rPr lang="en-US" dirty="0"/>
              <a:t>LGAD BV=100 V</a:t>
            </a:r>
          </a:p>
          <a:p>
            <a:r>
              <a:rPr lang="en-US" dirty="0"/>
              <a:t>Saturation at about 1000 Gy/s</a:t>
            </a:r>
          </a:p>
          <a:p>
            <a:r>
              <a:rPr lang="en-US" dirty="0"/>
              <a:t>That would correspond to around 30 particles/ns on the sensor.</a:t>
            </a:r>
          </a:p>
        </p:txBody>
      </p:sp>
    </p:spTree>
    <p:extLst>
      <p:ext uri="{BB962C8B-B14F-4D97-AF65-F5344CB8AC3E}">
        <p14:creationId xmlns:p14="http://schemas.microsoft.com/office/powerpoint/2010/main" val="2509392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707C2-0ABB-A558-63CB-AECCF5C7C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304" y="400770"/>
            <a:ext cx="6438096" cy="1080897"/>
          </a:xfrm>
        </p:spPr>
        <p:txBody>
          <a:bodyPr>
            <a:normAutofit/>
          </a:bodyPr>
          <a:lstStyle/>
          <a:p>
            <a:r>
              <a:rPr lang="en-US" dirty="0"/>
              <a:t>Gain Versus Voltage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6320C2-AA19-5301-5A94-78A2ECF26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E77C3-7465-0893-C1E4-EFBE542CC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789036-C181-0265-2623-5E403AC3D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B14D15-D302-82B1-EA59-036273D61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8585" r="8675" b="4458"/>
          <a:stretch/>
        </p:blipFill>
        <p:spPr>
          <a:xfrm>
            <a:off x="692825" y="1539577"/>
            <a:ext cx="7723042" cy="530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81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97EE6C6-DA09-EF7B-CC88-E59D85489A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25" y="2081565"/>
            <a:ext cx="4456113" cy="3903001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B3FCC-8542-8076-4591-6DE333577B1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FF96E3-CBA4-C7DB-CA9A-8EB7E12A13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9E049-67BF-0804-A408-EFAA19C665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17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306D2D1-9933-53EF-3AB5-5084AE4A5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237" y="531108"/>
            <a:ext cx="8691801" cy="1050762"/>
          </a:xfrm>
        </p:spPr>
        <p:txBody>
          <a:bodyPr>
            <a:normAutofit fontScale="90000"/>
          </a:bodyPr>
          <a:lstStyle/>
          <a:p>
            <a:r>
              <a:rPr lang="en-US" dirty="0"/>
              <a:t>High Dose Rate Signal “Collapses” from BV=5 to 50 Volts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1389555-03EB-1FF0-B6D0-2839F4213EFA}"/>
              </a:ext>
            </a:extLst>
          </p:cNvPr>
          <p:cNvSpPr/>
          <p:nvPr/>
        </p:nvSpPr>
        <p:spPr>
          <a:xfrm>
            <a:off x="415475" y="5202272"/>
            <a:ext cx="1106992" cy="18322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5B5ACC-5F55-C0A9-B222-5A1AA1569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138" y="1879601"/>
            <a:ext cx="4907232" cy="430693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BAB2F3E-4071-9AEA-EE67-8992AA81F3CC}"/>
              </a:ext>
            </a:extLst>
          </p:cNvPr>
          <p:cNvSpPr/>
          <p:nvPr/>
        </p:nvSpPr>
        <p:spPr>
          <a:xfrm>
            <a:off x="4730521" y="5293885"/>
            <a:ext cx="1106992" cy="18322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</p:spTree>
    <p:extLst>
      <p:ext uri="{BB962C8B-B14F-4D97-AF65-F5344CB8AC3E}">
        <p14:creationId xmlns:p14="http://schemas.microsoft.com/office/powerpoint/2010/main" val="475025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6501C32-67A5-5A1F-5FE1-5CF635F97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Charged versus Dose Various Conditions (Distance and Beam Intensity)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80EE26F-9482-50E5-7121-E9186C6277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3" t="7137" r="7821"/>
          <a:stretch/>
        </p:blipFill>
        <p:spPr>
          <a:xfrm>
            <a:off x="798652" y="2156704"/>
            <a:ext cx="5550061" cy="4456515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EE5172-E1F2-ED7E-D75B-FE29F5545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B8BA50-70B5-369F-C92E-29E9FA150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D5609-2B1D-8258-0781-101BF36F4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C335F9-D9B3-B106-A668-0AAB87313A3F}"/>
              </a:ext>
            </a:extLst>
          </p:cNvPr>
          <p:cNvSpPr txBox="1"/>
          <p:nvPr/>
        </p:nvSpPr>
        <p:spPr>
          <a:xfrm>
            <a:off x="6667018" y="2419109"/>
            <a:ext cx="2185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Dose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Lower BV=25-30 V</a:t>
            </a:r>
          </a:p>
        </p:txBody>
      </p:sp>
    </p:spTree>
    <p:extLst>
      <p:ext uri="{BB962C8B-B14F-4D97-AF65-F5344CB8AC3E}">
        <p14:creationId xmlns:p14="http://schemas.microsoft.com/office/powerpoint/2010/main" val="1777771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AF8A0D7-68F4-DCED-31F7-FC19365DB2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1" t="7056" r="7223" b="4731"/>
          <a:stretch/>
        </p:blipFill>
        <p:spPr>
          <a:xfrm>
            <a:off x="692825" y="1729829"/>
            <a:ext cx="5331798" cy="4341093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821DF6-2D91-D72C-15F0-083373B21E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832EFE-BCF9-913A-A7F0-CC91989F45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60888C-F4D6-F167-B6E1-7A6DC36ABE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ABF5FD6-B83E-D187-E10A-61991E479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Corrected Signals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642E52-2DB8-94CD-6D8D-ADEF6B9C15B9}"/>
              </a:ext>
            </a:extLst>
          </p:cNvPr>
          <p:cNvSpPr txBox="1"/>
          <p:nvPr/>
        </p:nvSpPr>
        <p:spPr>
          <a:xfrm>
            <a:off x="6149501" y="2068969"/>
            <a:ext cx="32351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 integrated charge to be null for zero measured dose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Actually, it looks like the selected area is underestimating the charge (negative intercept)</a:t>
            </a:r>
          </a:p>
        </p:txBody>
      </p:sp>
    </p:spTree>
    <p:extLst>
      <p:ext uri="{BB962C8B-B14F-4D97-AF65-F5344CB8AC3E}">
        <p14:creationId xmlns:p14="http://schemas.microsoft.com/office/powerpoint/2010/main" val="367202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0621E-DD7A-8355-43EE-469165A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First Day at the Hospital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30900C3-BBEC-78EF-A19E-6EBC183DC3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25" y="2198759"/>
            <a:ext cx="5419217" cy="4064413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6F2F50-2CAD-3795-CB36-4FF8D5F8E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E4E7CA-2D4A-9C6F-BB7C-4CB1676A7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840F3-0606-C443-7F24-572F09B73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74389F-E1C0-BD0B-9C1D-615A715141F3}"/>
              </a:ext>
            </a:extLst>
          </p:cNvPr>
          <p:cNvSpPr txBox="1"/>
          <p:nvPr/>
        </p:nvSpPr>
        <p:spPr>
          <a:xfrm>
            <a:off x="6338923" y="2387618"/>
            <a:ext cx="2413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 of our team</a:t>
            </a:r>
          </a:p>
        </p:txBody>
      </p:sp>
    </p:spTree>
    <p:extLst>
      <p:ext uri="{BB962C8B-B14F-4D97-AF65-F5344CB8AC3E}">
        <p14:creationId xmlns:p14="http://schemas.microsoft.com/office/powerpoint/2010/main" val="4137188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C8C57B2-3168-3DBA-DFEE-8A9C94B582DC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1" t="7440" r="6973" b="4733"/>
          <a:stretch/>
        </p:blipFill>
        <p:spPr>
          <a:xfrm>
            <a:off x="797512" y="1840374"/>
            <a:ext cx="5609075" cy="456317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ABFD3-059F-F100-020F-063961FCD3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276DF9-8768-596A-5DBA-80BED125148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0BE92-F927-AD15-310B-095569720F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0A5E7E86-5325-4E14-B175-BC063CD0EC1A}" type="slidenum">
              <a:rPr lang="en-US" smtClean="0"/>
              <a:t>20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7EEE912-687F-297D-B3BC-D2300C622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LGAD at BV=10 V Linear Within Conditions</a:t>
            </a:r>
          </a:p>
        </p:txBody>
      </p:sp>
    </p:spTree>
    <p:extLst>
      <p:ext uri="{BB962C8B-B14F-4D97-AF65-F5344CB8AC3E}">
        <p14:creationId xmlns:p14="http://schemas.microsoft.com/office/powerpoint/2010/main" val="1817778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D1BA2-9E4A-2425-588F-56BA76F69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Beam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65B868-6BDD-8C0E-19DF-E242DC1C6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825" y="2431144"/>
            <a:ext cx="8691801" cy="3795486"/>
          </a:xfrm>
        </p:spPr>
        <p:txBody>
          <a:bodyPr/>
          <a:lstStyle/>
          <a:p>
            <a:r>
              <a:rPr lang="en-US" dirty="0"/>
              <a:t>Proton Therapy Center 1 at University of Texas MD Anderson Cancer Center</a:t>
            </a:r>
          </a:p>
          <a:p>
            <a:r>
              <a:rPr lang="en-US" dirty="0"/>
              <a:t>A new PTC(2) has started operations in the last year</a:t>
            </a:r>
          </a:p>
          <a:p>
            <a:r>
              <a:rPr lang="en-US" dirty="0"/>
              <a:t>Line used exclusively for research</a:t>
            </a:r>
          </a:p>
          <a:p>
            <a:r>
              <a:rPr lang="en-US" dirty="0"/>
              <a:t>Hitachi Cyclotron</a:t>
            </a:r>
          </a:p>
          <a:p>
            <a:r>
              <a:rPr lang="en-US" dirty="0"/>
              <a:t>A FLASH beam achieved in small volumes with beam shaping elements (collimators,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Beam is delivered in spills ranging 30-100 </a:t>
            </a:r>
            <a:r>
              <a:rPr lang="en-US" dirty="0" err="1"/>
              <a:t>ms.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536689-48A5-5DE5-54C9-140FD098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716DC2-732B-2D12-FA50-8C33DDF8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0F7175-5434-BCF0-2C4D-B355452F5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B289EC-9AD5-4E57-8449-9DEEAEF8B55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93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2F11F-C88A-E3DF-20B9-5F180EC83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1248942"/>
            <a:ext cx="8691801" cy="568526"/>
          </a:xfrm>
        </p:spPr>
        <p:txBody>
          <a:bodyPr>
            <a:normAutofit fontScale="90000"/>
          </a:bodyPr>
          <a:lstStyle/>
          <a:p>
            <a:r>
              <a:rPr lang="en-US" dirty="0"/>
              <a:t>Proton Setup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03BD3D0-4AF5-DC7F-6CDF-70FA59B7E8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730" y="1961670"/>
            <a:ext cx="3060413" cy="40758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21C274-5B0E-A536-C092-EC9654B01F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178" y="1973569"/>
            <a:ext cx="3164604" cy="421461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3330B6-4907-1713-27C8-390693727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3DEAA9-395A-56FB-3BCA-F3C0FC431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363FA-C095-6150-E3D4-DF7ABD5DF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33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3FD13F6-2E6D-634F-4A82-70AE2D39C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Proton Signal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5BB70DE-245B-0546-18E5-C399A3EE28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" t="3398" r="4679"/>
          <a:stretch/>
        </p:blipFill>
        <p:spPr>
          <a:xfrm>
            <a:off x="266218" y="1932972"/>
            <a:ext cx="7222602" cy="4635923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65A540-AD19-1C7A-F743-93C39CFA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F49EF1-CBA4-BD0B-86AA-0D62D728C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E99C4-FDDB-27F9-4F5B-F07DFF3C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D1718D-99CD-FD24-CC7B-57F89B0BFCC9}"/>
              </a:ext>
            </a:extLst>
          </p:cNvPr>
          <p:cNvSpPr txBox="1"/>
          <p:nvPr/>
        </p:nvSpPr>
        <p:spPr>
          <a:xfrm>
            <a:off x="7546695" y="2384385"/>
            <a:ext cx="21760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are only seeing one small window of the spill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Baseline is essentially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Peaks seem to contain more than one particle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Peaks related to cyclotron revolutions?</a:t>
            </a:r>
          </a:p>
        </p:txBody>
      </p:sp>
    </p:spTree>
    <p:extLst>
      <p:ext uri="{BB962C8B-B14F-4D97-AF65-F5344CB8AC3E}">
        <p14:creationId xmlns:p14="http://schemas.microsoft.com/office/powerpoint/2010/main" val="13875237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1DCB9F7-2A34-992F-7A4F-5ED6BE95C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Integrated charge under peaks is linear with “Average Dose” up to ~40 Gy/s</a:t>
            </a:r>
          </a:p>
          <a:p>
            <a:r>
              <a:rPr lang="en-US" dirty="0"/>
              <a:t>However, dose is concentrated in peaks of around 10 ns every 200 ns.</a:t>
            </a:r>
          </a:p>
          <a:p>
            <a:r>
              <a:rPr lang="en-US" dirty="0"/>
              <a:t>Instantaneous dose is about a factor of 20 times higher</a:t>
            </a:r>
          </a:p>
          <a:p>
            <a:r>
              <a:rPr lang="en-US" dirty="0"/>
              <a:t>Detector saturates at about 20 * 50 Gy/s = 800 Gy/s of instantaneous dose. Roughly the same as for electrons for BV=100 V.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4C2EF3-6827-9ED6-4B12-0756DC7F13E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70D8E2-5C1F-5B57-2D0F-2C9B52F69A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E6AA40-72D1-9A40-900F-E8717D340A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24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A7D5E75-286E-7719-AC79-E322701F1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Charge versus Dose for Protons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0F14B22-350C-DCAC-5287-0D9734DED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0" t="6895" r="7658"/>
          <a:stretch/>
        </p:blipFill>
        <p:spPr>
          <a:xfrm>
            <a:off x="278287" y="1702433"/>
            <a:ext cx="4886714" cy="395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0592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A8E01A2-C64F-B0F8-33D8-2EEC73979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The Sensor/Board was radioactive after Proton Irradiation</a:t>
            </a:r>
            <a:br>
              <a:rPr lang="en-US" sz="4000" dirty="0"/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EED0376-F024-A8F1-6F70-31B7A99E57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" t="6430" r="7639"/>
          <a:stretch/>
        </p:blipFill>
        <p:spPr>
          <a:xfrm>
            <a:off x="728064" y="2233914"/>
            <a:ext cx="5642183" cy="4438891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131781-BA6C-E0D1-26ED-FCAF81B46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4798A6-2191-B331-F18A-907366B77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383DB-FC85-EDAB-5FE9-AD42AE0AA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25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F131C1-461D-4CFE-070A-C50633105170}"/>
              </a:ext>
            </a:extLst>
          </p:cNvPr>
          <p:cNvSpPr txBox="1"/>
          <p:nvPr/>
        </p:nvSpPr>
        <p:spPr>
          <a:xfrm>
            <a:off x="6424335" y="2201290"/>
            <a:ext cx="2960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Sensor saw signals before irradiation from radioactivity in materials around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tests detector itself kept seeing signals back at the 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Left detector running for a couple of days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Counted occurrences and fitted with possible radioactive decays with life-time in appropriate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a few days, activity completely ceased</a:t>
            </a:r>
          </a:p>
        </p:txBody>
      </p:sp>
    </p:spTree>
    <p:extLst>
      <p:ext uri="{BB962C8B-B14F-4D97-AF65-F5344CB8AC3E}">
        <p14:creationId xmlns:p14="http://schemas.microsoft.com/office/powerpoint/2010/main" val="1374758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3B5A2-77C1-F1A9-8128-2A5D8EB79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02653"/>
            <a:ext cx="8691801" cy="1200442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FF571-D074-8AC3-D0EE-7430B5837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824" y="1603095"/>
            <a:ext cx="8691801" cy="4341243"/>
          </a:xfrm>
        </p:spPr>
        <p:txBody>
          <a:bodyPr/>
          <a:lstStyle/>
          <a:p>
            <a:r>
              <a:rPr lang="en-US" dirty="0"/>
              <a:t>Tested response of LGAD in conventional and FLASH electron and proton therapeutic beams</a:t>
            </a:r>
          </a:p>
          <a:p>
            <a:r>
              <a:rPr lang="en-US" dirty="0"/>
              <a:t>Particle counting is challenging for dose rates above a few Gy/s</a:t>
            </a:r>
          </a:p>
          <a:p>
            <a:r>
              <a:rPr lang="en-US" dirty="0"/>
              <a:t>Electrons:</a:t>
            </a:r>
          </a:p>
          <a:p>
            <a:pPr lvl="1"/>
            <a:r>
              <a:rPr lang="en-US" dirty="0"/>
              <a:t>Integrated charge linear with pulse length</a:t>
            </a:r>
          </a:p>
          <a:p>
            <a:pPr lvl="1"/>
            <a:r>
              <a:rPr lang="en-US" dirty="0"/>
              <a:t>Signal at BV=100 V (standard operations) saturates at ~1000 Gy/s</a:t>
            </a:r>
          </a:p>
          <a:p>
            <a:pPr lvl="1"/>
            <a:r>
              <a:rPr lang="en-US" dirty="0"/>
              <a:t>For lower BV~30 V linearity can be increased ~5.</a:t>
            </a:r>
          </a:p>
          <a:p>
            <a:r>
              <a:rPr lang="en-US" dirty="0"/>
              <a:t>Protons:</a:t>
            </a:r>
          </a:p>
          <a:p>
            <a:pPr lvl="1"/>
            <a:r>
              <a:rPr lang="en-US" dirty="0"/>
              <a:t> The beam has a time substructure</a:t>
            </a:r>
          </a:p>
          <a:p>
            <a:pPr lvl="1"/>
            <a:r>
              <a:rPr lang="en-US" dirty="0"/>
              <a:t>Instantaneous dose should be around ~20 higher</a:t>
            </a:r>
          </a:p>
          <a:p>
            <a:pPr lvl="1"/>
            <a:r>
              <a:rPr lang="en-US" dirty="0"/>
              <a:t>Signal saturates for average dose rate ~40 Gy/s. Instantaneous dose seems to saturate at a value compatible with that for electrons.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040E6-0022-31DD-CDBE-1C3FB76B0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4E99E-03F7-ADC8-346C-A0B61C41D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4EDC8-7D15-2CD3-28A3-0AE3C6EB6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13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E2242-DCF6-313D-755A-F27EF3944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972" y="1608557"/>
            <a:ext cx="8551506" cy="1624545"/>
          </a:xfrm>
        </p:spPr>
        <p:txBody>
          <a:bodyPr>
            <a:normAutofit/>
          </a:bodyPr>
          <a:lstStyle/>
          <a:p>
            <a:r>
              <a:rPr lang="en-US" dirty="0"/>
              <a:t>FLASH effect: Irradiations with UHDR (Ultra-high Dose Rates) &gt; 40 Gy/s reduced toxicity in healthy tissue while preserving the effect on the tumor (</a:t>
            </a:r>
            <a:r>
              <a:rPr lang="en-US" dirty="0" err="1"/>
              <a:t>Favaudon</a:t>
            </a:r>
            <a:r>
              <a:rPr lang="en-US" dirty="0"/>
              <a:t> et al, Sci Transl. Med 2014 6 2014)</a:t>
            </a:r>
          </a:p>
          <a:p>
            <a:r>
              <a:rPr lang="en-US" dirty="0"/>
              <a:t>There is a need for real-time dosimetry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FBA897-DEDD-5B88-D57C-9B8582A6251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en-US" dirty="0"/>
              <a:t>FLASH Therapy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16FD80-7633-0DFF-4EF2-73035D80AB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4621"/>
          <a:stretch/>
        </p:blipFill>
        <p:spPr>
          <a:xfrm>
            <a:off x="692825" y="3223010"/>
            <a:ext cx="8971145" cy="352455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4C06F25-2319-D1A6-BF9A-50D51DE58C9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B4778B5-A16F-5930-73EA-BB06109F49D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7847A50-AE3C-01ED-F815-10851971D94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0A5E7E86-5325-4E14-B175-BC063CD0EC1A}" type="slidenum">
              <a:rPr lang="en-US" smtClean="0"/>
              <a:t>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37BB33-DD84-4729-192A-254F2FFAAFFF}"/>
              </a:ext>
            </a:extLst>
          </p:cNvPr>
          <p:cNvSpPr txBox="1"/>
          <p:nvPr/>
        </p:nvSpPr>
        <p:spPr>
          <a:xfrm>
            <a:off x="3769900" y="6693939"/>
            <a:ext cx="434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Schuller et al., Physica Medica 80 (2020) 135</a:t>
            </a:r>
          </a:p>
        </p:txBody>
      </p:sp>
    </p:spTree>
    <p:extLst>
      <p:ext uri="{BB962C8B-B14F-4D97-AF65-F5344CB8AC3E}">
        <p14:creationId xmlns:p14="http://schemas.microsoft.com/office/powerpoint/2010/main" val="2375841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D9AFF83-2692-CD72-3C4C-81388C2403EF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066" y="1607794"/>
            <a:ext cx="5426134" cy="453322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1CA08-0137-09D3-5FB8-91CEE20CCBA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81EE5-C1A0-4AE1-946F-EC47CF3542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FACA9-EC4C-BD06-B186-E2CFFC22E67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0A5E7E86-5325-4E14-B175-BC063CD0EC1A}" type="slidenum">
              <a:rPr lang="en-US" smtClean="0"/>
              <a:t>4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6DF1012-3BF4-3BEE-D5E4-5C9B31D6B94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r>
              <a:rPr lang="en-US" dirty="0"/>
              <a:t>FLASH Therapy in Action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36A63D-9D38-9561-B2D5-634E5EF91EB8}"/>
              </a:ext>
            </a:extLst>
          </p:cNvPr>
          <p:cNvSpPr txBox="1"/>
          <p:nvPr/>
        </p:nvSpPr>
        <p:spPr>
          <a:xfrm>
            <a:off x="2958627" y="6295399"/>
            <a:ext cx="434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Schuller et al., Physica Medica 80 (2020) 135</a:t>
            </a:r>
          </a:p>
        </p:txBody>
      </p:sp>
    </p:spTree>
    <p:extLst>
      <p:ext uri="{BB962C8B-B14F-4D97-AF65-F5344CB8AC3E}">
        <p14:creationId xmlns:p14="http://schemas.microsoft.com/office/powerpoint/2010/main" val="884912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918CB6-64D0-0E29-0E94-9D6BCB019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860" y="5604371"/>
            <a:ext cx="5398592" cy="796429"/>
          </a:xfrm>
        </p:spPr>
        <p:txBody>
          <a:bodyPr>
            <a:normAutofit lnSpcReduction="10000"/>
          </a:bodyPr>
          <a:lstStyle/>
          <a:p>
            <a:pPr algn="l">
              <a:spcAft>
                <a:spcPts val="750"/>
              </a:spcAft>
              <a:buNone/>
            </a:pPr>
            <a:r>
              <a:rPr lang="en-US" i="0" dirty="0">
                <a:solidFill>
                  <a:srgbClr val="131314"/>
                </a:solidFill>
                <a:effectLst/>
                <a:latin typeface="Manrope Var"/>
              </a:rPr>
              <a:t>Romano et al., </a:t>
            </a:r>
            <a:r>
              <a:rPr lang="en-US" i="0" u="sng" dirty="0">
                <a:solidFill>
                  <a:srgbClr val="525254"/>
                </a:solidFill>
                <a:effectLst/>
                <a:latin typeface="inherit"/>
                <a:hlinkClick r:id="rId2"/>
              </a:rPr>
              <a:t>Medical Physics</a:t>
            </a:r>
            <a:r>
              <a:rPr lang="en-US" i="0" dirty="0">
                <a:solidFill>
                  <a:srgbClr val="525254"/>
                </a:solidFill>
                <a:effectLst/>
                <a:latin typeface="Inter Var"/>
              </a:rPr>
              <a:t> 49(7) , May 2022</a:t>
            </a:r>
          </a:p>
          <a:p>
            <a:pPr algn="l">
              <a:spcAft>
                <a:spcPts val="375"/>
              </a:spcAft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525254"/>
              </a:solidFill>
              <a:effectLst/>
              <a:latin typeface="Inter Var"/>
            </a:endParaRPr>
          </a:p>
          <a:p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1665101-772E-2194-8E93-ADBB835BF69B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56" y="1958479"/>
            <a:ext cx="5621027" cy="341087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F06E1-39B8-CADB-2FCD-8D994C9B6DD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FB777-8445-AC39-CF8E-05E16F1D0E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A5726-EF65-6209-324B-943683950C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0A5E7E86-5325-4E14-B175-BC063CD0EC1A}" type="slidenum">
              <a:rPr lang="en-US" smtClean="0"/>
              <a:t>5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013437E-74DA-BEA4-371B-7010962FF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Beams come in all shapes and Structures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759FAC-D36E-AAF3-C64A-E5328894CFA8}"/>
              </a:ext>
            </a:extLst>
          </p:cNvPr>
          <p:cNvSpPr txBox="1"/>
          <p:nvPr/>
        </p:nvSpPr>
        <p:spPr>
          <a:xfrm>
            <a:off x="6210605" y="2062257"/>
            <a:ext cx="33357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kinds of dose rates: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Average: over basic irradiation time (fraction)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Instantaneous: over the smallest beam structure (pulse, spill)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 results seem to favored average dose, but some results seem to indicate otherwise (Schueler et al.)</a:t>
            </a:r>
          </a:p>
        </p:txBody>
      </p:sp>
    </p:spTree>
    <p:extLst>
      <p:ext uri="{BB962C8B-B14F-4D97-AF65-F5344CB8AC3E}">
        <p14:creationId xmlns:p14="http://schemas.microsoft.com/office/powerpoint/2010/main" val="3413658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0DB4C15-DA64-4EE7-BDA5-83B017301D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7458" y="1612862"/>
            <a:ext cx="8016108" cy="466634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273E2-22A2-4BE3-DBAE-AFB4BDBE260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92825" y="6757545"/>
            <a:ext cx="8004135" cy="402652"/>
          </a:xfrm>
        </p:spPr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817D189-AB08-742A-8C9D-593F2FA24D9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Temporal Structure of the Beam Matters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2EA633-6193-D6DE-D136-51072D6E74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B4023A-3656-4FC6-4B68-5F024971946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0A5E7E86-5325-4E14-B175-BC063CD0EC1A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ADE499-05DF-F0A8-786F-8C2B57AEBB78}"/>
              </a:ext>
            </a:extLst>
          </p:cNvPr>
          <p:cNvSpPr txBox="1"/>
          <p:nvPr/>
        </p:nvSpPr>
        <p:spPr>
          <a:xfrm>
            <a:off x="969401" y="6236867"/>
            <a:ext cx="893087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K. Liu</a:t>
            </a:r>
            <a:r>
              <a:rPr lang="en-US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et al.</a:t>
            </a:r>
            <a:r>
              <a:rPr lang="en-US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Redefining FLASH RT: the impact of mean dose rate and dose per pulse in the gastrointestinal tract. </a:t>
            </a:r>
            <a:r>
              <a:rPr lang="en-US" sz="1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 J Radiat Oncol Biol Phys</a:t>
            </a:r>
            <a:r>
              <a:rPr lang="en-US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 (2024).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05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6D09F1-62A8-6177-44DD-F576970748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1837" y="2343387"/>
            <a:ext cx="7733775" cy="402471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C797E8-4185-F071-6940-9F9B78AB0F5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dirty="0"/>
              <a:t>LGAD Signal Versus Time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3972B4-BBA2-0C72-09E1-36E522733FAD}"/>
              </a:ext>
            </a:extLst>
          </p:cNvPr>
          <p:cNvSpPr txBox="1"/>
          <p:nvPr/>
        </p:nvSpPr>
        <p:spPr>
          <a:xfrm>
            <a:off x="1015958" y="1636648"/>
            <a:ext cx="79349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T. </a:t>
            </a:r>
            <a:r>
              <a:rPr lang="en-US" dirty="0" err="1"/>
              <a:t>Isidori</a:t>
            </a:r>
            <a:r>
              <a:rPr lang="en-US" dirty="0"/>
              <a:t> et al., Performance of a low gain avalanche detector in a medical linac and characterization of the beam profile. Phys Med Biol 66,  (2021).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2506FE-C40C-336C-FD17-49A452DB402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DB68FF-E634-A562-9A07-02CE5FA804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0FA906-A397-78BC-221F-A63423720D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0A5E7E86-5325-4E14-B175-BC063CD0EC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83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AB0F2-E5E0-D3B4-2943-360CDF4B4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87" y="402652"/>
            <a:ext cx="8937739" cy="1461801"/>
          </a:xfrm>
          <a:solidFill>
            <a:srgbClr val="48599F"/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en-US" dirty="0"/>
              <a:t>Dose Rates to Particles Fluxes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45DEA-5499-6C77-2304-DCC1A7DD9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16" y="2037768"/>
            <a:ext cx="2267426" cy="4798559"/>
          </a:xfrm>
        </p:spPr>
        <p:txBody>
          <a:bodyPr/>
          <a:lstStyle/>
          <a:p>
            <a:r>
              <a:rPr lang="en-US" dirty="0"/>
              <a:t>Radiation Therapy Dose unit is Gray= 1 Joule / Kilogram</a:t>
            </a:r>
          </a:p>
          <a:p>
            <a:r>
              <a:rPr lang="en-US" dirty="0"/>
              <a:t>Typical patient dose is 50-70 Gy on target (tumor), 2 Gy/fraction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4FE53-91A3-3CF4-6489-F159199E1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8496F-4F2A-4105-976F-53817C4C4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167A9-B6CA-C71B-D04D-59A6B3A94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7F69F-5A59-4F54-BD72-B3DD6F240232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951242-810B-6A5E-3F0B-F62A97FB7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740" y="2327401"/>
            <a:ext cx="7257394" cy="435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37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3FDE55B-83E6-199C-B0FF-34D900E11E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8099" r="13431"/>
          <a:stretch/>
        </p:blipFill>
        <p:spPr>
          <a:xfrm>
            <a:off x="4858975" y="2082007"/>
            <a:ext cx="4756664" cy="4166391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B67F1-F56B-A3BB-4918-78B04AA6DC3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09538" y="1981888"/>
            <a:ext cx="4456304" cy="4926911"/>
          </a:xfrm>
        </p:spPr>
        <p:txBody>
          <a:bodyPr>
            <a:normAutofit/>
          </a:bodyPr>
          <a:lstStyle/>
          <a:p>
            <a:r>
              <a:rPr lang="en-US" dirty="0"/>
              <a:t>Various sensors available to us in the context of the </a:t>
            </a:r>
            <a:r>
              <a:rPr lang="en-US" dirty="0" err="1"/>
              <a:t>Encap</a:t>
            </a:r>
            <a:r>
              <a:rPr lang="en-US" dirty="0"/>
              <a:t> TOF for CMS at the HL-LHC (2028), Wei Li </a:t>
            </a:r>
          </a:p>
          <a:p>
            <a:r>
              <a:rPr lang="en-US" dirty="0"/>
              <a:t>Most results were obtained with an Si LGAD on Fermilab board (Italy made) provided by BNL (Gabriele Giacomini et al)</a:t>
            </a:r>
          </a:p>
          <a:p>
            <a:r>
              <a:rPr lang="en-US" dirty="0"/>
              <a:t> LGAD: </a:t>
            </a:r>
          </a:p>
          <a:p>
            <a:pPr lvl="1"/>
            <a:r>
              <a:rPr lang="en-US" dirty="0"/>
              <a:t>Voltage ~100 V</a:t>
            </a:r>
          </a:p>
          <a:p>
            <a:pPr lvl="1"/>
            <a:r>
              <a:rPr lang="en-US" dirty="0"/>
              <a:t>30 um thick</a:t>
            </a:r>
          </a:p>
          <a:p>
            <a:pPr lvl="1"/>
            <a:r>
              <a:rPr lang="en-US" dirty="0"/>
              <a:t>Active area 1.3x1.3 mm</a:t>
            </a:r>
            <a:r>
              <a:rPr lang="en-US" baseline="30000" dirty="0"/>
              <a:t>2</a:t>
            </a:r>
          </a:p>
          <a:p>
            <a:r>
              <a:rPr lang="en-US" dirty="0"/>
              <a:t>Tested the sensor with Sr90 source and even cosmics (one an hour)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ADE0A-D856-B222-77F0-A953760381B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lvl="0"/>
            <a:r>
              <a:rPr lang="en-US"/>
              <a:t>FAST 2025, May 19-21, 2025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B29586-A1F0-ED62-C368-2418E0A93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7" y="294290"/>
            <a:ext cx="8944359" cy="1213859"/>
          </a:xfrm>
        </p:spPr>
        <p:txBody>
          <a:bodyPr/>
          <a:lstStyle/>
          <a:p>
            <a:r>
              <a:rPr lang="en-US" dirty="0"/>
              <a:t>LGAD Detector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75372-59D5-8787-4BC6-5DC96CFCB1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lvl="0"/>
            <a:r>
              <a:rPr lang="en-US"/>
              <a:t>Pablo P Yepes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12AFBD-191D-81B6-A2FB-5FCD3612F3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/>
            <a:fld id="{0A5E7E86-5325-4E14-B175-BC063CD0EC1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04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15054</TotalTime>
  <Words>1279</Words>
  <Application>Microsoft Office PowerPoint</Application>
  <PresentationFormat>Custom</PresentationFormat>
  <Paragraphs>184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Calibri</vt:lpstr>
      <vt:lpstr>Calibri Light</vt:lpstr>
      <vt:lpstr>inherit</vt:lpstr>
      <vt:lpstr>Inter Var</vt:lpstr>
      <vt:lpstr>Liberation Sans</vt:lpstr>
      <vt:lpstr>Liberation Serif</vt:lpstr>
      <vt:lpstr>Manrope Var</vt:lpstr>
      <vt:lpstr>Symbol</vt:lpstr>
      <vt:lpstr>Wingdings</vt:lpstr>
      <vt:lpstr>Office Theme</vt:lpstr>
      <vt:lpstr>LGAD For Radiotherapeutic Beams</vt:lpstr>
      <vt:lpstr>The First Day at the Hospital</vt:lpstr>
      <vt:lpstr>FLASH Therapy</vt:lpstr>
      <vt:lpstr>FLASH Therapy in Action</vt:lpstr>
      <vt:lpstr>Beams come in all shapes and Structures</vt:lpstr>
      <vt:lpstr>Temporal Structure of the Beam Matters</vt:lpstr>
      <vt:lpstr>LGAD Signal Versus Time</vt:lpstr>
      <vt:lpstr>Dose Rates to Particles Fluxes</vt:lpstr>
      <vt:lpstr>LGAD Detector</vt:lpstr>
      <vt:lpstr>Electron Beam Parameters</vt:lpstr>
      <vt:lpstr>Electron Setup First Tests</vt:lpstr>
      <vt:lpstr>Simplified Setup in Later Tests</vt:lpstr>
      <vt:lpstr>Varying Parameters </vt:lpstr>
      <vt:lpstr>Signal examples</vt:lpstr>
      <vt:lpstr>Charge Integration versus Measure Dose</vt:lpstr>
      <vt:lpstr>Gain Versus Voltage</vt:lpstr>
      <vt:lpstr>High Dose Rate Signal “Collapses” from BV=5 to 50 Volts</vt:lpstr>
      <vt:lpstr>Integrated Charged versus Dose Various Conditions (Distance and Beam Intensity)</vt:lpstr>
      <vt:lpstr>Corrected Signals</vt:lpstr>
      <vt:lpstr>LGAD at BV=10 V Linear Within Conditions</vt:lpstr>
      <vt:lpstr>Proton Beam</vt:lpstr>
      <vt:lpstr>Proton Setup</vt:lpstr>
      <vt:lpstr>Typical Proton Signal</vt:lpstr>
      <vt:lpstr>Integrated Charge versus Dose for Protons</vt:lpstr>
      <vt:lpstr>The Sensor/Board was radioactive after Proton Irradiation 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Therapy Adventures and misadventures of a Particle/Nuclear Physicist in Medical Physics</dc:title>
  <dc:creator>Pablo Yepes</dc:creator>
  <cp:lastModifiedBy>Pablo Yepes</cp:lastModifiedBy>
  <cp:revision>125</cp:revision>
  <cp:lastPrinted>2025-05-18T13:59:30Z</cp:lastPrinted>
  <dcterms:created xsi:type="dcterms:W3CDTF">2015-11-09T13:17:04Z</dcterms:created>
  <dcterms:modified xsi:type="dcterms:W3CDTF">2025-05-20T12:51:49Z</dcterms:modified>
</cp:coreProperties>
</file>