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99" r:id="rId2"/>
    <p:sldId id="409" r:id="rId3"/>
    <p:sldId id="463" r:id="rId4"/>
    <p:sldId id="475" r:id="rId5"/>
    <p:sldId id="464" r:id="rId6"/>
    <p:sldId id="476" r:id="rId7"/>
    <p:sldId id="474" r:id="rId8"/>
    <p:sldId id="479" r:id="rId9"/>
    <p:sldId id="480" r:id="rId10"/>
    <p:sldId id="465" r:id="rId11"/>
    <p:sldId id="481" r:id="rId12"/>
    <p:sldId id="468" r:id="rId13"/>
    <p:sldId id="467" r:id="rId14"/>
    <p:sldId id="469" r:id="rId15"/>
    <p:sldId id="470" r:id="rId16"/>
    <p:sldId id="471" r:id="rId17"/>
    <p:sldId id="472" r:id="rId18"/>
    <p:sldId id="466" r:id="rId19"/>
    <p:sldId id="473" r:id="rId20"/>
    <p:sldId id="482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79B42125-7BBE-444A-87DA-2E628F461EFE}">
          <p14:sldIdLst>
            <p14:sldId id="299"/>
            <p14:sldId id="409"/>
            <p14:sldId id="463"/>
            <p14:sldId id="475"/>
            <p14:sldId id="464"/>
            <p14:sldId id="476"/>
            <p14:sldId id="474"/>
            <p14:sldId id="479"/>
            <p14:sldId id="480"/>
            <p14:sldId id="465"/>
            <p14:sldId id="481"/>
            <p14:sldId id="468"/>
            <p14:sldId id="467"/>
            <p14:sldId id="469"/>
            <p14:sldId id="470"/>
            <p14:sldId id="471"/>
            <p14:sldId id="472"/>
            <p14:sldId id="466"/>
            <p14:sldId id="473"/>
            <p14:sldId id="482"/>
          </p14:sldIdLst>
        </p14:section>
        <p14:section name="additional slides" id="{08DA4789-8D08-4925-8266-AAC9DFFB1C1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7A7A"/>
    <a:srgbClr val="00B050"/>
    <a:srgbClr val="5B9BD5"/>
    <a:srgbClr val="8D1C1C"/>
    <a:srgbClr val="005CB2"/>
    <a:srgbClr val="7030A0"/>
    <a:srgbClr val="A66BD3"/>
    <a:srgbClr val="595959"/>
    <a:srgbClr val="A6A6A6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6074" autoAdjust="0"/>
  </p:normalViewPr>
  <p:slideViewPr>
    <p:cSldViewPr snapToGrid="0">
      <p:cViewPr varScale="1">
        <p:scale>
          <a:sx n="125" d="100"/>
          <a:sy n="125" d="100"/>
        </p:scale>
        <p:origin x="1253" y="24"/>
      </p:cViewPr>
      <p:guideLst>
        <p:guide orient="horz" pos="2160"/>
        <p:guide pos="292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FBB26-974E-4E3E-B9EE-8AF5B531FA89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41AE5-33AB-47B7-A221-BA9A3BE80BA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41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1A01C-608C-4101-B2D1-706A3AF80B9B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5D69-A0FB-4BB6-B134-A77196E9245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56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arge factory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4DB8DA1B-765C-4812-5A96-FAEABCEB32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34"/>
            <a:ext cx="9135154" cy="685136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9144000" cy="6298155"/>
          </a:xfrm>
          <a:prstGeom prst="rect">
            <a:avLst/>
          </a:prstGeom>
          <a:solidFill>
            <a:schemeClr val="tx1">
              <a:lumMod val="65000"/>
              <a:lumOff val="35000"/>
              <a:alpha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050"/>
            <a:ext cx="7772400" cy="3441529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775" y="5452665"/>
            <a:ext cx="8426449" cy="84549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89299" y="120650"/>
            <a:ext cx="539353" cy="1228436"/>
            <a:chOff x="119063" y="1016000"/>
            <a:chExt cx="719137" cy="1228436"/>
          </a:xfrm>
        </p:grpSpPr>
        <p:cxnSp>
          <p:nvCxnSpPr>
            <p:cNvPr id="9" name="Straight Connector 8"/>
            <p:cNvCxnSpPr/>
            <p:nvPr userDrawn="1"/>
          </p:nvCxnSpPr>
          <p:spPr>
            <a:xfrm>
              <a:off x="119063" y="1016000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>
              <a:off x="119063" y="101600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 userDrawn="1"/>
        </p:nvGrpSpPr>
        <p:grpSpPr>
          <a:xfrm>
            <a:off x="8492604" y="4977630"/>
            <a:ext cx="543446" cy="1228436"/>
            <a:chOff x="11353800" y="5268884"/>
            <a:chExt cx="724594" cy="1228436"/>
          </a:xfrm>
        </p:grpSpPr>
        <p:cxnSp>
          <p:nvCxnSpPr>
            <p:cNvPr id="12" name="Straight Connector 11"/>
            <p:cNvCxnSpPr/>
            <p:nvPr userDrawn="1"/>
          </p:nvCxnSpPr>
          <p:spPr>
            <a:xfrm>
              <a:off x="12078394" y="5268884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>
              <a:off x="11353800" y="649732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3323" y="6416674"/>
            <a:ext cx="3838634" cy="441325"/>
          </a:xfrm>
          <a:prstGeom prst="rect">
            <a:avLst/>
          </a:prstGeom>
        </p:spPr>
        <p:txBody>
          <a:bodyPr anchor="b" anchorCtr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000" b="1" kern="120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fld id="{ED91CECC-00D3-494A-A129-134E19EB5915}" type="datetime1">
              <a:rPr lang="en-US" smtClean="0"/>
              <a:pPr/>
              <a:t>7/1/2024</a:t>
            </a:fld>
            <a:endParaRPr lang="fr-CH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119063" y="6416674"/>
            <a:ext cx="5074260" cy="441326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30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69004DF-E039-46DF-B515-BFC5818661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13" y="51163"/>
            <a:ext cx="856887" cy="85688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5844194" y="120650"/>
            <a:ext cx="233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CERN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TE-MSC-HSD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00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21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335428"/>
            <a:ext cx="7886700" cy="3754224"/>
          </a:xfrm>
        </p:spPr>
        <p:txBody>
          <a:bodyPr>
            <a:normAutofit/>
          </a:bodyPr>
          <a:lstStyle>
            <a:lvl1pPr marL="0" indent="0" algn="ctr">
              <a:buNone/>
              <a:defRPr sz="48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45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1" y="868680"/>
            <a:ext cx="4392930" cy="56540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868680"/>
            <a:ext cx="4375514" cy="56540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751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line of blue machines&#10;&#10;Description automatically generated">
            <a:extLst>
              <a:ext uri="{FF2B5EF4-FFF2-40B4-BE49-F238E27FC236}">
                <a16:creationId xmlns:a16="http://schemas.microsoft.com/office/drawing/2014/main" id="{FC434FBC-2F20-4541-E012-0DC7988E5A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28483793-0256-3D6B-3354-4E4777B39168}"/>
              </a:ext>
            </a:extLst>
          </p:cNvPr>
          <p:cNvSpPr/>
          <p:nvPr userDrawn="1"/>
        </p:nvSpPr>
        <p:spPr>
          <a:xfrm>
            <a:off x="0" y="0"/>
            <a:ext cx="9144000" cy="6298155"/>
          </a:xfrm>
          <a:prstGeom prst="rect">
            <a:avLst/>
          </a:prstGeom>
          <a:solidFill>
            <a:schemeClr val="tx1">
              <a:lumMod val="65000"/>
              <a:lumOff val="35000"/>
              <a:alpha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119063" y="6416674"/>
            <a:ext cx="5074260" cy="441326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b="1" dirty="0">
                <a:solidFill>
                  <a:schemeClr val="tx1"/>
                </a:solidFill>
                <a:latin typeface="+mj-lt"/>
              </a:rPr>
              <a:t>Christian Barth</a:t>
            </a:r>
            <a:endParaRPr lang="en-GB" sz="30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69004DF-E039-46DF-B515-BFC5818661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13" y="51163"/>
            <a:ext cx="856887" cy="856887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5844194" y="120650"/>
            <a:ext cx="233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CERN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TE-MSC-SCD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2543835-A080-22B9-391F-C9DF08E145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908050"/>
            <a:ext cx="7772400" cy="3441529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en-US" dirty="0"/>
              <a:t>Thank you for your attention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60FB9BB7-A18C-B06F-EA36-BA9181FC2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8775" y="5452665"/>
            <a:ext cx="8426449" cy="84549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26D0AD6-2363-E115-FB12-08A3F1B2CD11}"/>
              </a:ext>
            </a:extLst>
          </p:cNvPr>
          <p:cNvGrpSpPr/>
          <p:nvPr userDrawn="1"/>
        </p:nvGrpSpPr>
        <p:grpSpPr>
          <a:xfrm>
            <a:off x="89299" y="120650"/>
            <a:ext cx="539353" cy="1228436"/>
            <a:chOff x="119063" y="1016000"/>
            <a:chExt cx="719137" cy="122843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67D0386-6AD0-3976-6776-EA7EB0BFCD91}"/>
                </a:ext>
              </a:extLst>
            </p:cNvPr>
            <p:cNvCxnSpPr/>
            <p:nvPr userDrawn="1"/>
          </p:nvCxnSpPr>
          <p:spPr>
            <a:xfrm>
              <a:off x="119063" y="1016000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CD00ED7-4AED-7C79-319A-167E35DCAF8C}"/>
                </a:ext>
              </a:extLst>
            </p:cNvPr>
            <p:cNvCxnSpPr/>
            <p:nvPr userDrawn="1"/>
          </p:nvCxnSpPr>
          <p:spPr>
            <a:xfrm>
              <a:off x="119063" y="101600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3CA6855-D726-F59D-9037-C697115D54E4}"/>
              </a:ext>
            </a:extLst>
          </p:cNvPr>
          <p:cNvGrpSpPr/>
          <p:nvPr userDrawn="1"/>
        </p:nvGrpSpPr>
        <p:grpSpPr>
          <a:xfrm>
            <a:off x="8492604" y="4977630"/>
            <a:ext cx="543446" cy="1228436"/>
            <a:chOff x="11353800" y="5268884"/>
            <a:chExt cx="724594" cy="1228436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85E98CF-481A-4C0B-76FB-28A716990FFF}"/>
                </a:ext>
              </a:extLst>
            </p:cNvPr>
            <p:cNvCxnSpPr/>
            <p:nvPr userDrawn="1"/>
          </p:nvCxnSpPr>
          <p:spPr>
            <a:xfrm>
              <a:off x="12078394" y="5268884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895E1F5-0528-8AF6-F195-B6ECCF979D27}"/>
                </a:ext>
              </a:extLst>
            </p:cNvPr>
            <p:cNvCxnSpPr/>
            <p:nvPr userDrawn="1"/>
          </p:nvCxnSpPr>
          <p:spPr>
            <a:xfrm>
              <a:off x="11353800" y="649732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FC25D33C-0EDF-C2E4-19F4-FC5B69920A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3323" y="6416674"/>
            <a:ext cx="3838634" cy="441325"/>
          </a:xfrm>
          <a:prstGeom prst="rect">
            <a:avLst/>
          </a:prstGeom>
        </p:spPr>
        <p:txBody>
          <a:bodyPr anchor="b" anchorCtr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000" b="1" kern="120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fld id="{ED91CECC-00D3-494A-A129-134E19EB5915}" type="datetime1">
              <a:rPr lang="en-US" smtClean="0"/>
              <a:pPr/>
              <a:t>7/1/2024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6445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9144000" cy="679268"/>
          </a:xfrm>
          <a:prstGeom prst="rect">
            <a:avLst/>
          </a:prstGeom>
          <a:solidFill>
            <a:schemeClr val="tx1">
              <a:lumMod val="65000"/>
              <a:lumOff val="35000"/>
              <a:alpha val="8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655697"/>
            <a:ext cx="9144000" cy="202306"/>
          </a:xfrm>
          <a:prstGeom prst="rect">
            <a:avLst/>
          </a:prstGeom>
          <a:solidFill>
            <a:schemeClr val="tx1">
              <a:lumMod val="65000"/>
              <a:lumOff val="35000"/>
              <a:alpha val="8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" y="-87086"/>
            <a:ext cx="8882743" cy="908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" y="795366"/>
            <a:ext cx="8882743" cy="5753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2575" y="6632491"/>
            <a:ext cx="5829300" cy="2603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5" y="6632486"/>
            <a:ext cx="527050" cy="2603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C0F8E2E5-2E63-42A5-93FB-685D6DCDE574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54461" y="737317"/>
            <a:ext cx="539355" cy="1228436"/>
            <a:chOff x="89297" y="1016000"/>
            <a:chExt cx="539355" cy="122843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89297" y="1016000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89299" y="1016000"/>
              <a:ext cx="53935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 userDrawn="1"/>
        </p:nvGrpSpPr>
        <p:grpSpPr>
          <a:xfrm>
            <a:off x="8541478" y="5373392"/>
            <a:ext cx="543445" cy="1228436"/>
            <a:chOff x="8515351" y="5268884"/>
            <a:chExt cx="543445" cy="1228436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9058796" y="5268884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8515351" y="6497320"/>
              <a:ext cx="53935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7381875" y="6632490"/>
            <a:ext cx="1762126" cy="2603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CHRISTIAN</a:t>
            </a:r>
            <a:r>
              <a:rPr lang="en-GB" baseline="0" dirty="0"/>
              <a:t> BARTH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9004DF-E039-46DF-B515-BFC5818661C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526" y="99212"/>
            <a:ext cx="484340" cy="48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22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9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34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orient="horz" pos="2260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5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045" y="907888"/>
            <a:ext cx="8596859" cy="2698231"/>
          </a:xfrm>
        </p:spPr>
        <p:txBody>
          <a:bodyPr>
            <a:noAutofit/>
          </a:bodyPr>
          <a:lstStyle/>
          <a:p>
            <a:r>
              <a:rPr lang="en-GB" sz="7200" dirty="0"/>
              <a:t>The SCALE Demonstrator Test</a:t>
            </a:r>
            <a:endParaRPr lang="en-GB" sz="54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632575"/>
            <a:ext cx="527050" cy="260350"/>
          </a:xfrm>
        </p:spPr>
        <p:txBody>
          <a:bodyPr/>
          <a:lstStyle/>
          <a:p>
            <a:fld id="{C0F8E2E5-2E63-42A5-93FB-685D6DCDE574}" type="slidenum">
              <a:rPr lang="en-GB" smtClean="0"/>
              <a:t>1</a:t>
            </a:fld>
            <a:endParaRPr lang="en-GB" dirty="0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-21811" y="5864352"/>
            <a:ext cx="9135154" cy="731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000" b="1" dirty="0">
                <a:solidFill>
                  <a:schemeClr val="bg1"/>
                </a:solidFill>
              </a:rPr>
              <a:t>C. Barth, F. Pasdeloup, Y. Leclercq &amp; A. Ballarino on behalf of WP6a</a:t>
            </a:r>
          </a:p>
          <a:p>
            <a:pPr algn="l">
              <a:lnSpc>
                <a:spcPct val="100000"/>
              </a:lnSpc>
            </a:pPr>
            <a:endParaRPr lang="en-US" sz="2000" b="1" dirty="0">
              <a:solidFill>
                <a:schemeClr val="bg1"/>
              </a:solidFill>
            </a:endParaRPr>
          </a:p>
          <a:p>
            <a:pPr algn="l">
              <a:lnSpc>
                <a:spcPct val="100000"/>
              </a:lnSpc>
            </a:pP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AC9914-7587-0E23-19B9-7A4951F99EB4}"/>
              </a:ext>
            </a:extLst>
          </p:cNvPr>
          <p:cNvSpPr txBox="1"/>
          <p:nvPr/>
        </p:nvSpPr>
        <p:spPr>
          <a:xfrm>
            <a:off x="121045" y="5034546"/>
            <a:ext cx="8910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212</a:t>
            </a:r>
            <a:r>
              <a:rPr lang="en-US" sz="4000" b="1" baseline="30000" dirty="0"/>
              <a:t>th</a:t>
            </a:r>
            <a:r>
              <a:rPr lang="en-US" sz="4000" b="1" dirty="0"/>
              <a:t> TE-TM</a:t>
            </a:r>
            <a:endParaRPr lang="en-GB" sz="4000" b="1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AF5E2B2-80FC-ACBE-5394-FA9393FCBD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3323" y="6416674"/>
            <a:ext cx="3838634" cy="441325"/>
          </a:xfrm>
          <a:prstGeom prst="rect">
            <a:avLst/>
          </a:prstGeom>
        </p:spPr>
        <p:txBody>
          <a:bodyPr anchor="b" anchorCtr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000" b="1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ED91CECC-00D3-494A-A129-134E19EB5915}" type="datetime1">
              <a:rPr lang="en-US" smtClean="0">
                <a:solidFill>
                  <a:schemeClr val="tx1"/>
                </a:solidFill>
              </a:rPr>
              <a:t>7/1/2024</a:t>
            </a:fld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38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01E8A-A0B0-BFD9-B2B4-7DC33B648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F4135-AF7A-1EDA-08F0-C4DF42617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demonstrator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BEBF8-4FFD-ADEA-3FB7-4D4C0AD8B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Realization: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FDCD07-75AD-4DED-928E-02A8F600B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10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24CFC-CE8A-C470-FC5B-13790334FA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0"/>
          <a:stretch/>
        </p:blipFill>
        <p:spPr bwMode="auto">
          <a:xfrm>
            <a:off x="3687827" y="2867622"/>
            <a:ext cx="5354621" cy="36812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881D69-AB00-846B-5E97-5491408C43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36" b="36419"/>
          <a:stretch/>
        </p:blipFill>
        <p:spPr bwMode="auto">
          <a:xfrm flipH="1">
            <a:off x="733031" y="3472269"/>
            <a:ext cx="2917011" cy="30765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024E01-DD09-E155-D95A-6EEE28BA7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14"/>
          <a:stretch/>
        </p:blipFill>
        <p:spPr bwMode="auto">
          <a:xfrm>
            <a:off x="202009" y="1250228"/>
            <a:ext cx="3455590" cy="21800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5AE8FF4-E75A-505D-BBC3-E14A5582FDD2}"/>
              </a:ext>
            </a:extLst>
          </p:cNvPr>
          <p:cNvGrpSpPr/>
          <p:nvPr/>
        </p:nvGrpSpPr>
        <p:grpSpPr>
          <a:xfrm>
            <a:off x="6784180" y="3827373"/>
            <a:ext cx="1838901" cy="1802610"/>
            <a:chOff x="5311784" y="1792646"/>
            <a:chExt cx="1838901" cy="180261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0407F2B-B1DC-BFF2-E425-B3B0794974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8830" y="2100423"/>
              <a:ext cx="252404" cy="1494833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1E805FB-542E-FB2C-502E-F936CF4A86F2}"/>
                </a:ext>
              </a:extLst>
            </p:cNvPr>
            <p:cNvSpPr txBox="1"/>
            <p:nvPr/>
          </p:nvSpPr>
          <p:spPr>
            <a:xfrm>
              <a:off x="5311784" y="1792646"/>
              <a:ext cx="1838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current leads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6F022E9-8FD2-2B10-F104-08FDDEB4B77D}"/>
              </a:ext>
            </a:extLst>
          </p:cNvPr>
          <p:cNvGrpSpPr/>
          <p:nvPr/>
        </p:nvGrpSpPr>
        <p:grpSpPr>
          <a:xfrm>
            <a:off x="4359352" y="3229739"/>
            <a:ext cx="1838901" cy="2285284"/>
            <a:chOff x="688975" y="1945045"/>
            <a:chExt cx="1838901" cy="228528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0EF382B-5197-B9D0-AF56-72B7B5C5AF64}"/>
                </a:ext>
              </a:extLst>
            </p:cNvPr>
            <p:cNvSpPr txBox="1"/>
            <p:nvPr/>
          </p:nvSpPr>
          <p:spPr>
            <a:xfrm>
              <a:off x="688975" y="1945045"/>
              <a:ext cx="1838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short-circuit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952EFA3-19B5-ABC7-100A-7E632246B11A}"/>
                </a:ext>
              </a:extLst>
            </p:cNvPr>
            <p:cNvCxnSpPr>
              <a:cxnSpLocks/>
            </p:cNvCxnSpPr>
            <p:nvPr/>
          </p:nvCxnSpPr>
          <p:spPr>
            <a:xfrm>
              <a:off x="1553497" y="2252822"/>
              <a:ext cx="280219" cy="1977507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705A89C-C9B7-4DDD-78E9-6707CE11EA1C}"/>
              </a:ext>
            </a:extLst>
          </p:cNvPr>
          <p:cNvGrpSpPr/>
          <p:nvPr/>
        </p:nvGrpSpPr>
        <p:grpSpPr>
          <a:xfrm>
            <a:off x="124683" y="1438932"/>
            <a:ext cx="1838901" cy="1035681"/>
            <a:chOff x="5311784" y="1792646"/>
            <a:chExt cx="1838901" cy="1035681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8242A6B-1DC1-D174-E2D1-EB955987F1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68518" y="2100423"/>
              <a:ext cx="162716" cy="72790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B270B68-B438-83AF-4F38-4097020344BE}"/>
                </a:ext>
              </a:extLst>
            </p:cNvPr>
            <p:cNvSpPr txBox="1"/>
            <p:nvPr/>
          </p:nvSpPr>
          <p:spPr>
            <a:xfrm>
              <a:off x="5311784" y="1792646"/>
              <a:ext cx="1838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current leads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D6427D4-9A23-4D54-3230-DBC6FEE91C62}"/>
              </a:ext>
            </a:extLst>
          </p:cNvPr>
          <p:cNvGrpSpPr/>
          <p:nvPr/>
        </p:nvGrpSpPr>
        <p:grpSpPr>
          <a:xfrm>
            <a:off x="1416665" y="3827373"/>
            <a:ext cx="1838901" cy="1732714"/>
            <a:chOff x="688975" y="1945045"/>
            <a:chExt cx="1838901" cy="173271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6371A6A-ADCB-91A0-B864-D92EE20C5135}"/>
                </a:ext>
              </a:extLst>
            </p:cNvPr>
            <p:cNvSpPr txBox="1"/>
            <p:nvPr/>
          </p:nvSpPr>
          <p:spPr>
            <a:xfrm>
              <a:off x="688975" y="1945045"/>
              <a:ext cx="1838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transmission line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90ED642-ECED-5EB6-C86A-6E11BD519CDF}"/>
                </a:ext>
              </a:extLst>
            </p:cNvPr>
            <p:cNvCxnSpPr>
              <a:cxnSpLocks/>
            </p:cNvCxnSpPr>
            <p:nvPr/>
          </p:nvCxnSpPr>
          <p:spPr>
            <a:xfrm>
              <a:off x="1553497" y="2252822"/>
              <a:ext cx="105607" cy="1424937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CC0E003-9CD5-4863-7F01-5B97E1CDF6E2}"/>
              </a:ext>
            </a:extLst>
          </p:cNvPr>
          <p:cNvGrpSpPr/>
          <p:nvPr/>
        </p:nvGrpSpPr>
        <p:grpSpPr>
          <a:xfrm>
            <a:off x="5845837" y="3351536"/>
            <a:ext cx="1838901" cy="1732714"/>
            <a:chOff x="688975" y="1945045"/>
            <a:chExt cx="1838901" cy="173271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8B5FEE1-929D-BA33-5CEC-814364F73019}"/>
                </a:ext>
              </a:extLst>
            </p:cNvPr>
            <p:cNvSpPr txBox="1"/>
            <p:nvPr/>
          </p:nvSpPr>
          <p:spPr>
            <a:xfrm>
              <a:off x="688975" y="1945045"/>
              <a:ext cx="1838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transmission line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43E64A6-748E-D480-4A0E-E7D3AC55D650}"/>
                </a:ext>
              </a:extLst>
            </p:cNvPr>
            <p:cNvCxnSpPr>
              <a:cxnSpLocks/>
            </p:cNvCxnSpPr>
            <p:nvPr/>
          </p:nvCxnSpPr>
          <p:spPr>
            <a:xfrm>
              <a:off x="1553497" y="2252822"/>
              <a:ext cx="105607" cy="1424937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FFA0F81-69FB-B024-CB43-DD8A7EFE2362}"/>
              </a:ext>
            </a:extLst>
          </p:cNvPr>
          <p:cNvGrpSpPr/>
          <p:nvPr/>
        </p:nvGrpSpPr>
        <p:grpSpPr>
          <a:xfrm>
            <a:off x="1510174" y="1618745"/>
            <a:ext cx="1838901" cy="1301065"/>
            <a:chOff x="688975" y="1945045"/>
            <a:chExt cx="1838901" cy="130106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0BD3767-F162-7170-DD56-D3F3E59E1333}"/>
                </a:ext>
              </a:extLst>
            </p:cNvPr>
            <p:cNvSpPr txBox="1"/>
            <p:nvPr/>
          </p:nvSpPr>
          <p:spPr>
            <a:xfrm>
              <a:off x="688975" y="1945045"/>
              <a:ext cx="1838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splices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28DF93E-B8D3-25E0-40BE-EADD1E43A0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42385" y="2252822"/>
              <a:ext cx="411112" cy="993288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1649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CECC0-1336-32ED-2FF2-60C38128C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0BDA5-04DF-20D4-B2AE-09B331255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demonstrator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74A0C-C1CD-6E39-2A8D-51B80210C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3121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Simplified schematic overview: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40EEA-87AE-44F7-382A-E313DAF5F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11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6F3A18-18E4-BA6C-9959-CF974307011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045" y="1174718"/>
            <a:ext cx="9132184" cy="26494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9B6FD5-2FF4-298B-B103-91C91046698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70902" y="3848182"/>
            <a:ext cx="3583835" cy="274248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378226D-A561-0ABD-FEC2-F0A5164FBEBB}"/>
              </a:ext>
            </a:extLst>
          </p:cNvPr>
          <p:cNvSpPr txBox="1">
            <a:spLocks/>
          </p:cNvSpPr>
          <p:nvPr/>
        </p:nvSpPr>
        <p:spPr>
          <a:xfrm>
            <a:off x="274320" y="3917198"/>
            <a:ext cx="8882743" cy="2784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u="sng" dirty="0" err="1"/>
              <a:t>gHe</a:t>
            </a:r>
            <a:r>
              <a:rPr lang="en-GB" b="1" u="sng" dirty="0"/>
              <a:t> temperature:</a:t>
            </a:r>
          </a:p>
          <a:p>
            <a:r>
              <a:rPr lang="en-GB" dirty="0"/>
              <a:t>Oscillations on short-circuit side</a:t>
            </a:r>
            <a:br>
              <a:rPr lang="en-GB" dirty="0"/>
            </a:br>
            <a:r>
              <a:rPr lang="en-GB" dirty="0"/>
              <a:t>due to </a:t>
            </a:r>
            <a:r>
              <a:rPr lang="en-GB" dirty="0" err="1"/>
              <a:t>gHe</a:t>
            </a:r>
            <a:r>
              <a:rPr lang="en-GB" dirty="0"/>
              <a:t> temp. regulation</a:t>
            </a:r>
          </a:p>
          <a:p>
            <a:r>
              <a:rPr lang="en-GB" dirty="0"/>
              <a:t>Splice side temp. (T</a:t>
            </a:r>
            <a:r>
              <a:rPr lang="en-GB" baseline="-25000" dirty="0"/>
              <a:t>ref</a:t>
            </a:r>
            <a:r>
              <a:rPr lang="en-GB" dirty="0"/>
              <a:t>) stable</a:t>
            </a:r>
          </a:p>
          <a:p>
            <a:r>
              <a:rPr lang="en-GB" dirty="0"/>
              <a:t>&lt;1 K temp. gradient along</a:t>
            </a:r>
            <a:br>
              <a:rPr lang="en-GB" dirty="0"/>
            </a:br>
            <a:r>
              <a:rPr lang="en-GB" dirty="0"/>
              <a:t>flexible cryostat (@ ≈0.6 g/s)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AF34DF-E730-9FA7-6A0A-333397DFD908}"/>
              </a:ext>
            </a:extLst>
          </p:cNvPr>
          <p:cNvSpPr txBox="1"/>
          <p:nvPr/>
        </p:nvSpPr>
        <p:spPr>
          <a:xfrm>
            <a:off x="7494388" y="5955350"/>
            <a:ext cx="1872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gHe</a:t>
            </a:r>
            <a:r>
              <a:rPr lang="en-US" sz="1400" dirty="0"/>
              <a:t> flow: ≈0.6 g/s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8211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CECC0-1336-32ED-2FF2-60C38128C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0BDA5-04DF-20D4-B2AE-09B331255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74A0C-C1CD-6E39-2A8D-51B80210C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Reference temperature of 63 K: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40EEA-87AE-44F7-382A-E313DAF5F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12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80667-2909-E8FE-80A6-23CFB29A12B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025" y="1277634"/>
            <a:ext cx="6997643" cy="535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954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918EE-3AC6-0124-69B2-B0D0668AA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073BF-44C5-9316-15AB-87881C762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11142-7C8B-794F-8A57-C72E3230E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Reference temperature of 63 K: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533D1-8498-28C6-E505-99EDD70C0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1183C4-BEDB-1627-9853-E3432DB7781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024" y="1277634"/>
            <a:ext cx="6997645" cy="53548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B88098-A99F-D52A-FD6D-001A2B9527EC}"/>
              </a:ext>
            </a:extLst>
          </p:cNvPr>
          <p:cNvSpPr txBox="1"/>
          <p:nvPr/>
        </p:nvSpPr>
        <p:spPr>
          <a:xfrm>
            <a:off x="6875593" y="679967"/>
            <a:ext cx="237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No voltage at 2 kA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32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D5EB37-6A61-FAEA-6E78-B96D4C981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86E52-0DD0-8903-CCCF-22E623A10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7BA95-A5C7-CA44-B639-C5268EE73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Reference temperature of 66 K: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B1E0E-2920-5D38-E629-2072D40F5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60086D-6F5A-35CF-4004-CB4F2617B8B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025" y="1277634"/>
            <a:ext cx="6997643" cy="535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48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D332D-9DF9-23FB-E108-8342A7CDB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ECEEC-DC0F-BE49-6FB5-28480AFA8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Reference temperature of 66 K: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702A16-5181-8948-9F2B-2BF56F5556C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025" y="1277634"/>
            <a:ext cx="6997643" cy="5354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E15484-F415-1826-0D35-47DAF7FAC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results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B415B0-5269-AC00-B4DA-E6FC58C14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22B98C-8FA9-B97E-5015-2755BA5F4ED8}"/>
              </a:ext>
            </a:extLst>
          </p:cNvPr>
          <p:cNvSpPr txBox="1"/>
          <p:nvPr/>
        </p:nvSpPr>
        <p:spPr>
          <a:xfrm>
            <a:off x="6875593" y="679967"/>
            <a:ext cx="237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Stable at 2 kA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756759-EB85-D9E5-CBC4-6CC24EFC699F}"/>
              </a:ext>
            </a:extLst>
          </p:cNvPr>
          <p:cNvSpPr txBox="1"/>
          <p:nvPr/>
        </p:nvSpPr>
        <p:spPr>
          <a:xfrm>
            <a:off x="7704570" y="3210438"/>
            <a:ext cx="1758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re-distribution</a:t>
            </a:r>
          </a:p>
          <a:p>
            <a:r>
              <a:rPr lang="en-US" dirty="0"/>
              <a:t>during plateau</a:t>
            </a:r>
          </a:p>
          <a:p>
            <a:r>
              <a:rPr lang="en-US" dirty="0">
                <a:sym typeface="Wingdings" panose="05000000000000000000" pitchFamily="2" charset="2"/>
              </a:rPr>
              <a:t> stable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5A73E9-5CA6-183B-BFF7-8CD91E3A8877}"/>
              </a:ext>
            </a:extLst>
          </p:cNvPr>
          <p:cNvCxnSpPr>
            <a:cxnSpLocks/>
          </p:cNvCxnSpPr>
          <p:nvPr/>
        </p:nvCxnSpPr>
        <p:spPr>
          <a:xfrm flipH="1">
            <a:off x="7481807" y="4343400"/>
            <a:ext cx="410705" cy="476573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A85E2F-8570-027C-1C89-BE91E1A37DC7}"/>
              </a:ext>
            </a:extLst>
          </p:cNvPr>
          <p:cNvCxnSpPr>
            <a:cxnSpLocks/>
          </p:cNvCxnSpPr>
          <p:nvPr/>
        </p:nvCxnSpPr>
        <p:spPr>
          <a:xfrm flipH="1">
            <a:off x="7524427" y="4343400"/>
            <a:ext cx="368085" cy="1162373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22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99B76-371A-4469-C0DF-BEA5F6CA9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427E0-CE49-0784-B7EF-03FF4D4D1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C1148-531D-71B0-F97A-70E449E4E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Reference temperature of 70 K: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62C3FE-43EE-816C-AB88-1CC7F2F9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BBD24F-55F8-E34F-2D78-8A81FC3603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025" y="1277634"/>
            <a:ext cx="6997642" cy="535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888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D60EA-4144-8F21-1723-C001C879D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80F08-DBAA-A7A2-6C95-C2CDF4664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CFD9D-F595-5AE7-C86C-D54C3DBA5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Reference temperature of 70 K: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60CF3-9CC3-BDB2-18E2-70A193BA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4A7032-3168-87BB-B206-0FC1F307BCB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025" y="1277634"/>
            <a:ext cx="6997642" cy="53548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E6070D-D179-C28F-39E7-4434FDF87633}"/>
              </a:ext>
            </a:extLst>
          </p:cNvPr>
          <p:cNvSpPr txBox="1"/>
          <p:nvPr/>
        </p:nvSpPr>
        <p:spPr>
          <a:xfrm>
            <a:off x="6875593" y="679967"/>
            <a:ext cx="237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Unstable at 2 kA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444459-4797-F647-7BE6-D2FEEA0FAE38}"/>
              </a:ext>
            </a:extLst>
          </p:cNvPr>
          <p:cNvSpPr txBox="1"/>
          <p:nvPr/>
        </p:nvSpPr>
        <p:spPr>
          <a:xfrm>
            <a:off x="7704569" y="3210438"/>
            <a:ext cx="1758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heating</a:t>
            </a:r>
          </a:p>
          <a:p>
            <a:r>
              <a:rPr lang="en-US" dirty="0"/>
              <a:t>during plateau</a:t>
            </a:r>
          </a:p>
          <a:p>
            <a:r>
              <a:rPr lang="en-US" dirty="0">
                <a:sym typeface="Wingdings" panose="05000000000000000000" pitchFamily="2" charset="2"/>
              </a:rPr>
              <a:t> unstable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800983F-FCFE-D089-4925-54432FE9E59E}"/>
              </a:ext>
            </a:extLst>
          </p:cNvPr>
          <p:cNvCxnSpPr>
            <a:cxnSpLocks/>
          </p:cNvCxnSpPr>
          <p:nvPr/>
        </p:nvCxnSpPr>
        <p:spPr>
          <a:xfrm flipH="1" flipV="1">
            <a:off x="7516678" y="2468105"/>
            <a:ext cx="334989" cy="79428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2B1E768-1082-838B-D8A5-FC7D58745CDE}"/>
              </a:ext>
            </a:extLst>
          </p:cNvPr>
          <p:cNvCxnSpPr>
            <a:cxnSpLocks/>
          </p:cNvCxnSpPr>
          <p:nvPr/>
        </p:nvCxnSpPr>
        <p:spPr>
          <a:xfrm flipH="1">
            <a:off x="7516678" y="4079929"/>
            <a:ext cx="375834" cy="519193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501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CED74-C551-8AAF-BFC7-087B37047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3F06C-3C89-0CAB-AD0F-16E314546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8B631-A6A6-1BDD-054C-C19C38BC0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Splice resistance: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F39643-9631-6C79-C8BD-F9B7535D8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16FF2A-4FE1-69C5-76F6-006925D1B6E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024" y="1277634"/>
            <a:ext cx="6997645" cy="535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96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B59A4-A1C5-F1B3-253B-FB0DD1DA9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78B64-F55F-F99E-21A3-921309832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2F32A-C63F-E0D4-C7DF-0A7D1A78B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Successful cold powering test of SCALE demonstrator that by far exceeded the performance targets:</a:t>
            </a:r>
          </a:p>
          <a:p>
            <a:r>
              <a:rPr lang="en-GB" dirty="0"/>
              <a:t>Low cable weight: 284 g/m</a:t>
            </a:r>
          </a:p>
          <a:p>
            <a:r>
              <a:rPr lang="en-GB" dirty="0"/>
              <a:t>Homogenous resistance splice resistances &lt;13 n</a:t>
            </a:r>
            <a:r>
              <a:rPr lang="el-GR" dirty="0"/>
              <a:t>Ω</a:t>
            </a:r>
            <a:endParaRPr lang="en-GB" dirty="0"/>
          </a:p>
          <a:p>
            <a:r>
              <a:rPr lang="en-GB" u="sng" dirty="0"/>
              <a:t>63 K reference temperature (temperature of the splices on the current lead side)</a:t>
            </a:r>
            <a:r>
              <a:rPr lang="en-GB" dirty="0"/>
              <a:t>: no voltage on the coaxial HTS cable at 2 kA</a:t>
            </a:r>
          </a:p>
          <a:p>
            <a:r>
              <a:rPr lang="en-GB" u="sng" dirty="0"/>
              <a:t>66 K reference temperature</a:t>
            </a:r>
            <a:r>
              <a:rPr lang="en-GB" dirty="0"/>
              <a:t>: ≈0.25 µV/cm on the coaxial cable, stable at 2 kA current plateau (voltage is slowly decreasing due to current re-distribution)</a:t>
            </a:r>
          </a:p>
          <a:p>
            <a:r>
              <a:rPr lang="en-GB" u="sng" dirty="0"/>
              <a:t>70 K reference temperature</a:t>
            </a:r>
            <a:r>
              <a:rPr lang="en-GB" dirty="0"/>
              <a:t>: ≈0.9 µV/cm on the coaxial cable after ramp to 2 kA (20 A/s), unstable at 2 kA current plateau (voltage is increasing due to local heating)</a:t>
            </a:r>
          </a:p>
          <a:p>
            <a:endParaRPr lang="en-GB" dirty="0"/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201EC0-596B-71C7-D537-D29E66672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15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SCALE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CERN &amp; Airbus </a:t>
            </a:r>
            <a:r>
              <a:rPr lang="en-GB" b="1" u="sng" dirty="0" err="1"/>
              <a:t>UpNext</a:t>
            </a:r>
            <a:r>
              <a:rPr lang="en-GB" b="1" u="sng" dirty="0"/>
              <a:t> collaboration:</a:t>
            </a:r>
          </a:p>
          <a:p>
            <a:r>
              <a:rPr lang="en-GB" dirty="0"/>
              <a:t>‘Superconducting Technologies for Future Electric/Hybrid Planes Power Distribution Systems’</a:t>
            </a:r>
          </a:p>
          <a:p>
            <a:r>
              <a:rPr lang="en-GB" dirty="0"/>
              <a:t>Development, construction and test of a superconducting powertrain transmission line SCALE (‘</a:t>
            </a:r>
            <a:r>
              <a:rPr lang="en-GB" b="1" dirty="0">
                <a:solidFill>
                  <a:srgbClr val="FF0000"/>
                </a:solidFill>
              </a:rPr>
              <a:t>S</a:t>
            </a:r>
            <a:r>
              <a:rPr lang="en-GB" dirty="0"/>
              <a:t>uper-</a:t>
            </a:r>
            <a:r>
              <a:rPr lang="en-GB" b="1" dirty="0">
                <a:solidFill>
                  <a:srgbClr val="FF0000"/>
                </a:solidFill>
              </a:rPr>
              <a:t>C</a:t>
            </a:r>
            <a:r>
              <a:rPr lang="en-GB" dirty="0"/>
              <a:t>onductors for </a:t>
            </a:r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dirty="0"/>
              <a:t>viation with </a:t>
            </a:r>
            <a:r>
              <a:rPr lang="en-GB" b="1" dirty="0">
                <a:solidFill>
                  <a:srgbClr val="FF0000"/>
                </a:solidFill>
              </a:rPr>
              <a:t>L</a:t>
            </a:r>
            <a:r>
              <a:rPr lang="en-GB" dirty="0"/>
              <a:t>ow </a:t>
            </a:r>
            <a:r>
              <a:rPr lang="en-GB" b="1" dirty="0">
                <a:solidFill>
                  <a:srgbClr val="FF0000"/>
                </a:solidFill>
              </a:rPr>
              <a:t>E</a:t>
            </a:r>
            <a:r>
              <a:rPr lang="en-GB" dirty="0"/>
              <a:t>missions’)</a:t>
            </a:r>
          </a:p>
          <a:p>
            <a:pPr lvl="1"/>
            <a:r>
              <a:rPr lang="en-GB" dirty="0"/>
              <a:t>rely on technologies of SC-link</a:t>
            </a:r>
          </a:p>
          <a:p>
            <a:pPr lvl="1"/>
            <a:r>
              <a:rPr lang="en-GB" dirty="0"/>
              <a:t>≈ 7 m flexible, coaxial transmission line with trajectory representative of usage in a plane</a:t>
            </a:r>
          </a:p>
          <a:p>
            <a:pPr lvl="1"/>
            <a:r>
              <a:rPr lang="en-GB" dirty="0"/>
              <a:t>target performance: 0.5 – 1.0 kA in DC @ ≥ 20 K, 250 V – 500 V insulation voltage</a:t>
            </a:r>
          </a:p>
          <a:p>
            <a:pPr lvl="1"/>
            <a:r>
              <a:rPr lang="en-GB" dirty="0"/>
              <a:t>optimize superconductor cable of transmission line for low weight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047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ED4DC06-BD45-ED73-F298-2D1C6E70A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76656"/>
            <a:ext cx="7772400" cy="2301323"/>
          </a:xfrm>
        </p:spPr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EB1081-C596-D2CC-FD57-2DB0A29BBAE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632575"/>
            <a:ext cx="527050" cy="260350"/>
          </a:xfrm>
        </p:spPr>
        <p:txBody>
          <a:bodyPr/>
          <a:lstStyle/>
          <a:p>
            <a:fld id="{C0F8E2E5-2E63-42A5-93FB-685D6DCDE574}" type="slidenum">
              <a:rPr lang="en-GB" smtClean="0"/>
              <a:t>20</a:t>
            </a:fld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A87B739-C029-99F4-BE20-0BC71CF066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3323" y="6416674"/>
            <a:ext cx="3838634" cy="441325"/>
          </a:xfrm>
          <a:prstGeom prst="rect">
            <a:avLst/>
          </a:prstGeom>
        </p:spPr>
        <p:txBody>
          <a:bodyPr anchor="b" anchorCtr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000" b="1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ED91CECC-00D3-494A-A129-134E19EB5915}" type="datetime1">
              <a:rPr lang="en-US" smtClean="0">
                <a:solidFill>
                  <a:schemeClr val="tx1"/>
                </a:solidFill>
              </a:rPr>
              <a:t>7/1/2024</a:t>
            </a:fld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44F5D26B-DF10-D277-0A3C-4B055925DEE4}"/>
              </a:ext>
            </a:extLst>
          </p:cNvPr>
          <p:cNvSpPr txBox="1">
            <a:spLocks/>
          </p:cNvSpPr>
          <p:nvPr/>
        </p:nvSpPr>
        <p:spPr>
          <a:xfrm>
            <a:off x="8846" y="3218688"/>
            <a:ext cx="9267411" cy="2638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800" b="1" u="sng" dirty="0">
                <a:solidFill>
                  <a:schemeClr val="bg1"/>
                </a:solidFill>
              </a:rPr>
              <a:t>Acknowledgements:</a:t>
            </a:r>
            <a:br>
              <a:rPr lang="en-US" sz="1800" b="1" u="sng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TE-MSC-HSD: </a:t>
            </a:r>
            <a:r>
              <a:rPr lang="en-US" sz="1800" dirty="0">
                <a:solidFill>
                  <a:schemeClr val="bg1"/>
                </a:solidFill>
              </a:rPr>
              <a:t>M.-P. Careil, J. Hurte, J. Mazet, A. Saba, S. Morisi &amp; P. Denis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TE-MSC-LSC: </a:t>
            </a:r>
            <a:r>
              <a:rPr lang="en-US" sz="1800" dirty="0">
                <a:solidFill>
                  <a:schemeClr val="bg1"/>
                </a:solidFill>
              </a:rPr>
              <a:t>A. C. Zurita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TE-MSC-CMI:</a:t>
            </a:r>
            <a:r>
              <a:rPr lang="en-US" sz="1800" dirty="0">
                <a:solidFill>
                  <a:schemeClr val="bg1"/>
                </a:solidFill>
              </a:rPr>
              <a:t> J. B. Deschamps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TE-MSC-TM:</a:t>
            </a:r>
            <a:r>
              <a:rPr lang="en-US" sz="1800" dirty="0">
                <a:solidFill>
                  <a:schemeClr val="bg1"/>
                </a:solidFill>
              </a:rPr>
              <a:t> P. Viret, J. Feuvrier, S. Juberg &amp; F. J. Mangiarotti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TE-CRG-ME:</a:t>
            </a:r>
            <a:r>
              <a:rPr lang="en-US" sz="1800" dirty="0">
                <a:solidFill>
                  <a:schemeClr val="bg1"/>
                </a:solidFill>
              </a:rPr>
              <a:t> O. Pirotte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TE-MPE-EP:</a:t>
            </a:r>
            <a:r>
              <a:rPr lang="en-US" sz="1800" dirty="0">
                <a:solidFill>
                  <a:schemeClr val="bg1"/>
                </a:solidFill>
              </a:rPr>
              <a:t> J. Steckert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EN-MME-FS:</a:t>
            </a:r>
            <a:r>
              <a:rPr lang="en-US" sz="1800" dirty="0">
                <a:solidFill>
                  <a:schemeClr val="bg1"/>
                </a:solidFill>
              </a:rPr>
              <a:t> P. Moyret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EN-MME-EDM:</a:t>
            </a:r>
            <a:r>
              <a:rPr lang="en-US" sz="1800" dirty="0">
                <a:solidFill>
                  <a:schemeClr val="bg1"/>
                </a:solidFill>
              </a:rPr>
              <a:t> R. Betemps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BE-CEM-MTA:</a:t>
            </a:r>
            <a:r>
              <a:rPr lang="en-US" sz="1800" dirty="0">
                <a:solidFill>
                  <a:schemeClr val="bg1"/>
                </a:solidFill>
              </a:rPr>
              <a:t> P. Koziol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the collaborators from industrial support</a:t>
            </a:r>
          </a:p>
          <a:p>
            <a:pPr algn="l">
              <a:lnSpc>
                <a:spcPct val="100000"/>
              </a:lnSpc>
            </a:pPr>
            <a:endParaRPr lang="en-US" sz="1800" dirty="0">
              <a:solidFill>
                <a:schemeClr val="bg1"/>
              </a:solidFill>
            </a:endParaRPr>
          </a:p>
          <a:p>
            <a:pPr algn="l">
              <a:lnSpc>
                <a:spcPct val="100000"/>
              </a:lnSpc>
            </a:pPr>
            <a:endParaRPr lang="en-US" sz="1800" dirty="0">
              <a:solidFill>
                <a:schemeClr val="bg1"/>
              </a:solidFill>
            </a:endParaRPr>
          </a:p>
          <a:p>
            <a:pPr algn="l">
              <a:lnSpc>
                <a:spcPct val="100000"/>
              </a:lnSpc>
            </a:pP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02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3B131-687F-4D0A-FB59-011FE1996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48068-D693-AB6C-D64C-8B0D0F8B2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SCALE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72254-A276-55CC-CE62-D2F8F373F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Components &amp; trajectory of the power transmission line: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C96177-EF70-D122-2FDF-356F4CE84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3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F61C99-27ED-0EDA-0379-0740AD0C1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39"/>
          <a:stretch/>
        </p:blipFill>
        <p:spPr bwMode="auto">
          <a:xfrm>
            <a:off x="80598" y="2389238"/>
            <a:ext cx="8971988" cy="40318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ACCD3A0F-D0C0-C2D3-0506-9B1F710AE603}"/>
              </a:ext>
            </a:extLst>
          </p:cNvPr>
          <p:cNvGrpSpPr/>
          <p:nvPr/>
        </p:nvGrpSpPr>
        <p:grpSpPr>
          <a:xfrm>
            <a:off x="5311784" y="1792646"/>
            <a:ext cx="1838901" cy="1761715"/>
            <a:chOff x="5311784" y="1792646"/>
            <a:chExt cx="1838901" cy="1761715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B4C73FD-59D3-ED34-2CA7-C652C6F504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7516" y="2100423"/>
              <a:ext cx="663718" cy="1453938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5F24811-3E7E-50AC-B06A-AD1538064323}"/>
                </a:ext>
              </a:extLst>
            </p:cNvPr>
            <p:cNvSpPr txBox="1"/>
            <p:nvPr/>
          </p:nvSpPr>
          <p:spPr>
            <a:xfrm>
              <a:off x="5311784" y="1792646"/>
              <a:ext cx="1838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current leads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3A6B43E-6D24-CBE1-89C4-710BF650DB21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flipH="1">
              <a:off x="5442155" y="2100423"/>
              <a:ext cx="789080" cy="1394945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2663B42-0BD0-9F82-B3F4-1C122BA94701}"/>
              </a:ext>
            </a:extLst>
          </p:cNvPr>
          <p:cNvGrpSpPr/>
          <p:nvPr/>
        </p:nvGrpSpPr>
        <p:grpSpPr>
          <a:xfrm>
            <a:off x="688975" y="1945045"/>
            <a:ext cx="1838901" cy="2285284"/>
            <a:chOff x="688975" y="1945045"/>
            <a:chExt cx="1838901" cy="228528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7086E42-E3F5-80E7-B42F-C0E33FC65E64}"/>
                </a:ext>
              </a:extLst>
            </p:cNvPr>
            <p:cNvSpPr txBox="1"/>
            <p:nvPr/>
          </p:nvSpPr>
          <p:spPr>
            <a:xfrm>
              <a:off x="688975" y="1945045"/>
              <a:ext cx="1838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short-circuit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C014EDE-215A-33B4-2123-6BDA6140E166}"/>
                </a:ext>
              </a:extLst>
            </p:cNvPr>
            <p:cNvCxnSpPr>
              <a:cxnSpLocks/>
            </p:cNvCxnSpPr>
            <p:nvPr/>
          </p:nvCxnSpPr>
          <p:spPr>
            <a:xfrm>
              <a:off x="1553497" y="2252822"/>
              <a:ext cx="280219" cy="1977507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F08E963-7519-253A-525F-18E7D62098DF}"/>
              </a:ext>
            </a:extLst>
          </p:cNvPr>
          <p:cNvGrpSpPr/>
          <p:nvPr/>
        </p:nvGrpSpPr>
        <p:grpSpPr>
          <a:xfrm>
            <a:off x="1551055" y="4374397"/>
            <a:ext cx="1838901" cy="1842125"/>
            <a:chOff x="-285404" y="4220509"/>
            <a:chExt cx="1838901" cy="184212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1FBA5EB-47C5-2ED2-E063-2571B8D1A055}"/>
                </a:ext>
              </a:extLst>
            </p:cNvPr>
            <p:cNvSpPr txBox="1"/>
            <p:nvPr/>
          </p:nvSpPr>
          <p:spPr>
            <a:xfrm>
              <a:off x="-285404" y="5754857"/>
              <a:ext cx="1838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transmission line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4C50CEC-A947-18AA-252B-2616D50128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0246" y="4220509"/>
              <a:ext cx="81366" cy="1580827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7093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3B131-687F-4D0A-FB59-011FE1996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72254-A276-55CC-CE62-D2F8F373F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Mock-up of the power transmission line &amp; trajectory: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F24627-7541-E26F-9720-A33A924AFB2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12" y="1263651"/>
            <a:ext cx="7962897" cy="53134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748068-D693-AB6C-D64C-8B0D0F8B2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SCALE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C96177-EF70-D122-2FDF-356F4CE84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4</a:t>
            </a:fld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CCD3A0F-D0C0-C2D3-0506-9B1F710AE603}"/>
              </a:ext>
            </a:extLst>
          </p:cNvPr>
          <p:cNvGrpSpPr/>
          <p:nvPr/>
        </p:nvGrpSpPr>
        <p:grpSpPr>
          <a:xfrm>
            <a:off x="6153257" y="1792646"/>
            <a:ext cx="1838901" cy="2349276"/>
            <a:chOff x="6153257" y="1930531"/>
            <a:chExt cx="1838901" cy="234927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5F24811-3E7E-50AC-B06A-AD1538064323}"/>
                </a:ext>
              </a:extLst>
            </p:cNvPr>
            <p:cNvSpPr txBox="1"/>
            <p:nvPr/>
          </p:nvSpPr>
          <p:spPr>
            <a:xfrm>
              <a:off x="6153257" y="1930531"/>
              <a:ext cx="183890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current leads</a:t>
              </a:r>
            </a:p>
            <a:p>
              <a:r>
                <a:rPr lang="en-US" sz="1400" dirty="0"/>
                <a:t>aka ‘Fuel Cell’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3A6B43E-6D24-CBE1-89C4-710BF650DB21}"/>
                </a:ext>
              </a:extLst>
            </p:cNvPr>
            <p:cNvCxnSpPr>
              <a:cxnSpLocks/>
            </p:cNvCxnSpPr>
            <p:nvPr/>
          </p:nvCxnSpPr>
          <p:spPr>
            <a:xfrm>
              <a:off x="6699142" y="2390707"/>
              <a:ext cx="61994" cy="188910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2663B42-0BD0-9F82-B3F4-1C122BA94701}"/>
              </a:ext>
            </a:extLst>
          </p:cNvPr>
          <p:cNvGrpSpPr/>
          <p:nvPr/>
        </p:nvGrpSpPr>
        <p:grpSpPr>
          <a:xfrm>
            <a:off x="1014440" y="1792646"/>
            <a:ext cx="1838901" cy="2465513"/>
            <a:chOff x="1014440" y="1792646"/>
            <a:chExt cx="1838901" cy="246551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7086E42-E3F5-80E7-B42F-C0E33FC65E64}"/>
                </a:ext>
              </a:extLst>
            </p:cNvPr>
            <p:cNvSpPr txBox="1"/>
            <p:nvPr/>
          </p:nvSpPr>
          <p:spPr>
            <a:xfrm>
              <a:off x="1014440" y="1792646"/>
              <a:ext cx="18389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short-circuit</a:t>
              </a:r>
            </a:p>
            <a:p>
              <a:r>
                <a:rPr lang="en-US" sz="1400" dirty="0"/>
                <a:t>aka ‘E-motor’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C014EDE-215A-33B4-2123-6BDA6140E166}"/>
                </a:ext>
              </a:extLst>
            </p:cNvPr>
            <p:cNvCxnSpPr>
              <a:cxnSpLocks/>
            </p:cNvCxnSpPr>
            <p:nvPr/>
          </p:nvCxnSpPr>
          <p:spPr>
            <a:xfrm>
              <a:off x="1553497" y="2252822"/>
              <a:ext cx="1019222" cy="200533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F08E963-7519-253A-525F-18E7D62098DF}"/>
              </a:ext>
            </a:extLst>
          </p:cNvPr>
          <p:cNvGrpSpPr/>
          <p:nvPr/>
        </p:nvGrpSpPr>
        <p:grpSpPr>
          <a:xfrm>
            <a:off x="3508574" y="1792646"/>
            <a:ext cx="1989450" cy="2116801"/>
            <a:chOff x="1672115" y="1638758"/>
            <a:chExt cx="1989450" cy="211680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1FBA5EB-47C5-2ED2-E063-2571B8D1A055}"/>
                </a:ext>
              </a:extLst>
            </p:cNvPr>
            <p:cNvSpPr txBox="1"/>
            <p:nvPr/>
          </p:nvSpPr>
          <p:spPr>
            <a:xfrm>
              <a:off x="1672115" y="1638758"/>
              <a:ext cx="19894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coaxial transmission line with representative trajectory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4C50CEC-A947-18AA-252B-2616D50128E9}"/>
                </a:ext>
              </a:extLst>
            </p:cNvPr>
            <p:cNvCxnSpPr>
              <a:cxnSpLocks/>
            </p:cNvCxnSpPr>
            <p:nvPr/>
          </p:nvCxnSpPr>
          <p:spPr>
            <a:xfrm>
              <a:off x="2627053" y="2161978"/>
              <a:ext cx="108488" cy="159358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347747E-D0B3-CCFA-986F-79AD000E9FE3}"/>
              </a:ext>
            </a:extLst>
          </p:cNvPr>
          <p:cNvCxnSpPr>
            <a:cxnSpLocks/>
          </p:cNvCxnSpPr>
          <p:nvPr/>
        </p:nvCxnSpPr>
        <p:spPr>
          <a:xfrm flipH="1" flipV="1">
            <a:off x="2688956" y="3909447"/>
            <a:ext cx="123986" cy="189855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7760DE5-1391-7DA4-7CC2-67550601837F}"/>
              </a:ext>
            </a:extLst>
          </p:cNvPr>
          <p:cNvSpPr txBox="1"/>
          <p:nvPr/>
        </p:nvSpPr>
        <p:spPr>
          <a:xfrm>
            <a:off x="2764958" y="3854393"/>
            <a:ext cx="1838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 = 350 mm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0B9AD81-0B6A-64FA-8130-2F9B4ABB5ADB}"/>
              </a:ext>
            </a:extLst>
          </p:cNvPr>
          <p:cNvCxnSpPr>
            <a:cxnSpLocks/>
            <a:stCxn id="35" idx="0"/>
          </p:cNvCxnSpPr>
          <p:nvPr/>
        </p:nvCxnSpPr>
        <p:spPr>
          <a:xfrm flipH="1" flipV="1">
            <a:off x="4517756" y="3920354"/>
            <a:ext cx="73429" cy="1643142"/>
          </a:xfrm>
          <a:prstGeom prst="straightConnector1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39EC717-4DE7-F506-6977-C93C807CBB0C}"/>
              </a:ext>
            </a:extLst>
          </p:cNvPr>
          <p:cNvSpPr txBox="1"/>
          <p:nvPr/>
        </p:nvSpPr>
        <p:spPr>
          <a:xfrm>
            <a:off x="3974938" y="5563496"/>
            <a:ext cx="123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horizontal + vertical bend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290E835-DE0F-EDFC-3586-F8DA08F267AC}"/>
              </a:ext>
            </a:extLst>
          </p:cNvPr>
          <p:cNvCxnSpPr>
            <a:cxnSpLocks/>
          </p:cNvCxnSpPr>
          <p:nvPr/>
        </p:nvCxnSpPr>
        <p:spPr>
          <a:xfrm>
            <a:off x="5548394" y="3549112"/>
            <a:ext cx="170480" cy="592810"/>
          </a:xfrm>
          <a:prstGeom prst="straightConnector1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DBB8C50-A5FB-1E1D-1ACB-AF96E867D0FA}"/>
              </a:ext>
            </a:extLst>
          </p:cNvPr>
          <p:cNvSpPr txBox="1"/>
          <p:nvPr/>
        </p:nvSpPr>
        <p:spPr>
          <a:xfrm>
            <a:off x="5017387" y="3071943"/>
            <a:ext cx="123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horizontal + vertical bend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5CBA11-D623-4DE9-06E6-BEA05250759D}"/>
              </a:ext>
            </a:extLst>
          </p:cNvPr>
          <p:cNvSpPr txBox="1"/>
          <p:nvPr/>
        </p:nvSpPr>
        <p:spPr>
          <a:xfrm>
            <a:off x="5433258" y="5563496"/>
            <a:ext cx="1232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vertical bend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045510-1BB2-FEB9-55C3-9587145F8C22}"/>
              </a:ext>
            </a:extLst>
          </p:cNvPr>
          <p:cNvCxnSpPr>
            <a:cxnSpLocks/>
            <a:stCxn id="43" idx="0"/>
          </p:cNvCxnSpPr>
          <p:nvPr/>
        </p:nvCxnSpPr>
        <p:spPr>
          <a:xfrm flipV="1">
            <a:off x="6049505" y="4388246"/>
            <a:ext cx="334411" cy="1175250"/>
          </a:xfrm>
          <a:prstGeom prst="straightConnector1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7C86CF9-ACFE-EEAA-7C80-84D4DFFAA9A4}"/>
              </a:ext>
            </a:extLst>
          </p:cNvPr>
          <p:cNvCxnSpPr>
            <a:cxnSpLocks/>
            <a:stCxn id="53" idx="0"/>
          </p:cNvCxnSpPr>
          <p:nvPr/>
        </p:nvCxnSpPr>
        <p:spPr>
          <a:xfrm flipH="1" flipV="1">
            <a:off x="2612558" y="4090172"/>
            <a:ext cx="194473" cy="1473324"/>
          </a:xfrm>
          <a:prstGeom prst="straightConnector1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7B0BC38-33D1-6C8C-D8E5-2A9F64444B9F}"/>
              </a:ext>
            </a:extLst>
          </p:cNvPr>
          <p:cNvSpPr txBox="1"/>
          <p:nvPr/>
        </p:nvSpPr>
        <p:spPr>
          <a:xfrm>
            <a:off x="2444669" y="2942787"/>
            <a:ext cx="1232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 vertical bend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DC66A6E-6F65-A8EC-54A5-F716A3E4AF7F}"/>
              </a:ext>
            </a:extLst>
          </p:cNvPr>
          <p:cNvCxnSpPr>
            <a:cxnSpLocks/>
          </p:cNvCxnSpPr>
          <p:nvPr/>
        </p:nvCxnSpPr>
        <p:spPr>
          <a:xfrm flipH="1">
            <a:off x="2723373" y="3197372"/>
            <a:ext cx="209682" cy="657021"/>
          </a:xfrm>
          <a:prstGeom prst="straightConnector1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0B2CD93-382A-999D-D1BC-C383463AF7B6}"/>
              </a:ext>
            </a:extLst>
          </p:cNvPr>
          <p:cNvSpPr txBox="1"/>
          <p:nvPr/>
        </p:nvSpPr>
        <p:spPr>
          <a:xfrm>
            <a:off x="2190784" y="5563496"/>
            <a:ext cx="1232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vertical access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D6FEEFF-EA86-C356-2E98-331B1CB478AD}"/>
              </a:ext>
            </a:extLst>
          </p:cNvPr>
          <p:cNvSpPr txBox="1"/>
          <p:nvPr/>
        </p:nvSpPr>
        <p:spPr>
          <a:xfrm>
            <a:off x="4871866" y="4234358"/>
            <a:ext cx="1838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 = 500 mm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1EEDB72-5B9C-AA82-19E8-A0CECBA32ABC}"/>
              </a:ext>
            </a:extLst>
          </p:cNvPr>
          <p:cNvCxnSpPr>
            <a:cxnSpLocks/>
          </p:cNvCxnSpPr>
          <p:nvPr/>
        </p:nvCxnSpPr>
        <p:spPr>
          <a:xfrm flipV="1">
            <a:off x="5498024" y="4141922"/>
            <a:ext cx="187639" cy="175012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43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0532A-BD33-8C69-B2B0-7BF49BD6C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13115-9096-DA1B-850D-74A67D50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HTS cable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70153-8558-2437-90E2-0790AA57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63028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Based on WP6a HTS cable:</a:t>
            </a:r>
          </a:p>
          <a:p>
            <a:r>
              <a:rPr lang="en-GB" dirty="0"/>
              <a:t>Cu braid as core for stabilization</a:t>
            </a:r>
          </a:p>
          <a:p>
            <a:r>
              <a:rPr lang="en-GB" dirty="0"/>
              <a:t>2 REBCO layers (7 tapes each),</a:t>
            </a:r>
            <a:br>
              <a:rPr lang="en-GB" dirty="0"/>
            </a:br>
            <a:r>
              <a:rPr lang="en-GB" dirty="0"/>
              <a:t>separated by Cu buffer layer: 3 kA @ 50 K</a:t>
            </a:r>
          </a:p>
          <a:p>
            <a:r>
              <a:rPr lang="en-GB" dirty="0"/>
              <a:t>Kapton tape layers for el. insulation</a:t>
            </a:r>
            <a:br>
              <a:rPr lang="en-GB" dirty="0"/>
            </a:br>
            <a:r>
              <a:rPr lang="en-GB" dirty="0"/>
              <a:t>(2 layers, each 50 % overlap): 10 kV air, 5 kV (</a:t>
            </a:r>
            <a:r>
              <a:rPr lang="en-GB" dirty="0" err="1"/>
              <a:t>gHe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b="1" u="sng" dirty="0"/>
              <a:t>Optimizations of HTS cable for SCALE:</a:t>
            </a:r>
          </a:p>
          <a:p>
            <a:r>
              <a:rPr lang="en-GB" b="1" dirty="0"/>
              <a:t>Coaxial:</a:t>
            </a:r>
            <a:r>
              <a:rPr lang="en-GB" dirty="0"/>
              <a:t> Kapton el. insulation layers</a:t>
            </a:r>
            <a:br>
              <a:rPr lang="en-GB" dirty="0"/>
            </a:br>
            <a:r>
              <a:rPr lang="en-GB" dirty="0"/>
              <a:t>between REBCO tape layers</a:t>
            </a:r>
          </a:p>
          <a:p>
            <a:r>
              <a:rPr lang="en-GB" b="1" dirty="0"/>
              <a:t>Low weight:</a:t>
            </a:r>
            <a:r>
              <a:rPr lang="en-GB" dirty="0"/>
              <a:t> Kevlar rope instead of Cu</a:t>
            </a:r>
            <a:br>
              <a:rPr lang="en-GB" dirty="0"/>
            </a:br>
            <a:r>
              <a:rPr lang="en-GB" dirty="0"/>
              <a:t>braid core, multiple Cu tape layers required</a:t>
            </a:r>
            <a:br>
              <a:rPr lang="en-GB" dirty="0"/>
            </a:br>
            <a:r>
              <a:rPr lang="en-GB" dirty="0"/>
              <a:t>for electrical &amp; mechanical stabilization</a:t>
            </a:r>
            <a:br>
              <a:rPr lang="en-GB" dirty="0"/>
            </a:br>
            <a:r>
              <a:rPr lang="en-GB" dirty="0"/>
              <a:t>(winding direction change between layers)</a:t>
            </a:r>
          </a:p>
          <a:p>
            <a:endParaRPr lang="en-GB" b="1" u="sng" dirty="0"/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1717C-5EAB-434C-55B4-8F4769C4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5</a:t>
            </a:fld>
            <a:endParaRPr lang="en-GB" dirty="0"/>
          </a:p>
        </p:txBody>
      </p:sp>
      <p:pic>
        <p:nvPicPr>
          <p:cNvPr id="14" name="Picture 13" descr="A circular object with text&#10;&#10;Description automatically generated">
            <a:extLst>
              <a:ext uri="{FF2B5EF4-FFF2-40B4-BE49-F238E27FC236}">
                <a16:creationId xmlns:a16="http://schemas.microsoft.com/office/drawing/2014/main" id="{AA065DE1-9FD4-3093-EA20-C80514ADE2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359" y="723428"/>
            <a:ext cx="3221840" cy="1679870"/>
          </a:xfrm>
          <a:prstGeom prst="rect">
            <a:avLst/>
          </a:prstGeom>
        </p:spPr>
      </p:pic>
      <p:pic>
        <p:nvPicPr>
          <p:cNvPr id="17" name="Picture 16" descr="A circular pattern with text&#10;&#10;Description automatically generated with medium confidence">
            <a:extLst>
              <a:ext uri="{FF2B5EF4-FFF2-40B4-BE49-F238E27FC236}">
                <a16:creationId xmlns:a16="http://schemas.microsoft.com/office/drawing/2014/main" id="{7C64FBDE-5053-50DB-A7C2-ADC22FC1B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359" y="3716943"/>
            <a:ext cx="3221840" cy="162509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F6B3B76-E9FE-6A01-4A9E-1447A7C20A44}"/>
              </a:ext>
            </a:extLst>
          </p:cNvPr>
          <p:cNvSpPr txBox="1"/>
          <p:nvPr/>
        </p:nvSpPr>
        <p:spPr>
          <a:xfrm>
            <a:off x="7647993" y="2457354"/>
            <a:ext cx="117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WP6a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2A480E-F453-A192-602F-E0E739FCB1C2}"/>
              </a:ext>
            </a:extLst>
          </p:cNvPr>
          <p:cNvSpPr txBox="1"/>
          <p:nvPr/>
        </p:nvSpPr>
        <p:spPr>
          <a:xfrm>
            <a:off x="7691905" y="5380748"/>
            <a:ext cx="117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98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0532A-BD33-8C69-B2B0-7BF49BD6C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13115-9096-DA1B-850D-74A67D50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HTS cable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70153-8558-2437-90E2-0790AA57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Upgrade of HTS cabling machine:</a:t>
            </a:r>
          </a:p>
          <a:p>
            <a:r>
              <a:rPr lang="en-GB" b="1" dirty="0"/>
              <a:t>Multiple passes needed</a:t>
            </a:r>
            <a:r>
              <a:rPr lang="en-GB" dirty="0"/>
              <a:t>: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full reel-to-reel operation</a:t>
            </a:r>
          </a:p>
          <a:p>
            <a:pPr lvl="1"/>
            <a:r>
              <a:rPr lang="en-GB" dirty="0"/>
              <a:t>grooves in caterpillar belts</a:t>
            </a:r>
          </a:p>
          <a:p>
            <a:pPr lvl="1"/>
            <a:r>
              <a:rPr lang="en-GB" dirty="0"/>
              <a:t>pulling caterpillar with force limiter</a:t>
            </a:r>
          </a:p>
          <a:p>
            <a:r>
              <a:rPr lang="en-GB" b="1" dirty="0"/>
              <a:t>CW &amp; CCW Cu buffer layers: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upgrade of Cu buffer head</a:t>
            </a:r>
          </a:p>
          <a:p>
            <a:pPr lvl="1"/>
            <a:r>
              <a:rPr lang="en-GB" dirty="0"/>
              <a:t>2x Cu tape source spools (CW &amp; CCW), 2x radius measure laser</a:t>
            </a:r>
          </a:p>
          <a:p>
            <a:pPr lvl="1"/>
            <a:r>
              <a:rPr lang="en-GB" dirty="0"/>
              <a:t>stepper motor + rotational torque meter instead of prop. brake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more precise tension control (while stationary &amp; in rotation) </a:t>
            </a:r>
            <a:endParaRPr lang="en-GB" dirty="0"/>
          </a:p>
          <a:p>
            <a:endParaRPr lang="en-GB" b="1" u="sng" dirty="0"/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1717C-5EAB-434C-55B4-8F4769C4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6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83F190-F0F6-356B-3354-247DCC11C28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4244" y="4306716"/>
            <a:ext cx="9143999" cy="2349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EC5FFE-DD53-1D66-6282-87A1CA8F8D9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4244" y="4306716"/>
            <a:ext cx="9143999" cy="234901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2C49E23-B80A-2157-187A-59793671F8D2}"/>
              </a:ext>
            </a:extLst>
          </p:cNvPr>
          <p:cNvSpPr txBox="1">
            <a:spLocks/>
          </p:cNvSpPr>
          <p:nvPr/>
        </p:nvSpPr>
        <p:spPr>
          <a:xfrm>
            <a:off x="4890563" y="1953060"/>
            <a:ext cx="4199192" cy="15554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 p</a:t>
            </a:r>
            <a:r>
              <a:rPr lang="en-GB" dirty="0"/>
              <a:t>rotect cable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32621595-2D2D-C840-3201-279E5F85815A}"/>
              </a:ext>
            </a:extLst>
          </p:cNvPr>
          <p:cNvSpPr/>
          <p:nvPr/>
        </p:nvSpPr>
        <p:spPr>
          <a:xfrm>
            <a:off x="5287591" y="1820951"/>
            <a:ext cx="113810" cy="647537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61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0532A-BD33-8C69-B2B0-7BF49BD6C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een rope attached to a ladder&#10;&#10;Description automatically generated">
            <a:extLst>
              <a:ext uri="{FF2B5EF4-FFF2-40B4-BE49-F238E27FC236}">
                <a16:creationId xmlns:a16="http://schemas.microsoft.com/office/drawing/2014/main" id="{71E21B3F-3966-A0AA-5207-3DF8A2084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6" y="3183881"/>
            <a:ext cx="8978218" cy="3129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213115-9096-DA1B-850D-74A67D50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demonstrator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70153-8558-2437-90E2-0790AA57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Schematic overview:</a:t>
            </a:r>
          </a:p>
          <a:p>
            <a:pPr lvl="2"/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1717C-5EAB-434C-55B4-8F4769C4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7</a:t>
            </a:fld>
            <a:endParaRPr lang="en-GB" dirty="0"/>
          </a:p>
        </p:txBody>
      </p:sp>
      <p:pic>
        <p:nvPicPr>
          <p:cNvPr id="9" name="Picture 8" descr="A circular pattern with text&#10;&#10;Description automatically generated with medium confidence">
            <a:extLst>
              <a:ext uri="{FF2B5EF4-FFF2-40B4-BE49-F238E27FC236}">
                <a16:creationId xmlns:a16="http://schemas.microsoft.com/office/drawing/2014/main" id="{EBB7146B-68F7-0F2E-B059-334C0732E01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018" y="1308145"/>
            <a:ext cx="2687724" cy="135172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542A9E5-9142-3F88-2640-7043C65AF2C8}"/>
              </a:ext>
            </a:extLst>
          </p:cNvPr>
          <p:cNvCxnSpPr>
            <a:cxnSpLocks/>
          </p:cNvCxnSpPr>
          <p:nvPr/>
        </p:nvCxnSpPr>
        <p:spPr>
          <a:xfrm flipH="1">
            <a:off x="3727342" y="2610275"/>
            <a:ext cx="1739685" cy="1252689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EB6BB35-05E8-F4E0-5D0A-89CCAD85A4CF}"/>
              </a:ext>
            </a:extLst>
          </p:cNvPr>
          <p:cNvSpPr txBox="1"/>
          <p:nvPr/>
        </p:nvSpPr>
        <p:spPr>
          <a:xfrm>
            <a:off x="7320479" y="986817"/>
            <a:ext cx="219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4x 600A HL-LHC current leads</a:t>
            </a:r>
          </a:p>
          <a:p>
            <a:r>
              <a:rPr lang="en-US" dirty="0"/>
              <a:t>(2 per polarity)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D93509-6B1A-0FA2-F577-9021DEE618EB}"/>
              </a:ext>
            </a:extLst>
          </p:cNvPr>
          <p:cNvSpPr txBox="1"/>
          <p:nvPr/>
        </p:nvSpPr>
        <p:spPr>
          <a:xfrm>
            <a:off x="2087635" y="5404650"/>
            <a:ext cx="2371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7m long flexible cryostat: 15 mm ID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E6F98E-B48F-8589-B00E-FC16D67E6FC0}"/>
              </a:ext>
            </a:extLst>
          </p:cNvPr>
          <p:cNvCxnSpPr>
            <a:cxnSpLocks/>
          </p:cNvCxnSpPr>
          <p:nvPr/>
        </p:nvCxnSpPr>
        <p:spPr>
          <a:xfrm flipV="1">
            <a:off x="5385975" y="4281418"/>
            <a:ext cx="1262163" cy="216588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577E58D-875B-B84B-5392-777DAA40BB82}"/>
              </a:ext>
            </a:extLst>
          </p:cNvPr>
          <p:cNvSpPr txBox="1"/>
          <p:nvPr/>
        </p:nvSpPr>
        <p:spPr>
          <a:xfrm>
            <a:off x="4339964" y="6338896"/>
            <a:ext cx="237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ref. temp. sensor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46F5C9-6467-6E68-23B2-51407AA0BCCD}"/>
              </a:ext>
            </a:extLst>
          </p:cNvPr>
          <p:cNvSpPr txBox="1"/>
          <p:nvPr/>
        </p:nvSpPr>
        <p:spPr>
          <a:xfrm>
            <a:off x="5249380" y="2578616"/>
            <a:ext cx="1507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13 mm OD, 284 g/m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DCDC7F5-17AA-0944-63FE-8C92A8D86652}"/>
              </a:ext>
            </a:extLst>
          </p:cNvPr>
          <p:cNvCxnSpPr>
            <a:cxnSpLocks/>
          </p:cNvCxnSpPr>
          <p:nvPr/>
        </p:nvCxnSpPr>
        <p:spPr>
          <a:xfrm flipH="1" flipV="1">
            <a:off x="2983424" y="3900714"/>
            <a:ext cx="144769" cy="153773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B41CB35-67DC-AFC2-55A4-13B0B39B69BF}"/>
              </a:ext>
            </a:extLst>
          </p:cNvPr>
          <p:cNvSpPr txBox="1"/>
          <p:nvPr/>
        </p:nvSpPr>
        <p:spPr>
          <a:xfrm>
            <a:off x="169924" y="2013535"/>
            <a:ext cx="2635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cryogenic connection to SM18 ‘Diode’ test station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F217AC9-99FD-1806-52AD-89045B6D26EF}"/>
              </a:ext>
            </a:extLst>
          </p:cNvPr>
          <p:cNvCxnSpPr>
            <a:cxnSpLocks/>
          </p:cNvCxnSpPr>
          <p:nvPr/>
        </p:nvCxnSpPr>
        <p:spPr>
          <a:xfrm flipV="1">
            <a:off x="7694149" y="4281418"/>
            <a:ext cx="1259045" cy="216588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6619F51-5306-E0C5-06F2-DC38818F753A}"/>
              </a:ext>
            </a:extLst>
          </p:cNvPr>
          <p:cNvSpPr txBox="1"/>
          <p:nvPr/>
        </p:nvSpPr>
        <p:spPr>
          <a:xfrm>
            <a:off x="6403421" y="6338896"/>
            <a:ext cx="237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warm He gas return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0D3040-2D13-BCE4-813A-EAD5B9E0E3E3}"/>
              </a:ext>
            </a:extLst>
          </p:cNvPr>
          <p:cNvSpPr txBox="1"/>
          <p:nvPr/>
        </p:nvSpPr>
        <p:spPr>
          <a:xfrm>
            <a:off x="4563291" y="986817"/>
            <a:ext cx="301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SCALE coaxial HTS cable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272F091-8CF2-9674-A942-A348C8A69B3F}"/>
              </a:ext>
            </a:extLst>
          </p:cNvPr>
          <p:cNvCxnSpPr>
            <a:cxnSpLocks/>
          </p:cNvCxnSpPr>
          <p:nvPr/>
        </p:nvCxnSpPr>
        <p:spPr>
          <a:xfrm flipH="1">
            <a:off x="778790" y="2636064"/>
            <a:ext cx="542441" cy="600555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EE98AC-4DF4-E2C1-BD0B-C7364F45CCA6}"/>
              </a:ext>
            </a:extLst>
          </p:cNvPr>
          <p:cNvCxnSpPr>
            <a:cxnSpLocks/>
          </p:cNvCxnSpPr>
          <p:nvPr/>
        </p:nvCxnSpPr>
        <p:spPr>
          <a:xfrm>
            <a:off x="8093990" y="1879169"/>
            <a:ext cx="76186" cy="2165833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F5EF493-DCC0-5FDF-CF82-0E089799AF02}"/>
              </a:ext>
            </a:extLst>
          </p:cNvPr>
          <p:cNvSpPr txBox="1"/>
          <p:nvPr/>
        </p:nvSpPr>
        <p:spPr>
          <a:xfrm>
            <a:off x="348225" y="6338896"/>
            <a:ext cx="263519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injection of cold He gas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C383EEE-C8B4-F7CA-BC82-A2C7D1C4FFB4}"/>
              </a:ext>
            </a:extLst>
          </p:cNvPr>
          <p:cNvCxnSpPr>
            <a:cxnSpLocks/>
          </p:cNvCxnSpPr>
          <p:nvPr/>
        </p:nvCxnSpPr>
        <p:spPr>
          <a:xfrm flipH="1" flipV="1">
            <a:off x="778790" y="4320164"/>
            <a:ext cx="708733" cy="20574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B2BE563-0550-4523-C259-26B82AB5B505}"/>
              </a:ext>
            </a:extLst>
          </p:cNvPr>
          <p:cNvSpPr txBox="1"/>
          <p:nvPr/>
        </p:nvSpPr>
        <p:spPr>
          <a:xfrm>
            <a:off x="1129666" y="3158265"/>
            <a:ext cx="161926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short-circuit:</a:t>
            </a:r>
          </a:p>
          <a:p>
            <a:r>
              <a:rPr lang="en-US" dirty="0">
                <a:solidFill>
                  <a:srgbClr val="FF0000"/>
                </a:solidFill>
              </a:rPr>
              <a:t>aka ‘E-motor’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17138D2-CA85-EAA3-3669-543CA3F14C24}"/>
              </a:ext>
            </a:extLst>
          </p:cNvPr>
          <p:cNvSpPr txBox="1"/>
          <p:nvPr/>
        </p:nvSpPr>
        <p:spPr>
          <a:xfrm>
            <a:off x="6071857" y="3446475"/>
            <a:ext cx="216220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current injection:</a:t>
            </a:r>
          </a:p>
          <a:p>
            <a:r>
              <a:rPr lang="en-US" dirty="0">
                <a:solidFill>
                  <a:srgbClr val="FF0000"/>
                </a:solidFill>
              </a:rPr>
              <a:t>aka ‘Fuel Cell’</a:t>
            </a:r>
          </a:p>
        </p:txBody>
      </p:sp>
    </p:spTree>
    <p:extLst>
      <p:ext uri="{BB962C8B-B14F-4D97-AF65-F5344CB8AC3E}">
        <p14:creationId xmlns:p14="http://schemas.microsoft.com/office/powerpoint/2010/main" val="4090291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0532A-BD33-8C69-B2B0-7BF49BD6C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een rope attached to a ladder&#10;&#10;Description automatically generated">
            <a:extLst>
              <a:ext uri="{FF2B5EF4-FFF2-40B4-BE49-F238E27FC236}">
                <a16:creationId xmlns:a16="http://schemas.microsoft.com/office/drawing/2014/main" id="{71E21B3F-3966-A0AA-5207-3DF8A2084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6" y="3183881"/>
            <a:ext cx="8978218" cy="3129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213115-9096-DA1B-850D-74A67D50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demonstrator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70153-8558-2437-90E2-0790AA57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Schematic overview:</a:t>
            </a:r>
          </a:p>
          <a:p>
            <a:pPr marL="0" indent="0">
              <a:buNone/>
            </a:pPr>
            <a:r>
              <a:rPr lang="en-GB" i="1" dirty="0"/>
              <a:t>(short-circuit)</a:t>
            </a:r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1717C-5EAB-434C-55B4-8F4769C4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2CF02DB-5C6C-396F-FE11-A7DFA6D3DFCB}"/>
              </a:ext>
            </a:extLst>
          </p:cNvPr>
          <p:cNvSpPr/>
          <p:nvPr/>
        </p:nvSpPr>
        <p:spPr>
          <a:xfrm>
            <a:off x="197603" y="3183881"/>
            <a:ext cx="1026763" cy="1182765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blue and white cylinder with a green hose&#10;&#10;Description automatically generated">
            <a:extLst>
              <a:ext uri="{FF2B5EF4-FFF2-40B4-BE49-F238E27FC236}">
                <a16:creationId xmlns:a16="http://schemas.microsoft.com/office/drawing/2014/main" id="{1061023D-56C1-7442-C6AB-62A6B04B882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555" y="711720"/>
            <a:ext cx="3970844" cy="318388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BDC5EC0-F9EF-E557-3E56-FAF7730B2BA7}"/>
              </a:ext>
            </a:extLst>
          </p:cNvPr>
          <p:cNvSpPr txBox="1"/>
          <p:nvPr/>
        </p:nvSpPr>
        <p:spPr>
          <a:xfrm>
            <a:off x="1630658" y="1948722"/>
            <a:ext cx="2028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cold </a:t>
            </a:r>
            <a:r>
              <a:rPr lang="en-US" dirty="0" err="1"/>
              <a:t>gHe</a:t>
            </a:r>
            <a:r>
              <a:rPr lang="en-US" dirty="0"/>
              <a:t> injection</a:t>
            </a:r>
            <a:br>
              <a:rPr lang="en-US" dirty="0"/>
            </a:br>
            <a:r>
              <a:rPr lang="en-US" dirty="0"/>
              <a:t>(20 – 65 K)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6792AE-EEA3-5721-18C2-5782837EAEE8}"/>
              </a:ext>
            </a:extLst>
          </p:cNvPr>
          <p:cNvSpPr txBox="1"/>
          <p:nvPr/>
        </p:nvSpPr>
        <p:spPr>
          <a:xfrm>
            <a:off x="7138810" y="2646949"/>
            <a:ext cx="2625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short-circuit of</a:t>
            </a:r>
            <a:br>
              <a:rPr lang="en-US" dirty="0"/>
            </a:br>
            <a:r>
              <a:rPr lang="en-US" dirty="0"/>
              <a:t>the 2 coaxial layers</a:t>
            </a:r>
            <a:br>
              <a:rPr lang="en-US" dirty="0"/>
            </a:b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F9EFF7-040C-2F7D-EF40-FDE4C1494DF8}"/>
              </a:ext>
            </a:extLst>
          </p:cNvPr>
          <p:cNvSpPr txBox="1"/>
          <p:nvPr/>
        </p:nvSpPr>
        <p:spPr>
          <a:xfrm>
            <a:off x="1630658" y="4064454"/>
            <a:ext cx="2028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instrumentation feedthrough (IFS)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6CBA33-8073-ACD6-8721-F3F2E48A4171}"/>
              </a:ext>
            </a:extLst>
          </p:cNvPr>
          <p:cNvSpPr txBox="1"/>
          <p:nvPr/>
        </p:nvSpPr>
        <p:spPr>
          <a:xfrm>
            <a:off x="1630658" y="2756905"/>
            <a:ext cx="1912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 pumping port</a:t>
            </a:r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C08D645-C805-A74B-E00C-94CD2DA10200}"/>
              </a:ext>
            </a:extLst>
          </p:cNvPr>
          <p:cNvCxnSpPr>
            <a:cxnSpLocks/>
          </p:cNvCxnSpPr>
          <p:nvPr/>
        </p:nvCxnSpPr>
        <p:spPr>
          <a:xfrm flipV="1">
            <a:off x="1255363" y="3343759"/>
            <a:ext cx="2847813" cy="348712"/>
          </a:xfrm>
          <a:prstGeom prst="straightConnector1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B32FB8B-1E37-307E-DACC-371D628A4185}"/>
              </a:ext>
            </a:extLst>
          </p:cNvPr>
          <p:cNvSpPr txBox="1"/>
          <p:nvPr/>
        </p:nvSpPr>
        <p:spPr>
          <a:xfrm>
            <a:off x="1630658" y="6009118"/>
            <a:ext cx="2936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 volume over-pressure protection</a:t>
            </a:r>
            <a:br>
              <a:rPr lang="en-US" dirty="0"/>
            </a:br>
            <a:endParaRPr lang="en-GB" dirty="0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852B9F40-B065-85A8-659B-2EFF9EDE944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7993" y="707844"/>
            <a:ext cx="3974115" cy="3112487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27C2621-1F4A-6B43-02EA-2979EEEF5D18}"/>
              </a:ext>
            </a:extLst>
          </p:cNvPr>
          <p:cNvCxnSpPr>
            <a:cxnSpLocks/>
          </p:cNvCxnSpPr>
          <p:nvPr/>
        </p:nvCxnSpPr>
        <p:spPr>
          <a:xfrm>
            <a:off x="3434632" y="2169825"/>
            <a:ext cx="781204" cy="41913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BBB6607-CE38-0B78-C052-2F0AFAAF80A5}"/>
              </a:ext>
            </a:extLst>
          </p:cNvPr>
          <p:cNvCxnSpPr>
            <a:cxnSpLocks/>
          </p:cNvCxnSpPr>
          <p:nvPr/>
        </p:nvCxnSpPr>
        <p:spPr>
          <a:xfrm>
            <a:off x="3404223" y="2967036"/>
            <a:ext cx="819065" cy="13715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76D6B28-E91E-3FF2-7C8B-5DA60863511E}"/>
              </a:ext>
            </a:extLst>
          </p:cNvPr>
          <p:cNvCxnSpPr>
            <a:cxnSpLocks/>
          </p:cNvCxnSpPr>
          <p:nvPr/>
        </p:nvCxnSpPr>
        <p:spPr>
          <a:xfrm flipV="1">
            <a:off x="3265980" y="3131449"/>
            <a:ext cx="1138768" cy="1136135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8DE487A-8462-FE84-CDAE-FAE69974B684}"/>
              </a:ext>
            </a:extLst>
          </p:cNvPr>
          <p:cNvCxnSpPr>
            <a:cxnSpLocks/>
          </p:cNvCxnSpPr>
          <p:nvPr/>
        </p:nvCxnSpPr>
        <p:spPr>
          <a:xfrm flipV="1">
            <a:off x="3260271" y="2793546"/>
            <a:ext cx="1480105" cy="252135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53736B7-FEA3-F798-141E-9517D0B37EE7}"/>
              </a:ext>
            </a:extLst>
          </p:cNvPr>
          <p:cNvCxnSpPr>
            <a:cxnSpLocks/>
          </p:cNvCxnSpPr>
          <p:nvPr/>
        </p:nvCxnSpPr>
        <p:spPr>
          <a:xfrm flipV="1">
            <a:off x="3796281" y="3371086"/>
            <a:ext cx="1101922" cy="2812162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D41A7F5F-453B-1AEE-F050-EEFE1CB401F7}"/>
              </a:ext>
            </a:extLst>
          </p:cNvPr>
          <p:cNvSpPr txBox="1"/>
          <p:nvPr/>
        </p:nvSpPr>
        <p:spPr>
          <a:xfrm>
            <a:off x="1630658" y="5094870"/>
            <a:ext cx="2625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cold </a:t>
            </a:r>
            <a:r>
              <a:rPr lang="en-US" dirty="0" err="1"/>
              <a:t>gHe</a:t>
            </a:r>
            <a:r>
              <a:rPr lang="en-US" dirty="0"/>
              <a:t> bypass</a:t>
            </a:r>
          </a:p>
          <a:p>
            <a:r>
              <a:rPr lang="en-US" dirty="0"/>
              <a:t>(needed for flow regulation)</a:t>
            </a:r>
            <a:br>
              <a:rPr lang="en-US" dirty="0"/>
            </a:br>
            <a:endParaRPr lang="en-GB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8C79AE7-252C-CEC1-5110-24F1A679C162}"/>
              </a:ext>
            </a:extLst>
          </p:cNvPr>
          <p:cNvSpPr txBox="1"/>
          <p:nvPr/>
        </p:nvSpPr>
        <p:spPr>
          <a:xfrm>
            <a:off x="3157917" y="1242222"/>
            <a:ext cx="2028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capillary for instrumentation</a:t>
            </a:r>
            <a:endParaRPr lang="en-GB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A3845C1-CD8B-AC07-2987-E853FE1ADABD}"/>
              </a:ext>
            </a:extLst>
          </p:cNvPr>
          <p:cNvCxnSpPr>
            <a:cxnSpLocks/>
          </p:cNvCxnSpPr>
          <p:nvPr/>
        </p:nvCxnSpPr>
        <p:spPr>
          <a:xfrm flipH="1" flipV="1">
            <a:off x="5610386" y="2409938"/>
            <a:ext cx="1553706" cy="539017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A4C29AE-405D-B9C0-C301-6050B5ED9A16}"/>
              </a:ext>
            </a:extLst>
          </p:cNvPr>
          <p:cNvCxnSpPr>
            <a:cxnSpLocks/>
          </p:cNvCxnSpPr>
          <p:nvPr/>
        </p:nvCxnSpPr>
        <p:spPr>
          <a:xfrm>
            <a:off x="4427395" y="1798452"/>
            <a:ext cx="338334" cy="65072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AC0F659F-3D9E-1DA7-4AD6-6719E61E5EDF}"/>
              </a:ext>
            </a:extLst>
          </p:cNvPr>
          <p:cNvSpPr txBox="1"/>
          <p:nvPr/>
        </p:nvSpPr>
        <p:spPr>
          <a:xfrm>
            <a:off x="4297551" y="751285"/>
            <a:ext cx="2625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gHe</a:t>
            </a:r>
            <a:r>
              <a:rPr lang="en-US" dirty="0"/>
              <a:t> vessel</a:t>
            </a:r>
            <a:br>
              <a:rPr lang="en-US" dirty="0"/>
            </a:br>
            <a:endParaRPr lang="en-GB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DC9CB90-6356-3524-386C-B1391B6811D0}"/>
              </a:ext>
            </a:extLst>
          </p:cNvPr>
          <p:cNvCxnSpPr>
            <a:cxnSpLocks/>
          </p:cNvCxnSpPr>
          <p:nvPr/>
        </p:nvCxnSpPr>
        <p:spPr>
          <a:xfrm>
            <a:off x="5167790" y="1071342"/>
            <a:ext cx="218069" cy="113505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F6ABA43A-F58F-2035-C5ED-BCCC13427E91}"/>
              </a:ext>
            </a:extLst>
          </p:cNvPr>
          <p:cNvSpPr txBox="1"/>
          <p:nvPr/>
        </p:nvSpPr>
        <p:spPr>
          <a:xfrm>
            <a:off x="7677899" y="1145256"/>
            <a:ext cx="16171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distance for</a:t>
            </a:r>
            <a:br>
              <a:rPr lang="en-US" dirty="0"/>
            </a:br>
            <a:r>
              <a:rPr lang="en-US" dirty="0"/>
              <a:t>thermal expansion compensation</a:t>
            </a:r>
            <a:br>
              <a:rPr lang="en-US" dirty="0"/>
            </a:br>
            <a:endParaRPr lang="en-GB" dirty="0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9FF0456-6899-F838-DAA7-CD1FCB419E38}"/>
              </a:ext>
            </a:extLst>
          </p:cNvPr>
          <p:cNvCxnSpPr>
            <a:cxnSpLocks/>
          </p:cNvCxnSpPr>
          <p:nvPr/>
        </p:nvCxnSpPr>
        <p:spPr>
          <a:xfrm flipH="1">
            <a:off x="6063712" y="1685086"/>
            <a:ext cx="1658319" cy="446512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EAD9C08F-53C4-B994-0D76-D691AAB689FC}"/>
              </a:ext>
            </a:extLst>
          </p:cNvPr>
          <p:cNvSpPr txBox="1"/>
          <p:nvPr/>
        </p:nvSpPr>
        <p:spPr>
          <a:xfrm>
            <a:off x="5893882" y="3387556"/>
            <a:ext cx="2625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temp. sensor</a:t>
            </a:r>
            <a:br>
              <a:rPr lang="en-US" dirty="0"/>
            </a:br>
            <a:r>
              <a:rPr lang="en-US" dirty="0"/>
              <a:t>for </a:t>
            </a:r>
            <a:r>
              <a:rPr lang="en-US" dirty="0" err="1"/>
              <a:t>gHe</a:t>
            </a:r>
            <a:r>
              <a:rPr lang="en-US" dirty="0"/>
              <a:t> temp. regulation</a:t>
            </a:r>
            <a:endParaRPr lang="en-GB" dirty="0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75F047F-FACC-E198-6ADE-C1466660AF3A}"/>
              </a:ext>
            </a:extLst>
          </p:cNvPr>
          <p:cNvCxnSpPr>
            <a:cxnSpLocks/>
          </p:cNvCxnSpPr>
          <p:nvPr/>
        </p:nvCxnSpPr>
        <p:spPr>
          <a:xfrm flipH="1" flipV="1">
            <a:off x="5320020" y="2692944"/>
            <a:ext cx="656813" cy="101928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Star: 5 Points 86">
            <a:extLst>
              <a:ext uri="{FF2B5EF4-FFF2-40B4-BE49-F238E27FC236}">
                <a16:creationId xmlns:a16="http://schemas.microsoft.com/office/drawing/2014/main" id="{9D1D7457-312D-279C-8841-FD03CC94C118}"/>
              </a:ext>
            </a:extLst>
          </p:cNvPr>
          <p:cNvSpPr/>
          <p:nvPr/>
        </p:nvSpPr>
        <p:spPr>
          <a:xfrm>
            <a:off x="5201239" y="2536059"/>
            <a:ext cx="144000" cy="1440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83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  <p:bldP spid="30" grpId="0"/>
      <p:bldP spid="55" grpId="0"/>
      <p:bldP spid="56" grpId="0"/>
      <p:bldP spid="63" grpId="0"/>
      <p:bldP spid="70" grpId="0"/>
      <p:bldP spid="76" grpId="0"/>
      <p:bldP spid="8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0532A-BD33-8C69-B2B0-7BF49BD6C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37BFE6B-78FF-4412-5F42-ECBA09561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1" y="2161655"/>
            <a:ext cx="8917896" cy="1095181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202AA6B6-5026-8CFE-0A5F-4818A1661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183" y="2178437"/>
            <a:ext cx="8933292" cy="990000"/>
          </a:xfrm>
          <a:prstGeom prst="rect">
            <a:avLst/>
          </a:prstGeom>
        </p:spPr>
      </p:pic>
      <p:pic>
        <p:nvPicPr>
          <p:cNvPr id="14" name="Picture 13" descr="A green rope attached to a ladder&#10;&#10;Description automatically generated">
            <a:extLst>
              <a:ext uri="{FF2B5EF4-FFF2-40B4-BE49-F238E27FC236}">
                <a16:creationId xmlns:a16="http://schemas.microsoft.com/office/drawing/2014/main" id="{71E21B3F-3966-A0AA-5207-3DF8A2084B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6" y="3183881"/>
            <a:ext cx="8978218" cy="3129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213115-9096-DA1B-850D-74A67D50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demonstrator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70153-8558-2437-90E2-0790AA57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75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Schematic overview:</a:t>
            </a:r>
          </a:p>
          <a:p>
            <a:pPr marL="0" indent="0">
              <a:buNone/>
            </a:pPr>
            <a:r>
              <a:rPr lang="en-GB" i="1" dirty="0"/>
              <a:t>(current leads)</a:t>
            </a:r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endParaRPr lang="en-US" sz="16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1717C-5EAB-434C-55B4-8F4769C4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9</a:t>
            </a:fld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2CF02DB-5C6C-396F-FE11-A7DFA6D3DFCB}"/>
              </a:ext>
            </a:extLst>
          </p:cNvPr>
          <p:cNvSpPr/>
          <p:nvPr/>
        </p:nvSpPr>
        <p:spPr>
          <a:xfrm>
            <a:off x="5253924" y="3878451"/>
            <a:ext cx="3846213" cy="76716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C08D645-C805-A74B-E00C-94CD2DA10200}"/>
              </a:ext>
            </a:extLst>
          </p:cNvPr>
          <p:cNvCxnSpPr>
            <a:cxnSpLocks/>
          </p:cNvCxnSpPr>
          <p:nvPr/>
        </p:nvCxnSpPr>
        <p:spPr>
          <a:xfrm flipH="1" flipV="1">
            <a:off x="5986220" y="3168437"/>
            <a:ext cx="1208868" cy="710014"/>
          </a:xfrm>
          <a:prstGeom prst="straightConnector1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F029FDC-8656-8552-3095-BE937463FD50}"/>
              </a:ext>
            </a:extLst>
          </p:cNvPr>
          <p:cNvSpPr txBox="1"/>
          <p:nvPr/>
        </p:nvSpPr>
        <p:spPr>
          <a:xfrm>
            <a:off x="7502993" y="3313579"/>
            <a:ext cx="2199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4x 600A HL-LHC current leads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A0D7998-19B5-15C6-6209-3B3B6407A3B4}"/>
              </a:ext>
            </a:extLst>
          </p:cNvPr>
          <p:cNvCxnSpPr>
            <a:cxnSpLocks/>
          </p:cNvCxnSpPr>
          <p:nvPr/>
        </p:nvCxnSpPr>
        <p:spPr>
          <a:xfrm flipV="1">
            <a:off x="8214102" y="2476925"/>
            <a:ext cx="388438" cy="909609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2233E46-9852-E3B5-EEBD-7A95A4635BB8}"/>
              </a:ext>
            </a:extLst>
          </p:cNvPr>
          <p:cNvSpPr txBox="1"/>
          <p:nvPr/>
        </p:nvSpPr>
        <p:spPr>
          <a:xfrm>
            <a:off x="4410788" y="3150683"/>
            <a:ext cx="1725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lead cryostat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E5A33AD-8EC7-6BC9-7780-BACAEE06AB5A}"/>
              </a:ext>
            </a:extLst>
          </p:cNvPr>
          <p:cNvCxnSpPr>
            <a:cxnSpLocks/>
          </p:cNvCxnSpPr>
          <p:nvPr/>
        </p:nvCxnSpPr>
        <p:spPr>
          <a:xfrm flipV="1">
            <a:off x="8214101" y="2920471"/>
            <a:ext cx="520143" cy="466063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0572CEF-E414-DEEC-152B-1E516E96C05B}"/>
              </a:ext>
            </a:extLst>
          </p:cNvPr>
          <p:cNvCxnSpPr>
            <a:cxnSpLocks/>
          </p:cNvCxnSpPr>
          <p:nvPr/>
        </p:nvCxnSpPr>
        <p:spPr>
          <a:xfrm flipV="1">
            <a:off x="3401878" y="2787328"/>
            <a:ext cx="492194" cy="43421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E62D82E-912E-616C-09F1-2CF0B85C5EE1}"/>
              </a:ext>
            </a:extLst>
          </p:cNvPr>
          <p:cNvSpPr txBox="1"/>
          <p:nvPr/>
        </p:nvSpPr>
        <p:spPr>
          <a:xfrm>
            <a:off x="2751390" y="3150683"/>
            <a:ext cx="2299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lead cryostat extension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835CA9B-C5D1-70EB-2FC2-F480E3CE1665}"/>
              </a:ext>
            </a:extLst>
          </p:cNvPr>
          <p:cNvCxnSpPr>
            <a:cxnSpLocks/>
          </p:cNvCxnSpPr>
          <p:nvPr/>
        </p:nvCxnSpPr>
        <p:spPr>
          <a:xfrm flipV="1">
            <a:off x="5084003" y="2915123"/>
            <a:ext cx="1169563" cy="31387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D6C94469-E2F8-9F3B-1EDA-3D6216C11764}"/>
              </a:ext>
            </a:extLst>
          </p:cNvPr>
          <p:cNvSpPr txBox="1"/>
          <p:nvPr/>
        </p:nvSpPr>
        <p:spPr>
          <a:xfrm>
            <a:off x="977292" y="3150683"/>
            <a:ext cx="2077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splice cryostat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86032C3-FD38-64EB-C3D1-6CD010747589}"/>
              </a:ext>
            </a:extLst>
          </p:cNvPr>
          <p:cNvCxnSpPr>
            <a:cxnSpLocks/>
          </p:cNvCxnSpPr>
          <p:nvPr/>
        </p:nvCxnSpPr>
        <p:spPr>
          <a:xfrm flipV="1">
            <a:off x="1615698" y="2787328"/>
            <a:ext cx="0" cy="484952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23632EC-46B2-1C5E-5F63-7E91C08D2213}"/>
              </a:ext>
            </a:extLst>
          </p:cNvPr>
          <p:cNvSpPr txBox="1"/>
          <p:nvPr/>
        </p:nvSpPr>
        <p:spPr>
          <a:xfrm>
            <a:off x="6557074" y="666550"/>
            <a:ext cx="1725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RT current connection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0D7E4CD-795C-D004-2ABB-004A4A48292D}"/>
              </a:ext>
            </a:extLst>
          </p:cNvPr>
          <p:cNvSpPr txBox="1"/>
          <p:nvPr/>
        </p:nvSpPr>
        <p:spPr>
          <a:xfrm>
            <a:off x="7940820" y="666550"/>
            <a:ext cx="1231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warm </a:t>
            </a:r>
            <a:r>
              <a:rPr lang="en-US" dirty="0" err="1"/>
              <a:t>gHe</a:t>
            </a:r>
            <a:endParaRPr lang="en-US" dirty="0"/>
          </a:p>
          <a:p>
            <a:r>
              <a:rPr lang="en-US" dirty="0"/>
              <a:t>return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E0E1349-08B4-1AFB-D250-5BF22A8E3534}"/>
              </a:ext>
            </a:extLst>
          </p:cNvPr>
          <p:cNvCxnSpPr>
            <a:cxnSpLocks/>
          </p:cNvCxnSpPr>
          <p:nvPr/>
        </p:nvCxnSpPr>
        <p:spPr>
          <a:xfrm>
            <a:off x="8757175" y="1087572"/>
            <a:ext cx="195337" cy="143107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176DDE4C-4DAF-05D1-843E-9E8D21CED74B}"/>
              </a:ext>
            </a:extLst>
          </p:cNvPr>
          <p:cNvCxnSpPr>
            <a:cxnSpLocks/>
          </p:cNvCxnSpPr>
          <p:nvPr/>
        </p:nvCxnSpPr>
        <p:spPr>
          <a:xfrm>
            <a:off x="8754833" y="1095485"/>
            <a:ext cx="109892" cy="1767747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2E2F0EC-4518-1040-7292-F4F24E996C05}"/>
              </a:ext>
            </a:extLst>
          </p:cNvPr>
          <p:cNvCxnSpPr>
            <a:cxnSpLocks/>
          </p:cNvCxnSpPr>
          <p:nvPr/>
        </p:nvCxnSpPr>
        <p:spPr>
          <a:xfrm>
            <a:off x="7702658" y="1095485"/>
            <a:ext cx="852187" cy="138144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1C49EDE9-7E61-3840-5D02-0BD58AC7C25D}"/>
              </a:ext>
            </a:extLst>
          </p:cNvPr>
          <p:cNvCxnSpPr>
            <a:cxnSpLocks/>
          </p:cNvCxnSpPr>
          <p:nvPr/>
        </p:nvCxnSpPr>
        <p:spPr>
          <a:xfrm>
            <a:off x="7702658" y="1095485"/>
            <a:ext cx="934496" cy="183624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54877D90-2287-79D5-E008-CD7F3623B89D}"/>
              </a:ext>
            </a:extLst>
          </p:cNvPr>
          <p:cNvSpPr txBox="1"/>
          <p:nvPr/>
        </p:nvSpPr>
        <p:spPr>
          <a:xfrm>
            <a:off x="5241433" y="666550"/>
            <a:ext cx="1725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lower heat exchanger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7A8D96D0-F754-EE99-8750-8777A0FF3F1D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6104363" y="1312881"/>
            <a:ext cx="692215" cy="1545499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4A23D98B-BF91-4C83-AC9B-170A6147EDCC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6104363" y="1312881"/>
            <a:ext cx="794567" cy="1323807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AA65DDA3-2CAD-843C-C709-F5930669C211}"/>
              </a:ext>
            </a:extLst>
          </p:cNvPr>
          <p:cNvSpPr txBox="1"/>
          <p:nvPr/>
        </p:nvSpPr>
        <p:spPr>
          <a:xfrm>
            <a:off x="6557074" y="1411270"/>
            <a:ext cx="2050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resistive </a:t>
            </a:r>
            <a:br>
              <a:rPr lang="en-US" dirty="0"/>
            </a:br>
            <a:r>
              <a:rPr lang="en-US" dirty="0"/>
              <a:t>part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85BFD926-325E-083A-40CD-13978AA1CC37}"/>
              </a:ext>
            </a:extLst>
          </p:cNvPr>
          <p:cNvCxnSpPr>
            <a:cxnSpLocks/>
          </p:cNvCxnSpPr>
          <p:nvPr/>
        </p:nvCxnSpPr>
        <p:spPr>
          <a:xfrm>
            <a:off x="7287798" y="1742107"/>
            <a:ext cx="517212" cy="820159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4A00983-112A-FECE-34A4-BCFB1D6CDE6E}"/>
              </a:ext>
            </a:extLst>
          </p:cNvPr>
          <p:cNvCxnSpPr>
            <a:cxnSpLocks/>
          </p:cNvCxnSpPr>
          <p:nvPr/>
        </p:nvCxnSpPr>
        <p:spPr>
          <a:xfrm>
            <a:off x="7285456" y="1742107"/>
            <a:ext cx="414860" cy="1116273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FB81C39D-FD63-ACE9-E204-DC8626F0A7A3}"/>
              </a:ext>
            </a:extLst>
          </p:cNvPr>
          <p:cNvSpPr txBox="1"/>
          <p:nvPr/>
        </p:nvSpPr>
        <p:spPr>
          <a:xfrm>
            <a:off x="3722552" y="666550"/>
            <a:ext cx="1725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600A</a:t>
            </a:r>
            <a:br>
              <a:rPr lang="en-US" dirty="0"/>
            </a:br>
            <a:r>
              <a:rPr lang="en-US" dirty="0"/>
              <a:t>HTS cables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1D24FF9-7F8F-088D-D47D-30357CFE1B67}"/>
              </a:ext>
            </a:extLst>
          </p:cNvPr>
          <p:cNvCxnSpPr>
            <a:cxnSpLocks/>
          </p:cNvCxnSpPr>
          <p:nvPr/>
        </p:nvCxnSpPr>
        <p:spPr>
          <a:xfrm>
            <a:off x="4697800" y="1273777"/>
            <a:ext cx="1577702" cy="139966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EA1BA68D-6BC6-D4C4-C2DA-B2465A4D8A5C}"/>
              </a:ext>
            </a:extLst>
          </p:cNvPr>
          <p:cNvSpPr txBox="1"/>
          <p:nvPr/>
        </p:nvSpPr>
        <p:spPr>
          <a:xfrm>
            <a:off x="2885226" y="1411270"/>
            <a:ext cx="2077153" cy="937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2x HL-LHC 600A HTS cables to coaxial layer splices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360CBBB-6469-A801-0405-DB358EED82CD}"/>
              </a:ext>
            </a:extLst>
          </p:cNvPr>
          <p:cNvCxnSpPr>
            <a:cxnSpLocks/>
            <a:stCxn id="112" idx="1"/>
          </p:cNvCxnSpPr>
          <p:nvPr/>
        </p:nvCxnSpPr>
        <p:spPr>
          <a:xfrm flipH="1">
            <a:off x="2069024" y="1880264"/>
            <a:ext cx="816202" cy="85906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BFE5D8A8-7A2C-5C8F-A6CA-26D06AA1930E}"/>
              </a:ext>
            </a:extLst>
          </p:cNvPr>
          <p:cNvSpPr txBox="1"/>
          <p:nvPr/>
        </p:nvSpPr>
        <p:spPr>
          <a:xfrm>
            <a:off x="421371" y="1866361"/>
            <a:ext cx="237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ref. temp. sensor</a:t>
            </a:r>
            <a:endParaRPr lang="en-GB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C53098ED-4204-CCB2-59AB-E0E353041CDE}"/>
              </a:ext>
            </a:extLst>
          </p:cNvPr>
          <p:cNvCxnSpPr>
            <a:cxnSpLocks/>
          </p:cNvCxnSpPr>
          <p:nvPr/>
        </p:nvCxnSpPr>
        <p:spPr>
          <a:xfrm flipH="1">
            <a:off x="790697" y="2204035"/>
            <a:ext cx="321306" cy="487929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Star: 5 Points 125">
            <a:extLst>
              <a:ext uri="{FF2B5EF4-FFF2-40B4-BE49-F238E27FC236}">
                <a16:creationId xmlns:a16="http://schemas.microsoft.com/office/drawing/2014/main" id="{B1529957-40AD-0F5A-90C2-4B0B877D56E9}"/>
              </a:ext>
            </a:extLst>
          </p:cNvPr>
          <p:cNvSpPr/>
          <p:nvPr/>
        </p:nvSpPr>
        <p:spPr>
          <a:xfrm>
            <a:off x="659530" y="2664689"/>
            <a:ext cx="144000" cy="1440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41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43" grpId="0"/>
      <p:bldP spid="51" grpId="0"/>
      <p:bldP spid="62" grpId="0"/>
      <p:bldP spid="65" grpId="0"/>
      <p:bldP spid="91" grpId="0"/>
      <p:bldP spid="98" grpId="0"/>
      <p:bldP spid="107" grpId="0"/>
      <p:bldP spid="112" grpId="0"/>
      <p:bldP spid="121" grpId="0"/>
      <p:bldP spid="1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24582</TotalTime>
  <Words>978</Words>
  <Application>Microsoft Office PowerPoint</Application>
  <PresentationFormat>On-screen Show (4:3)</PresentationFormat>
  <Paragraphs>280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 Theme</vt:lpstr>
      <vt:lpstr>The SCALE Demonstrator Test</vt:lpstr>
      <vt:lpstr>Motivation: SCALE</vt:lpstr>
      <vt:lpstr>Motivation: SCALE</vt:lpstr>
      <vt:lpstr>Motivation: SCALE</vt:lpstr>
      <vt:lpstr>SCALE HTS cable</vt:lpstr>
      <vt:lpstr>SCALE HTS cable</vt:lpstr>
      <vt:lpstr>SCALE demonstrator</vt:lpstr>
      <vt:lpstr>SCALE demonstrator</vt:lpstr>
      <vt:lpstr>SCALE demonstrator</vt:lpstr>
      <vt:lpstr>SCALE demonstrator</vt:lpstr>
      <vt:lpstr>SCALE demonstrator</vt:lpstr>
      <vt:lpstr>Test results</vt:lpstr>
      <vt:lpstr>Test results</vt:lpstr>
      <vt:lpstr>Test results</vt:lpstr>
      <vt:lpstr>Test results</vt:lpstr>
      <vt:lpstr>Test results</vt:lpstr>
      <vt:lpstr>Test results</vt:lpstr>
      <vt:lpstr>Test results</vt:lpstr>
      <vt:lpstr>Summary</vt:lpstr>
      <vt:lpstr>Thank you for your attention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Barth Christian</dc:creator>
  <cp:lastModifiedBy>Christian Barth</cp:lastModifiedBy>
  <cp:revision>1892</cp:revision>
  <dcterms:created xsi:type="dcterms:W3CDTF">2013-10-17T13:10:21Z</dcterms:created>
  <dcterms:modified xsi:type="dcterms:W3CDTF">2024-07-01T07:22:53Z</dcterms:modified>
</cp:coreProperties>
</file>