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71" r:id="rId2"/>
    <p:sldId id="349" r:id="rId3"/>
    <p:sldId id="333" r:id="rId4"/>
    <p:sldId id="334" r:id="rId5"/>
    <p:sldId id="340" r:id="rId6"/>
    <p:sldId id="345" r:id="rId7"/>
    <p:sldId id="344" r:id="rId8"/>
    <p:sldId id="336" r:id="rId9"/>
    <p:sldId id="341" r:id="rId10"/>
    <p:sldId id="337" r:id="rId11"/>
    <p:sldId id="348" r:id="rId12"/>
    <p:sldId id="343" r:id="rId13"/>
    <p:sldId id="339" r:id="rId14"/>
    <p:sldId id="35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6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0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6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0A6598-93DF-D5CB-4E46-68F5552C6E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3C7A5D-9BF0-009E-C8A3-6110AD14B8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022F-6ABC-4B1C-8867-BB727B33C823}" type="datetimeFigureOut">
              <a:rPr lang="en-CH" smtClean="0"/>
              <a:t>01/07/2024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B23094-A1CF-3CAB-2508-5AFC025AD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59DBF-37A1-6CFA-3470-E9E596F79D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C7119-D0C3-42DB-B371-6799C1EF8A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8583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A59F7-3798-4934-A7E3-87D128CC52BF}" type="datetimeFigureOut">
              <a:rPr lang="en-CH" smtClean="0"/>
              <a:t>01/07/2024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20A6A-40D5-45E6-BD80-2645EDC130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167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Jens Steckert | UQDS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5" Type="http://schemas.openxmlformats.org/officeDocument/2006/relationships/image" Target="../media/image15.png"/><Relationship Id="rId10" Type="http://schemas.openxmlformats.org/officeDocument/2006/relationships/image" Target="../media/image28.png"/><Relationship Id="rId4" Type="http://schemas.openxmlformats.org/officeDocument/2006/relationships/image" Target="../media/image8.png"/><Relationship Id="rId9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7" y="3285323"/>
            <a:ext cx="11376025" cy="2153265"/>
          </a:xfrm>
        </p:spPr>
        <p:txBody>
          <a:bodyPr/>
          <a:lstStyle/>
          <a:p>
            <a:r>
              <a:rPr lang="en-GB" sz="4000" dirty="0"/>
              <a:t>UQDS – a versatile quench detection and measurement system for the HiLumi era			</a:t>
            </a:r>
            <a:br>
              <a:rPr lang="en-GB" sz="4000" dirty="0"/>
            </a:b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5091608"/>
            <a:ext cx="11538977" cy="1305145"/>
          </a:xfrm>
        </p:spPr>
        <p:txBody>
          <a:bodyPr/>
          <a:lstStyle/>
          <a:p>
            <a:r>
              <a:rPr lang="en-US" dirty="0"/>
              <a:t>Jens Steckert, Reiner Denz, Tomasz Podzorny, Jelena Spasic </a:t>
            </a:r>
            <a:br>
              <a:rPr lang="en-US"/>
            </a:br>
            <a:r>
              <a:rPr lang="en-US"/>
              <a:t>David Bailey, Daniel Blasco Serrano, Magnus Christensen, Adam Hollos, Josef Kopal, Surbhi Mundra, Guzman Martin, Andrzej </a:t>
            </a:r>
            <a:r>
              <a:rPr lang="en-US" dirty="0"/>
              <a:t>Skoczen, Dragos </a:t>
            </a:r>
            <a:r>
              <a:rPr lang="en-US"/>
              <a:t>Gabriel Vancea &amp; MPE-EP Colleagues</a:t>
            </a:r>
          </a:p>
          <a:p>
            <a:r>
              <a:rPr lang="en-US"/>
              <a:t>Thanks to SM18 &amp; Test bench crews for their support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17D674-B88A-5468-AE4F-0C7BF7AF4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0462"/>
            <a:ext cx="1155693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Ethernet based </a:t>
            </a:r>
            <a:r>
              <a:rPr lang="en-US"/>
              <a:t>solution with ~ </a:t>
            </a:r>
            <a:r>
              <a:rPr lang="en-US" dirty="0"/>
              <a:t>1000x the throughput compared to field bus used in LHC</a:t>
            </a:r>
            <a:br>
              <a:rPr lang="en-US" dirty="0"/>
            </a:br>
            <a:r>
              <a:rPr lang="en-US" dirty="0"/>
              <a:t>(~10Mbit </a:t>
            </a:r>
            <a:r>
              <a:rPr lang="en-US"/>
              <a:t>per client)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Timing precision &gt; 1000x better than previous solution using ethernet precision timing protocol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absolute precision better than 1us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Fully integrated in CERN controls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Connects to services such as logging and post mortem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8559D6-C06F-FA78-A5F2-82929FC49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EDAQ – timing and communication for UQDS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3E8AA-6EB5-6695-D980-D2218E01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ED571-80C6-B778-B31D-DF7A6054A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E5BC6-18EE-151B-077A-229E9879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A9DF17-AC3E-EEAD-8BFD-281876F6F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871" y="4331107"/>
            <a:ext cx="4638938" cy="19831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57CDB3-561B-C297-3D7B-DBBD17244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9323" y="3792207"/>
            <a:ext cx="3372677" cy="25220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51277F-588B-1B44-2F62-ECBBC8D5625E}"/>
              </a:ext>
            </a:extLst>
          </p:cNvPr>
          <p:cNvSpPr txBox="1"/>
          <p:nvPr/>
        </p:nvSpPr>
        <p:spPr>
          <a:xfrm>
            <a:off x="9195058" y="5614524"/>
            <a:ext cx="24493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Q2 quench in cluster F1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91375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BB5C28C7-2A9F-F10B-2F9C-66B8BF67FF4C}"/>
              </a:ext>
            </a:extLst>
          </p:cNvPr>
          <p:cNvSpPr/>
          <p:nvPr/>
        </p:nvSpPr>
        <p:spPr>
          <a:xfrm>
            <a:off x="0" y="5500166"/>
            <a:ext cx="8693762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D2F5111-7AA3-5B41-B0FA-EA048FD19CB5}"/>
              </a:ext>
            </a:extLst>
          </p:cNvPr>
          <p:cNvSpPr/>
          <p:nvPr/>
        </p:nvSpPr>
        <p:spPr>
          <a:xfrm>
            <a:off x="-1" y="1897977"/>
            <a:ext cx="8773015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7125A4D-0A0D-44F3-613C-9E246EF41B55}"/>
              </a:ext>
            </a:extLst>
          </p:cNvPr>
          <p:cNvSpPr/>
          <p:nvPr/>
        </p:nvSpPr>
        <p:spPr>
          <a:xfrm>
            <a:off x="-1" y="3802984"/>
            <a:ext cx="12189341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393D7-1FF8-78CD-EC70-789F884E7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547" y="186301"/>
            <a:ext cx="11376025" cy="1065742"/>
          </a:xfrm>
        </p:spPr>
        <p:txBody>
          <a:bodyPr/>
          <a:lstStyle/>
          <a:p>
            <a:r>
              <a:rPr lang="en-US" dirty="0"/>
              <a:t>Applications at CERN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06DBC-C59F-231A-BAA4-F89F77AC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044A5-D6AC-ADCD-E92E-EE93B264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83B1E-0E97-466B-43BA-64F0C83F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71060F-E86C-0977-3BAB-5D429D7C8DA3}"/>
              </a:ext>
            </a:extLst>
          </p:cNvPr>
          <p:cNvSpPr txBox="1"/>
          <p:nvPr/>
        </p:nvSpPr>
        <p:spPr>
          <a:xfrm>
            <a:off x="338547" y="1339399"/>
            <a:ext cx="28982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FAIR magnet test stand in </a:t>
            </a:r>
            <a:br>
              <a:rPr lang="en-US" b="1" dirty="0"/>
            </a:br>
            <a:r>
              <a:rPr lang="en-US" b="1" dirty="0"/>
              <a:t>B180</a:t>
            </a:r>
            <a:endParaRPr lang="en-CH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22015-7EA0-7CB0-1AAE-E1F13CA070F9}"/>
              </a:ext>
            </a:extLst>
          </p:cNvPr>
          <p:cNvSpPr txBox="1"/>
          <p:nvPr/>
        </p:nvSpPr>
        <p:spPr>
          <a:xfrm>
            <a:off x="3484768" y="1380314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18 x UQDSv2 </a:t>
            </a:r>
            <a:endParaRPr lang="en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E86F0-2DEB-4537-1E8B-F18CB3844DA8}"/>
              </a:ext>
            </a:extLst>
          </p:cNvPr>
          <p:cNvSpPr txBox="1"/>
          <p:nvPr/>
        </p:nvSpPr>
        <p:spPr>
          <a:xfrm>
            <a:off x="351081" y="2165438"/>
            <a:ext cx="23510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FRESCA facility B163</a:t>
            </a:r>
            <a:endParaRPr lang="en-CH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B26903-A1E9-84AA-E10E-31B649F760CB}"/>
              </a:ext>
            </a:extLst>
          </p:cNvPr>
          <p:cNvSpPr txBox="1"/>
          <p:nvPr/>
        </p:nvSpPr>
        <p:spPr>
          <a:xfrm>
            <a:off x="3482574" y="2118574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6 x UQDSv2</a:t>
            </a:r>
            <a:endParaRPr lang="en-CH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F47E5-57D6-96FE-F762-EF0A2230E3DB}"/>
              </a:ext>
            </a:extLst>
          </p:cNvPr>
          <p:cNvSpPr txBox="1"/>
          <p:nvPr/>
        </p:nvSpPr>
        <p:spPr>
          <a:xfrm>
            <a:off x="6911870" y="1439335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C3</a:t>
            </a:r>
            <a:endParaRPr lang="en-CH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98BABF-FB5B-3C27-B24F-41BB79BCB010}"/>
              </a:ext>
            </a:extLst>
          </p:cNvPr>
          <p:cNvGrpSpPr/>
          <p:nvPr/>
        </p:nvGrpSpPr>
        <p:grpSpPr>
          <a:xfrm>
            <a:off x="5300389" y="1905711"/>
            <a:ext cx="854912" cy="901344"/>
            <a:chOff x="10364319" y="2159704"/>
            <a:chExt cx="854912" cy="901344"/>
          </a:xfrm>
        </p:grpSpPr>
        <p:sp>
          <p:nvSpPr>
            <p:cNvPr id="16" name="Graphic 13" descr="Puzzle with solid fill">
              <a:extLst>
                <a:ext uri="{FF2B5EF4-FFF2-40B4-BE49-F238E27FC236}">
                  <a16:creationId xmlns:a16="http://schemas.microsoft.com/office/drawing/2014/main" id="{1C778BDA-3FFF-8D64-F92D-5FC91D97BB7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436BA7D-113E-17A3-0F62-C13F46AAF0B0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C7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7635A7-BD22-F259-DC84-90831A3B6FBA}"/>
              </a:ext>
            </a:extLst>
          </p:cNvPr>
          <p:cNvGrpSpPr/>
          <p:nvPr/>
        </p:nvGrpSpPr>
        <p:grpSpPr>
          <a:xfrm>
            <a:off x="7342462" y="1905710"/>
            <a:ext cx="854912" cy="901344"/>
            <a:chOff x="10509244" y="3266694"/>
            <a:chExt cx="854912" cy="901344"/>
          </a:xfrm>
        </p:grpSpPr>
        <p:sp>
          <p:nvSpPr>
            <p:cNvPr id="19" name="Graphic 13" descr="Puzzle with solid fill">
              <a:extLst>
                <a:ext uri="{FF2B5EF4-FFF2-40B4-BE49-F238E27FC236}">
                  <a16:creationId xmlns:a16="http://schemas.microsoft.com/office/drawing/2014/main" id="{E6CDDA9A-4F4D-90CB-8D80-40D2CC43D525}"/>
                </a:ext>
              </a:extLst>
            </p:cNvPr>
            <p:cNvSpPr/>
            <p:nvPr/>
          </p:nvSpPr>
          <p:spPr>
            <a:xfrm rot="2700000">
              <a:off x="10486028" y="328991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B21698-B84A-F536-A317-45048A01855D}"/>
                </a:ext>
              </a:extLst>
            </p:cNvPr>
            <p:cNvSpPr txBox="1"/>
            <p:nvPr/>
          </p:nvSpPr>
          <p:spPr>
            <a:xfrm>
              <a:off x="10681456" y="357886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C20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8771B8F-AA43-2E6D-836A-D0E73CB1939E}"/>
              </a:ext>
            </a:extLst>
          </p:cNvPr>
          <p:cNvSpPr txBox="1"/>
          <p:nvPr/>
        </p:nvSpPr>
        <p:spPr>
          <a:xfrm>
            <a:off x="327616" y="3070339"/>
            <a:ext cx="328295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cluster F1 &amp; F2</a:t>
            </a:r>
            <a:br>
              <a:rPr lang="en-US" b="1" dirty="0"/>
            </a:br>
            <a:r>
              <a:rPr lang="en-US" b="1" dirty="0"/>
              <a:t>(HiLumi Q2 &amp; SC Link testing)</a:t>
            </a:r>
            <a:endParaRPr lang="en-CH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9EF2D8-C211-AE74-7DDA-12E4ED57998B}"/>
              </a:ext>
            </a:extLst>
          </p:cNvPr>
          <p:cNvSpPr txBox="1"/>
          <p:nvPr/>
        </p:nvSpPr>
        <p:spPr>
          <a:xfrm>
            <a:off x="3475519" y="3082556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30 x UQDSv2</a:t>
            </a:r>
            <a:endParaRPr lang="en-CH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05C623-486D-DA65-D475-DD92A791628F}"/>
              </a:ext>
            </a:extLst>
          </p:cNvPr>
          <p:cNvSpPr txBox="1"/>
          <p:nvPr/>
        </p:nvSpPr>
        <p:spPr>
          <a:xfrm>
            <a:off x="303919" y="4893201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HiLumi STRING</a:t>
            </a:r>
            <a:endParaRPr lang="en-CH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BDAAAB-F089-9B99-8DD0-4F93A3D0E657}"/>
              </a:ext>
            </a:extLst>
          </p:cNvPr>
          <p:cNvSpPr txBox="1"/>
          <p:nvPr/>
        </p:nvSpPr>
        <p:spPr>
          <a:xfrm>
            <a:off x="3446854" y="4864568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35 x UQDSv2</a:t>
            </a:r>
            <a:endParaRPr lang="en-CH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F0DA26-C320-F94D-DE8A-8643BB4CA4A3}"/>
              </a:ext>
            </a:extLst>
          </p:cNvPr>
          <p:cNvSpPr txBox="1"/>
          <p:nvPr/>
        </p:nvSpPr>
        <p:spPr>
          <a:xfrm>
            <a:off x="312562" y="5749616"/>
            <a:ext cx="12311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LHC tunnel</a:t>
            </a:r>
            <a:endParaRPr lang="en-CH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E554F9-77FF-6211-455E-BCBDD0C2D198}"/>
              </a:ext>
            </a:extLst>
          </p:cNvPr>
          <p:cNvGrpSpPr/>
          <p:nvPr/>
        </p:nvGrpSpPr>
        <p:grpSpPr>
          <a:xfrm>
            <a:off x="5254189" y="2792267"/>
            <a:ext cx="854912" cy="901344"/>
            <a:chOff x="10364319" y="2159704"/>
            <a:chExt cx="854912" cy="901344"/>
          </a:xfrm>
        </p:grpSpPr>
        <p:sp>
          <p:nvSpPr>
            <p:cNvPr id="35" name="Graphic 13" descr="Puzzle with solid fill">
              <a:extLst>
                <a:ext uri="{FF2B5EF4-FFF2-40B4-BE49-F238E27FC236}">
                  <a16:creationId xmlns:a16="http://schemas.microsoft.com/office/drawing/2014/main" id="{AE36AC58-602D-65D8-374A-547CDC71D4A0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F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CF6CB8A-4D22-9358-B0D0-2119DF506176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C22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598CD90-27F0-AC55-F059-3E02F1385CD7}"/>
              </a:ext>
            </a:extLst>
          </p:cNvPr>
          <p:cNvGrpSpPr/>
          <p:nvPr/>
        </p:nvGrpSpPr>
        <p:grpSpPr>
          <a:xfrm>
            <a:off x="6244749" y="2792265"/>
            <a:ext cx="854912" cy="901344"/>
            <a:chOff x="10364319" y="2159704"/>
            <a:chExt cx="854912" cy="901344"/>
          </a:xfrm>
        </p:grpSpPr>
        <p:sp>
          <p:nvSpPr>
            <p:cNvPr id="38" name="Graphic 13" descr="Puzzle with solid fill">
              <a:extLst>
                <a:ext uri="{FF2B5EF4-FFF2-40B4-BE49-F238E27FC236}">
                  <a16:creationId xmlns:a16="http://schemas.microsoft.com/office/drawing/2014/main" id="{756C0C4C-CBF1-7EC8-260D-6876DF2A1ED5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D7F1F0D-8EFC-40F1-7DF1-E55713D4CF2B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C23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3CB7661-D766-2B34-CBD3-CBBB26B1A9F7}"/>
              </a:ext>
            </a:extLst>
          </p:cNvPr>
          <p:cNvGrpSpPr/>
          <p:nvPr/>
        </p:nvGrpSpPr>
        <p:grpSpPr>
          <a:xfrm>
            <a:off x="6346026" y="1891585"/>
            <a:ext cx="854912" cy="901344"/>
            <a:chOff x="10509244" y="3266694"/>
            <a:chExt cx="854912" cy="901344"/>
          </a:xfrm>
        </p:grpSpPr>
        <p:sp>
          <p:nvSpPr>
            <p:cNvPr id="41" name="Graphic 13" descr="Puzzle with solid fill">
              <a:extLst>
                <a:ext uri="{FF2B5EF4-FFF2-40B4-BE49-F238E27FC236}">
                  <a16:creationId xmlns:a16="http://schemas.microsoft.com/office/drawing/2014/main" id="{FF28F6C9-07B8-B3F5-284F-A907D89A613B}"/>
                </a:ext>
              </a:extLst>
            </p:cNvPr>
            <p:cNvSpPr/>
            <p:nvPr/>
          </p:nvSpPr>
          <p:spPr>
            <a:xfrm rot="2700000">
              <a:off x="10486028" y="328991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5F2FCE1-E899-E8F5-DCDD-FD9507FA2E67}"/>
                </a:ext>
              </a:extLst>
            </p:cNvPr>
            <p:cNvSpPr txBox="1"/>
            <p:nvPr/>
          </p:nvSpPr>
          <p:spPr>
            <a:xfrm>
              <a:off x="10681456" y="357886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C19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7D86BA1-BAC0-96BF-D15F-D7823BD5E4B5}"/>
              </a:ext>
            </a:extLst>
          </p:cNvPr>
          <p:cNvGrpSpPr/>
          <p:nvPr/>
        </p:nvGrpSpPr>
        <p:grpSpPr>
          <a:xfrm>
            <a:off x="5285199" y="1060456"/>
            <a:ext cx="854912" cy="901344"/>
            <a:chOff x="10364319" y="2159704"/>
            <a:chExt cx="854912" cy="901344"/>
          </a:xfrm>
        </p:grpSpPr>
        <p:sp>
          <p:nvSpPr>
            <p:cNvPr id="44" name="Graphic 13" descr="Puzzle with solid fill">
              <a:extLst>
                <a:ext uri="{FF2B5EF4-FFF2-40B4-BE49-F238E27FC236}">
                  <a16:creationId xmlns:a16="http://schemas.microsoft.com/office/drawing/2014/main" id="{5AF6469B-56B4-8F63-C656-E56C1F1FDCA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73F3E22-B241-FBAE-5CC7-21FDC4244F36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C3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84B05E1-B8FD-179A-59A2-6933CA30276D}"/>
              </a:ext>
            </a:extLst>
          </p:cNvPr>
          <p:cNvGrpSpPr/>
          <p:nvPr/>
        </p:nvGrpSpPr>
        <p:grpSpPr>
          <a:xfrm>
            <a:off x="7274477" y="2792264"/>
            <a:ext cx="854912" cy="901344"/>
            <a:chOff x="10364319" y="2159704"/>
            <a:chExt cx="854912" cy="901344"/>
          </a:xfrm>
        </p:grpSpPr>
        <p:sp>
          <p:nvSpPr>
            <p:cNvPr id="47" name="Graphic 13" descr="Puzzle with solid fill">
              <a:extLst>
                <a:ext uri="{FF2B5EF4-FFF2-40B4-BE49-F238E27FC236}">
                  <a16:creationId xmlns:a16="http://schemas.microsoft.com/office/drawing/2014/main" id="{CA6DED6C-28E5-7F4D-09DB-AB3EE7FE595E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206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E994E00-6986-C23E-2C44-6898610BC22A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C24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73917F6-11E0-B27E-674A-3F55F8222FB9}"/>
              </a:ext>
            </a:extLst>
          </p:cNvPr>
          <p:cNvSpPr txBox="1"/>
          <p:nvPr/>
        </p:nvSpPr>
        <p:spPr>
          <a:xfrm>
            <a:off x="3441272" y="5672129"/>
            <a:ext cx="211596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8 x Busbar Monitor</a:t>
            </a:r>
            <a:br>
              <a:rPr lang="en-US" b="1" dirty="0"/>
            </a:br>
            <a:r>
              <a:rPr lang="en-US" b="1" dirty="0"/>
              <a:t>(more in TS#2)</a:t>
            </a:r>
            <a:endParaRPr lang="en-CH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A604F1-1A35-EC59-51E8-437900A225BB}"/>
              </a:ext>
            </a:extLst>
          </p:cNvPr>
          <p:cNvSpPr txBox="1"/>
          <p:nvPr/>
        </p:nvSpPr>
        <p:spPr>
          <a:xfrm>
            <a:off x="312562" y="4072418"/>
            <a:ext cx="26588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clusters A, B, C, D</a:t>
            </a:r>
            <a:endParaRPr lang="en-CH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0E7EF91-7E44-2876-59EE-408BC6551298}"/>
              </a:ext>
            </a:extLst>
          </p:cNvPr>
          <p:cNvSpPr txBox="1"/>
          <p:nvPr/>
        </p:nvSpPr>
        <p:spPr>
          <a:xfrm>
            <a:off x="3475519" y="3999687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10 x UQDSv2</a:t>
            </a:r>
            <a:endParaRPr lang="en-CH" b="1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529E0AE-2A10-30FD-24D8-BB31335E285C}"/>
              </a:ext>
            </a:extLst>
          </p:cNvPr>
          <p:cNvGrpSpPr/>
          <p:nvPr/>
        </p:nvGrpSpPr>
        <p:grpSpPr>
          <a:xfrm>
            <a:off x="5608629" y="3777146"/>
            <a:ext cx="1739800" cy="999012"/>
            <a:chOff x="4802621" y="3133352"/>
            <a:chExt cx="1739800" cy="999012"/>
          </a:xfrm>
        </p:grpSpPr>
        <p:sp>
          <p:nvSpPr>
            <p:cNvPr id="55" name="Graphic 13" descr="Puzzle with solid fill">
              <a:extLst>
                <a:ext uri="{FF2B5EF4-FFF2-40B4-BE49-F238E27FC236}">
                  <a16:creationId xmlns:a16="http://schemas.microsoft.com/office/drawing/2014/main" id="{BA2857F2-F597-F0AE-4F08-4957AE865758}"/>
                </a:ext>
              </a:extLst>
            </p:cNvPr>
            <p:cNvSpPr/>
            <p:nvPr/>
          </p:nvSpPr>
          <p:spPr>
            <a:xfrm rot="2676465">
              <a:off x="4802621" y="31333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6" name="Graphic 13" descr="Puzzle with solid fill">
              <a:extLst>
                <a:ext uri="{FF2B5EF4-FFF2-40B4-BE49-F238E27FC236}">
                  <a16:creationId xmlns:a16="http://schemas.microsoft.com/office/drawing/2014/main" id="{647960FE-2BEA-D59B-6855-7B76C2B2E77A}"/>
                </a:ext>
              </a:extLst>
            </p:cNvPr>
            <p:cNvSpPr/>
            <p:nvPr/>
          </p:nvSpPr>
          <p:spPr>
            <a:xfrm rot="2676465">
              <a:off x="4977622" y="321001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7" name="Graphic 13" descr="Puzzle with solid fill">
              <a:extLst>
                <a:ext uri="{FF2B5EF4-FFF2-40B4-BE49-F238E27FC236}">
                  <a16:creationId xmlns:a16="http://schemas.microsoft.com/office/drawing/2014/main" id="{88B04540-F2B4-6558-2E1A-F6C3B7094A10}"/>
                </a:ext>
              </a:extLst>
            </p:cNvPr>
            <p:cNvSpPr/>
            <p:nvPr/>
          </p:nvSpPr>
          <p:spPr>
            <a:xfrm rot="2676465">
              <a:off x="5195049" y="324849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8" name="Graphic 13" descr="Puzzle with solid fill">
              <a:extLst>
                <a:ext uri="{FF2B5EF4-FFF2-40B4-BE49-F238E27FC236}">
                  <a16:creationId xmlns:a16="http://schemas.microsoft.com/office/drawing/2014/main" id="{B3C136CC-89C3-2A74-D87D-4AA96EEBB472}"/>
                </a:ext>
              </a:extLst>
            </p:cNvPr>
            <p:cNvSpPr/>
            <p:nvPr/>
          </p:nvSpPr>
          <p:spPr>
            <a:xfrm rot="2676465">
              <a:off x="5347449" y="32774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9" name="Graphic 13" descr="Puzzle with solid fill">
              <a:extLst>
                <a:ext uri="{FF2B5EF4-FFF2-40B4-BE49-F238E27FC236}">
                  <a16:creationId xmlns:a16="http://schemas.microsoft.com/office/drawing/2014/main" id="{489DA50F-DF68-B6A2-41AA-CFB3C2ECE6EE}"/>
                </a:ext>
              </a:extLst>
            </p:cNvPr>
            <p:cNvSpPr/>
            <p:nvPr/>
          </p:nvSpPr>
          <p:spPr>
            <a:xfrm rot="2676465">
              <a:off x="5641077" y="3212184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93652F3A-7A00-CA7F-AC53-64AA65A4E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3015" y="-26479"/>
            <a:ext cx="3439775" cy="2731755"/>
          </a:xfrm>
          <a:prstGeom prst="rect">
            <a:avLst/>
          </a:prstGeom>
        </p:spPr>
      </p:pic>
      <p:pic>
        <p:nvPicPr>
          <p:cNvPr id="30" name="Graphic 29" descr="Puzzle outline">
            <a:extLst>
              <a:ext uri="{FF2B5EF4-FFF2-40B4-BE49-F238E27FC236}">
                <a16:creationId xmlns:a16="http://schemas.microsoft.com/office/drawing/2014/main" id="{6B1032D8-63CE-033B-A127-716A9EC22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6657" y="4635463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5AAB8F9-2D91-CCC0-7CB5-6ABA44537827}"/>
              </a:ext>
            </a:extLst>
          </p:cNvPr>
          <p:cNvSpPr txBox="1"/>
          <p:nvPr/>
        </p:nvSpPr>
        <p:spPr>
          <a:xfrm>
            <a:off x="6232184" y="4943225"/>
            <a:ext cx="16286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6 configurations</a:t>
            </a: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76197E-38E0-BBC2-1E5D-DE037157E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5988" y="1206833"/>
            <a:ext cx="2311892" cy="3141869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A49E4172-4FB7-ED2E-859F-4188DC0ED334}"/>
              </a:ext>
            </a:extLst>
          </p:cNvPr>
          <p:cNvGrpSpPr/>
          <p:nvPr/>
        </p:nvGrpSpPr>
        <p:grpSpPr>
          <a:xfrm>
            <a:off x="8308093" y="2781258"/>
            <a:ext cx="854912" cy="901344"/>
            <a:chOff x="10364319" y="2159704"/>
            <a:chExt cx="854912" cy="901344"/>
          </a:xfrm>
        </p:grpSpPr>
        <p:sp>
          <p:nvSpPr>
            <p:cNvPr id="61" name="Graphic 13" descr="Puzzle with solid fill">
              <a:extLst>
                <a:ext uri="{FF2B5EF4-FFF2-40B4-BE49-F238E27FC236}">
                  <a16:creationId xmlns:a16="http://schemas.microsoft.com/office/drawing/2014/main" id="{00779716-6B61-90DF-8D63-2A4448D76CF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C0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C1EE18-20D6-4B93-FCDC-01230C283F1C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C6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6283E48A-A2B0-450B-6E4E-EBBBDA7ABBFA}"/>
              </a:ext>
            </a:extLst>
          </p:cNvPr>
          <p:cNvSpPr/>
          <p:nvPr/>
        </p:nvSpPr>
        <p:spPr>
          <a:xfrm>
            <a:off x="7774794" y="3802984"/>
            <a:ext cx="4414546" cy="8324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3AFE698-D3C3-9490-DA4D-B5FD6B5AF8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0611" y="3583798"/>
            <a:ext cx="3968730" cy="32742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F62C450-CBB9-756F-9520-12CDD4F8E5EF}"/>
              </a:ext>
            </a:extLst>
          </p:cNvPr>
          <p:cNvSpPr/>
          <p:nvPr/>
        </p:nvSpPr>
        <p:spPr>
          <a:xfrm>
            <a:off x="7989572" y="3803809"/>
            <a:ext cx="4208012" cy="831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 Full exploitation of flexible </a:t>
            </a:r>
            <a:r>
              <a:rPr lang="en-US" dirty="0" err="1">
                <a:solidFill>
                  <a:schemeClr val="tx1"/>
                </a:solidFill>
                <a:sym typeface="Wingdings" panose="05000000000000000000" pitchFamily="2" charset="2"/>
              </a:rPr>
              <a:t>Gateware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 to follow the rich test program in SM18 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8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CA4D8F6-944E-D13E-7EC5-3D5093659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814" y="3595108"/>
            <a:ext cx="5060405" cy="26410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A0393D7-1FF8-78CD-EC70-789F884E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outside CERN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06DBC-C59F-231A-BAA4-F89F77AC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044A5-D6AC-ADCD-E92E-EE93B264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83B1E-0E97-466B-43BA-64F0C83F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71060F-E86C-0977-3BAB-5D429D7C8DA3}"/>
              </a:ext>
            </a:extLst>
          </p:cNvPr>
          <p:cNvSpPr txBox="1"/>
          <p:nvPr/>
        </p:nvSpPr>
        <p:spPr>
          <a:xfrm>
            <a:off x="351081" y="1443062"/>
            <a:ext cx="201760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FREIA test facility </a:t>
            </a:r>
            <a:br>
              <a:rPr lang="en-US" b="1" dirty="0"/>
            </a:br>
            <a:r>
              <a:rPr lang="en-US" b="1" dirty="0"/>
              <a:t>Uppsala Sweden</a:t>
            </a:r>
            <a:endParaRPr lang="en-CH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22015-7EA0-7CB0-1AAE-E1F13CA070F9}"/>
              </a:ext>
            </a:extLst>
          </p:cNvPr>
          <p:cNvSpPr txBox="1"/>
          <p:nvPr/>
        </p:nvSpPr>
        <p:spPr>
          <a:xfrm>
            <a:off x="5521755" y="1423804"/>
            <a:ext cx="30521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2x UQDSv2</a:t>
            </a:r>
          </a:p>
          <a:p>
            <a:pPr algn="l"/>
            <a:r>
              <a:rPr lang="en-US" b="1" dirty="0"/>
              <a:t>For test of HiLumi magnets </a:t>
            </a:r>
            <a:endParaRPr lang="en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E86F0-2DEB-4537-1E8B-F18CB3844DA8}"/>
              </a:ext>
            </a:extLst>
          </p:cNvPr>
          <p:cNvSpPr txBox="1"/>
          <p:nvPr/>
        </p:nvSpPr>
        <p:spPr>
          <a:xfrm>
            <a:off x="404941" y="4045824"/>
            <a:ext cx="18832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/>
              <a:t>IFJ PAN </a:t>
            </a:r>
            <a:br>
              <a:rPr lang="en-US" b="1"/>
            </a:br>
            <a:r>
              <a:rPr lang="en-US" b="1"/>
              <a:t>Krakow Poland</a:t>
            </a:r>
            <a:endParaRPr lang="en-CH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DFF8C4-8F6D-C1C9-CD78-A3237A5BA514}"/>
              </a:ext>
            </a:extLst>
          </p:cNvPr>
          <p:cNvSpPr txBox="1"/>
          <p:nvPr/>
        </p:nvSpPr>
        <p:spPr>
          <a:xfrm>
            <a:off x="4033436" y="4151659"/>
            <a:ext cx="15114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 x UQDSv2</a:t>
            </a:r>
            <a:endParaRPr lang="en-CH" b="1" dirty="0"/>
          </a:p>
        </p:txBody>
      </p:sp>
      <p:sp>
        <p:nvSpPr>
          <p:cNvPr id="14" name="Graphic 13" descr="Puzzle with solid fill">
            <a:extLst>
              <a:ext uri="{FF2B5EF4-FFF2-40B4-BE49-F238E27FC236}">
                <a16:creationId xmlns:a16="http://schemas.microsoft.com/office/drawing/2014/main" id="{21A0745F-BFE4-7A14-655B-07D5704A532E}"/>
              </a:ext>
            </a:extLst>
          </p:cNvPr>
          <p:cNvSpPr/>
          <p:nvPr/>
        </p:nvSpPr>
        <p:spPr>
          <a:xfrm rot="2700000">
            <a:off x="9272712" y="1245878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F47E5-57D6-96FE-F762-EF0A2230E3DB}"/>
              </a:ext>
            </a:extLst>
          </p:cNvPr>
          <p:cNvSpPr txBox="1"/>
          <p:nvPr/>
        </p:nvSpPr>
        <p:spPr>
          <a:xfrm>
            <a:off x="10936701" y="1386888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C3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771B8F-AA43-2E6D-836A-D0E73CB1939E}"/>
              </a:ext>
            </a:extLst>
          </p:cNvPr>
          <p:cNvSpPr txBox="1"/>
          <p:nvPr/>
        </p:nvSpPr>
        <p:spPr>
          <a:xfrm>
            <a:off x="329763" y="2590464"/>
            <a:ext cx="14577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PSI Villingen </a:t>
            </a:r>
            <a:br>
              <a:rPr lang="en-US" b="1" dirty="0"/>
            </a:br>
            <a:r>
              <a:rPr lang="en-US" b="1" dirty="0"/>
              <a:t>Switzerland</a:t>
            </a:r>
            <a:endParaRPr lang="en-CH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D24B03-8B21-87F2-B096-12CD2E81E499}"/>
              </a:ext>
            </a:extLst>
          </p:cNvPr>
          <p:cNvSpPr txBox="1"/>
          <p:nvPr/>
        </p:nvSpPr>
        <p:spPr>
          <a:xfrm>
            <a:off x="5521755" y="2522562"/>
            <a:ext cx="353184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2x UQDSv2 </a:t>
            </a:r>
            <a:r>
              <a:rPr lang="en-US" b="1"/>
              <a:t>for SC Magnet </a:t>
            </a:r>
            <a:r>
              <a:rPr lang="en-US" b="1" dirty="0"/>
              <a:t>Lab</a:t>
            </a:r>
          </a:p>
          <a:p>
            <a:pPr algn="l"/>
            <a:r>
              <a:rPr lang="en-US" b="1" dirty="0"/>
              <a:t>7x UQDSv2 quench detection of </a:t>
            </a:r>
            <a:br>
              <a:rPr lang="en-US" b="1"/>
            </a:br>
            <a:r>
              <a:rPr lang="en-US" b="1"/>
              <a:t>SLS2.0 2x </a:t>
            </a:r>
            <a:r>
              <a:rPr lang="en-US" b="1" dirty="0"/>
              <a:t>super bend magnet</a:t>
            </a:r>
            <a:endParaRPr lang="en-CH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04799F-BC55-4170-6CBC-D209ACD48048}"/>
              </a:ext>
            </a:extLst>
          </p:cNvPr>
          <p:cNvGrpSpPr/>
          <p:nvPr/>
        </p:nvGrpSpPr>
        <p:grpSpPr>
          <a:xfrm>
            <a:off x="9375941" y="2427753"/>
            <a:ext cx="854912" cy="901344"/>
            <a:chOff x="10364319" y="2159704"/>
            <a:chExt cx="854912" cy="901344"/>
          </a:xfrm>
        </p:grpSpPr>
        <p:sp>
          <p:nvSpPr>
            <p:cNvPr id="12" name="Graphic 13" descr="Puzzle with solid fill">
              <a:extLst>
                <a:ext uri="{FF2B5EF4-FFF2-40B4-BE49-F238E27FC236}">
                  <a16:creationId xmlns:a16="http://schemas.microsoft.com/office/drawing/2014/main" id="{C8052CA7-C534-531B-E1A5-E7E0C26B7929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B5C609-BE47-168E-EF81-EB5EBE36D082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C8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4472FE0-9834-73F8-DB27-97A915B56C1E}"/>
              </a:ext>
            </a:extLst>
          </p:cNvPr>
          <p:cNvGrpSpPr/>
          <p:nvPr/>
        </p:nvGrpSpPr>
        <p:grpSpPr>
          <a:xfrm>
            <a:off x="10566244" y="2452214"/>
            <a:ext cx="854912" cy="901344"/>
            <a:chOff x="10364319" y="2159704"/>
            <a:chExt cx="854912" cy="901344"/>
          </a:xfrm>
        </p:grpSpPr>
        <p:sp>
          <p:nvSpPr>
            <p:cNvPr id="29" name="Graphic 13" descr="Puzzle with solid fill">
              <a:extLst>
                <a:ext uri="{FF2B5EF4-FFF2-40B4-BE49-F238E27FC236}">
                  <a16:creationId xmlns:a16="http://schemas.microsoft.com/office/drawing/2014/main" id="{B55A9933-7D6A-677C-BC6A-45CF775661AD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0E30AA-7844-8ACB-B6DE-D93D5F4A834C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C16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A60A730-E7F5-C77F-2E7B-9B3C3BFF1A0A}"/>
              </a:ext>
            </a:extLst>
          </p:cNvPr>
          <p:cNvSpPr txBox="1"/>
          <p:nvPr/>
        </p:nvSpPr>
        <p:spPr>
          <a:xfrm>
            <a:off x="175729" y="5575855"/>
            <a:ext cx="7111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>
                <a:sym typeface="Wingdings" panose="05000000000000000000" pitchFamily="2" charset="2"/>
              </a:rPr>
              <a:t> </a:t>
            </a:r>
            <a:r>
              <a:rPr lang="en-US" b="1"/>
              <a:t>INFN </a:t>
            </a:r>
            <a:r>
              <a:rPr lang="en-US" b="1" dirty="0"/>
              <a:t>LASA (</a:t>
            </a:r>
            <a:r>
              <a:rPr lang="en-US" b="1"/>
              <a:t>Milano) showed interest in UQDS for their test lab</a:t>
            </a:r>
            <a:endParaRPr lang="en-CH" b="1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2E930FB-1333-BB56-699F-E1228B007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546" y="1358300"/>
            <a:ext cx="1454848" cy="6720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6D47705-7028-6BB0-58B3-A51BCD7B7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789" y="2484816"/>
            <a:ext cx="2540878" cy="938726"/>
          </a:xfrm>
          <a:prstGeom prst="rect">
            <a:avLst/>
          </a:prstGeom>
        </p:spPr>
      </p:pic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312AD4FC-287C-072D-7CA9-DD3B37FEFD4C}"/>
              </a:ext>
            </a:extLst>
          </p:cNvPr>
          <p:cNvSpPr/>
          <p:nvPr/>
        </p:nvSpPr>
        <p:spPr>
          <a:xfrm>
            <a:off x="11378467" y="3771676"/>
            <a:ext cx="534767" cy="214506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300 uV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9A9275-32AD-6927-B46A-A2D2FDCDCE43}"/>
              </a:ext>
            </a:extLst>
          </p:cNvPr>
          <p:cNvSpPr txBox="1"/>
          <p:nvPr/>
        </p:nvSpPr>
        <p:spPr>
          <a:xfrm>
            <a:off x="9752942" y="6359157"/>
            <a:ext cx="167674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50Hz moving average filter</a:t>
            </a:r>
            <a:endParaRPr lang="en-CH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E74B16-51D9-26D8-3562-4CBF14C1264F}"/>
              </a:ext>
            </a:extLst>
          </p:cNvPr>
          <p:cNvSpPr txBox="1"/>
          <p:nvPr/>
        </p:nvSpPr>
        <p:spPr>
          <a:xfrm>
            <a:off x="8848666" y="5734597"/>
            <a:ext cx="128240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Data: M. Duda PSI</a:t>
            </a:r>
            <a:endParaRPr lang="en-CH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EE2E701-72E6-9E7B-ABC6-58994515E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223" y="3899875"/>
            <a:ext cx="1047005" cy="84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7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6" grpId="0" animBg="1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029BD3-3B8A-7EC6-494A-74E062A0B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Established platform with full system integration in CERN controls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Inhouse solution with full control about all elements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We </a:t>
            </a:r>
            <a:r>
              <a:rPr lang="en-US">
                <a:sym typeface="Wingdings" panose="05000000000000000000" pitchFamily="2" charset="2"/>
              </a:rPr>
              <a:t>can cope with obsolescence etc…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Quite unique feature set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High performance measurement channels with galvanic insulation of ~5kV peak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FPGA for real time processing of data &amp; hardware interlocks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Flexible adaptable design which can serve many purposes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Focus now in completion of units for IT STRING</a:t>
            </a:r>
          </a:p>
          <a:p>
            <a:r>
              <a:rPr lang="en-US">
                <a:sym typeface="Wingdings" panose="05000000000000000000" pitchFamily="2" charset="2"/>
              </a:rPr>
              <a:t> We’re open for new applications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138872-79AB-8D86-9F04-13875C88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C61EA-FDE7-B549-CACD-C353CB49B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62ABE-9603-983D-4FB1-5454D7578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UQDS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A6053-B93F-45D4-E841-EF0808A2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09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09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F86360-E112-E0AC-D9F0-FDDC8C35C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54" y="1120385"/>
            <a:ext cx="9025943" cy="176635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HiLumi comprises of </a:t>
            </a:r>
            <a:r>
              <a:rPr lang="en-US" dirty="0"/>
              <a:t>many different new and </a:t>
            </a:r>
            <a:r>
              <a:rPr lang="en-US"/>
              <a:t>complex magnets: 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 </a:t>
            </a:r>
            <a:r>
              <a:rPr lang="en-US"/>
              <a:t>Big </a:t>
            </a:r>
            <a:r>
              <a:rPr lang="en-US" dirty="0"/>
              <a:t>variety but small numbers per item (compared to LHC)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Design one generic </a:t>
            </a:r>
            <a:r>
              <a:rPr lang="en-US" dirty="0"/>
              <a:t>system with enough resources to perform quench detection and monitoring of all HiLumi circuit elements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C3EE5-182D-C0DF-92F6-321DD1BE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621" y="199108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3F7EB-FE68-9B6E-615B-89EABDC6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70250-0D60-1538-C0E6-E3DA32E9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0BC90-72F4-8FC5-E4AF-B22153C9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848D31-0C95-D90D-19D7-7C0FF82FB83D}"/>
              </a:ext>
            </a:extLst>
          </p:cNvPr>
          <p:cNvGrpSpPr/>
          <p:nvPr/>
        </p:nvGrpSpPr>
        <p:grpSpPr>
          <a:xfrm>
            <a:off x="9518680" y="1166203"/>
            <a:ext cx="2543965" cy="1688509"/>
            <a:chOff x="3903670" y="3800336"/>
            <a:chExt cx="2929806" cy="205658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EECE1BF-08D4-2DBF-423F-06621B3E57BA}"/>
                </a:ext>
              </a:extLst>
            </p:cNvPr>
            <p:cNvSpPr txBox="1"/>
            <p:nvPr/>
          </p:nvSpPr>
          <p:spPr>
            <a:xfrm>
              <a:off x="3978755" y="3800336"/>
              <a:ext cx="82080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MQXFA</a:t>
              </a:r>
              <a:endParaRPr lang="en-CH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651CBE-B9A5-8C34-16BD-AF5BFB0120E9}"/>
                </a:ext>
              </a:extLst>
            </p:cNvPr>
            <p:cNvSpPr txBox="1"/>
            <p:nvPr/>
          </p:nvSpPr>
          <p:spPr>
            <a:xfrm>
              <a:off x="4259262" y="4362063"/>
              <a:ext cx="97469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MCBXFA</a:t>
              </a:r>
              <a:endParaRPr lang="en-CH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999E54-702E-953F-7045-6BC611A03929}"/>
                </a:ext>
              </a:extLst>
            </p:cNvPr>
            <p:cNvSpPr txBox="1"/>
            <p:nvPr/>
          </p:nvSpPr>
          <p:spPr>
            <a:xfrm>
              <a:off x="6012738" y="4344515"/>
              <a:ext cx="82073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MQSXF</a:t>
              </a:r>
              <a:endParaRPr lang="en-CH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D0795F-5C62-2E55-B61E-6821D3C5ABD9}"/>
                </a:ext>
              </a:extLst>
            </p:cNvPr>
            <p:cNvSpPr txBox="1"/>
            <p:nvPr/>
          </p:nvSpPr>
          <p:spPr>
            <a:xfrm>
              <a:off x="3903670" y="4820228"/>
              <a:ext cx="98745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MCBXFB</a:t>
              </a:r>
              <a:endParaRPr lang="en-CH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128F6E-4F86-4345-2753-D076BD1F00ED}"/>
                </a:ext>
              </a:extLst>
            </p:cNvPr>
            <p:cNvSpPr txBox="1"/>
            <p:nvPr/>
          </p:nvSpPr>
          <p:spPr>
            <a:xfrm>
              <a:off x="5249614" y="3849101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MCBRDHA</a:t>
              </a:r>
              <a:endParaRPr lang="en-CH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99D4A2-E694-1272-1D15-82A15D955709}"/>
                </a:ext>
              </a:extLst>
            </p:cNvPr>
            <p:cNvSpPr txBox="1"/>
            <p:nvPr/>
          </p:nvSpPr>
          <p:spPr>
            <a:xfrm>
              <a:off x="5416327" y="4656752"/>
              <a:ext cx="69249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MBRD</a:t>
              </a:r>
              <a:endParaRPr lang="en-CH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A4AB84-1EFA-4E61-9C0C-06CF70F659DC}"/>
                </a:ext>
              </a:extLst>
            </p:cNvPr>
            <p:cNvSpPr txBox="1"/>
            <p:nvPr/>
          </p:nvSpPr>
          <p:spPr>
            <a:xfrm>
              <a:off x="4820009" y="5156185"/>
              <a:ext cx="85921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SC Link</a:t>
              </a:r>
              <a:endParaRPr lang="en-CH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3C584D-90F6-C903-4C06-09CA797E9BB1}"/>
                </a:ext>
              </a:extLst>
            </p:cNvPr>
            <p:cNvSpPr txBox="1"/>
            <p:nvPr/>
          </p:nvSpPr>
          <p:spPr>
            <a:xfrm>
              <a:off x="5959211" y="5108224"/>
              <a:ext cx="83356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MQXFB</a:t>
              </a:r>
              <a:endParaRPr lang="en-CH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2A8642-9DFF-C01D-E1CC-8203FFC36854}"/>
                </a:ext>
              </a:extLst>
            </p:cNvPr>
            <p:cNvSpPr txBox="1"/>
            <p:nvPr/>
          </p:nvSpPr>
          <p:spPr>
            <a:xfrm>
              <a:off x="4127512" y="5430658"/>
              <a:ext cx="6540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MBXF</a:t>
              </a:r>
              <a:endParaRPr lang="en-CH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B7489C-4694-4051-0080-C6B49F900CFF}"/>
                </a:ext>
              </a:extLst>
            </p:cNvPr>
            <p:cNvSpPr txBox="1"/>
            <p:nvPr/>
          </p:nvSpPr>
          <p:spPr>
            <a:xfrm>
              <a:off x="5268474" y="5579918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MCBRDVA</a:t>
              </a:r>
              <a:endParaRPr lang="en-CH" b="1" dirty="0"/>
            </a:p>
          </p:txBody>
        </p:sp>
      </p:grp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EC8D1A3B-62E9-69C9-A9FA-183650E59E9C}"/>
              </a:ext>
            </a:extLst>
          </p:cNvPr>
          <p:cNvSpPr txBox="1">
            <a:spLocks/>
          </p:cNvSpPr>
          <p:nvPr/>
        </p:nvSpPr>
        <p:spPr>
          <a:xfrm>
            <a:off x="405354" y="3732466"/>
            <a:ext cx="11621948" cy="1427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Implementation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 new design on programmable Logic (FPGA) in combination with a number of galvanically isolated front-end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Quench detection algorithm defined in Gateware of FPGA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is a quench detection AND measurement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8684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36DAD870-2A14-1113-126E-DAB3C5F4B6DA}"/>
              </a:ext>
            </a:extLst>
          </p:cNvPr>
          <p:cNvSpPr/>
          <p:nvPr/>
        </p:nvSpPr>
        <p:spPr>
          <a:xfrm>
            <a:off x="2827949" y="807348"/>
            <a:ext cx="8555202" cy="511128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DF7DC4-C139-D0D4-E30C-2CF42BD24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69186"/>
            <a:ext cx="11376025" cy="1065742"/>
          </a:xfrm>
        </p:spPr>
        <p:txBody>
          <a:bodyPr/>
          <a:lstStyle/>
          <a:p>
            <a:r>
              <a:rPr lang="en-US" dirty="0"/>
              <a:t>System overview (UQDSv2)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6C036-5326-1518-2D8C-D2D6F6AE7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0E31A-A3BB-2A04-714E-664E54095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</a:t>
            </a:r>
            <a:r>
              <a:rPr lang="en-US"/>
              <a:t>| UQDS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96613-2665-C8E4-343A-DEB69233F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4459CF-D1C5-5F73-EF89-DAC0A53E7C65}"/>
              </a:ext>
            </a:extLst>
          </p:cNvPr>
          <p:cNvSpPr/>
          <p:nvPr/>
        </p:nvSpPr>
        <p:spPr>
          <a:xfrm>
            <a:off x="3962982" y="1271389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BEDB77-AB3A-921F-98C4-2277D6F4A601}"/>
              </a:ext>
            </a:extLst>
          </p:cNvPr>
          <p:cNvSpPr/>
          <p:nvPr/>
        </p:nvSpPr>
        <p:spPr>
          <a:xfrm>
            <a:off x="3962982" y="1934813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192A72-AED8-8BDE-DBF6-044C045572C2}"/>
              </a:ext>
            </a:extLst>
          </p:cNvPr>
          <p:cNvSpPr/>
          <p:nvPr/>
        </p:nvSpPr>
        <p:spPr>
          <a:xfrm>
            <a:off x="3952654" y="3095411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ADB865-7F31-2B89-62F0-A2AF6086C406}"/>
              </a:ext>
            </a:extLst>
          </p:cNvPr>
          <p:cNvSpPr txBox="1"/>
          <p:nvPr/>
        </p:nvSpPr>
        <p:spPr>
          <a:xfrm>
            <a:off x="5053699" y="2393220"/>
            <a:ext cx="205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.</a:t>
            </a:r>
          </a:p>
          <a:p>
            <a:r>
              <a:rPr lang="en-GB" sz="1400" b="1" dirty="0"/>
              <a:t>.</a:t>
            </a:r>
          </a:p>
          <a:p>
            <a:r>
              <a:rPr lang="en-GB" sz="1400" b="1" dirty="0"/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A7A935-0E88-D68E-C25D-9397970A5602}"/>
              </a:ext>
            </a:extLst>
          </p:cNvPr>
          <p:cNvSpPr/>
          <p:nvPr/>
        </p:nvSpPr>
        <p:spPr>
          <a:xfrm>
            <a:off x="7723482" y="1379867"/>
            <a:ext cx="1887329" cy="1887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Processing Element</a:t>
            </a:r>
          </a:p>
          <a:p>
            <a:pPr algn="ctr"/>
            <a:r>
              <a:rPr lang="en-GB">
                <a:solidFill>
                  <a:schemeClr val="tx1"/>
                </a:solidFill>
              </a:rPr>
              <a:t>(FPGA)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966716-ADED-B2B7-0912-A5F741D8EF28}"/>
              </a:ext>
            </a:extLst>
          </p:cNvPr>
          <p:cNvCxnSpPr/>
          <p:nvPr/>
        </p:nvCxnSpPr>
        <p:spPr>
          <a:xfrm>
            <a:off x="9610811" y="1778791"/>
            <a:ext cx="321203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8E67EF4-B839-805C-46DD-75FC0FCAE4A9}"/>
              </a:ext>
            </a:extLst>
          </p:cNvPr>
          <p:cNvSpPr/>
          <p:nvPr/>
        </p:nvSpPr>
        <p:spPr>
          <a:xfrm>
            <a:off x="9932014" y="1379867"/>
            <a:ext cx="1111217" cy="1132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Interlocks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&amp;</a:t>
            </a:r>
          </a:p>
          <a:p>
            <a:pPr algn="ctr"/>
            <a:r>
              <a:rPr lang="en-GB" sz="1600">
                <a:solidFill>
                  <a:schemeClr val="tx1"/>
                </a:solidFill>
              </a:rPr>
              <a:t>Active</a:t>
            </a:r>
          </a:p>
          <a:p>
            <a:pPr algn="ctr"/>
            <a:r>
              <a:rPr lang="en-GB" sz="1600">
                <a:solidFill>
                  <a:schemeClr val="tx1"/>
                </a:solidFill>
              </a:rPr>
              <a:t>triggers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A6CAC5-FD76-78BC-A8A6-A61D110F097D}"/>
              </a:ext>
            </a:extLst>
          </p:cNvPr>
          <p:cNvSpPr txBox="1"/>
          <p:nvPr/>
        </p:nvSpPr>
        <p:spPr>
          <a:xfrm>
            <a:off x="3909586" y="3742747"/>
            <a:ext cx="249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 to 16 channels</a:t>
            </a:r>
            <a:br>
              <a:rPr lang="en-GB" dirty="0"/>
            </a:br>
            <a:r>
              <a:rPr lang="en-GB" dirty="0"/>
              <a:t>           </a:t>
            </a:r>
            <a:r>
              <a:rPr lang="en-GB" dirty="0">
                <a:solidFill>
                  <a:srgbClr val="FF0000"/>
                </a:solidFill>
              </a:rPr>
              <a:t>galvanic insulation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6847D1-5B9B-E2A1-8A6C-5DDB378152EF}"/>
              </a:ext>
            </a:extLst>
          </p:cNvPr>
          <p:cNvSpPr/>
          <p:nvPr/>
        </p:nvSpPr>
        <p:spPr>
          <a:xfrm>
            <a:off x="7549704" y="1295611"/>
            <a:ext cx="3493528" cy="278365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Digital platform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AA0EB3-5C2A-76A0-EB27-E0CBFEA700E0}"/>
              </a:ext>
            </a:extLst>
          </p:cNvPr>
          <p:cNvCxnSpPr>
            <a:cxnSpLocks/>
          </p:cNvCxnSpPr>
          <p:nvPr/>
        </p:nvCxnSpPr>
        <p:spPr>
          <a:xfrm>
            <a:off x="6865620" y="1271387"/>
            <a:ext cx="0" cy="451764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6FBC187-B3DF-CC69-F034-C4BA8A01D559}"/>
              </a:ext>
            </a:extLst>
          </p:cNvPr>
          <p:cNvSpPr/>
          <p:nvPr/>
        </p:nvSpPr>
        <p:spPr>
          <a:xfrm>
            <a:off x="7549703" y="4335964"/>
            <a:ext cx="3493528" cy="406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Communication interface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27D63C3-7169-7F3F-7BFA-2B141274B4BD}"/>
              </a:ext>
            </a:extLst>
          </p:cNvPr>
          <p:cNvCxnSpPr/>
          <p:nvPr/>
        </p:nvCxnSpPr>
        <p:spPr>
          <a:xfrm>
            <a:off x="6900912" y="4549946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C686476-2EF6-C4AC-4178-7BA4A677AB52}"/>
              </a:ext>
            </a:extLst>
          </p:cNvPr>
          <p:cNvCxnSpPr/>
          <p:nvPr/>
        </p:nvCxnSpPr>
        <p:spPr>
          <a:xfrm>
            <a:off x="6438331" y="1556881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FB709C-7F87-FA1B-8CD7-FEE3E4F35BBF}"/>
              </a:ext>
            </a:extLst>
          </p:cNvPr>
          <p:cNvCxnSpPr/>
          <p:nvPr/>
        </p:nvCxnSpPr>
        <p:spPr>
          <a:xfrm>
            <a:off x="6438331" y="2205895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6C7AB3-0957-2802-E0D0-5982C0C2EB82}"/>
              </a:ext>
            </a:extLst>
          </p:cNvPr>
          <p:cNvCxnSpPr/>
          <p:nvPr/>
        </p:nvCxnSpPr>
        <p:spPr>
          <a:xfrm>
            <a:off x="6438331" y="3374709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3DF2CBB-ACAD-5D0F-EE25-726244131A04}"/>
              </a:ext>
            </a:extLst>
          </p:cNvPr>
          <p:cNvSpPr/>
          <p:nvPr/>
        </p:nvSpPr>
        <p:spPr>
          <a:xfrm>
            <a:off x="7549703" y="4961424"/>
            <a:ext cx="3493528" cy="376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Power Supply (monitored) 230V AC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E68FBC6-BDCF-178D-C416-07BB4EE920E8}"/>
              </a:ext>
            </a:extLst>
          </p:cNvPr>
          <p:cNvSpPr/>
          <p:nvPr/>
        </p:nvSpPr>
        <p:spPr>
          <a:xfrm>
            <a:off x="7549703" y="5447936"/>
            <a:ext cx="3493528" cy="379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Power Supply (monitored) 230V AC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8429ED8-A66C-D2EB-ABE6-C59A7373D296}"/>
              </a:ext>
            </a:extLst>
          </p:cNvPr>
          <p:cNvCxnSpPr/>
          <p:nvPr/>
        </p:nvCxnSpPr>
        <p:spPr>
          <a:xfrm>
            <a:off x="6910087" y="5236829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9986B9D-F688-4B67-BF3A-9044C583A859}"/>
              </a:ext>
            </a:extLst>
          </p:cNvPr>
          <p:cNvCxnSpPr/>
          <p:nvPr/>
        </p:nvCxnSpPr>
        <p:spPr>
          <a:xfrm>
            <a:off x="6910087" y="5618697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BEC59C9-7C2D-8371-7E82-0F701A29B09A}"/>
              </a:ext>
            </a:extLst>
          </p:cNvPr>
          <p:cNvCxnSpPr/>
          <p:nvPr/>
        </p:nvCxnSpPr>
        <p:spPr>
          <a:xfrm>
            <a:off x="6910087" y="2323531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EB36867-490A-C97D-15C7-F724C02AE392}"/>
              </a:ext>
            </a:extLst>
          </p:cNvPr>
          <p:cNvSpPr txBox="1"/>
          <p:nvPr/>
        </p:nvSpPr>
        <p:spPr>
          <a:xfrm rot="16200000">
            <a:off x="6104132" y="3248450"/>
            <a:ext cx="186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Passive mid-plane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CD400C-98E3-ECF6-E818-B5D12D4391B2}"/>
              </a:ext>
            </a:extLst>
          </p:cNvPr>
          <p:cNvCxnSpPr/>
          <p:nvPr/>
        </p:nvCxnSpPr>
        <p:spPr>
          <a:xfrm>
            <a:off x="3962982" y="4239294"/>
            <a:ext cx="425669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41369F-44B6-E6BD-3B8E-207820597706}"/>
              </a:ext>
            </a:extLst>
          </p:cNvPr>
          <p:cNvCxnSpPr>
            <a:cxnSpLocks/>
          </p:cNvCxnSpPr>
          <p:nvPr/>
        </p:nvCxnSpPr>
        <p:spPr>
          <a:xfrm flipH="1">
            <a:off x="11087037" y="4549946"/>
            <a:ext cx="60171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EA0F56C-09EB-868C-69CE-4F722BD9AF7C}"/>
              </a:ext>
            </a:extLst>
          </p:cNvPr>
          <p:cNvCxnSpPr>
            <a:cxnSpLocks/>
          </p:cNvCxnSpPr>
          <p:nvPr/>
        </p:nvCxnSpPr>
        <p:spPr>
          <a:xfrm flipH="1">
            <a:off x="11043231" y="1867740"/>
            <a:ext cx="60171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409F5A5D-5385-EC1A-EB01-6307B5AE9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665146" y="5163610"/>
            <a:ext cx="3473014" cy="147861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2261B24-B2E9-D0EF-3E96-FA3D79E07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669724" y="123335"/>
            <a:ext cx="3493523" cy="3519725"/>
          </a:xfrm>
          <a:prstGeom prst="rect">
            <a:avLst/>
          </a:prstGeom>
          <a:ln w="38100">
            <a:solidFill>
              <a:srgbClr val="FF9999"/>
            </a:solidFill>
          </a:ln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78623E0-1AF6-482F-90F1-00C59A076268}"/>
              </a:ext>
            </a:extLst>
          </p:cNvPr>
          <p:cNvCxnSpPr>
            <a:cxnSpLocks/>
          </p:cNvCxnSpPr>
          <p:nvPr/>
        </p:nvCxnSpPr>
        <p:spPr>
          <a:xfrm>
            <a:off x="2261467" y="1569305"/>
            <a:ext cx="1691187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E233AF-AA72-A739-44A6-573281EB3905}"/>
              </a:ext>
            </a:extLst>
          </p:cNvPr>
          <p:cNvCxnSpPr>
            <a:cxnSpLocks/>
          </p:cNvCxnSpPr>
          <p:nvPr/>
        </p:nvCxnSpPr>
        <p:spPr>
          <a:xfrm>
            <a:off x="2261467" y="2219033"/>
            <a:ext cx="1691187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49EDC7C-C82E-6F0C-C7AE-9F881A5F9E11}"/>
              </a:ext>
            </a:extLst>
          </p:cNvPr>
          <p:cNvCxnSpPr/>
          <p:nvPr/>
        </p:nvCxnSpPr>
        <p:spPr>
          <a:xfrm>
            <a:off x="2974742" y="3374709"/>
            <a:ext cx="934844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C5A665-3208-6736-7B98-AA44E1B2ACC4}"/>
              </a:ext>
            </a:extLst>
          </p:cNvPr>
          <p:cNvSpPr txBox="1"/>
          <p:nvPr/>
        </p:nvSpPr>
        <p:spPr>
          <a:xfrm>
            <a:off x="1425038" y="2860406"/>
            <a:ext cx="12696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Voltage taps</a:t>
            </a:r>
            <a:endParaRPr lang="en-CH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50395D3-822A-C4E4-F5C8-6C28DDEB0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553" y="1052458"/>
            <a:ext cx="3617819" cy="15518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DCFFF2-DDB8-7EC1-05B9-7F4D34895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614022" y="3668381"/>
            <a:ext cx="3438381" cy="1469908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F45577F0-CFBD-1057-8319-879BC9BD6D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46" y="4076575"/>
            <a:ext cx="6448643" cy="225229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CCCFE5EA-0DB0-08EB-F3CD-7A47C038CDF0}"/>
              </a:ext>
            </a:extLst>
          </p:cNvPr>
          <p:cNvGrpSpPr/>
          <p:nvPr/>
        </p:nvGrpSpPr>
        <p:grpSpPr>
          <a:xfrm rot="16200000">
            <a:off x="835471" y="2223235"/>
            <a:ext cx="796018" cy="169424"/>
            <a:chOff x="8793162" y="9454448"/>
            <a:chExt cx="1621711" cy="289211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F6D09BAA-5ADE-C8B5-8EF5-02BD157AF7DF}"/>
                </a:ext>
              </a:extLst>
            </p:cNvPr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5423CDD4-0483-2D1C-7329-96D9989B19B0}"/>
                </a:ext>
              </a:extLst>
            </p:cNvPr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F2FE1EF9-CF07-8878-5154-4F20BE806556}"/>
                </a:ext>
              </a:extLst>
            </p:cNvPr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CA4DF589-6CB2-CE9B-CFAF-02223F49E6C2}"/>
                </a:ext>
              </a:extLst>
            </p:cNvPr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90566D5-60FF-63AF-9189-6B53DC1BB693}"/>
                </a:ext>
              </a:extLst>
            </p:cNvPr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47FAE9C-ED6A-D089-35A0-94B6336C7744}"/>
                </a:ext>
              </a:extLst>
            </p:cNvPr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A9E3FD4-3F49-A2B9-4044-198140C99593}"/>
              </a:ext>
            </a:extLst>
          </p:cNvPr>
          <p:cNvGrpSpPr/>
          <p:nvPr/>
        </p:nvGrpSpPr>
        <p:grpSpPr>
          <a:xfrm rot="16200000">
            <a:off x="835655" y="1436152"/>
            <a:ext cx="796018" cy="169424"/>
            <a:chOff x="8793162" y="9454448"/>
            <a:chExt cx="1621711" cy="289211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E0836277-71D4-1E71-9065-AF20F3AFAA35}"/>
                </a:ext>
              </a:extLst>
            </p:cNvPr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24AD0ADE-A72C-D7A2-9EB8-9CF4BC8E067E}"/>
                </a:ext>
              </a:extLst>
            </p:cNvPr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73AB269B-0C59-59AB-D7A3-EB784B8880F7}"/>
                </a:ext>
              </a:extLst>
            </p:cNvPr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259350E7-0AE9-E68F-B21B-4CF06F1261AB}"/>
                </a:ext>
              </a:extLst>
            </p:cNvPr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62D1718-5F46-2CC3-9B34-3B82FCA95C43}"/>
                </a:ext>
              </a:extLst>
            </p:cNvPr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2606C5A-BACC-CC8E-FC9B-56FF3F71DD68}"/>
                </a:ext>
              </a:extLst>
            </p:cNvPr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4D3F2DA-35E8-7E8C-48F9-82B589C7E752}"/>
              </a:ext>
            </a:extLst>
          </p:cNvPr>
          <p:cNvCxnSpPr>
            <a:cxnSpLocks/>
          </p:cNvCxnSpPr>
          <p:nvPr/>
        </p:nvCxnSpPr>
        <p:spPr>
          <a:xfrm>
            <a:off x="1624699" y="2039561"/>
            <a:ext cx="2" cy="5360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99D2218-83FA-3CEF-75A3-194DC5EC3B5E}"/>
              </a:ext>
            </a:extLst>
          </p:cNvPr>
          <p:cNvCxnSpPr>
            <a:cxnSpLocks/>
          </p:cNvCxnSpPr>
          <p:nvPr/>
        </p:nvCxnSpPr>
        <p:spPr>
          <a:xfrm>
            <a:off x="1624699" y="1262817"/>
            <a:ext cx="2" cy="4591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9E4E11E-2A44-DC45-C352-FF10EBB0135D}"/>
              </a:ext>
            </a:extLst>
          </p:cNvPr>
          <p:cNvCxnSpPr/>
          <p:nvPr/>
        </p:nvCxnSpPr>
        <p:spPr>
          <a:xfrm>
            <a:off x="1232406" y="1181836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6672585-A950-8137-D828-EE5CB15E1F97}"/>
              </a:ext>
            </a:extLst>
          </p:cNvPr>
          <p:cNvCxnSpPr/>
          <p:nvPr/>
        </p:nvCxnSpPr>
        <p:spPr>
          <a:xfrm>
            <a:off x="1239197" y="1859332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789CE62-BBE7-C5C1-D766-5D2798A8C0A5}"/>
              </a:ext>
            </a:extLst>
          </p:cNvPr>
          <p:cNvCxnSpPr/>
          <p:nvPr/>
        </p:nvCxnSpPr>
        <p:spPr>
          <a:xfrm>
            <a:off x="1239197" y="1968360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3EA570A-9732-2440-BF38-8A46A46459B7}"/>
              </a:ext>
            </a:extLst>
          </p:cNvPr>
          <p:cNvCxnSpPr/>
          <p:nvPr/>
        </p:nvCxnSpPr>
        <p:spPr>
          <a:xfrm>
            <a:off x="1232406" y="2646974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ight Brace 70">
            <a:extLst>
              <a:ext uri="{FF2B5EF4-FFF2-40B4-BE49-F238E27FC236}">
                <a16:creationId xmlns:a16="http://schemas.microsoft.com/office/drawing/2014/main" id="{FF5DF6FD-FD41-37CF-C43C-1A3A54070D34}"/>
              </a:ext>
            </a:extLst>
          </p:cNvPr>
          <p:cNvSpPr/>
          <p:nvPr/>
        </p:nvSpPr>
        <p:spPr>
          <a:xfrm>
            <a:off x="1984917" y="1122854"/>
            <a:ext cx="166906" cy="787080"/>
          </a:xfrm>
          <a:prstGeom prst="rightBrace">
            <a:avLst>
              <a:gd name="adj1" fmla="val 8333"/>
              <a:gd name="adj2" fmla="val 573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208BBF79-B7BE-2197-2887-BDCE1EE44198}"/>
              </a:ext>
            </a:extLst>
          </p:cNvPr>
          <p:cNvSpPr/>
          <p:nvPr/>
        </p:nvSpPr>
        <p:spPr>
          <a:xfrm>
            <a:off x="1976407" y="1934813"/>
            <a:ext cx="166906" cy="787080"/>
          </a:xfrm>
          <a:prstGeom prst="rightBrace">
            <a:avLst>
              <a:gd name="adj1" fmla="val 8333"/>
              <a:gd name="adj2" fmla="val 358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833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495E8F-AECD-F73A-7FA4-60FDA533E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608" y="1782384"/>
            <a:ext cx="5290204" cy="4111868"/>
          </a:xfrm>
        </p:spPr>
        <p:txBody>
          <a:bodyPr/>
          <a:lstStyle/>
          <a:p>
            <a:r>
              <a:rPr lang="en-US"/>
              <a:t>Real </a:t>
            </a:r>
            <a:r>
              <a:rPr lang="en-US" dirty="0"/>
              <a:t>time digital signal processing on FPGA (filters, gain/offset correction)</a:t>
            </a:r>
          </a:p>
          <a:p>
            <a:r>
              <a:rPr lang="en-US" dirty="0"/>
              <a:t>Quench detection algorithms or other user code in FPGA</a:t>
            </a:r>
          </a:p>
          <a:p>
            <a:r>
              <a:rPr lang="en-US" dirty="0"/>
              <a:t>Various interlocking options and standards (modular design)</a:t>
            </a:r>
          </a:p>
          <a:p>
            <a:r>
              <a:rPr lang="en-US" dirty="0"/>
              <a:t>Post Mortem event recording</a:t>
            </a:r>
          </a:p>
          <a:p>
            <a:r>
              <a:rPr lang="en-US" dirty="0"/>
              <a:t>Absolute time synchronization on microsecond level</a:t>
            </a:r>
          </a:p>
          <a:p>
            <a:r>
              <a:rPr lang="en-US" dirty="0"/>
              <a:t>Fast logging up to 10kHz via EDAQ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BC64A4-D0C6-6B85-99AB-61B2CB865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4354"/>
            <a:ext cx="11376025" cy="598530"/>
          </a:xfrm>
        </p:spPr>
        <p:txBody>
          <a:bodyPr/>
          <a:lstStyle/>
          <a:p>
            <a:r>
              <a:rPr lang="en-US" dirty="0"/>
              <a:t>System performance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13855-3C5B-DB85-B38A-FA1329D5A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8A393-0489-2B87-A0E0-EA3715765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023DA-49A7-E561-9026-6CC2E9089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3E9B3DE-A0B1-B87C-1C70-216E4A9BA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140516"/>
              </p:ext>
            </p:extLst>
          </p:nvPr>
        </p:nvGraphicFramePr>
        <p:xfrm>
          <a:off x="5929361" y="4598587"/>
          <a:ext cx="6262639" cy="2259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882">
                  <a:extLst>
                    <a:ext uri="{9D8B030D-6E8A-4147-A177-3AD203B41FA5}">
                      <a16:colId xmlns:a16="http://schemas.microsoft.com/office/drawing/2014/main" val="3959590639"/>
                    </a:ext>
                  </a:extLst>
                </a:gridCol>
                <a:gridCol w="3363757">
                  <a:extLst>
                    <a:ext uri="{9D8B030D-6E8A-4147-A177-3AD203B41FA5}">
                      <a16:colId xmlns:a16="http://schemas.microsoft.com/office/drawing/2014/main" val="1718762465"/>
                    </a:ext>
                  </a:extLst>
                </a:gridCol>
              </a:tblGrid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115503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Resolution</a:t>
                      </a:r>
                      <a:r>
                        <a:rPr lang="en-GB" sz="1200" b="1" baseline="0" dirty="0"/>
                        <a:t> (20-bit ADC)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105 nV/LSB .. 48 uV/LSB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90241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ADC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Up</a:t>
                      </a:r>
                      <a:r>
                        <a:rPr lang="en-GB" sz="1200" b="1" baseline="0" dirty="0"/>
                        <a:t> to 909 kS/s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376654"/>
                  </a:ext>
                </a:extLst>
              </a:tr>
              <a:tr h="316107">
                <a:tc>
                  <a:txBody>
                    <a:bodyPr/>
                    <a:lstStyle/>
                    <a:p>
                      <a:r>
                        <a:rPr lang="en-GB" sz="1200" b="1" dirty="0"/>
                        <a:t>Analogue</a:t>
                      </a:r>
                      <a:r>
                        <a:rPr lang="en-GB" sz="1200" b="1" baseline="0" dirty="0"/>
                        <a:t> bandwidth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baseline="0" dirty="0"/>
                        <a:t>120 kHz @ G=1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471595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Active input voltage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+/-50 mV (G=450) .. +/-22.5 V (G=1)</a:t>
                      </a:r>
                      <a:br>
                        <a:rPr lang="en-GB" sz="1200" b="1" dirty="0"/>
                      </a:br>
                      <a:r>
                        <a:rPr lang="en-GB" sz="1200" b="1" dirty="0"/>
                        <a:t>(1.2kV with divider)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17594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Max differential input</a:t>
                      </a:r>
                      <a:r>
                        <a:rPr lang="en-GB" sz="1200" b="1" baseline="0" dirty="0"/>
                        <a:t> voltage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 kV/1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961294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Galvanic</a:t>
                      </a:r>
                      <a:r>
                        <a:rPr lang="en-GB" sz="1200" b="1" baseline="0" dirty="0"/>
                        <a:t> insulation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2.5 kV/1h, 5kV/1min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641399"/>
                  </a:ext>
                </a:extLst>
              </a:tr>
            </a:tbl>
          </a:graphicData>
        </a:graphic>
      </p:graphicFrame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002B90D1-1D74-B5C7-7E7C-0DFD0EA2D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113" y="173053"/>
            <a:ext cx="3571684" cy="16676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7E36D0-D9D7-D3B1-FDF4-002466481F1C}"/>
              </a:ext>
            </a:extLst>
          </p:cNvPr>
          <p:cNvSpPr txBox="1"/>
          <p:nvPr/>
        </p:nvSpPr>
        <p:spPr>
          <a:xfrm>
            <a:off x="6670548" y="519361"/>
            <a:ext cx="253922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Total Harmonic distortion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&lt;-110dBfs @ 1kHz</a:t>
            </a:r>
            <a:endParaRPr lang="en-CH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7F645-B155-E878-7C94-4F08CC91EA86}"/>
              </a:ext>
            </a:extLst>
          </p:cNvPr>
          <p:cNvGrpSpPr/>
          <p:nvPr/>
        </p:nvGrpSpPr>
        <p:grpSpPr>
          <a:xfrm>
            <a:off x="8313243" y="2121915"/>
            <a:ext cx="3549899" cy="2322576"/>
            <a:chOff x="8313243" y="2121915"/>
            <a:chExt cx="3549899" cy="2322576"/>
          </a:xfrm>
        </p:grpSpPr>
        <p:pic>
          <p:nvPicPr>
            <p:cNvPr id="13" name="Picture 12" descr="A graph with blue dots and red lines&#10;&#10;Description automatically generated">
              <a:extLst>
                <a:ext uri="{FF2B5EF4-FFF2-40B4-BE49-F238E27FC236}">
                  <a16:creationId xmlns:a16="http://schemas.microsoft.com/office/drawing/2014/main" id="{3076CFB9-9B2F-1777-29FA-404441597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243" y="2121915"/>
              <a:ext cx="2322576" cy="232257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0EC158-8F84-89E1-F8F8-4B9395F19891}"/>
                </a:ext>
              </a:extLst>
            </p:cNvPr>
            <p:cNvSpPr txBox="1"/>
            <p:nvPr/>
          </p:nvSpPr>
          <p:spPr>
            <a:xfrm>
              <a:off x="9947553" y="3607394"/>
              <a:ext cx="1915589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Linearity (calibrated):</a:t>
              </a:r>
              <a:br>
                <a:rPr lang="en-US" sz="1600" dirty="0"/>
              </a:br>
              <a:r>
                <a:rPr lang="en-US" sz="1600" dirty="0"/>
                <a:t> &lt; 5ppm</a:t>
              </a:r>
            </a:p>
            <a:p>
              <a:pPr algn="l"/>
              <a:r>
                <a:rPr lang="en-US" sz="1600" dirty="0"/>
                <a:t>(uncalibrated ~0.1%)</a:t>
              </a:r>
              <a:endParaRPr lang="en-CH" sz="16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1ED9FFE-AF7B-DDD9-CCFA-FC14DFEEFD9D}"/>
              </a:ext>
            </a:extLst>
          </p:cNvPr>
          <p:cNvGrpSpPr/>
          <p:nvPr/>
        </p:nvGrpSpPr>
        <p:grpSpPr>
          <a:xfrm>
            <a:off x="9814656" y="187623"/>
            <a:ext cx="2096310" cy="2004946"/>
            <a:chOff x="9814656" y="187623"/>
            <a:chExt cx="2096310" cy="200494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37A5590-1606-2DE6-8E0E-EC5C64373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4656" y="187623"/>
              <a:ext cx="2096310" cy="200494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A39DAD-2BDB-2496-A553-6641BEE9622D}"/>
                </a:ext>
              </a:extLst>
            </p:cNvPr>
            <p:cNvSpPr txBox="1"/>
            <p:nvPr/>
          </p:nvSpPr>
          <p:spPr>
            <a:xfrm>
              <a:off x="10084794" y="1305374"/>
              <a:ext cx="1740861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/>
                <a:t>Common mode </a:t>
              </a:r>
              <a:br>
                <a:rPr lang="en-US" sz="1400" dirty="0"/>
              </a:br>
              <a:r>
                <a:rPr lang="en-US" sz="1400" dirty="0"/>
                <a:t>rejection vs frequency</a:t>
              </a:r>
            </a:p>
            <a:p>
              <a:pPr algn="l"/>
              <a:r>
                <a:rPr lang="en-US" sz="1400" dirty="0"/>
                <a:t>&gt; 100dB </a:t>
              </a:r>
              <a:endParaRPr lang="en-CH" sz="14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E697F39-A4D0-D824-8CD7-85BFD7B6080E}"/>
              </a:ext>
            </a:extLst>
          </p:cNvPr>
          <p:cNvGrpSpPr/>
          <p:nvPr/>
        </p:nvGrpSpPr>
        <p:grpSpPr>
          <a:xfrm>
            <a:off x="5888015" y="1933397"/>
            <a:ext cx="2082927" cy="2511094"/>
            <a:chOff x="5888015" y="1933397"/>
            <a:chExt cx="2082927" cy="251109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F869910-06A3-4C29-3032-A2CC9D379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8015" y="1933397"/>
              <a:ext cx="2082927" cy="186436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94D2677-C66D-8847-DAEE-51E522779AAD}"/>
                </a:ext>
              </a:extLst>
            </p:cNvPr>
            <p:cNvSpPr txBox="1"/>
            <p:nvPr/>
          </p:nvSpPr>
          <p:spPr>
            <a:xfrm>
              <a:off x="5986912" y="3890493"/>
              <a:ext cx="188513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Noise: 2.3ppm </a:t>
              </a:r>
              <a:br>
                <a:rPr lang="en-US" dirty="0"/>
              </a:br>
              <a:r>
                <a:rPr lang="en-US" dirty="0"/>
                <a:t>standard deviation</a:t>
              </a:r>
              <a:endParaRPr lang="en-CH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CA6E7B0-7068-3BE7-DC58-A1505B3D2C89}"/>
              </a:ext>
            </a:extLst>
          </p:cNvPr>
          <p:cNvSpPr txBox="1"/>
          <p:nvPr/>
        </p:nvSpPr>
        <p:spPr>
          <a:xfrm>
            <a:off x="229608" y="963748"/>
            <a:ext cx="5111824" cy="8638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/>
              <a:t>Excellent analogue performance both in  AC and DC measurements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112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F7CB06-587E-EA11-7551-24B95607C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143" y="930800"/>
            <a:ext cx="10680887" cy="59298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4902CE-0C4B-A81B-57E8-32CF5758C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005" y="136525"/>
            <a:ext cx="11376025" cy="1065742"/>
          </a:xfrm>
        </p:spPr>
        <p:txBody>
          <a:bodyPr/>
          <a:lstStyle/>
          <a:p>
            <a:r>
              <a:rPr lang="en-US" dirty="0"/>
              <a:t>Gateware structure – One platform multi-purpose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3BF55-D0B2-62E6-D3D4-9BD72C5B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7EA297-0106-FD4A-4487-4BE9D05D19C2}"/>
              </a:ext>
            </a:extLst>
          </p:cNvPr>
          <p:cNvSpPr/>
          <p:nvPr/>
        </p:nvSpPr>
        <p:spPr>
          <a:xfrm>
            <a:off x="3644299" y="2615184"/>
            <a:ext cx="5006340" cy="4004408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b="1" dirty="0"/>
              <a:t>Hardware abstraction Layer</a:t>
            </a:r>
            <a:br>
              <a:rPr lang="en-US" b="1" dirty="0"/>
            </a:br>
            <a:r>
              <a:rPr lang="en-US" dirty="0"/>
              <a:t>Hardware specific interfaces</a:t>
            </a:r>
            <a:br>
              <a:rPr lang="en-US" dirty="0"/>
            </a:br>
            <a:r>
              <a:rPr lang="en-US" dirty="0"/>
              <a:t>Static for each hardware</a:t>
            </a:r>
          </a:p>
          <a:p>
            <a:r>
              <a:rPr lang="en-US" dirty="0"/>
              <a:t>Interfaces to payload code “config block”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8004AA1-5DF9-BB60-F619-F426B3E3CA0A}"/>
              </a:ext>
            </a:extLst>
          </p:cNvPr>
          <p:cNvGrpSpPr/>
          <p:nvPr/>
        </p:nvGrpSpPr>
        <p:grpSpPr>
          <a:xfrm>
            <a:off x="9177021" y="735643"/>
            <a:ext cx="2107370" cy="2126429"/>
            <a:chOff x="9177020" y="735643"/>
            <a:chExt cx="2407997" cy="2407997"/>
          </a:xfrm>
        </p:grpSpPr>
        <p:sp>
          <p:nvSpPr>
            <p:cNvPr id="19" name="Graphic 13" descr="Puzzle with solid fill">
              <a:extLst>
                <a:ext uri="{FF2B5EF4-FFF2-40B4-BE49-F238E27FC236}">
                  <a16:creationId xmlns:a16="http://schemas.microsoft.com/office/drawing/2014/main" id="{DBC294B1-73D3-5839-E7E7-783E9E562706}"/>
                </a:ext>
              </a:extLst>
            </p:cNvPr>
            <p:cNvSpPr/>
            <p:nvPr/>
          </p:nvSpPr>
          <p:spPr>
            <a:xfrm rot="2676465">
              <a:off x="9177020" y="735643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5BE69A-4B0D-B927-6452-98C5BF19C9CB}"/>
                </a:ext>
              </a:extLst>
            </p:cNvPr>
            <p:cNvSpPr txBox="1"/>
            <p:nvPr/>
          </p:nvSpPr>
          <p:spPr>
            <a:xfrm>
              <a:off x="9723925" y="1765152"/>
              <a:ext cx="1771319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Superconducting Link </a:t>
              </a:r>
              <a:br>
                <a:rPr lang="en-US" sz="1400" dirty="0">
                  <a:solidFill>
                    <a:schemeClr val="tx2"/>
                  </a:solidFill>
                </a:rPr>
              </a:br>
              <a:r>
                <a:rPr lang="en-US" sz="1400" dirty="0">
                  <a:solidFill>
                    <a:schemeClr val="tx2"/>
                  </a:solidFill>
                </a:rPr>
                <a:t>protection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97FA37-B2CB-B24F-5172-FA9B32C6B514}"/>
              </a:ext>
            </a:extLst>
          </p:cNvPr>
          <p:cNvGrpSpPr/>
          <p:nvPr/>
        </p:nvGrpSpPr>
        <p:grpSpPr>
          <a:xfrm>
            <a:off x="9171928" y="2711281"/>
            <a:ext cx="2064649" cy="2057229"/>
            <a:chOff x="9232144" y="2848815"/>
            <a:chExt cx="2064649" cy="2057229"/>
          </a:xfrm>
        </p:grpSpPr>
        <p:sp>
          <p:nvSpPr>
            <p:cNvPr id="22" name="Graphic 13" descr="Puzzle with solid fill">
              <a:extLst>
                <a:ext uri="{FF2B5EF4-FFF2-40B4-BE49-F238E27FC236}">
                  <a16:creationId xmlns:a16="http://schemas.microsoft.com/office/drawing/2014/main" id="{9BF6F667-047E-75EC-BFC8-A5392811D38B}"/>
                </a:ext>
              </a:extLst>
            </p:cNvPr>
            <p:cNvSpPr/>
            <p:nvPr/>
          </p:nvSpPr>
          <p:spPr>
            <a:xfrm rot="2676465">
              <a:off x="9232144" y="2848815"/>
              <a:ext cx="2064649" cy="2057229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A69FA0-CFC4-F50A-FB5A-B67AEBCC90E6}"/>
                </a:ext>
              </a:extLst>
            </p:cNvPr>
            <p:cNvSpPr txBox="1"/>
            <p:nvPr/>
          </p:nvSpPr>
          <p:spPr>
            <a:xfrm>
              <a:off x="9519697" y="3769707"/>
              <a:ext cx="17296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Inner triplet protection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F972630-0946-3996-9141-31179E0BA5D0}"/>
              </a:ext>
            </a:extLst>
          </p:cNvPr>
          <p:cNvGrpSpPr/>
          <p:nvPr/>
        </p:nvGrpSpPr>
        <p:grpSpPr>
          <a:xfrm>
            <a:off x="9170561" y="4631436"/>
            <a:ext cx="2140668" cy="2171006"/>
            <a:chOff x="9136740" y="4943136"/>
            <a:chExt cx="2140668" cy="2171006"/>
          </a:xfrm>
        </p:grpSpPr>
        <p:sp>
          <p:nvSpPr>
            <p:cNvPr id="23" name="Graphic 13" descr="Puzzle with solid fill">
              <a:extLst>
                <a:ext uri="{FF2B5EF4-FFF2-40B4-BE49-F238E27FC236}">
                  <a16:creationId xmlns:a16="http://schemas.microsoft.com/office/drawing/2014/main" id="{0A78E2A1-8B03-3433-36C7-F8DBD86BE342}"/>
                </a:ext>
              </a:extLst>
            </p:cNvPr>
            <p:cNvSpPr/>
            <p:nvPr/>
          </p:nvSpPr>
          <p:spPr>
            <a:xfrm rot="2676465">
              <a:off x="9136740" y="4943136"/>
              <a:ext cx="2140668" cy="2171006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D8BC40-7796-8DCD-3F83-B8AF512D84DB}"/>
                </a:ext>
              </a:extLst>
            </p:cNvPr>
            <p:cNvSpPr txBox="1"/>
            <p:nvPr/>
          </p:nvSpPr>
          <p:spPr>
            <a:xfrm>
              <a:off x="9757580" y="5907971"/>
              <a:ext cx="92813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Swiss Knife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7FD2B35-28A0-4B3E-7D36-6F66AE57AF13}"/>
              </a:ext>
            </a:extLst>
          </p:cNvPr>
          <p:cNvSpPr/>
          <p:nvPr/>
        </p:nvSpPr>
        <p:spPr>
          <a:xfrm>
            <a:off x="3644298" y="2615184"/>
            <a:ext cx="5006340" cy="272529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/>
              <a:t>Common UQDS services </a:t>
            </a:r>
            <a:br>
              <a:rPr lang="en-US" dirty="0"/>
            </a:br>
            <a:r>
              <a:rPr lang="en-US" dirty="0"/>
              <a:t>(interfaces, communication &amp; control)</a:t>
            </a:r>
            <a:endParaRPr lang="en-CH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A885C2-BDAB-9433-27AF-A088E1487DD1}"/>
              </a:ext>
            </a:extLst>
          </p:cNvPr>
          <p:cNvGrpSpPr/>
          <p:nvPr/>
        </p:nvGrpSpPr>
        <p:grpSpPr>
          <a:xfrm>
            <a:off x="4943470" y="2488588"/>
            <a:ext cx="2407997" cy="2407997"/>
            <a:chOff x="5948133" y="3020530"/>
            <a:chExt cx="2407997" cy="2407997"/>
          </a:xfrm>
        </p:grpSpPr>
        <p:sp>
          <p:nvSpPr>
            <p:cNvPr id="17" name="Graphic 13" descr="Puzzle with solid fill">
              <a:extLst>
                <a:ext uri="{FF2B5EF4-FFF2-40B4-BE49-F238E27FC236}">
                  <a16:creationId xmlns:a16="http://schemas.microsoft.com/office/drawing/2014/main" id="{45658CDB-1110-6BC6-ABDE-5CDBE4D0616D}"/>
                </a:ext>
              </a:extLst>
            </p:cNvPr>
            <p:cNvSpPr/>
            <p:nvPr/>
          </p:nvSpPr>
          <p:spPr>
            <a:xfrm rot="2676465">
              <a:off x="5948133" y="3020530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FF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B0464B-DE0E-4459-58EA-A09D4D8DE7D5}"/>
                </a:ext>
              </a:extLst>
            </p:cNvPr>
            <p:cNvSpPr txBox="1"/>
            <p:nvPr/>
          </p:nvSpPr>
          <p:spPr>
            <a:xfrm>
              <a:off x="6453222" y="3911272"/>
              <a:ext cx="139781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Payload code</a:t>
              </a:r>
            </a:p>
            <a:p>
              <a:pPr algn="l"/>
              <a:r>
                <a:rPr lang="en-US" dirty="0"/>
                <a:t>“config block”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0189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8FD2D4-960A-AF33-C940-3DE713481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6686"/>
          </a:xfrm>
        </p:spPr>
        <p:txBody>
          <a:bodyPr/>
          <a:lstStyle/>
          <a:p>
            <a:r>
              <a:rPr lang="en-US" dirty="0"/>
              <a:t>Multi-purpose Gateware </a:t>
            </a:r>
            <a:br>
              <a:rPr lang="en-US" dirty="0"/>
            </a:br>
            <a:r>
              <a:rPr lang="en-US" dirty="0"/>
              <a:t>on multiple Hardware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9E410-B431-C00E-9955-28E953BB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A8380-98FB-D970-DEF9-EEF4BD3D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BC68E-A32D-518E-7210-29C4B392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4AA322-2F11-76B2-5FDD-3FE8EE2BC976}"/>
              </a:ext>
            </a:extLst>
          </p:cNvPr>
          <p:cNvGrpSpPr/>
          <p:nvPr/>
        </p:nvGrpSpPr>
        <p:grpSpPr>
          <a:xfrm>
            <a:off x="4537543" y="3365198"/>
            <a:ext cx="7246470" cy="2917587"/>
            <a:chOff x="4537543" y="3365198"/>
            <a:chExt cx="7246470" cy="2917587"/>
          </a:xfrm>
        </p:grpSpPr>
        <p:sp>
          <p:nvSpPr>
            <p:cNvPr id="22" name="Graphic 13" descr="Puzzle with solid fill">
              <a:extLst>
                <a:ext uri="{FF2B5EF4-FFF2-40B4-BE49-F238E27FC236}">
                  <a16:creationId xmlns:a16="http://schemas.microsoft.com/office/drawing/2014/main" id="{4868EDA8-38A4-1B5C-9F6A-4B767F8F0386}"/>
                </a:ext>
              </a:extLst>
            </p:cNvPr>
            <p:cNvSpPr/>
            <p:nvPr/>
          </p:nvSpPr>
          <p:spPr>
            <a:xfrm rot="2676465">
              <a:off x="4784801" y="3413087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E28E4F-5823-E675-0497-4FE797C86431}"/>
                </a:ext>
              </a:extLst>
            </p:cNvPr>
            <p:cNvSpPr txBox="1"/>
            <p:nvPr/>
          </p:nvSpPr>
          <p:spPr>
            <a:xfrm>
              <a:off x="5739587" y="4877679"/>
              <a:ext cx="4488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HAL</a:t>
              </a:r>
              <a:endParaRPr lang="en-CH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738224A-F455-F35E-D4D1-389EEFEF9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37543" y="5290933"/>
              <a:ext cx="2224715" cy="99185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7130BBE-B821-2087-BCAB-BBF9CDA5F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9509" y="5299344"/>
              <a:ext cx="2218014" cy="97962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0A80AB-0E6F-AC89-8722-466434357796}"/>
                </a:ext>
              </a:extLst>
            </p:cNvPr>
            <p:cNvSpPr/>
            <p:nvPr/>
          </p:nvSpPr>
          <p:spPr>
            <a:xfrm>
              <a:off x="4537543" y="4732711"/>
              <a:ext cx="2224714" cy="55440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40488F-8E04-F124-7258-01239C7158CE}"/>
                </a:ext>
              </a:extLst>
            </p:cNvPr>
            <p:cNvSpPr/>
            <p:nvPr/>
          </p:nvSpPr>
          <p:spPr>
            <a:xfrm>
              <a:off x="7009510" y="4726010"/>
              <a:ext cx="2218014" cy="55579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C393AD2-D342-B2E2-C4B6-19239EB25581}"/>
                </a:ext>
              </a:extLst>
            </p:cNvPr>
            <p:cNvSpPr/>
            <p:nvPr/>
          </p:nvSpPr>
          <p:spPr>
            <a:xfrm>
              <a:off x="4538668" y="3365198"/>
              <a:ext cx="7245344" cy="135410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dirty="0"/>
                <a:t>Common Logic &amp; communication interface</a:t>
              </a:r>
              <a:endParaRPr lang="en-CH" dirty="0"/>
            </a:p>
          </p:txBody>
        </p:sp>
        <p:sp>
          <p:nvSpPr>
            <p:cNvPr id="21" name="Graphic 13" descr="Puzzle with solid fill">
              <a:extLst>
                <a:ext uri="{FF2B5EF4-FFF2-40B4-BE49-F238E27FC236}">
                  <a16:creationId xmlns:a16="http://schemas.microsoft.com/office/drawing/2014/main" id="{3ABAFCA5-7C40-9E92-E8C0-90F0952264EE}"/>
                </a:ext>
              </a:extLst>
            </p:cNvPr>
            <p:cNvSpPr/>
            <p:nvPr/>
          </p:nvSpPr>
          <p:spPr>
            <a:xfrm rot="2676465">
              <a:off x="7724271" y="345547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3" name="Graphic 13" descr="Puzzle with solid fill">
              <a:extLst>
                <a:ext uri="{FF2B5EF4-FFF2-40B4-BE49-F238E27FC236}">
                  <a16:creationId xmlns:a16="http://schemas.microsoft.com/office/drawing/2014/main" id="{B7A9F0F3-1C83-0BE8-2A19-24F610D0D7BB}"/>
                </a:ext>
              </a:extLst>
            </p:cNvPr>
            <p:cNvSpPr/>
            <p:nvPr/>
          </p:nvSpPr>
          <p:spPr>
            <a:xfrm rot="2676465">
              <a:off x="5024300" y="355183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4" name="Graphic 13" descr="Puzzle with solid fill">
              <a:extLst>
                <a:ext uri="{FF2B5EF4-FFF2-40B4-BE49-F238E27FC236}">
                  <a16:creationId xmlns:a16="http://schemas.microsoft.com/office/drawing/2014/main" id="{483DF35F-E479-8341-AF99-634EECEC79E0}"/>
                </a:ext>
              </a:extLst>
            </p:cNvPr>
            <p:cNvSpPr/>
            <p:nvPr/>
          </p:nvSpPr>
          <p:spPr>
            <a:xfrm rot="2676465">
              <a:off x="10175329" y="3498769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5" name="Graphic 13" descr="Puzzle with solid fill">
              <a:extLst>
                <a:ext uri="{FF2B5EF4-FFF2-40B4-BE49-F238E27FC236}">
                  <a16:creationId xmlns:a16="http://schemas.microsoft.com/office/drawing/2014/main" id="{D5878227-E6B3-D332-4412-AB75A24DFD2C}"/>
                </a:ext>
              </a:extLst>
            </p:cNvPr>
            <p:cNvSpPr/>
            <p:nvPr/>
          </p:nvSpPr>
          <p:spPr>
            <a:xfrm rot="2676465">
              <a:off x="10351323" y="3684451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2A3085A-1547-A665-C9A1-804F4D136D89}"/>
                </a:ext>
              </a:extLst>
            </p:cNvPr>
            <p:cNvSpPr txBox="1"/>
            <p:nvPr/>
          </p:nvSpPr>
          <p:spPr>
            <a:xfrm>
              <a:off x="6168919" y="3744432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Config blocks</a:t>
              </a:r>
              <a:endParaRPr lang="en-CH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845DD62-57CF-D823-069B-06D319E1045A}"/>
                </a:ext>
              </a:extLst>
            </p:cNvPr>
            <p:cNvSpPr/>
            <p:nvPr/>
          </p:nvSpPr>
          <p:spPr>
            <a:xfrm>
              <a:off x="9423616" y="4732711"/>
              <a:ext cx="2360396" cy="54628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CB28F9B-A00F-7295-FCFD-3B94FDC17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23617" y="5305821"/>
              <a:ext cx="2360396" cy="973146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5F9A3E1-23C0-A9C1-4E90-4D982599478E}"/>
              </a:ext>
            </a:extLst>
          </p:cNvPr>
          <p:cNvSpPr txBox="1"/>
          <p:nvPr/>
        </p:nvSpPr>
        <p:spPr>
          <a:xfrm>
            <a:off x="279495" y="3293869"/>
            <a:ext cx="3733927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Gateware compiled from common code base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Common Repository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Application specific parts defined in HDL and Spreadsheet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Automatic VHDL code generation for register map and interfaces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Toolchain heavily scripted (Python &amp; </a:t>
            </a:r>
            <a:r>
              <a:rPr lang="en-US" dirty="0" err="1"/>
              <a:t>tcl</a:t>
            </a:r>
            <a:r>
              <a:rPr lang="en-US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Hardware-in-the loop verification techniques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CFD104-B8DE-5AA4-9E46-324E13D9943D}"/>
              </a:ext>
            </a:extLst>
          </p:cNvPr>
          <p:cNvGrpSpPr/>
          <p:nvPr/>
        </p:nvGrpSpPr>
        <p:grpSpPr>
          <a:xfrm>
            <a:off x="6127329" y="201320"/>
            <a:ext cx="4845471" cy="2894225"/>
            <a:chOff x="6127329" y="201320"/>
            <a:chExt cx="4845471" cy="2894225"/>
          </a:xfrm>
        </p:grpSpPr>
        <p:sp>
          <p:nvSpPr>
            <p:cNvPr id="35" name="Graphic 13" descr="Puzzle with solid fill">
              <a:extLst>
                <a:ext uri="{FF2B5EF4-FFF2-40B4-BE49-F238E27FC236}">
                  <a16:creationId xmlns:a16="http://schemas.microsoft.com/office/drawing/2014/main" id="{8B8B5952-2321-E7D3-56A3-372836FDCEAE}"/>
                </a:ext>
              </a:extLst>
            </p:cNvPr>
            <p:cNvSpPr/>
            <p:nvPr/>
          </p:nvSpPr>
          <p:spPr>
            <a:xfrm rot="2676465">
              <a:off x="7620731" y="2013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3" name="Cloud 32">
              <a:extLst>
                <a:ext uri="{FF2B5EF4-FFF2-40B4-BE49-F238E27FC236}">
                  <a16:creationId xmlns:a16="http://schemas.microsoft.com/office/drawing/2014/main" id="{9458D23E-13CD-C32F-BF7D-9D99B6922E75}"/>
                </a:ext>
              </a:extLst>
            </p:cNvPr>
            <p:cNvSpPr/>
            <p:nvPr/>
          </p:nvSpPr>
          <p:spPr>
            <a:xfrm>
              <a:off x="8795972" y="461891"/>
              <a:ext cx="2060245" cy="1214279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Common Codebase</a:t>
              </a:r>
              <a:endParaRPr lang="en-CH" dirty="0"/>
            </a:p>
          </p:txBody>
        </p:sp>
        <p:sp>
          <p:nvSpPr>
            <p:cNvPr id="36" name="Flowchart: Document 35">
              <a:extLst>
                <a:ext uri="{FF2B5EF4-FFF2-40B4-BE49-F238E27FC236}">
                  <a16:creationId xmlns:a16="http://schemas.microsoft.com/office/drawing/2014/main" id="{A187C181-A130-C787-68D7-35CA6596719F}"/>
                </a:ext>
              </a:extLst>
            </p:cNvPr>
            <p:cNvSpPr/>
            <p:nvPr/>
          </p:nvSpPr>
          <p:spPr>
            <a:xfrm>
              <a:off x="6156235" y="246502"/>
              <a:ext cx="1172928" cy="1003077"/>
            </a:xfrm>
            <a:prstGeom prst="flowChartDocumen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Spreadsheet</a:t>
              </a:r>
              <a:br>
                <a:rPr lang="en-US" sz="1200" dirty="0"/>
              </a:br>
              <a:r>
                <a:rPr lang="en-US" sz="1200" dirty="0"/>
                <a:t>(config block specific)</a:t>
              </a:r>
              <a:endParaRPr lang="en-CH" sz="1200" dirty="0"/>
            </a:p>
          </p:txBody>
        </p:sp>
        <p:pic>
          <p:nvPicPr>
            <p:cNvPr id="38" name="Graphic 37" descr="Gears with solid fill">
              <a:extLst>
                <a:ext uri="{FF2B5EF4-FFF2-40B4-BE49-F238E27FC236}">
                  <a16:creationId xmlns:a16="http://schemas.microsoft.com/office/drawing/2014/main" id="{BF664968-9110-1E49-CBAA-6B6DBD1A6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607065" y="1920869"/>
              <a:ext cx="914400" cy="914400"/>
            </a:xfrm>
            <a:prstGeom prst="rect">
              <a:avLst/>
            </a:prstGeom>
          </p:spPr>
        </p:pic>
        <p:sp>
          <p:nvSpPr>
            <p:cNvPr id="40" name="Flowchart: Multidocument 39">
              <a:extLst>
                <a:ext uri="{FF2B5EF4-FFF2-40B4-BE49-F238E27FC236}">
                  <a16:creationId xmlns:a16="http://schemas.microsoft.com/office/drawing/2014/main" id="{A67E14AE-6942-D3BE-1534-DB201FD80F17}"/>
                </a:ext>
              </a:extLst>
            </p:cNvPr>
            <p:cNvSpPr/>
            <p:nvPr/>
          </p:nvSpPr>
          <p:spPr>
            <a:xfrm>
              <a:off x="7088171" y="1199161"/>
              <a:ext cx="1518894" cy="687358"/>
            </a:xfrm>
            <a:prstGeom prst="flowChartMultidocument">
              <a:avLst/>
            </a:prstGeom>
            <a:solidFill>
              <a:schemeClr val="tx1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files &amp; HAL</a:t>
              </a:r>
              <a:endParaRPr lang="en-CH" sz="1400" dirty="0"/>
            </a:p>
          </p:txBody>
        </p:sp>
        <p:sp>
          <p:nvSpPr>
            <p:cNvPr id="41" name="Flowchart: Manual Operation 40">
              <a:extLst>
                <a:ext uri="{FF2B5EF4-FFF2-40B4-BE49-F238E27FC236}">
                  <a16:creationId xmlns:a16="http://schemas.microsoft.com/office/drawing/2014/main" id="{0388E5E2-42BF-0343-4217-DAC9219AF13E}"/>
                </a:ext>
              </a:extLst>
            </p:cNvPr>
            <p:cNvSpPr/>
            <p:nvPr/>
          </p:nvSpPr>
          <p:spPr>
            <a:xfrm>
              <a:off x="6127329" y="1986426"/>
              <a:ext cx="4845471" cy="791661"/>
            </a:xfrm>
            <a:prstGeom prst="flowChartManualOperation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2"/>
                  </a:solidFill>
                </a:rPr>
                <a:t>      Toolchain</a:t>
              </a:r>
              <a:endParaRPr lang="en-CH" dirty="0">
                <a:solidFill>
                  <a:schemeClr val="tx2"/>
                </a:solidFill>
              </a:endParaRP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530416C2-F341-2058-2AD5-74AE6E6D73A8}"/>
                </a:ext>
              </a:extLst>
            </p:cNvPr>
            <p:cNvSpPr/>
            <p:nvPr/>
          </p:nvSpPr>
          <p:spPr>
            <a:xfrm rot="5400000">
              <a:off x="8312503" y="2687082"/>
              <a:ext cx="315631" cy="501295"/>
            </a:xfrm>
            <a:prstGeom prst="right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22A67E0-064F-E402-4D39-641FBF0F7AFA}"/>
              </a:ext>
            </a:extLst>
          </p:cNvPr>
          <p:cNvSpPr txBox="1"/>
          <p:nvPr/>
        </p:nvSpPr>
        <p:spPr>
          <a:xfrm>
            <a:off x="499575" y="1986426"/>
            <a:ext cx="49619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Toolchain allows selection of target hardware </a:t>
            </a:r>
            <a:br>
              <a:rPr lang="en-US" dirty="0"/>
            </a:br>
            <a:r>
              <a:rPr lang="en-US" dirty="0"/>
              <a:t>and config block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90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1E650-0578-EE82-4D50-4CAA8B0CF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97C0D28-7267-1E0D-2BCB-B4CCD020C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441" y="2293285"/>
            <a:ext cx="5686963" cy="28604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AC83A2-8234-7BB3-73E1-0C1126185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953" y="985762"/>
            <a:ext cx="5637276" cy="58530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3B721B-BC51-47AF-EF81-249DA49D1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2441" y="979093"/>
            <a:ext cx="5637276" cy="585975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FAA7DF-74C8-D635-D782-5C03496C1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102351"/>
            <a:ext cx="11376024" cy="1098423"/>
          </a:xfrm>
        </p:spPr>
        <p:txBody>
          <a:bodyPr/>
          <a:lstStyle/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28F53-34D4-C474-8471-5A43CE4A7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Gateware structure – “config block” examples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50ED2-E8F3-5B8F-A2BE-3E06FD09A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5BAD-ED35-E6DD-DC62-717AA66E1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5438C9-A092-1ACD-1F5D-4EE930739769}"/>
              </a:ext>
            </a:extLst>
          </p:cNvPr>
          <p:cNvGrpSpPr/>
          <p:nvPr/>
        </p:nvGrpSpPr>
        <p:grpSpPr>
          <a:xfrm>
            <a:off x="3739659" y="3901506"/>
            <a:ext cx="2356341" cy="2246115"/>
            <a:chOff x="578558" y="3898353"/>
            <a:chExt cx="2407997" cy="2407997"/>
          </a:xfrm>
        </p:grpSpPr>
        <p:sp>
          <p:nvSpPr>
            <p:cNvPr id="7" name="Graphic 13" descr="Puzzle with solid fill">
              <a:extLst>
                <a:ext uri="{FF2B5EF4-FFF2-40B4-BE49-F238E27FC236}">
                  <a16:creationId xmlns:a16="http://schemas.microsoft.com/office/drawing/2014/main" id="{B5384CA2-5FFC-362A-6BEF-C38F743E57EA}"/>
                </a:ext>
              </a:extLst>
            </p:cNvPr>
            <p:cNvSpPr/>
            <p:nvPr/>
          </p:nvSpPr>
          <p:spPr>
            <a:xfrm rot="2676465">
              <a:off x="578558" y="3898353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FA11FA-7EFA-0D32-6D92-56D3FA7D19A5}"/>
                </a:ext>
              </a:extLst>
            </p:cNvPr>
            <p:cNvSpPr txBox="1"/>
            <p:nvPr/>
          </p:nvSpPr>
          <p:spPr>
            <a:xfrm>
              <a:off x="1122954" y="4963850"/>
              <a:ext cx="15544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Swiss Knife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1057E0-E1B0-03A6-6C91-80778E4C8141}"/>
              </a:ext>
            </a:extLst>
          </p:cNvPr>
          <p:cNvGrpSpPr/>
          <p:nvPr/>
        </p:nvGrpSpPr>
        <p:grpSpPr>
          <a:xfrm>
            <a:off x="2306118" y="2392691"/>
            <a:ext cx="2126637" cy="2044865"/>
            <a:chOff x="1192083" y="2918993"/>
            <a:chExt cx="2126637" cy="2044865"/>
          </a:xfrm>
        </p:grpSpPr>
        <p:sp>
          <p:nvSpPr>
            <p:cNvPr id="10" name="Graphic 13" descr="Puzzle with solid fill">
              <a:extLst>
                <a:ext uri="{FF2B5EF4-FFF2-40B4-BE49-F238E27FC236}">
                  <a16:creationId xmlns:a16="http://schemas.microsoft.com/office/drawing/2014/main" id="{990A3673-A857-8B8C-4569-DFC2918C4476}"/>
                </a:ext>
              </a:extLst>
            </p:cNvPr>
            <p:cNvSpPr/>
            <p:nvPr/>
          </p:nvSpPr>
          <p:spPr>
            <a:xfrm rot="2676465">
              <a:off x="1192083" y="2918993"/>
              <a:ext cx="2126637" cy="2044865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E65D78-D422-28E2-38BF-483F72CF2BD3}"/>
                </a:ext>
              </a:extLst>
            </p:cNvPr>
            <p:cNvSpPr txBox="1"/>
            <p:nvPr/>
          </p:nvSpPr>
          <p:spPr>
            <a:xfrm>
              <a:off x="1609949" y="3792955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Q3 protection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A93ABC-CCA4-1A64-3747-6B5D9C988AF9}"/>
              </a:ext>
            </a:extLst>
          </p:cNvPr>
          <p:cNvGrpSpPr/>
          <p:nvPr/>
        </p:nvGrpSpPr>
        <p:grpSpPr>
          <a:xfrm>
            <a:off x="583614" y="1027681"/>
            <a:ext cx="2144942" cy="2044865"/>
            <a:chOff x="1192083" y="2918993"/>
            <a:chExt cx="2144942" cy="2044865"/>
          </a:xfrm>
        </p:grpSpPr>
        <p:sp>
          <p:nvSpPr>
            <p:cNvPr id="20" name="Graphic 13" descr="Puzzle with solid fill">
              <a:extLst>
                <a:ext uri="{FF2B5EF4-FFF2-40B4-BE49-F238E27FC236}">
                  <a16:creationId xmlns:a16="http://schemas.microsoft.com/office/drawing/2014/main" id="{F304DAB0-6278-9562-E804-76FD2AE8B43C}"/>
                </a:ext>
              </a:extLst>
            </p:cNvPr>
            <p:cNvSpPr/>
            <p:nvPr/>
          </p:nvSpPr>
          <p:spPr>
            <a:xfrm rot="2676465">
              <a:off x="1192083" y="2918993"/>
              <a:ext cx="2126637" cy="2044865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>
                <a:solidFill>
                  <a:srgbClr val="92D05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419317-3A20-DE73-B75C-FC4CE409D7BB}"/>
                </a:ext>
              </a:extLst>
            </p:cNvPr>
            <p:cNvSpPr txBox="1"/>
            <p:nvPr/>
          </p:nvSpPr>
          <p:spPr>
            <a:xfrm>
              <a:off x="1609949" y="3792955"/>
              <a:ext cx="172707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IT corrector Prot.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6A6435E-E013-B350-1B66-A735AD072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8292" y="985762"/>
            <a:ext cx="7674093" cy="339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0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E9DE19D9-01D5-A5E9-5921-D6D7AFAA73D6}"/>
              </a:ext>
            </a:extLst>
          </p:cNvPr>
          <p:cNvSpPr/>
          <p:nvPr/>
        </p:nvSpPr>
        <p:spPr>
          <a:xfrm>
            <a:off x="0" y="5262162"/>
            <a:ext cx="12192000" cy="10640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9CB984A-A3C4-BFCA-B387-743E66E015AA}"/>
              </a:ext>
            </a:extLst>
          </p:cNvPr>
          <p:cNvSpPr/>
          <p:nvPr/>
        </p:nvSpPr>
        <p:spPr>
          <a:xfrm>
            <a:off x="6498" y="2673083"/>
            <a:ext cx="12192000" cy="10396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E6B246-C8D4-75DB-AB3D-4A81FB7D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" y="172864"/>
            <a:ext cx="11376025" cy="1065742"/>
          </a:xfrm>
        </p:spPr>
        <p:txBody>
          <a:bodyPr/>
          <a:lstStyle/>
          <a:p>
            <a:r>
              <a:rPr lang="en-US" dirty="0"/>
              <a:t>UQDS ecosystem (produced devices)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FE184-6C1D-5EC3-607E-1D4B1A316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D443A-B30E-5EAE-7FA2-BDB4D1195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9E022-F29B-A51B-D97C-B2898600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77533A-DF71-99F2-9371-1413AA877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94" y="1683806"/>
            <a:ext cx="1815154" cy="809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15E275-8ACF-1DCC-CEE2-60C62AA2E805}"/>
              </a:ext>
            </a:extLst>
          </p:cNvPr>
          <p:cNvSpPr txBox="1"/>
          <p:nvPr/>
        </p:nvSpPr>
        <p:spPr>
          <a:xfrm>
            <a:off x="2727622" y="1697333"/>
            <a:ext cx="205184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Bus-bar and </a:t>
            </a:r>
            <a:br>
              <a:rPr lang="en-US" dirty="0"/>
            </a:br>
            <a:r>
              <a:rPr lang="en-US" dirty="0"/>
              <a:t>current lead monitor</a:t>
            </a:r>
            <a:endParaRPr lang="en-CH" dirty="0"/>
          </a:p>
        </p:txBody>
      </p:sp>
      <p:sp>
        <p:nvSpPr>
          <p:cNvPr id="10" name="Graphic 13" descr="Puzzle with solid fill">
            <a:extLst>
              <a:ext uri="{FF2B5EF4-FFF2-40B4-BE49-F238E27FC236}">
                <a16:creationId xmlns:a16="http://schemas.microsoft.com/office/drawing/2014/main" id="{ED54D987-9435-CDAE-1175-703637E00E6F}"/>
              </a:ext>
            </a:extLst>
          </p:cNvPr>
          <p:cNvSpPr/>
          <p:nvPr/>
        </p:nvSpPr>
        <p:spPr>
          <a:xfrm rot="2676465">
            <a:off x="5434398" y="1623327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30B51E-D1D9-BAAE-0D09-017F9178E543}"/>
              </a:ext>
            </a:extLst>
          </p:cNvPr>
          <p:cNvSpPr txBox="1"/>
          <p:nvPr/>
        </p:nvSpPr>
        <p:spPr>
          <a:xfrm>
            <a:off x="7412760" y="1930604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config blocks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BBD128-48B4-4002-E289-C389EF8E06A6}"/>
              </a:ext>
            </a:extLst>
          </p:cNvPr>
          <p:cNvSpPr txBox="1"/>
          <p:nvPr/>
        </p:nvSpPr>
        <p:spPr>
          <a:xfrm>
            <a:off x="9644670" y="1660710"/>
            <a:ext cx="2604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120 boards </a:t>
            </a:r>
            <a:r>
              <a:rPr lang="en-US" dirty="0"/>
              <a:t>produced</a:t>
            </a:r>
            <a:br>
              <a:rPr lang="en-US" dirty="0"/>
            </a:br>
            <a:r>
              <a:rPr lang="en-US" dirty="0"/>
              <a:t>Pilot installation in LHC</a:t>
            </a:r>
          </a:p>
          <a:p>
            <a:pPr algn="l"/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A0D57B-EB85-EF8F-C79F-EE466954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3" y="5294678"/>
            <a:ext cx="2445449" cy="946291"/>
          </a:xfrm>
          <a:prstGeom prst="rect">
            <a:avLst/>
          </a:prstGeom>
        </p:spPr>
      </p:pic>
      <p:pic>
        <p:nvPicPr>
          <p:cNvPr id="19" name="Content Placeholder 6">
            <a:extLst>
              <a:ext uri="{FF2B5EF4-FFF2-40B4-BE49-F238E27FC236}">
                <a16:creationId xmlns:a16="http://schemas.microsoft.com/office/drawing/2014/main" id="{81658E61-BBF7-CCB0-5A46-082848398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46" y="4076575"/>
            <a:ext cx="2483305" cy="8673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3432AFC-7993-EE27-3BBC-F82D105F7A77}"/>
              </a:ext>
            </a:extLst>
          </p:cNvPr>
          <p:cNvSpPr txBox="1"/>
          <p:nvPr/>
        </p:nvSpPr>
        <p:spPr>
          <a:xfrm>
            <a:off x="2730839" y="4296634"/>
            <a:ext cx="2103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UQDSv2</a:t>
            </a:r>
            <a:br>
              <a:rPr lang="en-US" dirty="0"/>
            </a:br>
            <a:r>
              <a:rPr lang="en-US" dirty="0"/>
              <a:t>16 isolated channels</a:t>
            </a:r>
            <a:endParaRPr lang="en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65EEA7-F0D7-4910-2A4C-36BA11802CC3}"/>
              </a:ext>
            </a:extLst>
          </p:cNvPr>
          <p:cNvSpPr txBox="1"/>
          <p:nvPr/>
        </p:nvSpPr>
        <p:spPr>
          <a:xfrm>
            <a:off x="7336463" y="4171707"/>
            <a:ext cx="175689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27 configurations</a:t>
            </a:r>
            <a:br>
              <a:rPr lang="en-US" dirty="0"/>
            </a:br>
            <a:r>
              <a:rPr lang="en-US" dirty="0"/>
              <a:t>… and counting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216864-1D3F-D515-6106-FFEEB873E1B0}"/>
              </a:ext>
            </a:extLst>
          </p:cNvPr>
          <p:cNvSpPr txBox="1"/>
          <p:nvPr/>
        </p:nvSpPr>
        <p:spPr>
          <a:xfrm>
            <a:off x="2730839" y="5310468"/>
            <a:ext cx="230697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P</a:t>
            </a:r>
            <a:r>
              <a:rPr lang="en-US" dirty="0"/>
              <a:t>rotection </a:t>
            </a:r>
            <a:r>
              <a:rPr lang="en-US" b="1" dirty="0"/>
              <a:t>D</a:t>
            </a:r>
            <a:r>
              <a:rPr lang="en-US" dirty="0"/>
              <a:t>evices </a:t>
            </a:r>
            <a:r>
              <a:rPr lang="en-US" b="1" dirty="0"/>
              <a:t>S</a:t>
            </a:r>
            <a:r>
              <a:rPr lang="en-US" dirty="0"/>
              <a:t>upervision </a:t>
            </a:r>
            <a:br>
              <a:rPr lang="en-US" dirty="0"/>
            </a:br>
            <a:r>
              <a:rPr lang="en-US" b="1" dirty="0"/>
              <a:t>U</a:t>
            </a:r>
            <a:r>
              <a:rPr lang="en-US" dirty="0"/>
              <a:t>nit for HiLumi</a:t>
            </a:r>
            <a:endParaRPr lang="en-CH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F9D0332-B2CB-F3B9-DC2F-F5AF82C27B9C}"/>
              </a:ext>
            </a:extLst>
          </p:cNvPr>
          <p:cNvGrpSpPr/>
          <p:nvPr/>
        </p:nvGrpSpPr>
        <p:grpSpPr>
          <a:xfrm>
            <a:off x="5259398" y="3953509"/>
            <a:ext cx="1739800" cy="999012"/>
            <a:chOff x="4802621" y="3133352"/>
            <a:chExt cx="1739800" cy="999012"/>
          </a:xfrm>
        </p:grpSpPr>
        <p:sp>
          <p:nvSpPr>
            <p:cNvPr id="21" name="Graphic 13" descr="Puzzle with solid fill">
              <a:extLst>
                <a:ext uri="{FF2B5EF4-FFF2-40B4-BE49-F238E27FC236}">
                  <a16:creationId xmlns:a16="http://schemas.microsoft.com/office/drawing/2014/main" id="{A2975CC6-2159-95C3-9C77-041CC0E1F829}"/>
                </a:ext>
              </a:extLst>
            </p:cNvPr>
            <p:cNvSpPr/>
            <p:nvPr/>
          </p:nvSpPr>
          <p:spPr>
            <a:xfrm rot="2676465">
              <a:off x="4802621" y="31333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2" name="Graphic 13" descr="Puzzle with solid fill">
              <a:extLst>
                <a:ext uri="{FF2B5EF4-FFF2-40B4-BE49-F238E27FC236}">
                  <a16:creationId xmlns:a16="http://schemas.microsoft.com/office/drawing/2014/main" id="{750EE512-4CE5-EB28-02E8-6F4A3257D11F}"/>
                </a:ext>
              </a:extLst>
            </p:cNvPr>
            <p:cNvSpPr/>
            <p:nvPr/>
          </p:nvSpPr>
          <p:spPr>
            <a:xfrm rot="2676465">
              <a:off x="4977622" y="321001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3" name="Graphic 13" descr="Puzzle with solid fill">
              <a:extLst>
                <a:ext uri="{FF2B5EF4-FFF2-40B4-BE49-F238E27FC236}">
                  <a16:creationId xmlns:a16="http://schemas.microsoft.com/office/drawing/2014/main" id="{7F40345D-77A8-80F0-5524-DA3B4D3D101D}"/>
                </a:ext>
              </a:extLst>
            </p:cNvPr>
            <p:cNvSpPr/>
            <p:nvPr/>
          </p:nvSpPr>
          <p:spPr>
            <a:xfrm rot="2676465">
              <a:off x="5195049" y="324849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5" name="Graphic 13" descr="Puzzle with solid fill">
              <a:extLst>
                <a:ext uri="{FF2B5EF4-FFF2-40B4-BE49-F238E27FC236}">
                  <a16:creationId xmlns:a16="http://schemas.microsoft.com/office/drawing/2014/main" id="{B835D9C6-4E7C-5442-0529-FDA00FF3510F}"/>
                </a:ext>
              </a:extLst>
            </p:cNvPr>
            <p:cNvSpPr/>
            <p:nvPr/>
          </p:nvSpPr>
          <p:spPr>
            <a:xfrm rot="2676465">
              <a:off x="5347449" y="32774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8" name="Graphic 13" descr="Puzzle with solid fill">
              <a:extLst>
                <a:ext uri="{FF2B5EF4-FFF2-40B4-BE49-F238E27FC236}">
                  <a16:creationId xmlns:a16="http://schemas.microsoft.com/office/drawing/2014/main" id="{B8F6AF2E-0AE3-9E4E-8309-E66A16CA509C}"/>
                </a:ext>
              </a:extLst>
            </p:cNvPr>
            <p:cNvSpPr/>
            <p:nvPr/>
          </p:nvSpPr>
          <p:spPr>
            <a:xfrm rot="2676465">
              <a:off x="5641077" y="3212184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7DAE56E-D22A-2172-8E40-7632C08202C9}"/>
              </a:ext>
            </a:extLst>
          </p:cNvPr>
          <p:cNvSpPr txBox="1"/>
          <p:nvPr/>
        </p:nvSpPr>
        <p:spPr>
          <a:xfrm>
            <a:off x="9644670" y="4008797"/>
            <a:ext cx="243656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~120 systems </a:t>
            </a:r>
            <a:br>
              <a:rPr lang="en-US" dirty="0"/>
            </a:br>
            <a:r>
              <a:rPr lang="en-US" dirty="0"/>
              <a:t>produced and in use</a:t>
            </a:r>
            <a:br>
              <a:rPr lang="en-US" dirty="0"/>
            </a:br>
            <a:r>
              <a:rPr lang="en-US" dirty="0"/>
              <a:t>(usage: see next slides)</a:t>
            </a:r>
            <a:endParaRPr lang="en-CH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EAD0B4B-E173-AE10-B593-FEE1E8BEB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970" y="2763115"/>
            <a:ext cx="1832278" cy="80925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1A188A3-FB51-8CDE-EE08-D608CB02FA08}"/>
              </a:ext>
            </a:extLst>
          </p:cNvPr>
          <p:cNvSpPr txBox="1"/>
          <p:nvPr/>
        </p:nvSpPr>
        <p:spPr>
          <a:xfrm>
            <a:off x="2727622" y="2763115"/>
            <a:ext cx="1821011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Versatile quench </a:t>
            </a:r>
            <a:br>
              <a:rPr lang="en-US" dirty="0"/>
            </a:br>
            <a:r>
              <a:rPr lang="en-US" dirty="0"/>
              <a:t>detector board for</a:t>
            </a:r>
          </a:p>
          <a:p>
            <a:pPr algn="l"/>
            <a:r>
              <a:rPr lang="en-US" dirty="0"/>
              <a:t>LHC CONS</a:t>
            </a:r>
            <a:br>
              <a:rPr lang="en-US" dirty="0"/>
            </a:br>
            <a:endParaRPr lang="en-US" dirty="0"/>
          </a:p>
        </p:txBody>
      </p:sp>
      <p:pic>
        <p:nvPicPr>
          <p:cNvPr id="35" name="Graphic 34" descr="Puzzle outline">
            <a:extLst>
              <a:ext uri="{FF2B5EF4-FFF2-40B4-BE49-F238E27FC236}">
                <a16:creationId xmlns:a16="http://schemas.microsoft.com/office/drawing/2014/main" id="{D9FD73FC-90A1-6685-F18A-A928CB4BB0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48899" y="2700382"/>
            <a:ext cx="914400" cy="914400"/>
          </a:xfrm>
          <a:prstGeom prst="rect">
            <a:avLst/>
          </a:prstGeom>
        </p:spPr>
      </p:pic>
      <p:pic>
        <p:nvPicPr>
          <p:cNvPr id="36" name="Graphic 35" descr="Puzzle outline">
            <a:extLst>
              <a:ext uri="{FF2B5EF4-FFF2-40B4-BE49-F238E27FC236}">
                <a16:creationId xmlns:a16="http://schemas.microsoft.com/office/drawing/2014/main" id="{3887F4B3-FF14-68B5-7E12-DFA93736E1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5940" y="2705411"/>
            <a:ext cx="914400" cy="9144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9300201-3B96-2C64-464D-EF507D9873A3}"/>
              </a:ext>
            </a:extLst>
          </p:cNvPr>
          <p:cNvSpPr txBox="1"/>
          <p:nvPr/>
        </p:nvSpPr>
        <p:spPr>
          <a:xfrm>
            <a:off x="7599452" y="2906648"/>
            <a:ext cx="159017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3 </a:t>
            </a:r>
            <a:r>
              <a:rPr lang="en-US" dirty="0"/>
              <a:t>config blocks </a:t>
            </a:r>
            <a:br>
              <a:rPr lang="en-US" dirty="0"/>
            </a:br>
            <a:r>
              <a:rPr lang="en-US" dirty="0"/>
              <a:t>planned</a:t>
            </a:r>
            <a:endParaRPr lang="en-CH" dirty="0"/>
          </a:p>
        </p:txBody>
      </p:sp>
      <p:pic>
        <p:nvPicPr>
          <p:cNvPr id="38" name="Graphic 37" descr="Puzzle outline">
            <a:extLst>
              <a:ext uri="{FF2B5EF4-FFF2-40B4-BE49-F238E27FC236}">
                <a16:creationId xmlns:a16="http://schemas.microsoft.com/office/drawing/2014/main" id="{2D0622AE-01E6-4AF0-368F-11EE846E36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72599" y="1611904"/>
            <a:ext cx="914400" cy="914400"/>
          </a:xfrm>
          <a:prstGeom prst="rect">
            <a:avLst/>
          </a:prstGeom>
        </p:spPr>
      </p:pic>
      <p:sp>
        <p:nvSpPr>
          <p:cNvPr id="42" name="Graphic 13" descr="Puzzle with solid fill">
            <a:extLst>
              <a:ext uri="{FF2B5EF4-FFF2-40B4-BE49-F238E27FC236}">
                <a16:creationId xmlns:a16="http://schemas.microsoft.com/office/drawing/2014/main" id="{3DED0A42-6C00-24C0-6F3E-6B141FDD7E02}"/>
              </a:ext>
            </a:extLst>
          </p:cNvPr>
          <p:cNvSpPr/>
          <p:nvPr/>
        </p:nvSpPr>
        <p:spPr>
          <a:xfrm rot="2676465">
            <a:off x="5417124" y="5340367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chemeClr val="tx1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EF8F0DB-E380-4F95-AABC-7B6E851693F4}"/>
              </a:ext>
            </a:extLst>
          </p:cNvPr>
          <p:cNvSpPr txBox="1"/>
          <p:nvPr/>
        </p:nvSpPr>
        <p:spPr>
          <a:xfrm>
            <a:off x="9644670" y="2827151"/>
            <a:ext cx="205184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60 boards produced</a:t>
            </a:r>
            <a:br>
              <a:rPr lang="en-US" dirty="0"/>
            </a:br>
            <a:r>
              <a:rPr lang="en-US" dirty="0"/>
              <a:t>production of </a:t>
            </a:r>
            <a:br>
              <a:rPr lang="en-US" dirty="0"/>
            </a:br>
            <a:r>
              <a:rPr lang="en-US" dirty="0"/>
              <a:t>630 boards pending</a:t>
            </a:r>
            <a:endParaRPr lang="en-CH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357910E-B8E9-E208-9159-67625F03F15E}"/>
              </a:ext>
            </a:extLst>
          </p:cNvPr>
          <p:cNvSpPr txBox="1"/>
          <p:nvPr/>
        </p:nvSpPr>
        <p:spPr>
          <a:xfrm>
            <a:off x="9647887" y="5524800"/>
            <a:ext cx="225702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 systems produced </a:t>
            </a:r>
            <a:br>
              <a:rPr lang="en-US" dirty="0"/>
            </a:br>
            <a:r>
              <a:rPr lang="en-US" dirty="0"/>
              <a:t>for IT STRING</a:t>
            </a:r>
            <a:endParaRPr lang="en-CH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6D471C-F71C-EF96-C8F3-9A411DD66584}"/>
              </a:ext>
            </a:extLst>
          </p:cNvPr>
          <p:cNvSpPr txBox="1"/>
          <p:nvPr/>
        </p:nvSpPr>
        <p:spPr>
          <a:xfrm>
            <a:off x="6608909" y="5629323"/>
            <a:ext cx="25135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 configurations planned</a:t>
            </a:r>
            <a:endParaRPr lang="en-CH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A074DA0-ACAE-43FC-45E2-F7B697D6FF75}"/>
              </a:ext>
            </a:extLst>
          </p:cNvPr>
          <p:cNvGrpSpPr/>
          <p:nvPr/>
        </p:nvGrpSpPr>
        <p:grpSpPr>
          <a:xfrm>
            <a:off x="2025685" y="1891178"/>
            <a:ext cx="505266" cy="505262"/>
            <a:chOff x="8135809" y="175489"/>
            <a:chExt cx="669862" cy="66986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D4D3C03-7628-A3B2-86ED-C1747610DEFF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56" name="Graphic 55" descr="Radioactive with solid fill">
              <a:extLst>
                <a:ext uri="{FF2B5EF4-FFF2-40B4-BE49-F238E27FC236}">
                  <a16:creationId xmlns:a16="http://schemas.microsoft.com/office/drawing/2014/main" id="{932ACBB8-E24A-000C-822C-DC6728FD1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D24FC10-57AB-98D8-B08D-A6268A8FC0AC}"/>
              </a:ext>
            </a:extLst>
          </p:cNvPr>
          <p:cNvGrpSpPr/>
          <p:nvPr/>
        </p:nvGrpSpPr>
        <p:grpSpPr>
          <a:xfrm>
            <a:off x="2025685" y="2898252"/>
            <a:ext cx="505266" cy="505262"/>
            <a:chOff x="8135809" y="175489"/>
            <a:chExt cx="669862" cy="66986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0FD7200-4575-6A67-3E74-327F9E35E77D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61" name="Graphic 60" descr="Radioactive with solid fill">
              <a:extLst>
                <a:ext uri="{FF2B5EF4-FFF2-40B4-BE49-F238E27FC236}">
                  <a16:creationId xmlns:a16="http://schemas.microsoft.com/office/drawing/2014/main" id="{4E9DF807-F73F-26FB-C57E-AF3EA69D7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E00501EE-C511-071C-E867-F61D59392BD7}"/>
              </a:ext>
            </a:extLst>
          </p:cNvPr>
          <p:cNvSpPr/>
          <p:nvPr/>
        </p:nvSpPr>
        <p:spPr>
          <a:xfrm>
            <a:off x="-3216" y="900684"/>
            <a:ext cx="12192000" cy="4747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Image			Description		Configuration				Status</a:t>
            </a:r>
            <a:endParaRPr lang="en-CH" dirty="0"/>
          </a:p>
        </p:txBody>
      </p:sp>
      <p:sp>
        <p:nvSpPr>
          <p:cNvPr id="2" name="Graphic 13" descr="Puzzle with solid fill">
            <a:extLst>
              <a:ext uri="{FF2B5EF4-FFF2-40B4-BE49-F238E27FC236}">
                <a16:creationId xmlns:a16="http://schemas.microsoft.com/office/drawing/2014/main" id="{9312D865-2142-0CEA-78B5-80F91184B903}"/>
              </a:ext>
            </a:extLst>
          </p:cNvPr>
          <p:cNvSpPr/>
          <p:nvPr/>
        </p:nvSpPr>
        <p:spPr>
          <a:xfrm rot="2676465">
            <a:off x="5053136" y="2758458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00206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6928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E0CCD44B-A462-0226-9F6A-515743F6ABEC}"/>
              </a:ext>
            </a:extLst>
          </p:cNvPr>
          <p:cNvSpPr/>
          <p:nvPr/>
        </p:nvSpPr>
        <p:spPr>
          <a:xfrm>
            <a:off x="0" y="3377254"/>
            <a:ext cx="12192000" cy="1633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44A588-0B7F-E0E8-C57E-741E98649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UQDS ecosystem (in development/prototyping)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9013A-577F-7154-C0EA-503035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7/1/2024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416B0-342D-644F-D919-01B5DEEC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5492F-41B2-0229-6F45-CFD26D16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8D25B-C9DA-CF05-BCA9-F3A55E83008A}"/>
              </a:ext>
            </a:extLst>
          </p:cNvPr>
          <p:cNvSpPr txBox="1"/>
          <p:nvPr/>
        </p:nvSpPr>
        <p:spPr>
          <a:xfrm>
            <a:off x="3064818" y="1830538"/>
            <a:ext cx="278281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UQDS v3</a:t>
            </a:r>
            <a:br>
              <a:rPr lang="en-US" dirty="0"/>
            </a:br>
            <a:r>
              <a:rPr lang="en-US" dirty="0"/>
              <a:t>Up to 32 isolated channels,</a:t>
            </a:r>
          </a:p>
          <a:p>
            <a:pPr algn="l"/>
            <a:r>
              <a:rPr lang="en-US" dirty="0"/>
              <a:t>Faster acquisition speed</a:t>
            </a:r>
          </a:p>
          <a:p>
            <a:pPr algn="l"/>
            <a:r>
              <a:rPr lang="en-US" dirty="0"/>
              <a:t>Optimized mechanics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EE97EF-A33B-A3BD-F50E-D7B57213EAD1}"/>
              </a:ext>
            </a:extLst>
          </p:cNvPr>
          <p:cNvSpPr txBox="1"/>
          <p:nvPr/>
        </p:nvSpPr>
        <p:spPr>
          <a:xfrm>
            <a:off x="6560105" y="1939217"/>
            <a:ext cx="500136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Evolutionary upgrade of UQDSv2</a:t>
            </a:r>
            <a:br>
              <a:rPr lang="en-US" dirty="0"/>
            </a:br>
            <a:r>
              <a:rPr lang="en-US" dirty="0"/>
              <a:t>Baseline for the HiLumi quench detection system</a:t>
            </a:r>
          </a:p>
          <a:p>
            <a:pPr algn="l"/>
            <a:r>
              <a:rPr lang="en-US" dirty="0"/>
              <a:t>First prototype in final implementation stage</a:t>
            </a:r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42770C0-498D-2BF1-F3BF-4DD036261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16" y="3611745"/>
            <a:ext cx="2103140" cy="9535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67405C1-19E3-256A-4D1B-AC68F8679090}"/>
              </a:ext>
            </a:extLst>
          </p:cNvPr>
          <p:cNvSpPr txBox="1"/>
          <p:nvPr/>
        </p:nvSpPr>
        <p:spPr>
          <a:xfrm>
            <a:off x="3064818" y="3707498"/>
            <a:ext cx="234679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Upgrade of LHC dipole</a:t>
            </a:r>
            <a:br>
              <a:rPr lang="en-US" dirty="0"/>
            </a:br>
            <a:r>
              <a:rPr lang="en-US" dirty="0"/>
              <a:t>quench detection</a:t>
            </a:r>
            <a:endParaRPr lang="en-CH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85E81791-BD11-B98A-C800-F5C46F1C2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556121"/>
            <a:ext cx="11376024" cy="64465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 Evolutionary upgrades and extensions of the ecosystem </a:t>
            </a:r>
            <a:endParaRPr lang="en-CH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EBB1F125-857E-2FA4-02C5-BB4C1446B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16" y="1939217"/>
            <a:ext cx="2105450" cy="6762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258A7D-A9E6-AFF6-6029-41FEE011B2E4}"/>
              </a:ext>
            </a:extLst>
          </p:cNvPr>
          <p:cNvSpPr txBox="1"/>
          <p:nvPr/>
        </p:nvSpPr>
        <p:spPr>
          <a:xfrm>
            <a:off x="6560105" y="3721586"/>
            <a:ext cx="459100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Big production of 2500 pieces to be installed </a:t>
            </a:r>
            <a:br>
              <a:rPr lang="en-US" dirty="0"/>
            </a:br>
            <a:r>
              <a:rPr lang="en-US" dirty="0"/>
              <a:t>at the end of LS3. </a:t>
            </a:r>
            <a:br>
              <a:rPr lang="en-US" dirty="0"/>
            </a:br>
            <a:r>
              <a:rPr lang="en-US" dirty="0"/>
              <a:t>Variable threshold &amp; radiation tolerant</a:t>
            </a:r>
            <a:endParaRPr lang="en-CH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825393-AEE2-A245-E46D-EC4C2F0DB440}"/>
              </a:ext>
            </a:extLst>
          </p:cNvPr>
          <p:cNvGrpSpPr/>
          <p:nvPr/>
        </p:nvGrpSpPr>
        <p:grpSpPr>
          <a:xfrm>
            <a:off x="2243786" y="4300763"/>
            <a:ext cx="505266" cy="505262"/>
            <a:chOff x="8135809" y="175489"/>
            <a:chExt cx="669862" cy="6698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F3AE863-12C1-214D-12FF-660976821686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2" name="Graphic 21" descr="Radioactive with solid fill">
              <a:extLst>
                <a:ext uri="{FF2B5EF4-FFF2-40B4-BE49-F238E27FC236}">
                  <a16:creationId xmlns:a16="http://schemas.microsoft.com/office/drawing/2014/main" id="{27F3739F-375C-4866-E2E2-4484D944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49446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51683</TotalTime>
  <Words>1103</Words>
  <Application>Microsoft Office PowerPoint</Application>
  <PresentationFormat>Widescreen</PresentationFormat>
  <Paragraphs>214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Arial</vt:lpstr>
      <vt:lpstr>Wingdings</vt:lpstr>
      <vt:lpstr>1_Office Theme</vt:lpstr>
      <vt:lpstr>UQDS – a versatile quench detection and measurement system for the HiLumi era    </vt:lpstr>
      <vt:lpstr>Introduction</vt:lpstr>
      <vt:lpstr>System overview (UQDSv2)</vt:lpstr>
      <vt:lpstr>System performance</vt:lpstr>
      <vt:lpstr>Gateware structure – One platform multi-purpose</vt:lpstr>
      <vt:lpstr>Multi-purpose Gateware  on multiple Hardware</vt:lpstr>
      <vt:lpstr>Gateware structure – “config block” examples</vt:lpstr>
      <vt:lpstr>UQDS ecosystem (produced devices)</vt:lpstr>
      <vt:lpstr>UQDS ecosystem (in development/prototyping)</vt:lpstr>
      <vt:lpstr>EDAQ – timing and communication for UQDS</vt:lpstr>
      <vt:lpstr>Applications at CERN</vt:lpstr>
      <vt:lpstr>Applications outside CERN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409</cp:revision>
  <dcterms:created xsi:type="dcterms:W3CDTF">2021-10-12T09:43:36Z</dcterms:created>
  <dcterms:modified xsi:type="dcterms:W3CDTF">2024-07-01T07:32:06Z</dcterms:modified>
</cp:coreProperties>
</file>