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9" r:id="rId5"/>
    <p:sldId id="258" r:id="rId6"/>
    <p:sldId id="257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espace.cern.ch/DG-DAT/Machines/LHC%20Operation/2011/110715%20Myers%20LHC%20Comparisons%20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espace.cern.ch/DG-DAT/Machines/LHC%20Operation/2011/110715%20Myers%20LHC%20Comparisons%20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layout/>
    </c:title>
    <c:plotArea>
      <c:layout>
        <c:manualLayout>
          <c:layoutTarget val="inner"/>
          <c:xMode val="edge"/>
          <c:yMode val="edge"/>
          <c:x val="0.10539107611548559"/>
          <c:y val="0.21350366918420921"/>
          <c:w val="0.85682414698162734"/>
          <c:h val="0.66186655239523662"/>
        </c:manualLayout>
      </c:layout>
      <c:scatterChart>
        <c:scatterStyle val="lineMarker"/>
        <c:ser>
          <c:idx val="0"/>
          <c:order val="0"/>
          <c:tx>
            <c:strRef>
              <c:f>'[110715 Myers LHC Comparisons v1.xlsx]Plot'!$C$2</c:f>
              <c:strCache>
                <c:ptCount val="1"/>
                <c:pt idx="0">
                  <c:v>Peak Relative Luminosity (50ns)</c:v>
                </c:pt>
              </c:strCache>
            </c:strRef>
          </c:tx>
          <c:marker>
            <c:symbol val="none"/>
          </c:marker>
          <c:xVal>
            <c:numRef>
              <c:f>'[110715 Myers LHC Comparisons v1.xlsx]Plot'!$B$3:$B$7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33</c:v>
                </c:pt>
                <c:pt idx="4">
                  <c:v>90</c:v>
                </c:pt>
              </c:numCache>
            </c:numRef>
          </c:xVal>
          <c:yVal>
            <c:numRef>
              <c:f>'[110715 Myers LHC Comparisons v1.xlsx]Plot'!$C$3:$C$7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 formatCode="0">
                  <c:v>4.0500000000000007</c:v>
                </c:pt>
                <c:pt idx="4" formatCode="0">
                  <c:v>4.0500000000000007</c:v>
                </c:pt>
              </c:numCache>
            </c:numRef>
          </c:yVal>
        </c:ser>
        <c:axId val="48908928"/>
        <c:axId val="49398144"/>
      </c:scatterChart>
      <c:valAx>
        <c:axId val="48908928"/>
        <c:scaling>
          <c:orientation val="minMax"/>
          <c:max val="90"/>
          <c:min val="0"/>
        </c:scaling>
        <c:axPos val="b"/>
        <c:numFmt formatCode="General" sourceLinked="1"/>
        <c:tickLblPos val="nextTo"/>
        <c:crossAx val="49398144"/>
        <c:crosses val="autoZero"/>
        <c:crossBetween val="midCat"/>
        <c:majorUnit val="10"/>
        <c:minorUnit val="5"/>
      </c:valAx>
      <c:valAx>
        <c:axId val="49398144"/>
        <c:scaling>
          <c:orientation val="minMax"/>
        </c:scaling>
        <c:axPos val="l"/>
        <c:majorGridlines/>
        <c:numFmt formatCode="General" sourceLinked="1"/>
        <c:tickLblPos val="nextTo"/>
        <c:crossAx val="4890892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style val="4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'[110715 Myers LHC Comparisons v1.xlsx]Plot'!$C$17</c:f>
              <c:strCache>
                <c:ptCount val="1"/>
                <c:pt idx="0">
                  <c:v>Peak Relative Luminosity (25ns)</c:v>
                </c:pt>
              </c:strCache>
            </c:strRef>
          </c:tx>
          <c:marker>
            <c:symbol val="none"/>
          </c:marker>
          <c:xVal>
            <c:numRef>
              <c:f>'[110715 Myers LHC Comparisons v1.xlsx]Plot'!$B$18:$B$21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90</c:v>
                </c:pt>
              </c:numCache>
            </c:numRef>
          </c:xVal>
          <c:yVal>
            <c:numRef>
              <c:f>'[110715 Myers LHC Comparisons v1.xlsx]Plot'!$C$18:$C$21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 formatCode="0">
                  <c:v>2.8499999999999992</c:v>
                </c:pt>
                <c:pt idx="3" formatCode="0">
                  <c:v>2.8499999999999992</c:v>
                </c:pt>
              </c:numCache>
            </c:numRef>
          </c:yVal>
        </c:ser>
        <c:axId val="74511872"/>
        <c:axId val="74513408"/>
      </c:scatterChart>
      <c:valAx>
        <c:axId val="74511872"/>
        <c:scaling>
          <c:orientation val="minMax"/>
          <c:max val="90"/>
          <c:min val="0"/>
        </c:scaling>
        <c:axPos val="b"/>
        <c:numFmt formatCode="General" sourceLinked="1"/>
        <c:tickLblPos val="nextTo"/>
        <c:crossAx val="74513408"/>
        <c:crosses val="autoZero"/>
        <c:crossBetween val="midCat"/>
        <c:majorUnit val="10"/>
        <c:minorUnit val="5"/>
      </c:valAx>
      <c:valAx>
        <c:axId val="74513408"/>
        <c:scaling>
          <c:orientation val="minMax"/>
          <c:max val="4.5"/>
        </c:scaling>
        <c:axPos val="l"/>
        <c:majorGridlines/>
        <c:numFmt formatCode="General" sourceLinked="1"/>
        <c:tickLblPos val="nextTo"/>
        <c:crossAx val="74511872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F9550-B6DF-48DE-8C0A-D5DBFFDD8C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A0D98-DACE-4326-B60C-E30C2DD758D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A0D98-DACE-4326-B60C-E30C2DD758D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A0D98-DACE-4326-B60C-E30C2DD758D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A0D98-DACE-4326-B60C-E30C2DD758D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A0D98-DACE-4326-B60C-E30C2DD758D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9A008-1517-450D-B62F-5F308898D5BF}" type="datetimeFigureOut">
              <a:rPr lang="en-GB" smtClean="0"/>
              <a:pPr/>
              <a:t>18/07/2011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FE400-5515-467C-9AFB-4502135830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r>
              <a:rPr lang="fr-CH" sz="4000" dirty="0" err="1" smtClean="0"/>
              <a:t>Comparison</a:t>
            </a:r>
            <a:r>
              <a:rPr lang="fr-CH" sz="4000" dirty="0" smtClean="0"/>
              <a:t> of Performance </a:t>
            </a:r>
            <a:r>
              <a:rPr lang="fr-CH" sz="4000" dirty="0" err="1" smtClean="0"/>
              <a:t>Reach</a:t>
            </a:r>
            <a:r>
              <a:rPr lang="fr-CH" sz="4000" dirty="0" smtClean="0"/>
              <a:t> of 50ns and 25 ns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1484784"/>
            <a:ext cx="633670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comparisons</a:t>
            </a:r>
            <a:r>
              <a:rPr lang="fr-CH" dirty="0" smtClean="0"/>
              <a:t> are </a:t>
            </a:r>
            <a:r>
              <a:rPr lang="fr-CH" dirty="0" err="1" smtClean="0"/>
              <a:t>wrt</a:t>
            </a:r>
            <a:r>
              <a:rPr lang="fr-CH" dirty="0" smtClean="0"/>
              <a:t> 1380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 smtClean="0"/>
              <a:t>operation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1.1E11ppb, emittance  2.7um, beta* = 1.5, </a:t>
            </a:r>
            <a:r>
              <a:rPr lang="fr-CH" dirty="0" err="1" smtClean="0"/>
              <a:t>Lumi</a:t>
            </a:r>
            <a:r>
              <a:rPr lang="fr-CH" dirty="0" smtClean="0"/>
              <a:t> = 1.2E33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8515350" cy="26638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9"/>
            <a:ext cx="8229600" cy="1872208"/>
          </a:xfrm>
        </p:spPr>
        <p:txBody>
          <a:bodyPr>
            <a:noAutofit/>
          </a:bodyPr>
          <a:lstStyle/>
          <a:p>
            <a:r>
              <a:rPr lang="fr-CH" sz="2000" dirty="0" err="1" smtClean="0"/>
              <a:t>Assumptions</a:t>
            </a:r>
            <a:endParaRPr lang="fr-CH" sz="2000" dirty="0" smtClean="0"/>
          </a:p>
          <a:p>
            <a:pPr lvl="1"/>
            <a:r>
              <a:rPr lang="fr-CH" sz="1800" dirty="0" smtClean="0"/>
              <a:t>90 </a:t>
            </a:r>
            <a:r>
              <a:rPr lang="fr-CH" sz="1800" dirty="0" err="1" smtClean="0"/>
              <a:t>days</a:t>
            </a:r>
            <a:r>
              <a:rPr lang="fr-CH" sz="1800" dirty="0" smtClean="0"/>
              <a:t> </a:t>
            </a:r>
            <a:r>
              <a:rPr lang="fr-CH" sz="1800" dirty="0" err="1" smtClean="0"/>
              <a:t>left</a:t>
            </a:r>
            <a:endParaRPr lang="fr-CH" sz="1800" dirty="0" smtClean="0"/>
          </a:p>
          <a:p>
            <a:pPr lvl="1"/>
            <a:r>
              <a:rPr lang="fr-CH" sz="1800" dirty="0" smtClean="0"/>
              <a:t>50ns: 3</a:t>
            </a:r>
            <a:r>
              <a:rPr lang="fr-CH" sz="1800" dirty="0" smtClean="0"/>
              <a:t> </a:t>
            </a:r>
            <a:r>
              <a:rPr lang="fr-CH" sz="1800" dirty="0" err="1" smtClean="0"/>
              <a:t>days</a:t>
            </a:r>
            <a:r>
              <a:rPr lang="fr-CH" sz="1800" dirty="0" smtClean="0"/>
              <a:t> of machine </a:t>
            </a:r>
            <a:r>
              <a:rPr lang="fr-CH" sz="1800" dirty="0" err="1" smtClean="0"/>
              <a:t>studies</a:t>
            </a:r>
            <a:r>
              <a:rPr lang="fr-CH" sz="1800" dirty="0" smtClean="0"/>
              <a:t> </a:t>
            </a:r>
            <a:r>
              <a:rPr lang="fr-CH" sz="1800" dirty="0" err="1" smtClean="0"/>
              <a:t>followed</a:t>
            </a:r>
            <a:r>
              <a:rPr lang="fr-CH" sz="1800" dirty="0" smtClean="0"/>
              <a:t> by 30 </a:t>
            </a:r>
            <a:r>
              <a:rPr lang="fr-CH" sz="1800" dirty="0" err="1" smtClean="0"/>
              <a:t>days</a:t>
            </a:r>
            <a:r>
              <a:rPr lang="fr-CH" sz="1800" dirty="0" smtClean="0"/>
              <a:t> </a:t>
            </a:r>
            <a:r>
              <a:rPr lang="fr-CH" sz="1800" dirty="0" err="1" smtClean="0"/>
              <a:t>linear</a:t>
            </a:r>
            <a:r>
              <a:rPr lang="fr-CH" sz="1800" dirty="0" smtClean="0"/>
              <a:t> </a:t>
            </a:r>
            <a:r>
              <a:rPr lang="fr-CH" sz="1800" dirty="0" err="1" smtClean="0"/>
              <a:t>increase</a:t>
            </a:r>
            <a:r>
              <a:rPr lang="fr-CH" sz="1800" dirty="0" smtClean="0"/>
              <a:t> </a:t>
            </a:r>
            <a:r>
              <a:rPr lang="fr-CH" sz="1800" dirty="0" err="1" smtClean="0"/>
              <a:t>from</a:t>
            </a:r>
            <a:r>
              <a:rPr lang="fr-CH" sz="1800" dirty="0" smtClean="0"/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present</a:t>
            </a:r>
            <a:r>
              <a:rPr lang="fr-CH" sz="1800" dirty="0" smtClean="0"/>
              <a:t> </a:t>
            </a:r>
            <a:r>
              <a:rPr lang="fr-CH" sz="1800" dirty="0" err="1" smtClean="0"/>
              <a:t>luminosity</a:t>
            </a:r>
            <a:r>
              <a:rPr lang="fr-CH" sz="1800" dirty="0" smtClean="0"/>
              <a:t> to max </a:t>
            </a:r>
            <a:r>
              <a:rPr lang="fr-CH" sz="1800" dirty="0" err="1" smtClean="0"/>
              <a:t>luminosity</a:t>
            </a:r>
            <a:endParaRPr lang="fr-CH" sz="1800" dirty="0" smtClean="0"/>
          </a:p>
          <a:p>
            <a:pPr lvl="1"/>
            <a:r>
              <a:rPr lang="fr-CH" sz="1800" dirty="0" smtClean="0"/>
              <a:t>25ns: </a:t>
            </a:r>
            <a:r>
              <a:rPr lang="fr-CH" sz="1800" dirty="0" smtClean="0"/>
              <a:t>10 (3+7) </a:t>
            </a:r>
            <a:r>
              <a:rPr lang="fr-CH" sz="1800" dirty="0" err="1" smtClean="0"/>
              <a:t>days</a:t>
            </a:r>
            <a:r>
              <a:rPr lang="fr-CH" sz="1800" dirty="0" smtClean="0"/>
              <a:t> of machine </a:t>
            </a:r>
            <a:r>
              <a:rPr lang="fr-CH" sz="1800" dirty="0" err="1" smtClean="0"/>
              <a:t>studies</a:t>
            </a:r>
            <a:r>
              <a:rPr lang="fr-CH" sz="1800" dirty="0" smtClean="0"/>
              <a:t> </a:t>
            </a:r>
            <a:r>
              <a:rPr lang="fr-CH" sz="1800" dirty="0" err="1" smtClean="0"/>
              <a:t>followed</a:t>
            </a:r>
            <a:r>
              <a:rPr lang="fr-CH" sz="1800" dirty="0" smtClean="0"/>
              <a:t> by 30 </a:t>
            </a:r>
            <a:r>
              <a:rPr lang="fr-CH" sz="1800" dirty="0" err="1" smtClean="0"/>
              <a:t>days</a:t>
            </a:r>
            <a:r>
              <a:rPr lang="fr-CH" sz="1800" dirty="0" smtClean="0"/>
              <a:t> </a:t>
            </a:r>
            <a:r>
              <a:rPr lang="fr-CH" sz="1800" dirty="0" err="1" smtClean="0"/>
              <a:t>linear</a:t>
            </a:r>
            <a:r>
              <a:rPr lang="fr-CH" sz="1800" dirty="0" smtClean="0"/>
              <a:t> </a:t>
            </a:r>
            <a:r>
              <a:rPr lang="fr-CH" sz="1800" dirty="0" err="1" smtClean="0"/>
              <a:t>increase</a:t>
            </a:r>
            <a:r>
              <a:rPr lang="fr-CH" sz="1800" dirty="0" smtClean="0"/>
              <a:t> </a:t>
            </a:r>
            <a:r>
              <a:rPr lang="fr-CH" sz="1800" dirty="0" err="1" smtClean="0"/>
              <a:t>from</a:t>
            </a:r>
            <a:r>
              <a:rPr lang="fr-CH" sz="1800" dirty="0" smtClean="0"/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zero</a:t>
            </a:r>
            <a:r>
              <a:rPr lang="fr-CH" sz="1800" dirty="0" smtClean="0"/>
              <a:t> to max </a:t>
            </a:r>
            <a:r>
              <a:rPr lang="fr-CH" sz="1800" dirty="0" err="1" smtClean="0"/>
              <a:t>luminosity</a:t>
            </a:r>
            <a:endParaRPr lang="fr-CH" sz="1800" dirty="0" smtClean="0"/>
          </a:p>
          <a:p>
            <a:pPr lvl="1"/>
            <a:endParaRPr lang="en-GB" sz="1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79512" y="3212977"/>
          <a:ext cx="38884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283968" y="3212976"/>
          <a:ext cx="4392488" cy="2584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Discussion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comparisons</a:t>
            </a:r>
            <a:r>
              <a:rPr lang="fr-CH" dirty="0" smtClean="0"/>
              <a:t> are </a:t>
            </a:r>
            <a:r>
              <a:rPr lang="fr-CH" dirty="0" err="1" smtClean="0"/>
              <a:t>wrt</a:t>
            </a:r>
            <a:r>
              <a:rPr lang="fr-CH" dirty="0" smtClean="0"/>
              <a:t> 1380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 smtClean="0"/>
              <a:t>operation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1.1E11ppb, emittance  2.7um, beta* = 1.5, </a:t>
            </a:r>
            <a:r>
              <a:rPr lang="fr-CH" dirty="0" err="1" smtClean="0"/>
              <a:t>Lumi</a:t>
            </a:r>
            <a:r>
              <a:rPr lang="fr-CH" dirty="0" smtClean="0"/>
              <a:t> = 1.2E33</a:t>
            </a:r>
            <a:endParaRPr lang="en-GB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51520" y="1700808"/>
          <a:ext cx="8515350" cy="4867275"/>
        </p:xfrm>
        <a:graphic>
          <a:graphicData uri="http://schemas.openxmlformats.org/presentationml/2006/ole">
            <p:oleObj spid="_x0000_s1027" name="Worksheet" r:id="rId4" imgW="8515485" imgH="4867185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Continue </a:t>
            </a:r>
            <a:r>
              <a:rPr lang="fr-CH" dirty="0" err="1" smtClean="0"/>
              <a:t>with</a:t>
            </a:r>
            <a:r>
              <a:rPr lang="fr-CH" dirty="0" smtClean="0"/>
              <a:t> 50ns</a:t>
            </a:r>
          </a:p>
          <a:p>
            <a:pPr lvl="1"/>
            <a:r>
              <a:rPr lang="fr-CH" dirty="0" err="1" smtClean="0"/>
              <a:t>Operate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minimum emittance (2um)</a:t>
            </a:r>
          </a:p>
          <a:p>
            <a:pPr lvl="1"/>
            <a:r>
              <a:rPr lang="fr-CH" dirty="0" err="1" smtClean="0"/>
              <a:t>Adiabatically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the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 smtClean="0"/>
              <a:t>intensity</a:t>
            </a:r>
            <a:r>
              <a:rPr lang="fr-CH" dirty="0" smtClean="0"/>
              <a:t> (max 1.55</a:t>
            </a:r>
            <a:r>
              <a:rPr lang="fr-CH" baseline="30000" dirty="0" smtClean="0"/>
              <a:t>e</a:t>
            </a:r>
            <a:r>
              <a:rPr lang="fr-CH" dirty="0" smtClean="0"/>
              <a:t>11)</a:t>
            </a:r>
          </a:p>
          <a:p>
            <a:pPr lvl="1"/>
            <a:r>
              <a:rPr lang="fr-CH" dirty="0" smtClean="0"/>
              <a:t>? </a:t>
            </a:r>
            <a:r>
              <a:rPr lang="fr-CH" dirty="0" err="1" smtClean="0"/>
              <a:t>Reduce</a:t>
            </a:r>
            <a:r>
              <a:rPr lang="fr-CH" dirty="0" smtClean="0"/>
              <a:t> beta* to </a:t>
            </a:r>
            <a:r>
              <a:rPr lang="fr-CH" dirty="0" smtClean="0"/>
              <a:t>1m</a:t>
            </a:r>
            <a:endParaRPr lang="fr-CH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C45E1ACE23D4DAB802479341084B1" ma:contentTypeVersion="0" ma:contentTypeDescription="Create a new document." ma:contentTypeScope="" ma:versionID="0e331d5aff74aaf211fe32b85bbe042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D6B6F0B-4C59-4AA3-91A1-41762D4DC77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8C9FE8E-A4D1-4787-B1DF-EF7B947621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5E8342-CA55-42CD-AE39-3D05AF9640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140</Words>
  <Application>Microsoft Office PowerPoint</Application>
  <PresentationFormat>On-screen Show (4:3)</PresentationFormat>
  <Paragraphs>20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Microsoft Office Excel Worksheet</vt:lpstr>
      <vt:lpstr>Comparison of Performance Reach of 50ns and 25 ns</vt:lpstr>
      <vt:lpstr>Integrated Luminosity</vt:lpstr>
      <vt:lpstr>Discussion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myers</dc:creator>
  <cp:lastModifiedBy>myers</cp:lastModifiedBy>
  <cp:revision>10</cp:revision>
  <dcterms:created xsi:type="dcterms:W3CDTF">2011-07-15T11:45:16Z</dcterms:created>
  <dcterms:modified xsi:type="dcterms:W3CDTF">2011-07-18T07:31:15Z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0x0101006DFC45E1ACE23D4DAB802479341084B1</vt:lpwstr>
  </property>
</Properties>
</file>