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0"/>
  </p:notesMasterIdLst>
  <p:handoutMasterIdLst>
    <p:handoutMasterId r:id="rId21"/>
  </p:handoutMasterIdLst>
  <p:sldIdLst>
    <p:sldId id="1286" r:id="rId2"/>
    <p:sldId id="1113" r:id="rId3"/>
    <p:sldId id="1297" r:id="rId4"/>
    <p:sldId id="1251" r:id="rId5"/>
    <p:sldId id="1239" r:id="rId6"/>
    <p:sldId id="1298" r:id="rId7"/>
    <p:sldId id="1268" r:id="rId8"/>
    <p:sldId id="1269" r:id="rId9"/>
    <p:sldId id="1299" r:id="rId10"/>
    <p:sldId id="1295" r:id="rId11"/>
    <p:sldId id="1296" r:id="rId12"/>
    <p:sldId id="1190" r:id="rId13"/>
    <p:sldId id="1278" r:id="rId14"/>
    <p:sldId id="1287" r:id="rId15"/>
    <p:sldId id="1282" r:id="rId16"/>
    <p:sldId id="1283" r:id="rId17"/>
    <p:sldId id="1263" r:id="rId18"/>
    <p:sldId id="1285" r:id="rId19"/>
  </p:sldIdLst>
  <p:sldSz cx="9144000" cy="6858000" type="screen4x3"/>
  <p:notesSz cx="6718300" cy="9855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B683"/>
    <a:srgbClr val="FF8000"/>
    <a:srgbClr val="008000"/>
    <a:srgbClr val="99FFCC"/>
    <a:srgbClr val="9FCAFF"/>
    <a:srgbClr val="DDDDDD"/>
    <a:srgbClr val="3399FF"/>
    <a:srgbClr val="FFCCCC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97" autoAdjust="0"/>
    <p:restoredTop sz="95238" autoAdjust="0"/>
  </p:normalViewPr>
  <p:slideViewPr>
    <p:cSldViewPr>
      <p:cViewPr>
        <p:scale>
          <a:sx n="110" d="100"/>
          <a:sy n="110" d="100"/>
        </p:scale>
        <p:origin x="-1136" y="-80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3272" y="-120"/>
      </p:cViewPr>
      <p:guideLst>
        <p:guide orient="horz" pos="3104"/>
        <p:guide pos="211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0DC6C-BFF8-144A-B30B-BD4EDED5E972}" type="datetimeFigureOut">
              <a:rPr lang="en-US" smtClean="0"/>
              <a:pPr/>
              <a:t>7/14/11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C2787-C011-484C-9C9F-47366145B8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476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FAA86E-7117-48E8-AB4F-2D91C9F729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60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A0BEE5-2BDF-40EC-B046-9A2CFE05F01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57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38A6-77F0-4FCF-B06D-A581D0D4E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1215-DB5D-475E-B8AB-8117DA16C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8FA0-5CB1-47CC-8E14-97CA62F16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9224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4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Mini-Chamonix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Where do we stand?</a:t>
            </a:r>
          </a:p>
          <a:p>
            <a:r>
              <a:rPr lang="en-US" dirty="0" smtClean="0"/>
              <a:t>What are the possibilities?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64110" y="6021360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Mike Lamont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41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Dumps from Stable beams 1/2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6" name="Picture 5" descr="Screen shot 2011-07-14 at 6.07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3200"/>
            <a:ext cx="9144000" cy="3898678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510243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Dumps 2/2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6" name="Picture 5" descr="Screen shot 2011-07-14 at 6.0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690"/>
            <a:ext cx="9144000" cy="3820922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51400" y="5373270"/>
            <a:ext cx="8569190" cy="86177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Clear number of these related to the increase in intensity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Some problems revealed and solved or in the process of being solved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7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Content Placeholder 1"/>
          <p:cNvSpPr>
            <a:spLocks noGrp="1"/>
          </p:cNvSpPr>
          <p:nvPr>
            <p:ph idx="1"/>
          </p:nvPr>
        </p:nvSpPr>
        <p:spPr>
          <a:xfrm>
            <a:off x="539440" y="1628750"/>
            <a:ext cx="8229600" cy="4680650"/>
          </a:xfrm>
        </p:spPr>
        <p:txBody>
          <a:bodyPr/>
          <a:lstStyle/>
          <a:p>
            <a:r>
              <a:rPr lang="en-US" sz="2800" dirty="0" smtClean="0"/>
              <a:t>Ramp &amp; squeeze essentially without loss</a:t>
            </a:r>
          </a:p>
          <a:p>
            <a:r>
              <a:rPr lang="en-US" sz="2800" dirty="0" smtClean="0"/>
              <a:t>Excellent </a:t>
            </a:r>
            <a:r>
              <a:rPr lang="en-US" sz="2800" dirty="0" smtClean="0"/>
              <a:t>performance of Machine </a:t>
            </a:r>
            <a:r>
              <a:rPr lang="en-US" sz="2800" dirty="0" smtClean="0"/>
              <a:t>Protection related systems</a:t>
            </a:r>
          </a:p>
          <a:p>
            <a:pPr lvl="1"/>
            <a:r>
              <a:rPr lang="en-US" dirty="0"/>
              <a:t>No quenches with beam above 450 </a:t>
            </a:r>
            <a:r>
              <a:rPr lang="en-US" dirty="0" smtClean="0"/>
              <a:t>GeV</a:t>
            </a:r>
            <a:endParaRPr lang="en-US" sz="2800" dirty="0" smtClean="0"/>
          </a:p>
          <a:p>
            <a:r>
              <a:rPr lang="en-US" sz="2800" dirty="0" smtClean="0"/>
              <a:t>Optics close to model (and </a:t>
            </a:r>
            <a:r>
              <a:rPr lang="en-US" sz="2800" dirty="0" smtClean="0"/>
              <a:t>well corrected)</a:t>
            </a:r>
            <a:endParaRPr lang="en-US" sz="2800" dirty="0" smtClean="0"/>
          </a:p>
          <a:p>
            <a:r>
              <a:rPr lang="en-US" sz="2800" dirty="0" smtClean="0"/>
              <a:t>Excellent reproducibility and stability</a:t>
            </a:r>
          </a:p>
          <a:p>
            <a:pPr lvl="1"/>
            <a:r>
              <a:rPr lang="en-US" dirty="0" smtClean="0"/>
              <a:t>Magnetic machine, orbit, </a:t>
            </a:r>
            <a:r>
              <a:rPr lang="en-US" dirty="0" smtClean="0"/>
              <a:t>collimation…</a:t>
            </a:r>
            <a:endParaRPr lang="en-US" dirty="0" smtClean="0"/>
          </a:p>
          <a:p>
            <a:r>
              <a:rPr lang="en-US" sz="2800" dirty="0" smtClean="0"/>
              <a:t>Aperture as expected</a:t>
            </a:r>
          </a:p>
          <a:p>
            <a:r>
              <a:rPr lang="en-US" sz="2800" dirty="0" smtClean="0"/>
              <a:t>Better than nominal emittance and intensity from </a:t>
            </a:r>
            <a:r>
              <a:rPr lang="en-US" sz="2800" dirty="0" smtClean="0"/>
              <a:t>injectors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1/2</a:t>
            </a:r>
            <a:endParaRPr lang="en-US" dirty="0"/>
          </a:p>
        </p:txBody>
      </p:sp>
      <p:sp>
        <p:nvSpPr>
          <p:cNvPr id="138244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53E8C6-24D5-4F04-A1C8-0D75D67B5BF4}" type="slidenum">
              <a:rPr lang="en-US"/>
              <a:pPr/>
              <a:t>12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430" y="836640"/>
            <a:ext cx="8497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How has the observed performance been possible?</a:t>
            </a:r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17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309292"/>
          </a:xfrm>
        </p:spPr>
        <p:txBody>
          <a:bodyPr/>
          <a:lstStyle/>
          <a:p>
            <a:r>
              <a:rPr lang="en-US" sz="2800" dirty="0" smtClean="0"/>
              <a:t>Beam</a:t>
            </a:r>
            <a:r>
              <a:rPr lang="en-US" sz="2800" dirty="0"/>
              <a:t>-beam – no problem (head-on/long range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r>
              <a:rPr lang="en-US" sz="2800" dirty="0" smtClean="0"/>
              <a:t>Excellent </a:t>
            </a:r>
            <a:r>
              <a:rPr lang="en-US" sz="2800" dirty="0"/>
              <a:t>single beam </a:t>
            </a:r>
            <a:r>
              <a:rPr lang="en-US" sz="2800" dirty="0" smtClean="0"/>
              <a:t>lifetime</a:t>
            </a:r>
          </a:p>
          <a:p>
            <a:r>
              <a:rPr lang="en-US" sz="2800" dirty="0" smtClean="0"/>
              <a:t>Healthy luminosity lifetime</a:t>
            </a:r>
          </a:p>
          <a:p>
            <a:r>
              <a:rPr lang="en-US" sz="2800" dirty="0"/>
              <a:t>Emittance growth </a:t>
            </a:r>
          </a:p>
          <a:p>
            <a:pPr lvl="1"/>
            <a:r>
              <a:rPr lang="en-US" dirty="0"/>
              <a:t>Minimal through the cycle</a:t>
            </a:r>
          </a:p>
          <a:p>
            <a:pPr lvl="1"/>
            <a:r>
              <a:rPr lang="en-US" dirty="0"/>
              <a:t>Acceptable in </a:t>
            </a:r>
            <a:r>
              <a:rPr lang="en-US" dirty="0" smtClean="0"/>
              <a:t>collisions</a:t>
            </a:r>
          </a:p>
          <a:p>
            <a:pPr lvl="1"/>
            <a:endParaRPr lang="en-US" dirty="0" smtClean="0"/>
          </a:p>
          <a:p>
            <a:r>
              <a:rPr lang="en-US" sz="2800" dirty="0" smtClean="0"/>
              <a:t>Excellent machine availability via performance:</a:t>
            </a:r>
          </a:p>
          <a:p>
            <a:pPr lvl="1"/>
            <a:r>
              <a:rPr lang="en-US" dirty="0" smtClean="0"/>
              <a:t>Cryogenics, QPS, BIS, LBDS, injection, power converters, ADT, RF, collimators, controls, instrumentation, vacuum, access, EL, CV…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2/2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524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few months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C38A6-77F0-4FCF-B06D-A581D0D4EF2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5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630"/>
            <a:ext cx="90773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Multiply 7"/>
          <p:cNvSpPr/>
          <p:nvPr/>
        </p:nvSpPr>
        <p:spPr bwMode="auto">
          <a:xfrm>
            <a:off x="2123660" y="2492870"/>
            <a:ext cx="432060" cy="360050"/>
          </a:xfrm>
          <a:prstGeom prst="mathMultiply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574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days for?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390" y="692620"/>
            <a:ext cx="403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i="1" dirty="0" smtClean="0"/>
              <a:t>Ah, solving that question</a:t>
            </a:r>
            <a:br>
              <a:rPr lang="en-US" sz="1600" i="1" dirty="0" smtClean="0"/>
            </a:br>
            <a:r>
              <a:rPr lang="en-US" sz="1600" i="1" dirty="0" smtClean="0"/>
              <a:t>Brings the priest and the doctor</a:t>
            </a:r>
            <a:br>
              <a:rPr lang="en-US" sz="1600" i="1" dirty="0" smtClean="0"/>
            </a:br>
            <a:r>
              <a:rPr lang="en-US" sz="1600" i="1" dirty="0" smtClean="0"/>
              <a:t>In their long coats</a:t>
            </a:r>
            <a:br>
              <a:rPr lang="en-US" sz="1600" i="1" dirty="0" smtClean="0"/>
            </a:br>
            <a:r>
              <a:rPr lang="en-US" sz="1600" i="1" dirty="0" smtClean="0"/>
              <a:t>Running over the fields.</a:t>
            </a:r>
            <a:endParaRPr lang="en-GB" sz="16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000012"/>
              </p:ext>
            </p:extLst>
          </p:nvPr>
        </p:nvGraphicFramePr>
        <p:xfrm>
          <a:off x="1403560" y="2204830"/>
          <a:ext cx="6096000" cy="35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Calendar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107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Special</a:t>
                      </a:r>
                      <a:r>
                        <a:rPr lang="en-US" sz="2000" baseline="0" dirty="0" smtClean="0"/>
                        <a:t> runs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3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 (say, see Anders..)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Technical stop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TS recovery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Ramp-up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1+3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Machine development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Floating</a:t>
                      </a:r>
                      <a:r>
                        <a:rPr lang="en-GB" sz="2000" baseline="0" dirty="0" smtClean="0"/>
                        <a:t> MD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Physics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~87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9690" y="1772770"/>
            <a:ext cx="468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July to 29</a:t>
            </a:r>
            <a:r>
              <a:rPr lang="en-US" baseline="30000" dirty="0" smtClean="0"/>
              <a:t>th</a:t>
            </a:r>
            <a:r>
              <a:rPr lang="en-US" dirty="0" smtClean="0"/>
              <a:t> October inclusive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00" y="5877340"/>
            <a:ext cx="85691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+25 </a:t>
            </a:r>
            <a:r>
              <a:rPr lang="en-US" sz="1600" dirty="0"/>
              <a:t>ns studies to come during MDs (to sort out injection and beam stability issues) and </a:t>
            </a:r>
            <a:r>
              <a:rPr lang="en-US" sz="1600" dirty="0">
                <a:solidFill>
                  <a:srgbClr val="FF0000"/>
                </a:solidFill>
              </a:rPr>
              <a:t>possibly an operational development period to validate scrubbing and future </a:t>
            </a:r>
            <a:r>
              <a:rPr lang="en-US" sz="1600" dirty="0" smtClean="0">
                <a:solidFill>
                  <a:srgbClr val="FF0000"/>
                </a:solidFill>
              </a:rPr>
              <a:t>operation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Maximize peak luminosity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056341"/>
              </p:ext>
            </p:extLst>
          </p:nvPr>
        </p:nvGraphicFramePr>
        <p:xfrm>
          <a:off x="1187530" y="83664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5" name="Equation" r:id="rId3" imgW="1663700" imgH="457200" progId="Equation.3">
                  <p:embed/>
                </p:oleObj>
              </mc:Choice>
              <mc:Fallback>
                <p:oleObj name="Equation" r:id="rId3" imgW="1663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530" y="83664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646931"/>
              </p:ext>
            </p:extLst>
          </p:nvPr>
        </p:nvGraphicFramePr>
        <p:xfrm>
          <a:off x="827480" y="2852920"/>
          <a:ext cx="6768940" cy="3540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8141"/>
                <a:gridCol w="576079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particles per bunch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K</a:t>
                      </a:r>
                      <a:r>
                        <a:rPr lang="en-US" sz="2000" baseline="-25000" dirty="0" smtClean="0"/>
                        <a:t>b</a:t>
                      </a:r>
                      <a:endParaRPr lang="en-US" sz="2000" baseline="-25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bunches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Revolution frequency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 size at interaction point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Reduction</a:t>
                      </a:r>
                      <a:r>
                        <a:rPr lang="en-US" baseline="0" dirty="0" smtClean="0"/>
                        <a:t> factor due to crossing 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Normalized </a:t>
                      </a:r>
                      <a:r>
                        <a:rPr lang="en-US" baseline="0" dirty="0" smtClean="0"/>
                        <a:t>emittance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Beta function at IP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Screen shot 2011-06-19 at 3.53.5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5229250"/>
            <a:ext cx="168851" cy="288040"/>
          </a:xfrm>
          <a:prstGeom prst="rect">
            <a:avLst/>
          </a:prstGeom>
        </p:spPr>
      </p:pic>
      <p:pic>
        <p:nvPicPr>
          <p:cNvPr id="10" name="Picture 9" descr="Screen shot 2011-06-19 at 3.53.2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5589300"/>
            <a:ext cx="288040" cy="360050"/>
          </a:xfrm>
          <a:prstGeom prst="rect">
            <a:avLst/>
          </a:prstGeom>
        </p:spPr>
      </p:pic>
      <p:pic>
        <p:nvPicPr>
          <p:cNvPr id="12" name="Picture 11" descr="Screen shot 2011-06-19 at 3.52.4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20" y="4437140"/>
            <a:ext cx="389510" cy="365662"/>
          </a:xfrm>
          <a:prstGeom prst="rect">
            <a:avLst/>
          </a:prstGeom>
        </p:spPr>
      </p:pic>
      <p:pic>
        <p:nvPicPr>
          <p:cNvPr id="13" name="Picture 12" descr="Screen shot 2011-06-19 at 3.56.12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6021360"/>
            <a:ext cx="288040" cy="36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26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Possible turnaround time is ~2.5 hours</a:t>
            </a:r>
          </a:p>
          <a:p>
            <a:r>
              <a:rPr lang="en-GB" dirty="0"/>
              <a:t>Effective turn around time is long:</a:t>
            </a:r>
          </a:p>
          <a:p>
            <a:pPr lvl="1"/>
            <a:r>
              <a:rPr lang="en-GB" dirty="0"/>
              <a:t>Problem resolution, </a:t>
            </a:r>
            <a:r>
              <a:rPr lang="en-GB" dirty="0" smtClean="0"/>
              <a:t>accesses etc…</a:t>
            </a:r>
            <a:endParaRPr lang="en-GB" dirty="0" smtClean="0"/>
          </a:p>
          <a:p>
            <a:r>
              <a:rPr lang="en-GB" dirty="0" smtClean="0"/>
              <a:t>Message that long fills are good has got through</a:t>
            </a:r>
          </a:p>
          <a:p>
            <a:r>
              <a:rPr lang="en-GB" dirty="0" smtClean="0"/>
              <a:t>Exposed to the intersecting failure space of a number of complex systems with huge number of components.</a:t>
            </a:r>
          </a:p>
          <a:p>
            <a:r>
              <a:rPr lang="en-GB" dirty="0" smtClean="0"/>
              <a:t>This failure space is inflated by high intensity</a:t>
            </a:r>
          </a:p>
          <a:p>
            <a:r>
              <a:rPr lang="en-GB" dirty="0" smtClean="0"/>
              <a:t>Holding is sometimes more effective than </a:t>
            </a:r>
            <a:r>
              <a:rPr lang="en-GB" dirty="0" smtClean="0"/>
              <a:t>raising</a:t>
            </a:r>
            <a:r>
              <a:rPr lang="en-GB" dirty="0" smtClean="0"/>
              <a:t> </a:t>
            </a:r>
            <a:r>
              <a:rPr lang="en-GB" dirty="0" smtClean="0"/>
              <a:t>although “conditioning” </a:t>
            </a:r>
            <a:r>
              <a:rPr lang="en-GB" dirty="0" smtClean="0"/>
              <a:t>and mitigation (</a:t>
            </a:r>
            <a:r>
              <a:rPr lang="en-GB" dirty="0" smtClean="0"/>
              <a:t>UFOS, vacuum, RF, </a:t>
            </a:r>
            <a:r>
              <a:rPr lang="en-GB" dirty="0" smtClean="0"/>
              <a:t>QPS, SEUs) </a:t>
            </a:r>
            <a:r>
              <a:rPr lang="en-GB" dirty="0" smtClean="0"/>
              <a:t>is </a:t>
            </a:r>
            <a:r>
              <a:rPr lang="en-GB" dirty="0" smtClean="0"/>
              <a:t>clear…</a:t>
            </a:r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Maximize integrated luminosity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251400" y="5661310"/>
            <a:ext cx="8713210" cy="7726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1380 * 1.5e11 = 2e14 protons per beam is over 60% nominal intensity… machine protection is, as always, the priority 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8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916032"/>
              </p:ext>
            </p:extLst>
          </p:nvPr>
        </p:nvGraphicFramePr>
        <p:xfrm>
          <a:off x="755470" y="980660"/>
          <a:ext cx="7849090" cy="52457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924545"/>
                <a:gridCol w="3924545"/>
              </a:tblGrid>
              <a:tr h="45671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Energy [TeV]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3.5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55051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beta* [m]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1.5, 10, 1.5, 3.0  m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5863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Emittance [microns]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2.5 – 3.1  start of fill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5576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Bunch intensity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1.1 - 1.2e11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82331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Number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of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 bunches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1380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1318 collisions/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IP1&amp;5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5409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Bunch spacing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50 ns – good choice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5409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Stored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energy [MJ]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~90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68153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Peak luminosity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[cm</a:t>
                      </a:r>
                      <a:r>
                        <a:rPr lang="en-US" sz="2000" baseline="30000" dirty="0" smtClean="0">
                          <a:solidFill>
                            <a:schemeClr val="tx2"/>
                          </a:solidFill>
                        </a:rPr>
                        <a:t>-2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r>
                        <a:rPr lang="en-US" sz="2000" baseline="30000" dirty="0" smtClean="0">
                          <a:solidFill>
                            <a:schemeClr val="tx2"/>
                          </a:solidFill>
                        </a:rPr>
                        <a:t>-1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1.27e33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68153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Beam-beam tune shift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~0.015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– 0.017</a:t>
                      </a: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5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bunch intensity/emittance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00" y="764630"/>
            <a:ext cx="7442572" cy="558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33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392468"/>
              </p:ext>
            </p:extLst>
          </p:nvPr>
        </p:nvGraphicFramePr>
        <p:xfrm>
          <a:off x="539440" y="3717040"/>
          <a:ext cx="8353160" cy="2773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998221"/>
                <a:gridCol w="235493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Integrated Luminosity to date (IR1-5/IR8)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1.3 fb</a:t>
                      </a:r>
                      <a:r>
                        <a:rPr lang="en-GB" sz="200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/0.44 fb</a:t>
                      </a:r>
                      <a:r>
                        <a:rPr lang="en-GB" sz="200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GB" sz="20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Peak Stable Luminosity Delivered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1.28 x 10</a:t>
                      </a:r>
                      <a:r>
                        <a:rPr lang="en-GB" sz="2000" baseline="30000" dirty="0" smtClean="0"/>
                        <a:t>33 </a:t>
                      </a:r>
                      <a:r>
                        <a:rPr lang="en-GB" sz="2000" dirty="0" smtClean="0"/>
                        <a:t>cm</a:t>
                      </a:r>
                      <a:r>
                        <a:rPr lang="en-GB" sz="2000" baseline="30000" dirty="0" smtClean="0"/>
                        <a:t>-2</a:t>
                      </a:r>
                      <a:r>
                        <a:rPr lang="en-GB" sz="2000" dirty="0" smtClean="0"/>
                        <a:t>s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0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Maximum</a:t>
                      </a:r>
                      <a:r>
                        <a:rPr lang="en-GB" sz="2000" baseline="0" dirty="0" smtClean="0"/>
                        <a:t> number of bunches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1380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Maximum</a:t>
                      </a:r>
                      <a:r>
                        <a:rPr lang="en-GB" sz="2000" baseline="0" dirty="0" smtClean="0"/>
                        <a:t> number of colliding bunches/experiment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1318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Maximum intensity in collision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1.64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x 10</a:t>
                      </a:r>
                      <a:r>
                        <a:rPr lang="en-GB" sz="2000" baseline="30000" dirty="0" smtClean="0"/>
                        <a:t>14 </a:t>
                      </a:r>
                      <a:r>
                        <a:rPr lang="en-GB" sz="2000" dirty="0" smtClean="0"/>
                        <a:t>p/beam</a:t>
                      </a:r>
                      <a:endParaRPr lang="en-GB" sz="20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Maximum Luminosity Delivered in one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63 pb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Maximum Luminosity Delivered in </a:t>
                      </a:r>
                      <a:r>
                        <a:rPr lang="en-GB" sz="2000" dirty="0" smtClean="0"/>
                        <a:t>7</a:t>
                      </a:r>
                      <a:r>
                        <a:rPr lang="en-GB" sz="2000" baseline="0" dirty="0" smtClean="0"/>
                        <a:t> days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242 pb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15-7-2011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4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Introduction</a:t>
            </a:r>
            <a:endParaRPr lang="en-GB" dirty="0"/>
          </a:p>
        </p:txBody>
      </p:sp>
      <p:pic>
        <p:nvPicPr>
          <p:cNvPr id="2" name="Picture 1" descr="Screen shot 2011-07-14 at 11.2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590" y="692620"/>
            <a:ext cx="6012330" cy="290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6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Mini-Chamonix Introduction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15-7-2011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50" y="908650"/>
            <a:ext cx="8073923" cy="580186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V="1">
            <a:off x="5076070" y="2492870"/>
            <a:ext cx="2016280" cy="2952410"/>
          </a:xfrm>
          <a:prstGeom prst="line">
            <a:avLst/>
          </a:prstGeom>
          <a:solidFill>
            <a:schemeClr val="accent1"/>
          </a:solidFill>
          <a:ln w="317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427980" y="3429000"/>
            <a:ext cx="1584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 pb</a:t>
            </a:r>
            <a:r>
              <a:rPr lang="en-US" baseline="30000" dirty="0" smtClean="0"/>
              <a:t>-1</a:t>
            </a:r>
            <a:r>
              <a:rPr lang="en-US" dirty="0" smtClean="0"/>
              <a:t>/day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6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00" y="764630"/>
            <a:ext cx="7740440" cy="54430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540" y="2708900"/>
            <a:ext cx="23043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8000"/>
                </a:solidFill>
              </a:rPr>
              <a:t>Intermediate energy, TS, scrubbing</a:t>
            </a:r>
            <a:endParaRPr lang="en-US" sz="1600" dirty="0">
              <a:solidFill>
                <a:srgbClr val="FF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50" y="1628750"/>
            <a:ext cx="2160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8000"/>
                </a:solidFill>
              </a:rPr>
              <a:t>MD, technical stop</a:t>
            </a:r>
            <a:endParaRPr lang="en-US" sz="1600" dirty="0">
              <a:solidFill>
                <a:srgbClr val="FF8000"/>
              </a:solidFill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572000" y="2132820"/>
            <a:ext cx="216030" cy="432060"/>
          </a:xfrm>
          <a:prstGeom prst="downArrow">
            <a:avLst/>
          </a:prstGeom>
          <a:solidFill>
            <a:srgbClr val="FF8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2267680" y="3573020"/>
            <a:ext cx="216030" cy="432060"/>
          </a:xfrm>
          <a:prstGeom prst="downArrow">
            <a:avLst/>
          </a:prstGeom>
          <a:solidFill>
            <a:srgbClr val="FF8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259540" y="6309400"/>
            <a:ext cx="6408890" cy="0"/>
          </a:xfrm>
          <a:prstGeom prst="straightConnector1">
            <a:avLst/>
          </a:prstGeom>
          <a:solidFill>
            <a:schemeClr val="accent1"/>
          </a:solidFill>
          <a:ln w="3175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635870" y="6309400"/>
            <a:ext cx="1512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15 weeks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5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1988800"/>
            <a:ext cx="8229600" cy="4320600"/>
          </a:xfrm>
        </p:spPr>
        <p:txBody>
          <a:bodyPr/>
          <a:lstStyle/>
          <a:p>
            <a:r>
              <a:rPr lang="en-US" dirty="0" smtClean="0"/>
              <a:t>UFOs</a:t>
            </a:r>
          </a:p>
          <a:p>
            <a:pPr lvl="1"/>
            <a:r>
              <a:rPr lang="en-US" dirty="0" smtClean="0"/>
              <a:t>In particular MKIs</a:t>
            </a:r>
            <a:endParaRPr lang="en-US" dirty="0"/>
          </a:p>
          <a:p>
            <a:r>
              <a:rPr lang="en-US" dirty="0" smtClean="0"/>
              <a:t>SEUs </a:t>
            </a:r>
          </a:p>
          <a:p>
            <a:pPr lvl="1"/>
            <a:r>
              <a:rPr lang="en-US" dirty="0" smtClean="0"/>
              <a:t>QPS et al</a:t>
            </a:r>
          </a:p>
          <a:p>
            <a:r>
              <a:rPr lang="en-GB" dirty="0" smtClean="0"/>
              <a:t>RF </a:t>
            </a:r>
          </a:p>
          <a:p>
            <a:pPr lvl="1"/>
            <a:r>
              <a:rPr lang="en-GB" dirty="0" smtClean="0"/>
              <a:t>Couplers</a:t>
            </a:r>
            <a:endParaRPr lang="en-GB" dirty="0"/>
          </a:p>
          <a:p>
            <a:pPr lvl="1"/>
            <a:r>
              <a:rPr lang="en-GB" dirty="0" smtClean="0"/>
              <a:t>RF </a:t>
            </a:r>
            <a:r>
              <a:rPr lang="en-GB" dirty="0"/>
              <a:t>wave-guide </a:t>
            </a:r>
            <a:r>
              <a:rPr lang="en-GB" dirty="0" smtClean="0"/>
              <a:t>arc detectors</a:t>
            </a:r>
          </a:p>
          <a:p>
            <a:r>
              <a:rPr lang="en-GB" dirty="0" smtClean="0"/>
              <a:t>Beam induced heating</a:t>
            </a:r>
          </a:p>
          <a:p>
            <a:pPr lvl="1"/>
            <a:r>
              <a:rPr lang="en-GB" dirty="0" smtClean="0"/>
              <a:t> injection kickers, cryogenics, collimators.. </a:t>
            </a:r>
          </a:p>
          <a:p>
            <a:r>
              <a:rPr lang="en-GB" dirty="0" smtClean="0"/>
              <a:t>Vacuum activity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Ramp-up: </a:t>
            </a:r>
            <a:r>
              <a:rPr lang="en-US" sz="2800" dirty="0" smtClean="0"/>
              <a:t>not all plain sailing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430" y="692620"/>
            <a:ext cx="8425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3 to 1380 with a previous maximum of 368 in 15 weeks elapsed (via MD, TS, scrubbing, intermediate energy) has to be regarded as impressive, however…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60040" y="6093370"/>
            <a:ext cx="403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to be discussed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747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Collimation loss of hierarchy at 450 GeV</a:t>
            </a:r>
          </a:p>
          <a:p>
            <a:pPr lvl="1"/>
            <a:r>
              <a:rPr lang="en-US" dirty="0" smtClean="0"/>
              <a:t>Orbit stability. </a:t>
            </a:r>
            <a:r>
              <a:rPr lang="en-US" dirty="0" smtClean="0"/>
              <a:t>Regular loss maps </a:t>
            </a:r>
            <a:r>
              <a:rPr lang="en-US" dirty="0" smtClean="0"/>
              <a:t>performed – inefficiency </a:t>
            </a:r>
            <a:r>
              <a:rPr lang="en-US" dirty="0" smtClean="0"/>
              <a:t>has increased</a:t>
            </a:r>
            <a:endParaRPr lang="en-US" dirty="0"/>
          </a:p>
          <a:p>
            <a:r>
              <a:rPr lang="en-US" dirty="0"/>
              <a:t>72 (108/144) </a:t>
            </a:r>
            <a:r>
              <a:rPr lang="en-US" dirty="0" smtClean="0"/>
              <a:t>bunches from SPS</a:t>
            </a:r>
            <a:endParaRPr lang="en-US" dirty="0"/>
          </a:p>
          <a:p>
            <a:pPr lvl="1"/>
            <a:r>
              <a:rPr lang="en-US" dirty="0" smtClean="0"/>
              <a:t>Beam quality from injector very important</a:t>
            </a:r>
          </a:p>
          <a:p>
            <a:pPr lvl="1"/>
            <a:r>
              <a:rPr lang="en-US" dirty="0"/>
              <a:t>144 bunches per injection from SPS &gt; 1 MJ down the lines</a:t>
            </a:r>
          </a:p>
          <a:p>
            <a:r>
              <a:rPr lang="en-US" dirty="0" smtClean="0"/>
              <a:t>High temperature superconducting current lead quenched </a:t>
            </a:r>
            <a:r>
              <a:rPr lang="en-US" dirty="0"/>
              <a:t>(7th April) </a:t>
            </a:r>
            <a:endParaRPr lang="en-US" dirty="0" smtClean="0"/>
          </a:p>
          <a:p>
            <a:pPr lvl="1"/>
            <a:r>
              <a:rPr lang="en-US" dirty="0" smtClean="0"/>
              <a:t>Invoked quench </a:t>
            </a:r>
            <a:r>
              <a:rPr lang="en-US" dirty="0"/>
              <a:t>of 11 </a:t>
            </a:r>
            <a:r>
              <a:rPr lang="en-US" dirty="0" smtClean="0"/>
              <a:t>magnets</a:t>
            </a:r>
            <a:endParaRPr lang="en-US" dirty="0"/>
          </a:p>
          <a:p>
            <a:r>
              <a:rPr lang="en-US" dirty="0"/>
              <a:t>Injection Kicker Flashover (18th April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Not pretty, heavy beam loss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intensity – machine protection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Wrestling with a mixed bag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Mini-Chamonix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15-7-2011</a:t>
            </a:r>
            <a:endParaRPr lang="en-US" dirty="0"/>
          </a:p>
        </p:txBody>
      </p:sp>
      <p:pic>
        <p:nvPicPr>
          <p:cNvPr id="6" name="Picture 5" descr="Screen shot 2011-07-14 at 11.11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650"/>
            <a:ext cx="9144000" cy="546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57961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71307</TotalTime>
  <Words>920</Words>
  <Application>Microsoft Macintosh PowerPoint</Application>
  <PresentationFormat>On-screen Show (4:3)</PresentationFormat>
  <Paragraphs>191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Pixel</vt:lpstr>
      <vt:lpstr>Equation</vt:lpstr>
      <vt:lpstr>Mini-Chamonix Introduction</vt:lpstr>
      <vt:lpstr>2011 parameters</vt:lpstr>
      <vt:lpstr>Recent bunch intensity/emittance</vt:lpstr>
      <vt:lpstr>Performance</vt:lpstr>
      <vt:lpstr>Luminosity</vt:lpstr>
      <vt:lpstr>Ramp-up</vt:lpstr>
      <vt:lpstr>Ramp-up: not all plain sailing</vt:lpstr>
      <vt:lpstr>Increasing intensity – machine protection</vt:lpstr>
      <vt:lpstr>Wrestling with a mixed bag</vt:lpstr>
      <vt:lpstr>Dumps from Stable beams 1/2</vt:lpstr>
      <vt:lpstr>Dumps 2/2</vt:lpstr>
      <vt:lpstr>Summary 1/2</vt:lpstr>
      <vt:lpstr>Summary 2/2</vt:lpstr>
      <vt:lpstr>Next few months</vt:lpstr>
      <vt:lpstr>Schedule</vt:lpstr>
      <vt:lpstr>What are days for?</vt:lpstr>
      <vt:lpstr>Maximize peak luminosity</vt:lpstr>
      <vt:lpstr>Maximize integrated luminosity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Mike Lamont</dc:creator>
  <cp:lastModifiedBy>Mike Lamont</cp:lastModifiedBy>
  <cp:revision>2185</cp:revision>
  <dcterms:created xsi:type="dcterms:W3CDTF">2010-09-15T15:13:33Z</dcterms:created>
  <dcterms:modified xsi:type="dcterms:W3CDTF">2011-07-15T05:00:55Z</dcterms:modified>
</cp:coreProperties>
</file>