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309" r:id="rId5"/>
    <p:sldId id="310" r:id="rId6"/>
    <p:sldId id="313" r:id="rId7"/>
    <p:sldId id="314" r:id="rId8"/>
    <p:sldId id="315" r:id="rId9"/>
    <p:sldId id="316" r:id="rId10"/>
    <p:sldId id="318" r:id="rId11"/>
    <p:sldId id="322" r:id="rId12"/>
    <p:sldId id="319" r:id="rId13"/>
    <p:sldId id="321" r:id="rId14"/>
    <p:sldId id="320" r:id="rId15"/>
    <p:sldId id="323" r:id="rId16"/>
    <p:sldId id="324" r:id="rId17"/>
    <p:sldId id="325" r:id="rId18"/>
    <p:sldId id="272" r:id="rId19"/>
    <p:sldId id="326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5050"/>
    <a:srgbClr val="2BFF2E"/>
    <a:srgbClr val="FFFFFF"/>
    <a:srgbClr val="3BFDFF"/>
    <a:srgbClr val="DA7F8A"/>
    <a:srgbClr val="DA52D3"/>
    <a:srgbClr val="CC00CC"/>
    <a:srgbClr val="FFFF66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51030B7-83F0-814B-99A6-EEC3D6FC3E97}" type="datetimeFigureOut">
              <a:rPr lang="en-US" smtClean="0"/>
              <a:pPr/>
              <a:t>7/14/2011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4E0901EA-3E5F-E146-913F-5CF76F7B973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57513"/>
          </a:xfrm>
          <a:prstGeom prst="rect">
            <a:avLst/>
          </a:prstGeom>
        </p:spPr>
        <p:txBody>
          <a:bodyPr vert="horz" lIns="89722" tIns="44861" rIns="89722" bIns="448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57513"/>
          </a:xfrm>
          <a:prstGeom prst="rect">
            <a:avLst/>
          </a:prstGeom>
        </p:spPr>
        <p:txBody>
          <a:bodyPr vert="horz" lIns="89722" tIns="44861" rIns="89722" bIns="44861" rtlCol="0"/>
          <a:lstStyle>
            <a:lvl1pPr algn="r">
              <a:defRPr sz="1200"/>
            </a:lvl1pPr>
          </a:lstStyle>
          <a:p>
            <a:fld id="{F3776E20-F12D-4EFF-84CC-1B285E70CC6F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22" tIns="44861" rIns="89722" bIns="4486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2" y="4344025"/>
            <a:ext cx="5485158" cy="4114488"/>
          </a:xfrm>
          <a:prstGeom prst="rect">
            <a:avLst/>
          </a:prstGeom>
        </p:spPr>
        <p:txBody>
          <a:bodyPr vert="horz" lIns="89722" tIns="44861" rIns="89722" bIns="448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684927"/>
            <a:ext cx="2972421" cy="457513"/>
          </a:xfrm>
          <a:prstGeom prst="rect">
            <a:avLst/>
          </a:prstGeom>
        </p:spPr>
        <p:txBody>
          <a:bodyPr vert="horz" lIns="89722" tIns="44861" rIns="89722" bIns="448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8" y="8684927"/>
            <a:ext cx="2972421" cy="457513"/>
          </a:xfrm>
          <a:prstGeom prst="rect">
            <a:avLst/>
          </a:prstGeom>
        </p:spPr>
        <p:txBody>
          <a:bodyPr vert="horz" lIns="89722" tIns="44861" rIns="89722" bIns="44861" rtlCol="0" anchor="b"/>
          <a:lstStyle>
            <a:lvl1pPr algn="r">
              <a:defRPr sz="1200"/>
            </a:lvl1pPr>
          </a:lstStyle>
          <a:p>
            <a:fld id="{C4AEC66B-D983-4F4F-9879-FB760263D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plot from</a:t>
            </a:r>
            <a:r>
              <a:rPr lang="en-US" baseline="0" dirty="0" smtClean="0"/>
              <a:t> IQC without thresholds and </a:t>
            </a:r>
            <a:r>
              <a:rPr lang="en-US" baseline="0" dirty="0" err="1" smtClean="0"/>
              <a:t>logscale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1951D-B8B8-4EDB-994F-FE076A22ED4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6840" y="6622090"/>
            <a:ext cx="2289048" cy="235910"/>
          </a:xfr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60" y="6622090"/>
            <a:ext cx="405818" cy="235910"/>
          </a:xfrm>
        </p:spPr>
        <p:txBody>
          <a:bodyPr/>
          <a:lstStyle>
            <a:lvl1pPr>
              <a:defRPr sz="1000">
                <a:latin typeface="+mj-lt"/>
              </a:defRPr>
            </a:lvl1pPr>
          </a:lstStyle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9969" y="6622090"/>
            <a:ext cx="4404063" cy="235910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r>
              <a:rPr lang="en-US" dirty="0" smtClean="0"/>
              <a:t>Mini-Chamonix Workshop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4442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46840" y="6622090"/>
            <a:ext cx="2289048" cy="235910"/>
          </a:xfr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60" y="6622090"/>
            <a:ext cx="725498" cy="235910"/>
          </a:xfrm>
        </p:spPr>
        <p:txBody>
          <a:bodyPr/>
          <a:lstStyle>
            <a:lvl1pPr algn="l">
              <a:defRPr sz="1000">
                <a:latin typeface="+mj-lt"/>
              </a:defRPr>
            </a:lvl1pPr>
          </a:lstStyle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9969" y="6622090"/>
            <a:ext cx="4404063" cy="235910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r>
              <a:rPr lang="en-US" smtClean="0"/>
              <a:t>Mini-Chamonix Workshop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1266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" y="808097"/>
            <a:ext cx="8932942" cy="60499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07/15/2011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Mini-Chamonix Workshop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0809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j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Transfer and injection into LHC, </a:t>
            </a:r>
            <a:br>
              <a:rPr lang="en-US" dirty="0" smtClean="0"/>
            </a:br>
            <a:r>
              <a:rPr lang="en-US" dirty="0" smtClean="0"/>
              <a:t>is this a bottleneck? </a:t>
            </a:r>
            <a:r>
              <a:rPr lang="en-US" i="1" dirty="0" smtClean="0"/>
              <a:t> 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9329" y="5124450"/>
            <a:ext cx="7172076" cy="533400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C. Bracco, W. Bartmann, B. Goddard, V. Kain, M. Meddahi,  V. Mertens, O. Mete, L. Norderhaug Drosdal,                     A. Nordt, R. Schmidt, J. Uythoven</a:t>
            </a:r>
          </a:p>
          <a:p>
            <a:r>
              <a:rPr lang="en-GB" dirty="0" smtClean="0"/>
              <a:t>Acknowledgments: BLM, OP, CO, RF, MPE, Collimation team </a:t>
            </a:r>
          </a:p>
          <a:p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525" y="2552365"/>
            <a:ext cx="952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851105" y="6622090"/>
            <a:ext cx="4404063" cy="235910"/>
          </a:xfrm>
        </p:spPr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392" y="538284"/>
            <a:ext cx="302398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on B1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1"/>
            <a:ext cx="8229600" cy="490975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TL trajectories were not reproducible from shot to shot </a:t>
            </a:r>
            <a:r>
              <a:rPr lang="en-US" sz="2400" dirty="0" smtClean="0">
                <a:sym typeface="Wingdings" pitchFamily="2" charset="2"/>
              </a:rPr>
              <a:t> different corrections proposed by YASP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Local variations of trajectory at the location of the TCDI (end of the line: 29012-29509)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High loss level at the MSIB already when injecting 12 bunches (5%)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/>
              <a:t>500-600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 oscillations coming from the line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Difficult to correct and to find a good </a:t>
            </a:r>
            <a:r>
              <a:rPr lang="en-US" sz="2400" b="1" dirty="0" smtClean="0">
                <a:sym typeface="Wingdings" pitchFamily="2" charset="2"/>
              </a:rPr>
              <a:t>tradeoff</a:t>
            </a:r>
            <a:r>
              <a:rPr lang="en-US" sz="2400" dirty="0" smtClean="0">
                <a:sym typeface="Wingdings" pitchFamily="2" charset="2"/>
              </a:rPr>
              <a:t> between </a:t>
            </a:r>
            <a:r>
              <a:rPr lang="en-US" sz="2400" b="1" dirty="0" smtClean="0">
                <a:sym typeface="Wingdings" pitchFamily="2" charset="2"/>
              </a:rPr>
              <a:t>injection oscillations </a:t>
            </a:r>
            <a:r>
              <a:rPr lang="en-US" sz="2400" dirty="0" smtClean="0">
                <a:sym typeface="Wingdings" pitchFamily="2" charset="2"/>
              </a:rPr>
              <a:t>and</a:t>
            </a:r>
            <a:r>
              <a:rPr lang="en-US" sz="2400" b="1" dirty="0" smtClean="0">
                <a:sym typeface="Wingdings" pitchFamily="2" charset="2"/>
              </a:rPr>
              <a:t> losses</a:t>
            </a:r>
            <a:endParaRPr lang="en-US" sz="2400" dirty="0" smtClean="0">
              <a:sym typeface="Wingdings" pitchFamily="2" charset="2"/>
            </a:endParaRP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on B1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1"/>
            <a:ext cx="8229600" cy="490975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TL trajectories were not reproducible from shot to shot </a:t>
            </a:r>
            <a:r>
              <a:rPr lang="en-US" sz="2400" dirty="0" smtClean="0">
                <a:sym typeface="Wingdings" pitchFamily="2" charset="2"/>
              </a:rPr>
              <a:t> different corrections proposed by YASP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Local variations of trajectory at the location of the TCDI (end of the line: 29012-29509)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High loss level at the MSIB already when injecting 12 bunches (5%)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/>
              <a:t>500-600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 oscillations coming from the line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Difficult to correct and to find a good </a:t>
            </a:r>
            <a:r>
              <a:rPr lang="en-US" sz="2400" b="1" dirty="0" smtClean="0">
                <a:sym typeface="Wingdings" pitchFamily="2" charset="2"/>
              </a:rPr>
              <a:t>tradeoff</a:t>
            </a:r>
            <a:r>
              <a:rPr lang="en-US" sz="2400" dirty="0" smtClean="0">
                <a:sym typeface="Wingdings" pitchFamily="2" charset="2"/>
              </a:rPr>
              <a:t> between </a:t>
            </a:r>
            <a:r>
              <a:rPr lang="en-US" sz="2400" b="1" dirty="0" smtClean="0">
                <a:sym typeface="Wingdings" pitchFamily="2" charset="2"/>
              </a:rPr>
              <a:t>injection oscillations </a:t>
            </a:r>
            <a:r>
              <a:rPr lang="en-US" sz="2400" dirty="0" smtClean="0">
                <a:sym typeface="Wingdings" pitchFamily="2" charset="2"/>
              </a:rPr>
              <a:t>and</a:t>
            </a:r>
            <a:r>
              <a:rPr lang="en-US" sz="2400" b="1" dirty="0" smtClean="0">
                <a:sym typeface="Wingdings" pitchFamily="2" charset="2"/>
              </a:rPr>
              <a:t> losses</a:t>
            </a:r>
            <a:endParaRPr lang="en-US" sz="2400" dirty="0" smtClean="0">
              <a:sym typeface="Wingdings" pitchFamily="2" charset="2"/>
            </a:endParaRP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02227" y="3081963"/>
            <a:ext cx="5391665" cy="3046988"/>
          </a:xfrm>
          <a:prstGeom prst="rect">
            <a:avLst/>
          </a:prstGeom>
          <a:ln/>
          <a:effectLst>
            <a:outerShdw blurRad="50800" dist="38100" dir="8100000" sx="104000" sy="104000" algn="tr" rotWithShape="0">
              <a:prstClr val="black">
                <a:alpha val="59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j-lt"/>
              </a:rPr>
              <a:t>Why is Beam 1 more critical?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+mj-lt"/>
              </a:rPr>
              <a:t>Flattop of the SPS extraction kicker (MKE) longer for B1 than for B2  </a:t>
            </a:r>
            <a:r>
              <a:rPr lang="en-US" sz="1600" dirty="0" smtClean="0">
                <a:latin typeface="+mj-lt"/>
                <a:sym typeface="Wingdings" pitchFamily="2" charset="2"/>
              </a:rPr>
              <a:t> more </a:t>
            </a:r>
            <a:r>
              <a:rPr lang="en-US" sz="1600" b="1" dirty="0" smtClean="0">
                <a:latin typeface="+mj-lt"/>
                <a:sym typeface="Wingdings" pitchFamily="2" charset="2"/>
              </a:rPr>
              <a:t>s</a:t>
            </a:r>
            <a:r>
              <a:rPr lang="en-US" sz="1600" b="1" dirty="0" smtClean="0">
                <a:latin typeface="+mj-lt"/>
              </a:rPr>
              <a:t>atellites</a:t>
            </a:r>
            <a:r>
              <a:rPr lang="en-US" sz="1600" dirty="0" smtClean="0">
                <a:latin typeface="+mj-lt"/>
              </a:rPr>
              <a:t> from the SPS?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+mj-lt"/>
              </a:rPr>
              <a:t>MST septum in extraction channel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+mj-lt"/>
              </a:rPr>
              <a:t>High dispersion collimator close to the end of the line (29205) </a:t>
            </a:r>
            <a:r>
              <a:rPr lang="en-US" sz="1600" dirty="0" smtClean="0">
                <a:latin typeface="+mj-lt"/>
                <a:sym typeface="Wingdings" pitchFamily="2" charset="2"/>
              </a:rPr>
              <a:t> more sensitive to any </a:t>
            </a:r>
            <a:r>
              <a:rPr lang="en-US" sz="1600" dirty="0" err="1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sz="1600" dirty="0" err="1" smtClean="0">
                <a:latin typeface="+mj-lt"/>
                <a:sym typeface="Wingdings" pitchFamily="2" charset="2"/>
              </a:rPr>
              <a:t>p</a:t>
            </a:r>
            <a:r>
              <a:rPr lang="en-US" sz="1600" dirty="0" smtClean="0">
                <a:latin typeface="+mj-lt"/>
                <a:sym typeface="Wingdings" pitchFamily="2" charset="2"/>
              </a:rPr>
              <a:t> or wrong SPS harmonic?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+mj-lt"/>
                <a:sym typeface="Wingdings" pitchFamily="2" charset="2"/>
              </a:rPr>
              <a:t>Higher sensitivity to steering ?</a:t>
            </a:r>
          </a:p>
          <a:p>
            <a:endParaRPr lang="en-US" sz="1600" dirty="0" smtClean="0">
              <a:latin typeface="+mj-lt"/>
              <a:sym typeface="Wingdings" pitchFamily="2" charset="2"/>
            </a:endParaRPr>
          </a:p>
          <a:p>
            <a:r>
              <a:rPr lang="en-US" sz="1600" b="1" dirty="0" smtClean="0">
                <a:latin typeface="+mj-lt"/>
                <a:sym typeface="Wingdings" pitchFamily="2" charset="2"/>
              </a:rPr>
              <a:t>Dedicated MD</a:t>
            </a:r>
            <a:r>
              <a:rPr lang="en-US" sz="1600" dirty="0" smtClean="0">
                <a:latin typeface="+mj-lt"/>
                <a:sym typeface="Wingdings" pitchFamily="2" charset="2"/>
              </a:rPr>
              <a:t> to investigate these options and to check operation with </a:t>
            </a:r>
            <a:r>
              <a:rPr lang="en-US" sz="1600" b="1" dirty="0" smtClean="0">
                <a:latin typeface="+mj-lt"/>
                <a:sym typeface="Wingdings" pitchFamily="2" charset="2"/>
              </a:rPr>
              <a:t>nominal </a:t>
            </a:r>
            <a:r>
              <a:rPr lang="en-US" sz="1600" b="1" dirty="0" err="1" smtClean="0">
                <a:latin typeface="+mj-lt"/>
                <a:sym typeface="Wingdings" pitchFamily="2" charset="2"/>
              </a:rPr>
              <a:t>emittance</a:t>
            </a:r>
            <a:r>
              <a:rPr lang="en-US" sz="1600" dirty="0" smtClean="0">
                <a:latin typeface="+mj-lt"/>
                <a:sym typeface="Wingdings" pitchFamily="2" charset="2"/>
              </a:rPr>
              <a:t>. 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MD: Effect of longitudinal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6156"/>
            <a:ext cx="8229600" cy="51444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Most cases gave low/same losses as reference:</a:t>
            </a:r>
          </a:p>
          <a:p>
            <a:r>
              <a:rPr lang="en-US" sz="1600" dirty="0" smtClean="0"/>
              <a:t>Bad radial steering</a:t>
            </a:r>
          </a:p>
          <a:p>
            <a:r>
              <a:rPr lang="en-US" sz="1600" dirty="0" smtClean="0"/>
              <a:t>Satellites from PS</a:t>
            </a:r>
          </a:p>
          <a:p>
            <a:r>
              <a:rPr lang="en-US" sz="1600" dirty="0" smtClean="0"/>
              <a:t>RF on for all booster rings</a:t>
            </a:r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SPS 800 MHz on wrong harmonic </a:t>
            </a:r>
            <a:endParaRPr lang="en-US" sz="1600" dirty="0" smtClean="0">
              <a:solidFill>
                <a:srgbClr val="00B0F0"/>
              </a:solidFill>
              <a:sym typeface="Wingdings" pitchFamily="2" charset="2"/>
            </a:endParaRPr>
          </a:p>
          <a:p>
            <a:pPr>
              <a:buNone/>
            </a:pPr>
            <a:endParaRPr lang="en-US" sz="1600" dirty="0" smtClean="0">
              <a:solidFill>
                <a:srgbClr val="00B0F0"/>
              </a:solidFill>
              <a:sym typeface="Wingdings" pitchFamily="2" charset="2"/>
            </a:endParaRPr>
          </a:p>
          <a:p>
            <a:r>
              <a:rPr lang="en-US" sz="1600" dirty="0" smtClean="0">
                <a:solidFill>
                  <a:srgbClr val="00B0F0"/>
                </a:solidFill>
                <a:sym typeface="Wingdings" pitchFamily="2" charset="2"/>
              </a:rPr>
              <a:t>Radial steering affected the scraping efficiency </a:t>
            </a:r>
            <a:r>
              <a:rPr lang="en-US" sz="1600" dirty="0" smtClean="0">
                <a:sym typeface="Wingdings" pitchFamily="2" charset="2"/>
              </a:rPr>
              <a:t>–  but: radial steering can move the beam at the scraper  </a:t>
            </a:r>
            <a:r>
              <a:rPr lang="en-US" sz="1600" dirty="0" smtClean="0">
                <a:cs typeface="Calibri"/>
                <a:sym typeface="Wingdings" pitchFamily="2" charset="2"/>
              </a:rPr>
              <a:t>→  </a:t>
            </a:r>
            <a:r>
              <a:rPr lang="en-US" sz="1600" dirty="0" smtClean="0">
                <a:sym typeface="Wingdings" pitchFamily="2" charset="2"/>
              </a:rPr>
              <a:t>increase losses</a:t>
            </a:r>
          </a:p>
          <a:p>
            <a:r>
              <a:rPr lang="en-US" sz="1600" dirty="0" smtClean="0">
                <a:sym typeface="Wingdings" pitchFamily="2" charset="2"/>
              </a:rPr>
              <a:t>Longitudinal parameter changes determine similar increase in losses as sudden oscillations down the line from MSE ripple.</a:t>
            </a:r>
          </a:p>
          <a:p>
            <a:pPr>
              <a:buNone/>
            </a:pPr>
            <a:endParaRPr lang="en-US" sz="1600" dirty="0" smtClean="0">
              <a:sym typeface="Wingdings" pitchFamily="2" charset="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27718" y="4275795"/>
            <a:ext cx="8051987" cy="1920240"/>
            <a:chOff x="406302" y="4017996"/>
            <a:chExt cx="8370352" cy="224355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8750" t="49218" r="3750" b="29688"/>
            <a:stretch>
              <a:fillRect/>
            </a:stretch>
          </p:blipFill>
          <p:spPr bwMode="auto">
            <a:xfrm>
              <a:off x="533400" y="4017996"/>
              <a:ext cx="75438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-105426" y="4642928"/>
              <a:ext cx="1311407" cy="2879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% ref. losses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38600" y="4094196"/>
              <a:ext cx="47035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j-lt"/>
                </a:rPr>
                <a:t>Losses from sudden oscillation down the line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8" name="Right Brace 7"/>
            <p:cNvSpPr/>
            <p:nvPr/>
          </p:nvSpPr>
          <p:spPr>
            <a:xfrm rot="5400000">
              <a:off x="2209800" y="4246596"/>
              <a:ext cx="457200" cy="3048000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5922996"/>
              <a:ext cx="1856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j-lt"/>
                </a:rPr>
                <a:t>Losses on TCDIs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10" name="Right Brace 9"/>
            <p:cNvSpPr/>
            <p:nvPr/>
          </p:nvSpPr>
          <p:spPr>
            <a:xfrm rot="5400000">
              <a:off x="5334000" y="4246596"/>
              <a:ext cx="457200" cy="3048000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14800" y="5922996"/>
              <a:ext cx="46618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j-lt"/>
                </a:rPr>
                <a:t>Losses on TDI, triplet,…ALICE,…up to Q6R2</a:t>
              </a:r>
              <a:endParaRPr lang="en-US" sz="1600" dirty="0">
                <a:latin typeface="+mj-lt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90618" y="6468201"/>
            <a:ext cx="3246402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Courtesy of L. Norderhaug Drosdal</a:t>
            </a:r>
            <a:endParaRPr lang="en-US" sz="1400" dirty="0">
              <a:latin typeface="+mj-lt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9969" y="6622090"/>
            <a:ext cx="4404063" cy="235910"/>
          </a:xfrm>
        </p:spPr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846840" y="6622090"/>
            <a:ext cx="2289048" cy="235910"/>
          </a:xfrm>
        </p:spPr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2640"/>
            <a:ext cx="9144000" cy="5049795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Increased injected bunch length into the SPS</a:t>
            </a:r>
            <a:r>
              <a:rPr lang="en-US" sz="1400" dirty="0" smtClean="0"/>
              <a:t>: 4.1 </a:t>
            </a:r>
            <a:r>
              <a:rPr lang="en-US" sz="1400" dirty="0" smtClean="0">
                <a:sym typeface="Wingdings" pitchFamily="2" charset="2"/>
              </a:rPr>
              <a:t></a:t>
            </a:r>
            <a:r>
              <a:rPr lang="en-US" sz="1400" dirty="0" smtClean="0"/>
              <a:t> 4.9ns (SPS BQM warning, but no interlock) </a:t>
            </a:r>
            <a:br>
              <a:rPr lang="en-US" sz="1400" dirty="0" smtClean="0"/>
            </a:br>
            <a:r>
              <a:rPr lang="en-US" sz="1400" dirty="0" smtClean="0">
                <a:solidFill>
                  <a:srgbClr val="00B0F0"/>
                </a:solidFill>
                <a:sym typeface="Wingdings" pitchFamily="2" charset="2"/>
              </a:rPr>
              <a:t> </a:t>
            </a:r>
            <a:r>
              <a:rPr lang="en-US" sz="1400" dirty="0" smtClean="0">
                <a:sym typeface="Wingdings" pitchFamily="2" charset="2"/>
              </a:rPr>
              <a:t> Observed losses on the TDI/MQX</a:t>
            </a:r>
          </a:p>
          <a:p>
            <a:endParaRPr lang="en-US" sz="1400" b="1" dirty="0">
              <a:sym typeface="Wingdings" pitchFamily="2" charset="2"/>
            </a:endParaRPr>
          </a:p>
          <a:p>
            <a:endParaRPr lang="en-US" sz="1400" b="1" dirty="0" smtClean="0">
              <a:sym typeface="Wingdings" pitchFamily="2" charset="2"/>
            </a:endParaRPr>
          </a:p>
          <a:p>
            <a:endParaRPr lang="en-US" sz="2400" b="1" dirty="0">
              <a:sym typeface="Wingdings" pitchFamily="2" charset="2"/>
            </a:endParaRPr>
          </a:p>
          <a:p>
            <a:endParaRPr lang="en-US" sz="1400" b="1" dirty="0" smtClean="0"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sym typeface="Wingdings" pitchFamily="2" charset="2"/>
            </a:endParaRPr>
          </a:p>
          <a:p>
            <a:r>
              <a:rPr lang="en-US" sz="1400" b="1" dirty="0" smtClean="0">
                <a:solidFill>
                  <a:srgbClr val="00B0F0"/>
                </a:solidFill>
                <a:sym typeface="Wingdings" pitchFamily="2" charset="2"/>
              </a:rPr>
              <a:t>Increased </a:t>
            </a:r>
            <a:r>
              <a:rPr lang="en-US" sz="1400" b="1" dirty="0" err="1" smtClean="0">
                <a:solidFill>
                  <a:srgbClr val="00B0F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1400" b="1" dirty="0" err="1" smtClean="0">
                <a:solidFill>
                  <a:srgbClr val="00B0F0"/>
                </a:solidFill>
                <a:sym typeface="Wingdings" pitchFamily="2" charset="2"/>
              </a:rPr>
              <a:t>p</a:t>
            </a:r>
            <a:r>
              <a:rPr lang="en-US" sz="1400" b="1" dirty="0" smtClean="0">
                <a:solidFill>
                  <a:srgbClr val="00B0F0"/>
                </a:solidFill>
                <a:sym typeface="Wingdings" pitchFamily="2" charset="2"/>
              </a:rPr>
              <a:t>/p at extraction</a:t>
            </a:r>
            <a:r>
              <a:rPr lang="en-US" sz="1400" b="1" dirty="0" smtClean="0">
                <a:sym typeface="Wingdings" pitchFamily="2" charset="2"/>
              </a:rPr>
              <a:t>: </a:t>
            </a:r>
            <a:r>
              <a:rPr lang="en-US" sz="1400" dirty="0" smtClean="0">
                <a:sym typeface="Wingdings" pitchFamily="2" charset="2"/>
              </a:rPr>
              <a:t>bunch length at extraction: 1.5  2.2 ns </a:t>
            </a:r>
            <a:r>
              <a:rPr lang="en-US" sz="1400" dirty="0" smtClean="0">
                <a:solidFill>
                  <a:srgbClr val="00B0F0"/>
                </a:solidFill>
                <a:sym typeface="Wingdings" pitchFamily="2" charset="2"/>
              </a:rPr>
              <a:t></a:t>
            </a:r>
            <a:r>
              <a:rPr lang="en-US" sz="1400" dirty="0" smtClean="0">
                <a:sym typeface="Wingdings" pitchFamily="2" charset="2"/>
              </a:rPr>
              <a:t> Losses on the TCDIs</a:t>
            </a:r>
          </a:p>
          <a:p>
            <a:endParaRPr lang="en-US" sz="1400" b="1" dirty="0" smtClean="0">
              <a:sym typeface="Wingdings" pitchFamily="2" charset="2"/>
            </a:endParaRPr>
          </a:p>
          <a:p>
            <a:endParaRPr lang="en-US" sz="1400" b="1" dirty="0">
              <a:sym typeface="Wingdings" pitchFamily="2" charset="2"/>
            </a:endParaRPr>
          </a:p>
          <a:p>
            <a:pPr>
              <a:buNone/>
            </a:pPr>
            <a:endParaRPr lang="en-US" sz="1600" b="1" dirty="0" smtClean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pPr>
              <a:buNone/>
            </a:pPr>
            <a:endParaRPr lang="en-US" sz="1600" b="1" dirty="0" smtClean="0">
              <a:sym typeface="Wingdings" pitchFamily="2" charset="2"/>
            </a:endParaRPr>
          </a:p>
          <a:p>
            <a:pPr>
              <a:buNone/>
            </a:pPr>
            <a:endParaRPr lang="en-US" sz="200" b="1" dirty="0" smtClean="0">
              <a:sym typeface="Wingdings" pitchFamily="2" charset="2"/>
            </a:endParaRPr>
          </a:p>
          <a:p>
            <a:r>
              <a:rPr lang="en-US" sz="1400" b="1" dirty="0" smtClean="0">
                <a:solidFill>
                  <a:srgbClr val="00B0F0"/>
                </a:solidFill>
                <a:sym typeface="Wingdings" pitchFamily="2" charset="2"/>
              </a:rPr>
              <a:t>Turned off the 800 MHz in SPS   </a:t>
            </a:r>
            <a:r>
              <a:rPr lang="en-US" sz="1400" dirty="0" smtClean="0">
                <a:sym typeface="Wingdings" pitchFamily="2" charset="2"/>
              </a:rPr>
              <a:t>Losses on the TCDIs</a:t>
            </a:r>
          </a:p>
          <a:p>
            <a:endParaRPr lang="en-US" sz="1400" b="1" dirty="0" smtClean="0">
              <a:sym typeface="Wingdings" pitchFamily="2" charset="2"/>
            </a:endParaRPr>
          </a:p>
          <a:p>
            <a:endParaRPr lang="en-US" sz="1400" b="1" dirty="0" smtClean="0">
              <a:sym typeface="Wingdings" pitchFamily="2" charset="2"/>
            </a:endParaRPr>
          </a:p>
          <a:p>
            <a:pPr>
              <a:buNone/>
            </a:pPr>
            <a:endParaRPr lang="en-US" sz="1400" b="1" dirty="0">
              <a:sym typeface="Wingdings" pitchFamily="2" charset="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8156" y="1573843"/>
            <a:ext cx="7595539" cy="1255918"/>
            <a:chOff x="557883" y="1190376"/>
            <a:chExt cx="7940658" cy="16002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947" t="48684" r="3684" b="28947"/>
            <a:stretch>
              <a:fillRect/>
            </a:stretch>
          </p:blipFill>
          <p:spPr bwMode="auto">
            <a:xfrm>
              <a:off x="685800" y="1190376"/>
              <a:ext cx="7812741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419600" y="1495172"/>
              <a:ext cx="494707" cy="352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TDI</a:t>
              </a:r>
              <a:endParaRPr lang="en-US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34000" y="2165430"/>
              <a:ext cx="598610" cy="352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MQX</a:t>
              </a:r>
              <a:endParaRPr lang="en-US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2379" y="1808208"/>
              <a:ext cx="1430110" cy="2895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% ref. losses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0111" y="3544658"/>
            <a:ext cx="7597385" cy="1196541"/>
            <a:chOff x="479638" y="2971800"/>
            <a:chExt cx="8054762" cy="152454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9375" t="49218" r="3750" b="29688"/>
            <a:stretch>
              <a:fillRect/>
            </a:stretch>
          </p:blipFill>
          <p:spPr bwMode="auto">
            <a:xfrm>
              <a:off x="685800" y="2971800"/>
              <a:ext cx="7848600" cy="1524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2817732" y="3124200"/>
              <a:ext cx="520390" cy="352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MSI</a:t>
              </a:r>
              <a:endParaRPr lang="en-US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-88580" y="3590316"/>
              <a:ext cx="1430112" cy="2936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% ref. losses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6312" y="5344378"/>
            <a:ext cx="7597384" cy="1199126"/>
            <a:chOff x="555839" y="4973110"/>
            <a:chExt cx="8054761" cy="1527838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9375" t="47656" r="3125" b="32031"/>
            <a:stretch>
              <a:fillRect/>
            </a:stretch>
          </p:blipFill>
          <p:spPr bwMode="auto">
            <a:xfrm>
              <a:off x="685800" y="5029200"/>
              <a:ext cx="7924800" cy="1471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2819401" y="5257799"/>
              <a:ext cx="520390" cy="352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MSI</a:t>
              </a:r>
              <a:endParaRPr lang="en-US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44035" y="5572984"/>
              <a:ext cx="1493424" cy="2936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%  ref. losses</a:t>
              </a:r>
              <a:endParaRPr lang="en-US" sz="1200" dirty="0">
                <a:latin typeface="+mj-lt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237491" y="5298806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MKIs and Q5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3810707" y="4266492"/>
            <a:ext cx="457200" cy="1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9969" y="6622090"/>
            <a:ext cx="4404063" cy="235910"/>
          </a:xfrm>
        </p:spPr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237491" y="3348492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MKIs and Q5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6" name="Title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1266"/>
          </a:xfrm>
        </p:spPr>
        <p:txBody>
          <a:bodyPr>
            <a:noAutofit/>
          </a:bodyPr>
          <a:lstStyle/>
          <a:p>
            <a:r>
              <a:rPr lang="en-US" dirty="0" smtClean="0"/>
              <a:t>MD: Effect of longitudinal parameters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90618" y="6468201"/>
            <a:ext cx="3246402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Courtesy of L. Norderhaug Drosdal</a:t>
            </a:r>
            <a:endParaRPr lang="en-US" sz="1400" dirty="0">
              <a:latin typeface="+mj-lt"/>
            </a:endParaRP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10"/>
          </p:nvPr>
        </p:nvSpPr>
        <p:spPr>
          <a:xfrm>
            <a:off x="6846840" y="6622090"/>
            <a:ext cx="2289048" cy="235910"/>
          </a:xfrm>
        </p:spPr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MD: SPS Scraping and Nominal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200237" y="1431037"/>
            <a:ext cx="5978141" cy="4094205"/>
            <a:chOff x="914400" y="1066800"/>
            <a:chExt cx="6400800" cy="4480560"/>
          </a:xfrm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grpSpPr>
        <p:pic>
          <p:nvPicPr>
            <p:cNvPr id="8" name="Picture 7" descr="smallEmittance_vs_scraping_H_throughGIMP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1066800"/>
              <a:ext cx="6400800" cy="448056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1905000" y="1676400"/>
              <a:ext cx="457200" cy="14478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3124200"/>
              <a:ext cx="2003308" cy="606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Scraper out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  <a:latin typeface="+mj-lt"/>
                </a:rPr>
                <a:t>Virtual scraper setting</a:t>
              </a:r>
              <a:endParaRPr lang="en-US" sz="12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90618" y="6468201"/>
            <a:ext cx="3246402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Courtesy of L. Norderhaug Drosdal</a:t>
            </a:r>
            <a:endParaRPr lang="en-US" sz="14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114" y="880469"/>
            <a:ext cx="2840842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No blow up</a:t>
            </a:r>
          </a:p>
          <a:p>
            <a:r>
              <a:rPr lang="en-US" dirty="0" smtClean="0">
                <a:latin typeface="+mj-lt"/>
              </a:rPr>
              <a:t>H scraping (V constant)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35758" y="1804085"/>
            <a:ext cx="173797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No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cut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(only tails)</a:t>
            </a:r>
            <a:endParaRPr lang="en-US" sz="105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3587589" y="2333023"/>
            <a:ext cx="284090" cy="272653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52979" y="4707811"/>
            <a:ext cx="192552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Losses @ MSI ~ 1%</a:t>
            </a:r>
            <a:endParaRPr lang="en-US" sz="105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337020" y="4341343"/>
            <a:ext cx="496790" cy="366468"/>
          </a:xfrm>
          <a:prstGeom prst="straightConnector1">
            <a:avLst/>
          </a:prstGeom>
          <a:ln w="952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MD: SPS Scraping and Nominal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grpSp>
        <p:nvGrpSpPr>
          <p:cNvPr id="3" name="Group 6"/>
          <p:cNvGrpSpPr/>
          <p:nvPr/>
        </p:nvGrpSpPr>
        <p:grpSpPr>
          <a:xfrm>
            <a:off x="200237" y="1431037"/>
            <a:ext cx="5978141" cy="4094205"/>
            <a:chOff x="914400" y="1066800"/>
            <a:chExt cx="6400800" cy="4480560"/>
          </a:xfrm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grpSpPr>
        <p:pic>
          <p:nvPicPr>
            <p:cNvPr id="8" name="Picture 7" descr="smallEmittance_vs_scraping_H_throughGIMP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1066800"/>
              <a:ext cx="6400800" cy="448056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1905000" y="1676400"/>
              <a:ext cx="457200" cy="14478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3124200"/>
              <a:ext cx="2003308" cy="606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Scraper out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  <a:latin typeface="+mj-lt"/>
                </a:rPr>
                <a:t>Virtual scraper setting</a:t>
              </a:r>
              <a:endParaRPr lang="en-US" sz="12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90618" y="6468201"/>
            <a:ext cx="3246402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Courtesy of L. Norderhaug Drosdal</a:t>
            </a:r>
            <a:endParaRPr lang="en-US" sz="14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114" y="880469"/>
            <a:ext cx="2840842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No blow up</a:t>
            </a:r>
          </a:p>
          <a:p>
            <a:r>
              <a:rPr lang="en-US" dirty="0" smtClean="0">
                <a:latin typeface="+mj-lt"/>
              </a:rPr>
              <a:t>H scraping (V constant)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35758" y="1804085"/>
            <a:ext cx="173797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No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cut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(only tails)</a:t>
            </a:r>
            <a:endParaRPr lang="en-US" sz="105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3587589" y="2333023"/>
            <a:ext cx="284090" cy="272653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7675" y="4707811"/>
            <a:ext cx="203613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Losses @ MSI ~ 1.9%</a:t>
            </a:r>
            <a:endParaRPr lang="en-US" sz="105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337020" y="4341343"/>
            <a:ext cx="496790" cy="366468"/>
          </a:xfrm>
          <a:prstGeom prst="straightConnector1">
            <a:avLst/>
          </a:prstGeom>
          <a:ln w="952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nominalEmittance_vs_scraping_H_throughGI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2921" y="2012786"/>
            <a:ext cx="5878283" cy="4114800"/>
          </a:xfrm>
          <a:prstGeom prst="rect">
            <a:avLst/>
          </a:prstGeom>
          <a:effectLst>
            <a:outerShdw blurRad="76200" dist="38100" dir="10800000" sx="101000" sy="101000" algn="br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2032211" y="1300551"/>
            <a:ext cx="3586238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Blow up: </a:t>
            </a:r>
            <a:r>
              <a:rPr lang="en-US" b="1" dirty="0" smtClean="0">
                <a:latin typeface="+mj-lt"/>
              </a:rPr>
              <a:t>Nominal </a:t>
            </a:r>
            <a:r>
              <a:rPr lang="en-US" b="1" dirty="0" err="1" smtClean="0">
                <a:latin typeface="+mj-lt"/>
              </a:rPr>
              <a:t>Emittance</a:t>
            </a:r>
            <a:endParaRPr lang="en-US" b="1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 scraping (V constant)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97693" y="2327304"/>
            <a:ext cx="173797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No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cut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(only tails)</a:t>
            </a:r>
            <a:endParaRPr lang="en-US" sz="105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6178381" y="2850525"/>
            <a:ext cx="532133" cy="460506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44724" y="4553922"/>
            <a:ext cx="192552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Losses @ MSI ~ 1%</a:t>
            </a:r>
            <a:endParaRPr lang="en-US" sz="105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140411" y="4861699"/>
            <a:ext cx="873211" cy="663543"/>
          </a:xfrm>
          <a:prstGeom prst="straightConnector1">
            <a:avLst/>
          </a:prstGeom>
          <a:ln w="952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/>
          <p:nvPr/>
        </p:nvGrpSpPr>
        <p:grpSpPr>
          <a:xfrm>
            <a:off x="200237" y="1431037"/>
            <a:ext cx="5978141" cy="4094205"/>
            <a:chOff x="914400" y="1066800"/>
            <a:chExt cx="6400800" cy="4480560"/>
          </a:xfrm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grpSpPr>
        <p:pic>
          <p:nvPicPr>
            <p:cNvPr id="8" name="Picture 7" descr="smallEmittance_vs_scraping_H_throughGIMP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1066800"/>
              <a:ext cx="6400800" cy="448056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1905000" y="1676400"/>
              <a:ext cx="457200" cy="14478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3124200"/>
              <a:ext cx="2003308" cy="606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+mj-lt"/>
                </a:rPr>
                <a:t>Scraper out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  <a:latin typeface="+mj-lt"/>
                </a:rPr>
                <a:t>Virtual scraper setting</a:t>
              </a:r>
              <a:endParaRPr lang="en-US" sz="12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35758" y="1804085"/>
            <a:ext cx="173797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No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cut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(only tails)</a:t>
            </a:r>
            <a:endParaRPr lang="en-US" sz="105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7675" y="4707811"/>
            <a:ext cx="203613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Losses @ MSI ~ 1.9%</a:t>
            </a:r>
            <a:endParaRPr lang="en-US" sz="105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22" name="Picture 21" descr="nominalEmittance_vs_scraping_V_throughGI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8207" y="2012786"/>
            <a:ext cx="5878283" cy="4114800"/>
          </a:xfrm>
          <a:prstGeom prst="rect">
            <a:avLst/>
          </a:prstGeom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MD: SPS Scraping and Nominal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90618" y="6468201"/>
            <a:ext cx="3246402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Courtesy of L. Norderhaug Drosdal</a:t>
            </a:r>
            <a:endParaRPr lang="en-US" sz="14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114" y="880469"/>
            <a:ext cx="2840842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No blow up</a:t>
            </a:r>
          </a:p>
          <a:p>
            <a:r>
              <a:rPr lang="en-US" dirty="0" smtClean="0">
                <a:latin typeface="+mj-lt"/>
              </a:rPr>
              <a:t>H scraping (V constant)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32211" y="1300551"/>
            <a:ext cx="3586238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13500000" sx="101000" sy="101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Blow up: </a:t>
            </a:r>
            <a:r>
              <a:rPr lang="en-US" b="1" dirty="0" smtClean="0">
                <a:latin typeface="+mj-lt"/>
              </a:rPr>
              <a:t>Nominal </a:t>
            </a:r>
            <a:r>
              <a:rPr lang="en-US" b="1" dirty="0" err="1" smtClean="0">
                <a:latin typeface="+mj-lt"/>
              </a:rPr>
              <a:t>Emittance</a:t>
            </a:r>
            <a:endParaRPr lang="en-US" b="1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V scraping (H constant)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822" y="3476368"/>
            <a:ext cx="173797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No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cut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(only tails)</a:t>
            </a:r>
            <a:endParaRPr lang="en-US" sz="105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4809237" y="3062808"/>
            <a:ext cx="593125" cy="233997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18449" y="4400034"/>
            <a:ext cx="192552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Losses @ MSI ~ 1%</a:t>
            </a:r>
            <a:endParaRPr lang="en-US" sz="105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5386606" y="4733464"/>
            <a:ext cx="817431" cy="766124"/>
          </a:xfrm>
          <a:prstGeom prst="straightConnector1">
            <a:avLst/>
          </a:prstGeom>
          <a:ln w="952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683775">
            <a:off x="5521040" y="1100496"/>
            <a:ext cx="3469219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+mj-lt"/>
              </a:rPr>
              <a:t>No limitations expected!</a:t>
            </a:r>
            <a:endParaRPr lang="en-US" sz="20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with 25 ns Bunches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3611" y="856734"/>
            <a:ext cx="8542638" cy="54327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MD: injection of 24 nominal  bunches separated by 25 ns</a:t>
            </a:r>
          </a:p>
          <a:p>
            <a:pPr lvl="1"/>
            <a:r>
              <a:rPr lang="en-US" sz="1800" dirty="0" smtClean="0"/>
              <a:t>2.8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m normalized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SPS Scraping ON</a:t>
            </a:r>
          </a:p>
          <a:p>
            <a:pPr lvl="1"/>
            <a:r>
              <a:rPr lang="en-US" sz="1800" dirty="0" smtClean="0"/>
              <a:t>Good trajectories without steering (50 ns reference)</a:t>
            </a:r>
          </a:p>
          <a:p>
            <a:pPr lvl="1"/>
            <a:r>
              <a:rPr lang="en-US" sz="1800" dirty="0" smtClean="0"/>
              <a:t>Clean injection with low transversal and longitudinal losses</a:t>
            </a:r>
          </a:p>
          <a:p>
            <a:pPr lvl="1"/>
            <a:r>
              <a:rPr lang="en-US" sz="1800" dirty="0" smtClean="0"/>
              <a:t>Accumulation of 216 bunches in the LHC, preliminary RF and damper setup </a:t>
            </a:r>
            <a:r>
              <a:rPr lang="en-US" sz="1800" dirty="0" smtClean="0">
                <a:sym typeface="Wingdings" pitchFamily="2" charset="2"/>
              </a:rPr>
              <a:t> some </a:t>
            </a:r>
            <a:r>
              <a:rPr lang="en-US" sz="1800" dirty="0" err="1" smtClean="0">
                <a:sym typeface="Wingdings" pitchFamily="2" charset="2"/>
              </a:rPr>
              <a:t>emittance</a:t>
            </a:r>
            <a:r>
              <a:rPr lang="en-US" sz="1800" dirty="0" smtClean="0">
                <a:sym typeface="Wingdings" pitchFamily="2" charset="2"/>
              </a:rPr>
              <a:t> blowup to be studied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Slight increase in beam screen temperature (</a:t>
            </a:r>
            <a:r>
              <a:rPr lang="en-US" sz="1800" dirty="0" err="1" smtClean="0">
                <a:sym typeface="Wingdings" pitchFamily="2" charset="2"/>
              </a:rPr>
              <a:t>T</a:t>
            </a:r>
            <a:r>
              <a:rPr lang="en-US" sz="1800" baseline="-25000" dirty="0" err="1" smtClean="0">
                <a:sym typeface="Wingdings" pitchFamily="2" charset="2"/>
              </a:rPr>
              <a:t>max</a:t>
            </a:r>
            <a:r>
              <a:rPr lang="en-US" sz="1800" dirty="0" smtClean="0">
                <a:sym typeface="Wingdings" pitchFamily="2" charset="2"/>
              </a:rPr>
              <a:t> ~ 20 K)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Moderate vacuum activity (e-cloud higher intensity?)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58574" y="4011826"/>
            <a:ext cx="3365086" cy="2503824"/>
          </a:xfrm>
          <a:prstGeom prst="rect">
            <a:avLst/>
          </a:prstGeom>
          <a:noFill/>
          <a:ln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3753" y="3860732"/>
            <a:ext cx="3657600" cy="273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 rot="446698">
            <a:off x="5449220" y="1489506"/>
            <a:ext cx="3555782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+mj-lt"/>
              </a:rPr>
              <a:t>No limitations </a:t>
            </a:r>
            <a:r>
              <a:rPr lang="en-US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expected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MKI Flashover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156519" y="856732"/>
            <a:ext cx="8773297" cy="514442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18/04/2011 MKI D flashover </a:t>
            </a:r>
          </a:p>
          <a:p>
            <a:pPr lvl="1"/>
            <a:r>
              <a:rPr lang="en-GB" sz="1600" dirty="0" smtClean="0"/>
              <a:t>36</a:t>
            </a:r>
            <a:r>
              <a:rPr lang="en-GB" sz="1400" dirty="0" smtClean="0"/>
              <a:t> </a:t>
            </a:r>
            <a:r>
              <a:rPr lang="en-GB" sz="1600" dirty="0" smtClean="0"/>
              <a:t>bunches hitting the TDI with 75-90% of the nominal MKI deflection</a:t>
            </a:r>
          </a:p>
          <a:p>
            <a:pPr lvl="1"/>
            <a:r>
              <a:rPr lang="en-GB" sz="1600" dirty="0" smtClean="0"/>
              <a:t>Nearly all p+ of these 36 bunches impacted TDI/TCLIB </a:t>
            </a:r>
            <a:r>
              <a:rPr lang="en-GB" sz="1600" dirty="0" smtClean="0">
                <a:sym typeface="Wingdings" pitchFamily="2" charset="2"/>
              </a:rPr>
              <a:t> 12 magnets quenched</a:t>
            </a:r>
          </a:p>
          <a:p>
            <a:pPr lvl="1"/>
            <a:endParaRPr lang="en-GB" sz="1600" dirty="0" smtClean="0">
              <a:sym typeface="Wingdings" pitchFamily="2" charset="2"/>
            </a:endParaRPr>
          </a:p>
          <a:p>
            <a:r>
              <a:rPr lang="en-GB" sz="2000" dirty="0" smtClean="0">
                <a:sym typeface="Wingdings" pitchFamily="2" charset="2"/>
              </a:rPr>
              <a:t>Follow-up:</a:t>
            </a:r>
          </a:p>
          <a:p>
            <a:pPr lvl="1"/>
            <a:r>
              <a:rPr lang="en-GB" sz="1600" dirty="0" smtClean="0">
                <a:sym typeface="Wingdings" pitchFamily="2" charset="2"/>
              </a:rPr>
              <a:t>TDI setup, in particular angular alignment </a:t>
            </a:r>
            <a:r>
              <a:rPr lang="en-GB" sz="1600" dirty="0" smtClean="0"/>
              <a:t>(4 m long jaw: 1 </a:t>
            </a:r>
            <a:r>
              <a:rPr lang="en-GB" sz="1600" dirty="0" err="1" smtClean="0"/>
              <a:t>mrad</a:t>
            </a:r>
            <a:r>
              <a:rPr lang="en-GB" sz="1600" dirty="0" smtClean="0"/>
              <a:t> tilt </a:t>
            </a:r>
            <a:r>
              <a:rPr lang="en-GB" sz="1600" dirty="0" smtClean="0">
                <a:sym typeface="Wingdings" pitchFamily="2" charset="2"/>
              </a:rPr>
              <a:t> </a:t>
            </a:r>
            <a:r>
              <a:rPr lang="en-GB" sz="1600" dirty="0" smtClean="0"/>
              <a:t>4 mm offset)</a:t>
            </a:r>
            <a:r>
              <a:rPr lang="en-GB" sz="1600" dirty="0" smtClean="0">
                <a:sym typeface="Wingdings" pitchFamily="2" charset="2"/>
              </a:rPr>
              <a:t>, re-checked  improved MP!</a:t>
            </a:r>
            <a:endParaRPr lang="en-GB" sz="1600" dirty="0" smtClean="0"/>
          </a:p>
          <a:p>
            <a:pPr lvl="1"/>
            <a:r>
              <a:rPr lang="en-GB" sz="1600" dirty="0" smtClean="0"/>
              <a:t>TCLIB aperture relaxed by 1.5</a:t>
            </a:r>
            <a:r>
              <a:rPr lang="en-GB" sz="1600" dirty="0" smtClean="0">
                <a:latin typeface="Symbol" pitchFamily="18" charset="2"/>
              </a:rPr>
              <a:t>s </a:t>
            </a:r>
            <a:r>
              <a:rPr lang="en-GB" sz="1600" dirty="0" smtClean="0"/>
              <a:t>to reduce the load of primary protons on Q6 (right downstream)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dirty="0" smtClean="0"/>
              <a:t>OK for half nominal injected intensity  (validations required for higher intensity)</a:t>
            </a:r>
            <a:endParaRPr lang="en-GB" sz="1600" dirty="0" smtClean="0">
              <a:sym typeface="Wingdings" pitchFamily="2" charset="2"/>
            </a:endParaRPr>
          </a:p>
          <a:p>
            <a:pPr lvl="1"/>
            <a:r>
              <a:rPr lang="en-US" sz="1600" b="1" dirty="0" smtClean="0"/>
              <a:t>Check loss rate at Q6 </a:t>
            </a:r>
            <a:r>
              <a:rPr lang="en-US" sz="1600" b="1" dirty="0" err="1" smtClean="0"/>
              <a:t>w.r.t</a:t>
            </a:r>
            <a:r>
              <a:rPr lang="en-US" sz="1600" b="1" dirty="0" smtClean="0"/>
              <a:t>. TCLIB setting </a:t>
            </a:r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b="1" dirty="0" smtClean="0">
                <a:sym typeface="Wingdings" pitchFamily="2" charset="2"/>
              </a:rPr>
              <a:t>scale for 288 bunches (MD)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815545" y="4341339"/>
            <a:ext cx="7658529" cy="2134203"/>
            <a:chOff x="523875" y="4081463"/>
            <a:chExt cx="7950200" cy="2303462"/>
          </a:xfrm>
        </p:grpSpPr>
        <p:pic>
          <p:nvPicPr>
            <p:cNvPr id="7" name="Picture 2" descr="ir8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523875" y="4081463"/>
              <a:ext cx="7950200" cy="2303462"/>
            </a:xfrm>
            <a:prstGeom prst="rect">
              <a:avLst/>
            </a:prstGeom>
            <a:noFill/>
            <a:ln/>
          </p:spPr>
        </p:pic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1986949" y="4880744"/>
              <a:ext cx="19425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TCLIB (TDI + 340</a:t>
              </a:r>
              <a:r>
                <a:rPr lang="en-US" sz="1200" b="1" baseline="30000" dirty="0">
                  <a:solidFill>
                    <a:srgbClr val="FF0000"/>
                  </a:solidFill>
                  <a:latin typeface="+mj-lt"/>
                </a:rPr>
                <a:t>o</a:t>
              </a:r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)</a:t>
              </a: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1906588" y="5118100"/>
              <a:ext cx="381000" cy="68580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5994352" y="4764901"/>
              <a:ext cx="168187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TCLIA (TDI + 200</a:t>
              </a:r>
              <a:r>
                <a:rPr lang="en-US" sz="1200" b="1" baseline="30000" dirty="0">
                  <a:solidFill>
                    <a:srgbClr val="FF0000"/>
                  </a:solidFill>
                  <a:latin typeface="+mj-lt"/>
                </a:rPr>
                <a:t>o</a:t>
              </a:r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)</a:t>
              </a:r>
            </a:p>
          </p:txBody>
        </p:sp>
        <p:sp>
          <p:nvSpPr>
            <p:cNvPr id="12" name="Rectangle 17" descr="30%"/>
            <p:cNvSpPr>
              <a:spLocks noChangeArrowheads="1"/>
            </p:cNvSpPr>
            <p:nvPr/>
          </p:nvSpPr>
          <p:spPr bwMode="auto">
            <a:xfrm>
              <a:off x="7361238" y="5251019"/>
              <a:ext cx="50800" cy="192088"/>
            </a:xfrm>
            <a:prstGeom prst="rect">
              <a:avLst/>
            </a:prstGeom>
            <a:pattFill prst="pct30">
              <a:fgClr>
                <a:srgbClr val="C0C0C0">
                  <a:alpha val="50000"/>
                </a:srgbClr>
              </a:fgClr>
              <a:bgClr>
                <a:srgbClr val="FFFFFF">
                  <a:alpha val="50000"/>
                </a:srgbClr>
              </a:bgClr>
            </a:pattFill>
            <a:ln w="15875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8"/>
            <p:cNvSpPr>
              <a:spLocks noChangeArrowheads="1"/>
            </p:cNvSpPr>
            <p:nvPr/>
          </p:nvSpPr>
          <p:spPr bwMode="auto">
            <a:xfrm>
              <a:off x="7207250" y="5041900"/>
              <a:ext cx="381000" cy="68580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9" descr="30%"/>
            <p:cNvSpPr>
              <a:spLocks noChangeArrowheads="1"/>
            </p:cNvSpPr>
            <p:nvPr/>
          </p:nvSpPr>
          <p:spPr bwMode="auto">
            <a:xfrm>
              <a:off x="2060575" y="5349875"/>
              <a:ext cx="50800" cy="192088"/>
            </a:xfrm>
            <a:prstGeom prst="rect">
              <a:avLst/>
            </a:prstGeom>
            <a:pattFill prst="pct30">
              <a:fgClr>
                <a:srgbClr val="C0C0C0">
                  <a:alpha val="50000"/>
                </a:srgbClr>
              </a:fgClr>
              <a:bgClr>
                <a:srgbClr val="FFFFFF">
                  <a:alpha val="50000"/>
                </a:srgbClr>
              </a:bgClr>
            </a:pattFill>
            <a:ln w="15875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20" descr="30%"/>
            <p:cNvSpPr>
              <a:spLocks noChangeArrowheads="1"/>
            </p:cNvSpPr>
            <p:nvPr/>
          </p:nvSpPr>
          <p:spPr bwMode="auto">
            <a:xfrm>
              <a:off x="1927225" y="5181600"/>
              <a:ext cx="76200" cy="304800"/>
            </a:xfrm>
            <a:prstGeom prst="rect">
              <a:avLst/>
            </a:prstGeom>
            <a:pattFill prst="pct30">
              <a:fgClr>
                <a:srgbClr val="C0C0C0">
                  <a:alpha val="50000"/>
                </a:srgbClr>
              </a:fgClr>
              <a:bgClr>
                <a:srgbClr val="FFFFFF">
                  <a:alpha val="50000"/>
                </a:srgbClr>
              </a:bgClr>
            </a:pattFill>
            <a:ln w="15875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Margin at Injection (MD)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0659" y="1037968"/>
            <a:ext cx="8657967" cy="53256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With view to better understand BLM thresholds in injection regions…..</a:t>
            </a:r>
          </a:p>
          <a:p>
            <a:endParaRPr lang="en-US" sz="1800" dirty="0" smtClean="0"/>
          </a:p>
          <a:p>
            <a:r>
              <a:rPr lang="en-US" sz="1800" dirty="0" smtClean="0"/>
              <a:t>First Method (gentle):</a:t>
            </a:r>
          </a:p>
          <a:p>
            <a:pPr lvl="1"/>
            <a:r>
              <a:rPr lang="en-US" sz="1800" dirty="0" smtClean="0"/>
              <a:t>Checked </a:t>
            </a:r>
            <a:r>
              <a:rPr lang="en-US" sz="1800" b="1" dirty="0" smtClean="0"/>
              <a:t>BLM (@ TCLIB, Q6</a:t>
            </a:r>
            <a:r>
              <a:rPr lang="en-US" sz="1800" dirty="0" smtClean="0"/>
              <a:t> and </a:t>
            </a:r>
            <a:r>
              <a:rPr lang="en-US" sz="1800" b="1" dirty="0" smtClean="0"/>
              <a:t>Q7</a:t>
            </a:r>
            <a:r>
              <a:rPr lang="en-US" sz="1800" dirty="0" smtClean="0"/>
              <a:t>) and </a:t>
            </a:r>
            <a:r>
              <a:rPr lang="en-US" sz="1800" b="1" dirty="0" smtClean="0"/>
              <a:t>QPS</a:t>
            </a:r>
            <a:r>
              <a:rPr lang="en-US" sz="1800" dirty="0" smtClean="0"/>
              <a:t> for different TCLIB settings from nominal (8.3 </a:t>
            </a:r>
            <a:r>
              <a:rPr lang="en-US" sz="1800" dirty="0" smtClean="0">
                <a:latin typeface="Symbol" pitchFamily="18" charset="2"/>
              </a:rPr>
              <a:t>s</a:t>
            </a:r>
            <a:r>
              <a:rPr lang="en-US" sz="1800" dirty="0" smtClean="0"/>
              <a:t>) to 1.3 </a:t>
            </a:r>
            <a:r>
              <a:rPr lang="en-US" sz="1800" dirty="0" smtClean="0">
                <a:latin typeface="Symbol" pitchFamily="18" charset="2"/>
              </a:rPr>
              <a:t>s + </a:t>
            </a:r>
            <a:r>
              <a:rPr lang="en-US" sz="1800" dirty="0" smtClean="0"/>
              <a:t>offset (full beam on TCLIB).</a:t>
            </a:r>
          </a:p>
          <a:p>
            <a:pPr lvl="1"/>
            <a:r>
              <a:rPr lang="en-US" sz="1800" dirty="0" smtClean="0"/>
              <a:t>Repeated measurements for 3 different intensities: 1e10p+, 2e10p+ and 3e10p+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No quench/</a:t>
            </a:r>
            <a:r>
              <a:rPr lang="en-US" sz="2000" dirty="0" err="1" smtClean="0">
                <a:solidFill>
                  <a:srgbClr val="0000FF"/>
                </a:solidFill>
              </a:rPr>
              <a:t>quenchino</a:t>
            </a:r>
            <a:r>
              <a:rPr lang="en-US" sz="2000" dirty="0" smtClean="0">
                <a:solidFill>
                  <a:srgbClr val="0000FF"/>
                </a:solidFill>
              </a:rPr>
              <a:t> observed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Second Method (aggressive):</a:t>
            </a:r>
            <a:endParaRPr lang="en-US" sz="2000" dirty="0" smtClean="0"/>
          </a:p>
          <a:p>
            <a:pPr lvl="1"/>
            <a:r>
              <a:rPr lang="en-US" sz="1800" dirty="0" smtClean="0"/>
              <a:t>Injection of 2e9 p+ with a horizontal bump at Q6 ( 21-23-25 mm)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Losses at 1000% above dump thresholds but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No signal from QPS </a:t>
            </a: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 Can we increase BLM thresholds? 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Operation achievement in 2011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Issues and possible limitations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Studies for future operation (nominal </a:t>
            </a:r>
            <a:r>
              <a:rPr lang="en-US" dirty="0" err="1" smtClean="0"/>
              <a:t>emittance</a:t>
            </a:r>
            <a:r>
              <a:rPr lang="en-US" dirty="0" smtClean="0"/>
              <a:t>, 25 ns bunch spacing)</a:t>
            </a:r>
          </a:p>
          <a:p>
            <a:endParaRPr lang="en-US" dirty="0" smtClean="0"/>
          </a:p>
          <a:p>
            <a:r>
              <a:rPr lang="en-US" dirty="0" smtClean="0"/>
              <a:t>Summary and Conclusions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685" y="906450"/>
            <a:ext cx="8722581" cy="571564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Nominal operation with 144 bunches reliably achieved (TCDI shielding + injection and abort gap cleaning)</a:t>
            </a:r>
          </a:p>
          <a:p>
            <a:endParaRPr lang="en-US" sz="2400" dirty="0" smtClean="0"/>
          </a:p>
          <a:p>
            <a:r>
              <a:rPr lang="en-US" sz="2400" dirty="0" smtClean="0"/>
              <a:t>B1 seen to be more critical in operation </a:t>
            </a:r>
          </a:p>
          <a:p>
            <a:pPr lvl="1"/>
            <a:r>
              <a:rPr lang="en-US" sz="2000" b="1" dirty="0" smtClean="0"/>
              <a:t>Periodical re-steering </a:t>
            </a:r>
            <a:r>
              <a:rPr lang="en-US" sz="2000" dirty="0" smtClean="0"/>
              <a:t>of the TL (with 12 bunches) is needed</a:t>
            </a:r>
          </a:p>
          <a:p>
            <a:pPr lvl="1"/>
            <a:r>
              <a:rPr lang="en-US" sz="2000" b="1" dirty="0" smtClean="0"/>
              <a:t>Good tradeoff </a:t>
            </a:r>
            <a:r>
              <a:rPr lang="en-US" sz="2000" dirty="0" smtClean="0"/>
              <a:t>between </a:t>
            </a:r>
            <a:r>
              <a:rPr lang="en-US" sz="2000" b="1" dirty="0" smtClean="0"/>
              <a:t>injection oscillations </a:t>
            </a:r>
            <a:r>
              <a:rPr lang="en-US" sz="2000" dirty="0" smtClean="0"/>
              <a:t>and </a:t>
            </a:r>
            <a:r>
              <a:rPr lang="en-US" sz="2000" b="1" dirty="0" smtClean="0"/>
              <a:t>losses</a:t>
            </a:r>
            <a:r>
              <a:rPr lang="en-US" sz="2000" dirty="0" smtClean="0"/>
              <a:t> to define</a:t>
            </a:r>
          </a:p>
          <a:p>
            <a:pPr lvl="1"/>
            <a:r>
              <a:rPr lang="en-US" dirty="0" smtClean="0"/>
              <a:t>MD studies to define origin of Beam 1 problems:</a:t>
            </a:r>
          </a:p>
          <a:p>
            <a:pPr lvl="2"/>
            <a:r>
              <a:rPr lang="en-US" sz="1700" b="1" dirty="0" smtClean="0"/>
              <a:t>No evidence of strong dependenc</a:t>
            </a:r>
            <a:r>
              <a:rPr lang="en-US" sz="1700" dirty="0" smtClean="0"/>
              <a:t>e on </a:t>
            </a:r>
            <a:r>
              <a:rPr lang="en-US" sz="1700" b="1" dirty="0" smtClean="0"/>
              <a:t>SPS longitudinal parameters </a:t>
            </a:r>
            <a:r>
              <a:rPr lang="en-US" sz="1700" dirty="0" smtClean="0"/>
              <a:t>(</a:t>
            </a:r>
            <a:r>
              <a:rPr lang="en-US" sz="1700" b="1" dirty="0" smtClean="0"/>
              <a:t>BQM</a:t>
            </a:r>
            <a:r>
              <a:rPr lang="en-US" sz="1700" dirty="0" smtClean="0"/>
              <a:t> already “selecting good beams”)</a:t>
            </a:r>
          </a:p>
          <a:p>
            <a:pPr lvl="2"/>
            <a:r>
              <a:rPr lang="en-US" sz="1700" b="1" dirty="0" smtClean="0"/>
              <a:t>Nominal settings of SPS scraper </a:t>
            </a:r>
            <a:r>
              <a:rPr lang="en-US" sz="1700" dirty="0" smtClean="0"/>
              <a:t>provide the best solution to reduce losses without reducing </a:t>
            </a:r>
            <a:r>
              <a:rPr lang="en-US" sz="1700" dirty="0" err="1" smtClean="0"/>
              <a:t>emittance</a:t>
            </a:r>
            <a:r>
              <a:rPr lang="en-US" sz="1700" dirty="0" smtClean="0"/>
              <a:t> (</a:t>
            </a:r>
            <a:r>
              <a:rPr lang="en-US" sz="1700" b="1" dirty="0" smtClean="0"/>
              <a:t>orbit control </a:t>
            </a:r>
            <a:r>
              <a:rPr lang="en-US" sz="1700" dirty="0" smtClean="0"/>
              <a:t>at the scraper, not too high losses at SPS)</a:t>
            </a:r>
          </a:p>
          <a:p>
            <a:pPr lvl="2"/>
            <a:r>
              <a:rPr lang="en-US" sz="1700" dirty="0" smtClean="0"/>
              <a:t>Still pending: sensitivity of TI 2 to steering</a:t>
            </a:r>
          </a:p>
          <a:p>
            <a:pPr lvl="2"/>
            <a:endParaRPr lang="en-US" sz="1700" dirty="0" smtClean="0"/>
          </a:p>
          <a:p>
            <a:r>
              <a:rPr lang="en-US" dirty="0" smtClean="0"/>
              <a:t>MD results:</a:t>
            </a:r>
          </a:p>
          <a:p>
            <a:pPr lvl="1"/>
            <a:r>
              <a:rPr lang="en-US" sz="2100" dirty="0" smtClean="0"/>
              <a:t>Injection with </a:t>
            </a:r>
            <a:r>
              <a:rPr lang="en-US" sz="2100" b="1" dirty="0" smtClean="0"/>
              <a:t>nominal </a:t>
            </a:r>
            <a:r>
              <a:rPr lang="en-US" sz="2100" b="1" dirty="0" err="1" smtClean="0"/>
              <a:t>emittance</a:t>
            </a:r>
            <a:r>
              <a:rPr lang="en-US" sz="2100" b="1" dirty="0" smtClean="0"/>
              <a:t> </a:t>
            </a:r>
            <a:r>
              <a:rPr lang="en-US" sz="2100" dirty="0" smtClean="0"/>
              <a:t>does </a:t>
            </a:r>
            <a:r>
              <a:rPr lang="en-US" sz="2100" b="1" dirty="0" smtClean="0"/>
              <a:t>not</a:t>
            </a:r>
            <a:r>
              <a:rPr lang="en-US" sz="2100" dirty="0" smtClean="0"/>
              <a:t> look like a </a:t>
            </a:r>
            <a:r>
              <a:rPr lang="en-US" sz="2100" b="1" dirty="0" smtClean="0"/>
              <a:t>limit</a:t>
            </a:r>
            <a:r>
              <a:rPr lang="en-US" sz="2100" dirty="0" smtClean="0"/>
              <a:t> (provided correct scraping) </a:t>
            </a:r>
          </a:p>
          <a:p>
            <a:pPr lvl="1"/>
            <a:r>
              <a:rPr lang="en-US" sz="2100" dirty="0" smtClean="0"/>
              <a:t>Injection with </a:t>
            </a:r>
            <a:r>
              <a:rPr lang="en-US" sz="2100" b="1" dirty="0" smtClean="0"/>
              <a:t>25 ns </a:t>
            </a:r>
            <a:r>
              <a:rPr lang="en-US" sz="2100" dirty="0" smtClean="0"/>
              <a:t>does </a:t>
            </a:r>
            <a:r>
              <a:rPr lang="en-US" sz="2100" b="1" dirty="0" smtClean="0"/>
              <a:t>not </a:t>
            </a:r>
            <a:r>
              <a:rPr lang="en-US" sz="2100" dirty="0" smtClean="0"/>
              <a:t>look like it will be a </a:t>
            </a:r>
            <a:r>
              <a:rPr lang="en-US" sz="2100" b="1" dirty="0" smtClean="0"/>
              <a:t>limit </a:t>
            </a:r>
            <a:r>
              <a:rPr lang="en-US" sz="2100" dirty="0" smtClean="0"/>
              <a:t>– to check 144 bunches and more (next MD) </a:t>
            </a:r>
          </a:p>
          <a:p>
            <a:endParaRPr lang="en-US" sz="2400" dirty="0" smtClean="0"/>
          </a:p>
          <a:p>
            <a:r>
              <a:rPr lang="en-US" sz="2400" dirty="0" smtClean="0"/>
              <a:t>Possible improvements in case of continued issues: </a:t>
            </a:r>
          </a:p>
          <a:p>
            <a:pPr lvl="1"/>
            <a:r>
              <a:rPr lang="en-US" sz="2100" dirty="0" smtClean="0"/>
              <a:t>Maybe needs more frequent setup of TCDIs….each 4-6 weeks?</a:t>
            </a:r>
          </a:p>
          <a:p>
            <a:pPr lvl="1"/>
            <a:r>
              <a:rPr lang="en-US" sz="2100" dirty="0" smtClean="0"/>
              <a:t>Relaxed setting of  TCDI to 5</a:t>
            </a:r>
            <a:r>
              <a:rPr lang="en-US" sz="2100" dirty="0" smtClean="0">
                <a:latin typeface="Symbol" pitchFamily="18" charset="2"/>
              </a:rPr>
              <a:t>s</a:t>
            </a:r>
            <a:r>
              <a:rPr lang="en-US" sz="2100" dirty="0" smtClean="0"/>
              <a:t> (factor of 4 improvement)</a:t>
            </a:r>
          </a:p>
          <a:p>
            <a:pPr lvl="1"/>
            <a:r>
              <a:rPr lang="en-US" sz="2100" dirty="0" smtClean="0"/>
              <a:t>Better understanding/increase of BLM thresholds, sunglasses,…..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07/15/2011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Losses at Injection and Intensity Limitations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76662"/>
            <a:ext cx="8229600" cy="55454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Loss maxima per injected intensity (</a:t>
            </a:r>
            <a:r>
              <a:rPr lang="en-US" dirty="0" err="1" smtClean="0"/>
              <a:t>Verena’s</a:t>
            </a:r>
            <a:r>
              <a:rPr lang="en-US" dirty="0" smtClean="0"/>
              <a:t> talk)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Possible solutions for higher intensity:</a:t>
            </a:r>
          </a:p>
          <a:p>
            <a:pPr lvl="1"/>
            <a:r>
              <a:rPr lang="en-US" dirty="0" smtClean="0"/>
              <a:t>Un-captured beam: 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Abort gap and injection cleaning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Improved injectors diagnostics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TDI Shielding (×10 reduction at MQX BLMs)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BLM sunglasses </a:t>
            </a:r>
          </a:p>
          <a:p>
            <a:pPr lvl="1"/>
            <a:r>
              <a:rPr lang="en-US" dirty="0" smtClean="0"/>
              <a:t>Cross-talks from TCDI:  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TCDI shielding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TCDI larger aperture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BLM sunglasses 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Increase BLM thresholds for short running sums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7255" y="1842143"/>
          <a:ext cx="6823237" cy="104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883"/>
                <a:gridCol w="658382"/>
                <a:gridCol w="837942"/>
                <a:gridCol w="837942"/>
                <a:gridCol w="778088"/>
                <a:gridCol w="778088"/>
                <a:gridCol w="628456"/>
                <a:gridCol w="628456"/>
              </a:tblGrid>
              <a:tr h="257175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+mj-lt"/>
                        </a:rPr>
                        <a:t>Loss type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Losses in % of dump threshold B1/B2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+mj-lt"/>
                        </a:rPr>
                        <a:t>8b</a:t>
                      </a:r>
                      <a:endParaRPr lang="en-US" sz="1300" b="1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+mj-lt"/>
                        </a:rPr>
                        <a:t>16b</a:t>
                      </a:r>
                      <a:endParaRPr lang="en-US" sz="1300" b="1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+mj-lt"/>
                        </a:rPr>
                        <a:t>24b</a:t>
                      </a:r>
                      <a:endParaRPr lang="en-US" sz="1300" b="1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+mj-lt"/>
                        </a:rPr>
                        <a:t>32b</a:t>
                      </a:r>
                      <a:endParaRPr lang="en-US" sz="1300" b="1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48b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96b</a:t>
                      </a:r>
                      <a:endParaRPr lang="en-US" sz="1300" b="1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144b</a:t>
                      </a:r>
                      <a:endParaRPr lang="en-US" sz="1300" b="1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+mj-lt"/>
                        </a:rPr>
                        <a:t>TCDI</a:t>
                      </a:r>
                      <a:r>
                        <a:rPr lang="en-US" sz="1300" baseline="0" dirty="0" smtClean="0">
                          <a:latin typeface="+mj-lt"/>
                        </a:rPr>
                        <a:t> shower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1/2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3/5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4/6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5/8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23/24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&lt;50?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&lt;75?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US" sz="1300" smtClean="0">
                          <a:latin typeface="+mj-lt"/>
                        </a:rPr>
                        <a:t>Uncaptured</a:t>
                      </a:r>
                      <a:r>
                        <a:rPr lang="en-US" sz="1300" baseline="0" smtClean="0">
                          <a:latin typeface="+mj-lt"/>
                        </a:rPr>
                        <a:t> beam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4/2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12/3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12/5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16/8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20/8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smtClean="0">
                          <a:solidFill>
                            <a:srgbClr val="0000FF"/>
                          </a:solidFill>
                          <a:latin typeface="+mj-lt"/>
                        </a:rPr>
                        <a:t>&lt;40?</a:t>
                      </a:r>
                      <a:endParaRPr lang="en-US" sz="1300" i="1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&lt;60?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</a:tbl>
          </a:graphicData>
        </a:graphic>
      </p:graphicFrame>
      <p:sp>
        <p:nvSpPr>
          <p:cNvPr id="9" name="Rounded Rectangle 12"/>
          <p:cNvSpPr>
            <a:spLocks noChangeArrowheads="1"/>
          </p:cNvSpPr>
          <p:nvPr/>
        </p:nvSpPr>
        <p:spPr bwMode="auto">
          <a:xfrm>
            <a:off x="2553294" y="2096180"/>
            <a:ext cx="850790" cy="795619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2841390" y="3040145"/>
            <a:ext cx="304646" cy="795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1670" y="3184297"/>
            <a:ext cx="4043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Unsafe beam (&gt; 1×10</a:t>
            </a:r>
            <a:r>
              <a:rPr lang="en-US" sz="1600" baseline="30000" dirty="0" smtClean="0">
                <a:solidFill>
                  <a:srgbClr val="FF0000"/>
                </a:solidFill>
                <a:latin typeface="+mj-lt"/>
              </a:rPr>
              <a:t>12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p</a:t>
            </a:r>
            <a:r>
              <a:rPr lang="en-US" sz="1600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Rounded Rectangle 12"/>
          <p:cNvSpPr>
            <a:spLocks noChangeArrowheads="1"/>
          </p:cNvSpPr>
          <p:nvPr/>
        </p:nvSpPr>
        <p:spPr bwMode="auto">
          <a:xfrm>
            <a:off x="5774491" y="2096257"/>
            <a:ext cx="1266001" cy="795619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3366FF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6272331" y="3043160"/>
            <a:ext cx="274320" cy="795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65563" y="3124885"/>
            <a:ext cx="408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j-lt"/>
              </a:rPr>
              <a:t>Linear extrapolation for 2011 operation, still ok without mitigation  </a:t>
            </a:r>
            <a:endParaRPr lang="en-US" sz="16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79626" y="1076662"/>
            <a:ext cx="1419696" cy="2062103"/>
          </a:xfrm>
          <a:prstGeom prst="rect">
            <a:avLst/>
          </a:prstGeom>
          <a:ln/>
          <a:effectLst>
            <a:outerShdw blurRad="50800" dist="38100" dir="8100000" sx="104000" sy="104000" algn="tr" rotWithShape="0">
              <a:prstClr val="black">
                <a:alpha val="59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Operation related intensity limitations, </a:t>
            </a:r>
          </a:p>
          <a:p>
            <a:r>
              <a:rPr lang="en-US" sz="1600" b="1" dirty="0" smtClean="0">
                <a:latin typeface="+mj-lt"/>
              </a:rPr>
              <a:t>no machine protection issue!! </a:t>
            </a:r>
            <a:endParaRPr lang="en-US" sz="1600" b="1" dirty="0"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5621742" y="1705028"/>
            <a:ext cx="2742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093507" y="2206399"/>
            <a:ext cx="1323091" cy="129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65784" y="1473605"/>
            <a:ext cx="75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j-lt"/>
              </a:rPr>
              <a:t>2010</a:t>
            </a: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75423" y="1472811"/>
            <a:ext cx="75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+mj-lt"/>
              </a:rPr>
              <a:t>2011</a:t>
            </a:r>
            <a:endParaRPr lang="en-GB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46206" y="5470756"/>
            <a:ext cx="126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8000">
                      <a:srgbClr val="FF0000"/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</a:rPr>
              <a:t>!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8000">
                    <a:srgbClr val="FF0000"/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54157" y="4842330"/>
            <a:ext cx="1268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8000">
                      <a:srgbClr val="FF0000"/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</a:rPr>
              <a:t>!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8000">
                    <a:srgbClr val="FF0000"/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733731">
            <a:off x="6146570" y="4523606"/>
            <a:ext cx="2216212" cy="551935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Presented in Chamonix 2011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Losses at Injection and Intensity Limitations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76662"/>
            <a:ext cx="8229600" cy="55454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Loss maxima per injected intensity (</a:t>
            </a:r>
            <a:r>
              <a:rPr lang="en-US" dirty="0" err="1" smtClean="0"/>
              <a:t>Verena’s</a:t>
            </a:r>
            <a:r>
              <a:rPr lang="en-US" dirty="0" smtClean="0"/>
              <a:t> talk)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Possible solutions for higher intensity:</a:t>
            </a:r>
          </a:p>
          <a:p>
            <a:pPr lvl="1"/>
            <a:r>
              <a:rPr lang="en-US" dirty="0" smtClean="0"/>
              <a:t>Un-captured beam: </a:t>
            </a:r>
          </a:p>
          <a:p>
            <a:pPr lvl="2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Abort gap and injection cleaning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Improved injectors diagnostics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TDI Shielding (×10 reduction at MQX BLMs)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BLM sunglasses </a:t>
            </a:r>
          </a:p>
          <a:p>
            <a:pPr lvl="1"/>
            <a:r>
              <a:rPr lang="en-US" dirty="0" smtClean="0"/>
              <a:t>Cross-talks from TCDI:  </a:t>
            </a:r>
          </a:p>
          <a:p>
            <a:pPr lvl="2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TCDI shielding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TCDI larger aperture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BLM sunglasses 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Increase BLM thresholds for short running sums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7255" y="1842143"/>
          <a:ext cx="6823237" cy="104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883"/>
                <a:gridCol w="658382"/>
                <a:gridCol w="837942"/>
                <a:gridCol w="837942"/>
                <a:gridCol w="778088"/>
                <a:gridCol w="778088"/>
                <a:gridCol w="628456"/>
                <a:gridCol w="628456"/>
              </a:tblGrid>
              <a:tr h="257175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+mj-lt"/>
                        </a:rPr>
                        <a:t>Loss type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Losses in % of dump threshold B1/B2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+mj-lt"/>
                        </a:rPr>
                        <a:t>8b</a:t>
                      </a:r>
                      <a:endParaRPr lang="en-US" sz="1300" b="1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+mj-lt"/>
                        </a:rPr>
                        <a:t>16b</a:t>
                      </a:r>
                      <a:endParaRPr lang="en-US" sz="1300" b="1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+mj-lt"/>
                        </a:rPr>
                        <a:t>24b</a:t>
                      </a:r>
                      <a:endParaRPr lang="en-US" sz="1300" b="1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+mj-lt"/>
                        </a:rPr>
                        <a:t>32b</a:t>
                      </a:r>
                      <a:endParaRPr lang="en-US" sz="1300" b="1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48b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96b</a:t>
                      </a:r>
                      <a:endParaRPr lang="en-US" sz="1300" b="1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144b</a:t>
                      </a:r>
                      <a:endParaRPr lang="en-US" sz="1300" b="1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+mj-lt"/>
                        </a:rPr>
                        <a:t>TCDI</a:t>
                      </a:r>
                      <a:r>
                        <a:rPr lang="en-US" sz="1300" baseline="0" dirty="0" smtClean="0">
                          <a:latin typeface="+mj-lt"/>
                        </a:rPr>
                        <a:t> shower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1/2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3/5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4/6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5/8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23/24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&lt;50?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&lt;75?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US" sz="1300" smtClean="0">
                          <a:latin typeface="+mj-lt"/>
                        </a:rPr>
                        <a:t>Uncaptured</a:t>
                      </a:r>
                      <a:r>
                        <a:rPr lang="en-US" sz="1300" baseline="0" smtClean="0">
                          <a:latin typeface="+mj-lt"/>
                        </a:rPr>
                        <a:t> beam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4/2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12/3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+mj-lt"/>
                        </a:rPr>
                        <a:t>12/5</a:t>
                      </a:r>
                      <a:endParaRPr lang="en-US" sz="130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+mj-lt"/>
                        </a:rPr>
                        <a:t>16/8</a:t>
                      </a:r>
                      <a:endParaRPr lang="en-US" sz="1300" dirty="0"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20/8</a:t>
                      </a: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smtClean="0">
                          <a:solidFill>
                            <a:srgbClr val="0000FF"/>
                          </a:solidFill>
                          <a:latin typeface="+mj-lt"/>
                        </a:rPr>
                        <a:t>&lt;40?</a:t>
                      </a:r>
                      <a:endParaRPr lang="en-US" sz="1300" i="1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&lt;60?</a:t>
                      </a:r>
                      <a:endParaRPr lang="en-US" sz="13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4294" marR="64294" marT="32147" marB="32147"/>
                </a:tc>
              </a:tr>
            </a:tbl>
          </a:graphicData>
        </a:graphic>
      </p:graphicFrame>
      <p:sp>
        <p:nvSpPr>
          <p:cNvPr id="9" name="Rounded Rectangle 12"/>
          <p:cNvSpPr>
            <a:spLocks noChangeArrowheads="1"/>
          </p:cNvSpPr>
          <p:nvPr/>
        </p:nvSpPr>
        <p:spPr bwMode="auto">
          <a:xfrm>
            <a:off x="2553294" y="2096180"/>
            <a:ext cx="850790" cy="795619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2841390" y="3040145"/>
            <a:ext cx="304646" cy="795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1670" y="3184297"/>
            <a:ext cx="4043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Unsafe beam (&gt; 1×10</a:t>
            </a:r>
            <a:r>
              <a:rPr lang="en-US" sz="1600" baseline="30000" dirty="0" smtClean="0">
                <a:solidFill>
                  <a:srgbClr val="FF0000"/>
                </a:solidFill>
                <a:latin typeface="+mj-lt"/>
              </a:rPr>
              <a:t>12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p</a:t>
            </a:r>
            <a:r>
              <a:rPr lang="en-US" sz="1600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Rounded Rectangle 12"/>
          <p:cNvSpPr>
            <a:spLocks noChangeArrowheads="1"/>
          </p:cNvSpPr>
          <p:nvPr/>
        </p:nvSpPr>
        <p:spPr bwMode="auto">
          <a:xfrm>
            <a:off x="5774491" y="2096257"/>
            <a:ext cx="1266001" cy="795619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3366FF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6272331" y="3043160"/>
            <a:ext cx="274320" cy="795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65563" y="3124885"/>
            <a:ext cx="408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j-lt"/>
              </a:rPr>
              <a:t>Linear extrapolation for 2011 operation, still ok without mitigation  </a:t>
            </a:r>
            <a:endParaRPr lang="en-US" sz="16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79626" y="1076662"/>
            <a:ext cx="1419696" cy="2062103"/>
          </a:xfrm>
          <a:prstGeom prst="rect">
            <a:avLst/>
          </a:prstGeom>
          <a:ln/>
          <a:effectLst>
            <a:outerShdw blurRad="50800" dist="38100" dir="8100000" sx="104000" sy="104000" algn="tr" rotWithShape="0">
              <a:prstClr val="black">
                <a:alpha val="59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Operation related intensity limitations, </a:t>
            </a:r>
          </a:p>
          <a:p>
            <a:r>
              <a:rPr lang="en-US" sz="1600" b="1" dirty="0" smtClean="0">
                <a:latin typeface="+mj-lt"/>
              </a:rPr>
              <a:t>no machine protection issue!! </a:t>
            </a:r>
            <a:endParaRPr lang="en-US" sz="1600" b="1" dirty="0"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5621742" y="1705028"/>
            <a:ext cx="2742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093507" y="2206399"/>
            <a:ext cx="1323091" cy="129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65784" y="1473605"/>
            <a:ext cx="75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j-lt"/>
              </a:rPr>
              <a:t>2010</a:t>
            </a: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75423" y="1472811"/>
            <a:ext cx="75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+mj-lt"/>
              </a:rPr>
              <a:t>2011</a:t>
            </a:r>
            <a:endParaRPr lang="en-GB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46206" y="5470756"/>
            <a:ext cx="126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8000">
                      <a:srgbClr val="FF0000"/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</a:rPr>
              <a:t>!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8000">
                    <a:srgbClr val="FF0000"/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54157" y="4842330"/>
            <a:ext cx="1268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8000">
                      <a:srgbClr val="FF0000"/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</a:rPr>
              <a:t>!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 flip="none" rotWithShape="1">
                <a:gsLst>
                  <a:gs pos="8000">
                    <a:srgbClr val="FF0000"/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733731">
            <a:off x="6146570" y="4523606"/>
            <a:ext cx="2216212" cy="551935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Presented in Chamonix 2011</a:t>
            </a:r>
            <a:endParaRPr lang="en-US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75853" y="5577016"/>
            <a:ext cx="332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Injection with 144 bunches is now operational ! 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Applied Mitigations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 l="11790" t="26830" r="9268" b="43903"/>
          <a:stretch>
            <a:fillRect/>
          </a:stretch>
        </p:blipFill>
        <p:spPr bwMode="auto">
          <a:xfrm>
            <a:off x="336942" y="1460723"/>
            <a:ext cx="3571102" cy="105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2116" y="2519980"/>
            <a:ext cx="3417477" cy="108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20548" y="1735150"/>
            <a:ext cx="2652584" cy="1569660"/>
          </a:xfrm>
          <a:prstGeom prst="rect">
            <a:avLst/>
          </a:prstGeom>
          <a:ln/>
          <a:effectLst>
            <a:outerShdw blurRad="50800" dist="38100" dir="8100000" sx="104000" sy="104000" algn="tr" rotWithShape="0">
              <a:prstClr val="black">
                <a:alpha val="59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Loss reduction </a:t>
            </a:r>
            <a:r>
              <a:rPr lang="en-US" sz="1600" dirty="0" smtClean="0"/>
              <a:t>at </a:t>
            </a:r>
            <a:r>
              <a:rPr lang="en-US" sz="1600" dirty="0" smtClean="0">
                <a:latin typeface="+mj-lt"/>
              </a:rPr>
              <a:t>downstream magnets by a factor of 2-3. Good agreement with FLUKA simulations:  factor 4 predicted</a:t>
            </a:r>
            <a:endParaRPr lang="en-US" sz="16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946" y="4341344"/>
            <a:ext cx="3954729" cy="117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0855" y="4341344"/>
            <a:ext cx="3623362" cy="220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3704" y="910041"/>
            <a:ext cx="7776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Shielding to reduce crosstalk losses from  TCDI installed in TI 2 and TI 8</a:t>
            </a:r>
            <a:endParaRPr lang="en-US" sz="16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704" y="4002790"/>
            <a:ext cx="861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Injection and abort gap cleaning to reduce losses at TDI and downstream elements </a:t>
            </a:r>
            <a:endParaRPr lang="en-US" sz="16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5359" y="5835304"/>
            <a:ext cx="2084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+mj-lt"/>
              </a:rPr>
              <a:t>V. Kain, Chamonix 2011</a:t>
            </a:r>
            <a:endParaRPr lang="en-US" sz="1100" dirty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74032" y="4934578"/>
            <a:ext cx="1922338" cy="584775"/>
          </a:xfrm>
          <a:prstGeom prst="rect">
            <a:avLst/>
          </a:prstGeom>
          <a:ln/>
          <a:effectLst>
            <a:outerShdw blurRad="50800" dist="38100" dir="8100000" sx="104000" sy="104000" algn="tr" rotWithShape="0">
              <a:prstClr val="black">
                <a:alpha val="59000"/>
              </a:prstClr>
            </a:outerShdw>
          </a:effectLst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Now operational (sequencer)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Operation with 144 bunches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534005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905934"/>
            <a:ext cx="8229600" cy="52714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 injection of 144 bunches for Physics (1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June)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618231" y="160197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B1, max loss 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4% dump </a:t>
            </a:r>
            <a:endParaRPr lang="en-US" sz="1400" b="1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Operation with 144 bunches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Mini-Chamonix Workshop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534005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905934"/>
            <a:ext cx="8229600" cy="52714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 injection of 144 bunches for Physics (1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June)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618231" y="160197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B1, max loss 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4% dump </a:t>
            </a:r>
            <a:endParaRPr lang="en-US" sz="1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3825" y="2384687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159488" y="251460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B2, max loss 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2% dump </a:t>
            </a:r>
            <a:endParaRPr lang="en-US" sz="1400" b="1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Operation with 144 bunches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560" y="1589902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10"/>
          <p:cNvSpPr txBox="1">
            <a:spLocks/>
          </p:cNvSpPr>
          <p:nvPr/>
        </p:nvSpPr>
        <p:spPr>
          <a:xfrm>
            <a:off x="457200" y="905934"/>
            <a:ext cx="8229600" cy="52714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Injection degradation </a:t>
            </a:r>
            <a:r>
              <a:rPr lang="en-US" sz="2400" dirty="0" smtClean="0">
                <a:latin typeface="+mj-lt"/>
              </a:rPr>
              <a:t>for B1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16</a:t>
            </a:r>
            <a:r>
              <a:rPr lang="en-US" sz="2400" baseline="30000" dirty="0" err="1" smtClean="0">
                <a:latin typeface="+mj-lt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8231" y="160197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B1, max loss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62% dump 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Operation with 144 bunches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07/15/2011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Mini-Chamonix Workshop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560" y="1589902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10"/>
          <p:cNvSpPr txBox="1">
            <a:spLocks/>
          </p:cNvSpPr>
          <p:nvPr/>
        </p:nvSpPr>
        <p:spPr>
          <a:xfrm>
            <a:off x="457200" y="905934"/>
            <a:ext cx="8229600" cy="52714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Injection degradation for B1 (16</a:t>
            </a:r>
            <a:r>
              <a:rPr lang="en-US" sz="2400" baseline="30000" dirty="0" err="1" smtClean="0">
                <a:latin typeface="+mj-lt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5882" y="2368152"/>
            <a:ext cx="58068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8231" y="160197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B1, max loss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62% dump 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9488" y="2514600"/>
            <a:ext cx="152731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B2, max loss 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+mj-lt"/>
              </a:rPr>
              <a:t>7% dump </a:t>
            </a:r>
            <a:endParaRPr lang="en-US" sz="1400" b="1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10159</TotalTime>
  <Words>1498</Words>
  <Application>Microsoft Office PowerPoint</Application>
  <PresentationFormat>On-screen Show (4:3)</PresentationFormat>
  <Paragraphs>352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Transfer and injection into LHC,  is this a bottleneck?  </vt:lpstr>
      <vt:lpstr>Outline</vt:lpstr>
      <vt:lpstr>Losses at Injection and Intensity Limitations</vt:lpstr>
      <vt:lpstr>Losses at Injection and Intensity Limitations</vt:lpstr>
      <vt:lpstr>Applied Mitigations</vt:lpstr>
      <vt:lpstr>2011 Operation with 144 bunches</vt:lpstr>
      <vt:lpstr>2011 Operation with 144 bunches</vt:lpstr>
      <vt:lpstr>2011 Operation with 144 bunches</vt:lpstr>
      <vt:lpstr>2011 Operation with 144 bunches</vt:lpstr>
      <vt:lpstr>Observations on B1</vt:lpstr>
      <vt:lpstr>Observations on B1</vt:lpstr>
      <vt:lpstr>MD: Effect of longitudinal parameters</vt:lpstr>
      <vt:lpstr>MD: Effect of longitudinal parameters</vt:lpstr>
      <vt:lpstr>MD: SPS Scraping and Nominal Emittance</vt:lpstr>
      <vt:lpstr>MD: SPS Scraping and Nominal Emittance</vt:lpstr>
      <vt:lpstr>MD: SPS Scraping and Nominal Emittance</vt:lpstr>
      <vt:lpstr>Operation with 25 ns Bunches</vt:lpstr>
      <vt:lpstr>MKI Flashover</vt:lpstr>
      <vt:lpstr>Quench Margin at Injection (MD) </vt:lpstr>
      <vt:lpstr>Summary and 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 Line Beam Tests</dc:title>
  <dc:creator>Chiara Bracco</dc:creator>
  <cp:lastModifiedBy>cbracco</cp:lastModifiedBy>
  <cp:revision>1345</cp:revision>
  <cp:lastPrinted>2010-03-09T09:26:19Z</cp:lastPrinted>
  <dcterms:created xsi:type="dcterms:W3CDTF">2011-01-23T17:58:13Z</dcterms:created>
  <dcterms:modified xsi:type="dcterms:W3CDTF">2011-07-14T16:18:51Z</dcterms:modified>
</cp:coreProperties>
</file>