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1892" r:id="rId3"/>
    <p:sldId id="1894" r:id="rId4"/>
    <p:sldId id="1895" r:id="rId5"/>
    <p:sldId id="264" r:id="rId6"/>
    <p:sldId id="1896" r:id="rId7"/>
    <p:sldId id="1897" r:id="rId8"/>
    <p:sldId id="1900" r:id="rId9"/>
    <p:sldId id="1901" r:id="rId10"/>
    <p:sldId id="1902" r:id="rId11"/>
    <p:sldId id="1904" r:id="rId12"/>
    <p:sldId id="1903" r:id="rId13"/>
    <p:sldId id="1889" r:id="rId14"/>
    <p:sldId id="1898" r:id="rId15"/>
    <p:sldId id="257" r:id="rId16"/>
    <p:sldId id="258" r:id="rId17"/>
    <p:sldId id="259" r:id="rId18"/>
    <p:sldId id="260" r:id="rId19"/>
    <p:sldId id="261" r:id="rId20"/>
    <p:sldId id="26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CAA98-348B-4E3F-9A9E-72B3CD8B115A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335C4-F903-4BE5-BF3E-9D1DD4F2B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444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4574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003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76765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7167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7289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6350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3685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73724" TargetMode="External"/><Relationship Id="rId2" Type="http://schemas.openxmlformats.org/officeDocument/2006/relationships/hyperlink" Target="https://edms.cern.ch/document/295952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3094617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93C7E-CA49-4F87-E20D-197B77A9C7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LMQXFA01 test results at CERN</a:t>
            </a:r>
            <a:br>
              <a:rPr lang="en-US" dirty="0"/>
            </a:br>
            <a:r>
              <a:rPr lang="en-US" sz="2000" dirty="0"/>
              <a:t>Magnets</a:t>
            </a:r>
            <a:r>
              <a:rPr lang="en-US" sz="2000"/>
              <a:t>: MQXFA04, </a:t>
            </a:r>
            <a:r>
              <a:rPr lang="en-GB" sz="2000"/>
              <a:t>MQXFA03</a:t>
            </a:r>
            <a:br>
              <a:rPr lang="en-GB" sz="2000"/>
            </a:br>
            <a:br>
              <a:rPr lang="en-GB" sz="2000"/>
            </a:br>
            <a:r>
              <a:rPr lang="en-GB" sz="2000"/>
              <a:t>MAB meeting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C25DF6-959B-DDEE-A2DA-203BDE8D6A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799" y="4278489"/>
            <a:ext cx="9041363" cy="1512711"/>
          </a:xfrm>
        </p:spPr>
        <p:txBody>
          <a:bodyPr>
            <a:normAutofit/>
          </a:bodyPr>
          <a:lstStyle/>
          <a:p>
            <a:r>
              <a:rPr lang="en-US" sz="2000" u="sng"/>
              <a:t>G. Willering</a:t>
            </a:r>
          </a:p>
          <a:p>
            <a:r>
              <a:rPr lang="en-US" sz="2000"/>
              <a:t>Thanks to F</a:t>
            </a:r>
            <a:r>
              <a:rPr lang="en-US" sz="2000" dirty="0"/>
              <a:t>. J. Mangiarotti, G. Ninet, R. Bouvier, G. Pichon, S. Juberg, P. Rogacki</a:t>
            </a:r>
            <a:r>
              <a:rPr lang="en-US" sz="2000"/>
              <a:t>, S. Russenschuck, S. Izquierdo et al.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3ECAC-D9ED-1446-65BF-8E8B6264A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FBBE76-66A6-6A75-0D19-D1DC1DB9C8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1800"/>
              <a:t>14 August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84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88FCD6-4F82-2A64-70E6-4865E688C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10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49EA6A-A6AA-AA50-7D7C-31E0628FC179}"/>
              </a:ext>
            </a:extLst>
          </p:cNvPr>
          <p:cNvSpPr txBox="1"/>
          <p:nvPr/>
        </p:nvSpPr>
        <p:spPr>
          <a:xfrm>
            <a:off x="868280" y="715682"/>
            <a:ext cx="61661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/>
              <a:t>Interpretation: </a:t>
            </a:r>
          </a:p>
          <a:p>
            <a:pPr marL="285750" indent="-285750">
              <a:buFontTx/>
              <a:buChar char="-"/>
            </a:pPr>
            <a:r>
              <a:rPr lang="nl-NL" sz="1400"/>
              <a:t>High dV/dt (high propagation velocity) is associated with being very close to the critical surface of the superconductor. </a:t>
            </a:r>
          </a:p>
          <a:p>
            <a:pPr marL="285750" indent="-285750">
              <a:buFontTx/>
              <a:buChar char="-"/>
            </a:pPr>
            <a:r>
              <a:rPr lang="nl-NL" sz="1400"/>
              <a:t>The ‘global temperature margin’ has been verified at 4.5 K, but likely the ‘local temperature margin’ at 1.9 K during flattop is strongly reduced</a:t>
            </a:r>
          </a:p>
          <a:p>
            <a:pPr marL="285750" indent="-285750">
              <a:buFontTx/>
              <a:buChar char="-"/>
            </a:pPr>
            <a:r>
              <a:rPr lang="nl-NL" sz="1400"/>
              <a:t>The most likely cause of reduced ‘local temperature margin’ is current redistributition (local conductor degradation or non-homogeneous splices) </a:t>
            </a:r>
            <a:endParaRPr lang="en-GB" sz="1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FE23A0-4ADF-BB3F-0D66-72D4C5CDB7E7}"/>
              </a:ext>
            </a:extLst>
          </p:cNvPr>
          <p:cNvSpPr txBox="1"/>
          <p:nvPr/>
        </p:nvSpPr>
        <p:spPr>
          <a:xfrm>
            <a:off x="868280" y="2573032"/>
            <a:ext cx="662739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sz="1400" b="1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Doubts</a:t>
            </a:r>
          </a:p>
          <a:p>
            <a:pPr marL="285750" marR="0" lvl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40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At 1.9 K two quenches were in pole 3, while one quench was in pole 1. Normally we don’t expect a correlation between quenches in different poles. </a:t>
            </a:r>
          </a:p>
          <a:p>
            <a:pPr marL="285750" marR="0" lvl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40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There is no 100 % reproducibility between the two quenches in pole 3. This could be attributed by a different precycling history or by small perturbations that cause the magnet finally to quench.</a:t>
            </a:r>
          </a:p>
          <a:p>
            <a:pPr marL="285750" marR="0" lvl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40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There was no training margin, so ‘delayed training’ cannot be excluded with the available data.</a:t>
            </a:r>
            <a:endParaRPr lang="en-GB" sz="1400" b="1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E825F1-DD25-4EC5-DC14-F79CD5AD37FC}"/>
              </a:ext>
            </a:extLst>
          </p:cNvPr>
          <p:cNvSpPr txBox="1"/>
          <p:nvPr/>
        </p:nvSpPr>
        <p:spPr>
          <a:xfrm>
            <a:off x="868280" y="4388914"/>
            <a:ext cx="662739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sz="1400" b="1">
                <a:ea typeface="Times New Roman" panose="02020603050405020304" pitchFamily="18" charset="0"/>
                <a:cs typeface="Aptos" panose="020B0004020202020204" pitchFamily="34" charset="0"/>
              </a:rPr>
              <a:t>What to test: </a:t>
            </a:r>
          </a:p>
          <a:p>
            <a:pPr marL="285750" marR="0" lvl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400">
                <a:ea typeface="Times New Roman" panose="02020603050405020304" pitchFamily="18" charset="0"/>
                <a:cs typeface="Aptos" panose="020B0004020202020204" pitchFamily="34" charset="0"/>
              </a:rPr>
              <a:t>This is the first time we encounter these quench types in the long Nb</a:t>
            </a:r>
            <a:r>
              <a:rPr lang="en-GB" sz="1400" baseline="-25000">
                <a:ea typeface="Times New Roman" panose="02020603050405020304" pitchFamily="18" charset="0"/>
                <a:cs typeface="Aptos" panose="020B0004020202020204" pitchFamily="34" charset="0"/>
              </a:rPr>
              <a:t>3</a:t>
            </a:r>
            <a:r>
              <a:rPr lang="en-GB" sz="1400">
                <a:ea typeface="Times New Roman" panose="02020603050405020304" pitchFamily="18" charset="0"/>
                <a:cs typeface="Aptos" panose="020B0004020202020204" pitchFamily="34" charset="0"/>
              </a:rPr>
              <a:t>Sn magnets. </a:t>
            </a:r>
            <a:r>
              <a:rPr lang="en-GB" sz="1200">
                <a:ea typeface="Times New Roman" panose="02020603050405020304" pitchFamily="18" charset="0"/>
                <a:cs typeface="Aptos" panose="020B0004020202020204" pitchFamily="34" charset="0"/>
              </a:rPr>
              <a:t>(Note that the amount of testing at long flattops has always been limited).  </a:t>
            </a:r>
          </a:p>
          <a:p>
            <a:pPr marL="285750" marR="0" lvl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400">
                <a:ea typeface="Times New Roman" panose="02020603050405020304" pitchFamily="18" charset="0"/>
                <a:cs typeface="Aptos" panose="020B0004020202020204" pitchFamily="34" charset="0"/>
              </a:rPr>
              <a:t>From now we can perform continuous operation during nights and weekends, giving a large amount of test time ‘for free’. </a:t>
            </a:r>
          </a:p>
          <a:p>
            <a:pPr marL="285750" marR="0" lvl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400">
                <a:ea typeface="Times New Roman" panose="02020603050405020304" pitchFamily="18" charset="0"/>
                <a:cs typeface="Aptos" panose="020B0004020202020204" pitchFamily="34" charset="0"/>
              </a:rPr>
              <a:t>The focus during retest should be on understanding the phenomena.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GB" sz="1400" b="1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3C9504-B6F0-544B-CD09-7C6E6E4391D6}"/>
              </a:ext>
            </a:extLst>
          </p:cNvPr>
          <p:cNvSpPr txBox="1"/>
          <p:nvPr/>
        </p:nvSpPr>
        <p:spPr>
          <a:xfrm>
            <a:off x="7748337" y="4777816"/>
            <a:ext cx="438551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/>
              <a:t>References: </a:t>
            </a:r>
          </a:p>
          <a:p>
            <a:r>
              <a:rPr lang="nl-NL" sz="800"/>
              <a:t>Test plan Q3 acceptance: </a:t>
            </a:r>
            <a:r>
              <a:rPr lang="nl-NL" sz="800">
                <a:hlinkClick r:id="rId2"/>
              </a:rPr>
              <a:t>https://edms.cern.ch/document/2959525</a:t>
            </a:r>
            <a:r>
              <a:rPr lang="nl-NL" sz="800"/>
              <a:t>  </a:t>
            </a:r>
          </a:p>
          <a:p>
            <a:r>
              <a:rPr lang="nl-NL" sz="800"/>
              <a:t>Standard test plan Q2 magnets: </a:t>
            </a:r>
            <a:r>
              <a:rPr lang="nl-NL" sz="800">
                <a:hlinkClick r:id="rId3"/>
              </a:rPr>
              <a:t>https://edms.cern.ch/document/2873724</a:t>
            </a:r>
            <a:r>
              <a:rPr lang="nl-NL" sz="800"/>
              <a:t> </a:t>
            </a:r>
          </a:p>
          <a:p>
            <a:r>
              <a:rPr lang="nl-NL" sz="800"/>
              <a:t>Acceptance report for Q3, following criteria: </a:t>
            </a:r>
            <a:r>
              <a:rPr lang="nl-NL" sz="800">
                <a:hlinkClick r:id="rId4"/>
              </a:rPr>
              <a:t>https://edms.cern.ch/document/3094617</a:t>
            </a:r>
            <a:r>
              <a:rPr lang="nl-NL" sz="800"/>
              <a:t> </a:t>
            </a:r>
          </a:p>
          <a:p>
            <a:r>
              <a:rPr lang="nl-NL" sz="800"/>
              <a:t>Full test report Q3: pending.</a:t>
            </a:r>
          </a:p>
        </p:txBody>
      </p:sp>
    </p:spTree>
    <p:extLst>
      <p:ext uri="{BB962C8B-B14F-4D97-AF65-F5344CB8AC3E}">
        <p14:creationId xmlns:p14="http://schemas.microsoft.com/office/powerpoint/2010/main" val="2006376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5B7FA-3DDD-342F-127C-A0A01AAC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94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FF67B-42DE-25E8-D31F-A4A28DBDA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2574284"/>
            <a:ext cx="10560000" cy="720000"/>
          </a:xfrm>
        </p:spPr>
        <p:txBody>
          <a:bodyPr/>
          <a:lstStyle/>
          <a:p>
            <a:r>
              <a:rPr lang="nl-NL"/>
              <a:t>Appendix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80B92-6D5F-29F8-F4F6-0C388E152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60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0D201-2E95-F596-C8FB-5D6D740C3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6E7358-A785-11BF-EEAA-71442A562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082" y="0"/>
            <a:ext cx="104398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75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11567-E1A9-3332-D86B-78A6FDC6F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400" y="3298757"/>
            <a:ext cx="10560000" cy="720000"/>
          </a:xfrm>
        </p:spPr>
        <p:txBody>
          <a:bodyPr/>
          <a:lstStyle/>
          <a:p>
            <a:r>
              <a:rPr lang="nl-NL"/>
              <a:t>Appendix: Full powering history at CERN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F0536-86D1-A544-5470-FB603027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05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6A55A345-21C7-4AB1-4691-52627EAA1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015" y="0"/>
            <a:ext cx="890397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20551B-843D-4F1F-21BC-E5BEAAE7C04A}"/>
              </a:ext>
            </a:extLst>
          </p:cNvPr>
          <p:cNvSpPr txBox="1"/>
          <p:nvPr/>
        </p:nvSpPr>
        <p:spPr>
          <a:xfrm>
            <a:off x="2486206" y="380098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17 June 2024</a:t>
            </a:r>
            <a:endParaRPr lang="en-GB" sz="11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AD0077-9133-E63B-A54E-D839AE049DE7}"/>
              </a:ext>
            </a:extLst>
          </p:cNvPr>
          <p:cNvSpPr txBox="1"/>
          <p:nvPr/>
        </p:nvSpPr>
        <p:spPr>
          <a:xfrm>
            <a:off x="2592003" y="641708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6242FA-2B16-5CD7-DFEA-0054EF771DB2}"/>
              </a:ext>
            </a:extLst>
          </p:cNvPr>
          <p:cNvSpPr txBox="1"/>
          <p:nvPr/>
        </p:nvSpPr>
        <p:spPr>
          <a:xfrm>
            <a:off x="2543356" y="3429000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18 June 2024</a:t>
            </a:r>
            <a:endParaRPr lang="en-GB" sz="11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0AA220-2FE8-4FF3-2A0E-9B374EC57DCB}"/>
              </a:ext>
            </a:extLst>
          </p:cNvPr>
          <p:cNvSpPr txBox="1"/>
          <p:nvPr/>
        </p:nvSpPr>
        <p:spPr>
          <a:xfrm>
            <a:off x="7385050" y="1797050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Preparation tests</a:t>
            </a:r>
            <a:endParaRPr lang="en-GB" sz="10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079D7A-ED16-565E-C2A3-AFDE4953F905}"/>
              </a:ext>
            </a:extLst>
          </p:cNvPr>
          <p:cNvSpPr txBox="1"/>
          <p:nvPr/>
        </p:nvSpPr>
        <p:spPr>
          <a:xfrm>
            <a:off x="3105150" y="4565650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Protection check</a:t>
            </a:r>
            <a:endParaRPr lang="en-GB" sz="10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BE1A00-9AA9-3756-BFC0-79F757242D95}"/>
              </a:ext>
            </a:extLst>
          </p:cNvPr>
          <p:cNvSpPr txBox="1"/>
          <p:nvPr/>
        </p:nvSpPr>
        <p:spPr>
          <a:xfrm>
            <a:off x="7191888" y="3299431"/>
            <a:ext cx="15664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Nominal current – 1h20 </a:t>
            </a:r>
          </a:p>
          <a:p>
            <a:r>
              <a:rPr lang="nl-NL" sz="1050"/>
              <a:t>Ramp down</a:t>
            </a:r>
            <a:endParaRPr lang="en-GB" sz="10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F718E7-1921-0923-8C40-C60ABDED9DB2}"/>
              </a:ext>
            </a:extLst>
          </p:cNvPr>
          <p:cNvSpPr txBox="1"/>
          <p:nvPr/>
        </p:nvSpPr>
        <p:spPr>
          <a:xfrm>
            <a:off x="2655322" y="3732154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368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02B75028-4EC2-87DC-60A1-33D49BB79D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015" y="0"/>
            <a:ext cx="890397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3A76F7-0B8F-68DD-1D25-3E7A411554E5}"/>
              </a:ext>
            </a:extLst>
          </p:cNvPr>
          <p:cNvSpPr txBox="1"/>
          <p:nvPr/>
        </p:nvSpPr>
        <p:spPr>
          <a:xfrm>
            <a:off x="2486206" y="380098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19 June 2024</a:t>
            </a:r>
            <a:endParaRPr lang="en-GB"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E76FD5-877C-1B2C-690D-3F67309EAC9F}"/>
              </a:ext>
            </a:extLst>
          </p:cNvPr>
          <p:cNvSpPr txBox="1"/>
          <p:nvPr/>
        </p:nvSpPr>
        <p:spPr>
          <a:xfrm>
            <a:off x="2543356" y="3429000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20 June 2024</a:t>
            </a:r>
            <a:endParaRPr lang="en-GB" sz="11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BF5BD2-DC1E-DC3F-442D-66C2197B638C}"/>
              </a:ext>
            </a:extLst>
          </p:cNvPr>
          <p:cNvSpPr txBox="1"/>
          <p:nvPr/>
        </p:nvSpPr>
        <p:spPr>
          <a:xfrm>
            <a:off x="4653285" y="303154"/>
            <a:ext cx="14221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Nominal current – 5h </a:t>
            </a:r>
          </a:p>
          <a:p>
            <a:r>
              <a:rPr lang="nl-NL" sz="1050"/>
              <a:t>Ramp down</a:t>
            </a:r>
            <a:endParaRPr lang="en-GB" sz="10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FDA9AB-9F9A-DAC6-963B-2329697DB3FF}"/>
              </a:ext>
            </a:extLst>
          </p:cNvPr>
          <p:cNvSpPr txBox="1"/>
          <p:nvPr/>
        </p:nvSpPr>
        <p:spPr>
          <a:xfrm>
            <a:off x="7169506" y="255235"/>
            <a:ext cx="12314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30 A/s ramp up</a:t>
            </a:r>
          </a:p>
          <a:p>
            <a:r>
              <a:rPr lang="nl-NL" sz="1050"/>
              <a:t>75 A/s ramp down</a:t>
            </a:r>
            <a:endParaRPr lang="en-GB" sz="10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D9F215-BB57-BC7D-86B3-D9C5AD1C0CFE}"/>
              </a:ext>
            </a:extLst>
          </p:cNvPr>
          <p:cNvSpPr txBox="1"/>
          <p:nvPr/>
        </p:nvSpPr>
        <p:spPr>
          <a:xfrm>
            <a:off x="4228509" y="3436694"/>
            <a:ext cx="8803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Splice cycle</a:t>
            </a:r>
            <a:endParaRPr lang="en-GB" sz="10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2E6CCA-44CE-231D-5B49-CABA9B3E9D82}"/>
              </a:ext>
            </a:extLst>
          </p:cNvPr>
          <p:cNvSpPr txBox="1"/>
          <p:nvPr/>
        </p:nvSpPr>
        <p:spPr>
          <a:xfrm>
            <a:off x="7083123" y="3409405"/>
            <a:ext cx="15888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Nominal current at 4.5 K</a:t>
            </a:r>
            <a:endParaRPr lang="en-GB" sz="10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719890-3A8E-F6AF-FFF3-7B6944B7AD91}"/>
              </a:ext>
            </a:extLst>
          </p:cNvPr>
          <p:cNvSpPr txBox="1"/>
          <p:nvPr/>
        </p:nvSpPr>
        <p:spPr>
          <a:xfrm>
            <a:off x="7468465" y="3690610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accent2"/>
                </a:solidFill>
              </a:rPr>
              <a:t>4.5 K</a:t>
            </a:r>
            <a:endParaRPr lang="en-GB" sz="1600" b="1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88B7D5-27C5-FE50-5B31-3B35E92FDBD5}"/>
              </a:ext>
            </a:extLst>
          </p:cNvPr>
          <p:cNvSpPr txBox="1"/>
          <p:nvPr/>
        </p:nvSpPr>
        <p:spPr>
          <a:xfrm>
            <a:off x="3371458" y="641708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5DA929-23C2-E5D3-4984-2E3353DE6C2D}"/>
              </a:ext>
            </a:extLst>
          </p:cNvPr>
          <p:cNvSpPr txBox="1"/>
          <p:nvPr/>
        </p:nvSpPr>
        <p:spPr>
          <a:xfrm>
            <a:off x="3922733" y="3663321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4A8A36-589E-A935-36D8-EF7A47A78FCC}"/>
              </a:ext>
            </a:extLst>
          </p:cNvPr>
          <p:cNvSpPr txBox="1"/>
          <p:nvPr/>
        </p:nvSpPr>
        <p:spPr>
          <a:xfrm>
            <a:off x="7560817" y="641708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57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0E0F3167-C3BF-7FA1-8864-F1B95F3560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015" y="0"/>
            <a:ext cx="890397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353886-A5F6-C20D-5FCF-291EE26CA5D4}"/>
              </a:ext>
            </a:extLst>
          </p:cNvPr>
          <p:cNvSpPr txBox="1"/>
          <p:nvPr/>
        </p:nvSpPr>
        <p:spPr>
          <a:xfrm>
            <a:off x="2486206" y="380098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21 June 2024</a:t>
            </a:r>
            <a:endParaRPr lang="en-GB" sz="11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9EE204-0655-E5FF-6732-98E00BD16A2A}"/>
              </a:ext>
            </a:extLst>
          </p:cNvPr>
          <p:cNvSpPr txBox="1"/>
          <p:nvPr/>
        </p:nvSpPr>
        <p:spPr>
          <a:xfrm>
            <a:off x="2543356" y="3429000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22 June 2024</a:t>
            </a:r>
            <a:endParaRPr lang="en-GB" sz="11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3214C5-DF2E-1A90-239D-53DFAADB7629}"/>
              </a:ext>
            </a:extLst>
          </p:cNvPr>
          <p:cNvSpPr txBox="1"/>
          <p:nvPr/>
        </p:nvSpPr>
        <p:spPr>
          <a:xfrm>
            <a:off x="3198343" y="683252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accent2"/>
                </a:solidFill>
              </a:rPr>
              <a:t>4.5 K</a:t>
            </a:r>
            <a:endParaRPr lang="en-GB" sz="1600" b="1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462C9B-B6ED-E9BF-5266-555BB6B33464}"/>
              </a:ext>
            </a:extLst>
          </p:cNvPr>
          <p:cNvSpPr txBox="1"/>
          <p:nvPr/>
        </p:nvSpPr>
        <p:spPr>
          <a:xfrm>
            <a:off x="4157175" y="814057"/>
            <a:ext cx="113204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Protection trip </a:t>
            </a:r>
          </a:p>
          <a:p>
            <a:r>
              <a:rPr lang="nl-NL" sz="1050"/>
              <a:t>Due to cryo-loss</a:t>
            </a:r>
            <a:endParaRPr lang="en-GB" sz="10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CF35AA-A466-5FDA-AC76-059F0983F9D0}"/>
              </a:ext>
            </a:extLst>
          </p:cNvPr>
          <p:cNvSpPr txBox="1"/>
          <p:nvPr/>
        </p:nvSpPr>
        <p:spPr>
          <a:xfrm>
            <a:off x="7802376" y="683252"/>
            <a:ext cx="134684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Quench 1 in Q3a-P2</a:t>
            </a:r>
          </a:p>
          <a:p>
            <a:r>
              <a:rPr lang="nl-NL" sz="1050"/>
              <a:t>16.05 kA</a:t>
            </a:r>
          </a:p>
          <a:p>
            <a:endParaRPr lang="en-GB" sz="10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F1B233-70CD-CCB9-2B3A-1AEF8945FD97}"/>
              </a:ext>
            </a:extLst>
          </p:cNvPr>
          <p:cNvSpPr txBox="1"/>
          <p:nvPr/>
        </p:nvSpPr>
        <p:spPr>
          <a:xfrm>
            <a:off x="6345010" y="598614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accent2"/>
                </a:solidFill>
              </a:rPr>
              <a:t>4.5 K</a:t>
            </a:r>
            <a:endParaRPr lang="en-GB" sz="1600" b="1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A89C8D-6D10-7F28-8AE3-FEAEBCCFBB41}"/>
              </a:ext>
            </a:extLst>
          </p:cNvPr>
          <p:cNvSpPr txBox="1"/>
          <p:nvPr/>
        </p:nvSpPr>
        <p:spPr>
          <a:xfrm>
            <a:off x="6418205" y="3397510"/>
            <a:ext cx="250902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Magnetic measurments – Machine cycle</a:t>
            </a:r>
          </a:p>
          <a:p>
            <a:endParaRPr lang="en-GB" sz="10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9BDCF6-3AFD-80B4-3EC9-D40F3B13226E}"/>
              </a:ext>
            </a:extLst>
          </p:cNvPr>
          <p:cNvSpPr txBox="1"/>
          <p:nvPr/>
        </p:nvSpPr>
        <p:spPr>
          <a:xfrm>
            <a:off x="2712472" y="3735028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01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9B6538BF-15C0-A92A-CBF9-30E2CC353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015" y="0"/>
            <a:ext cx="890397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1A002A-D6F6-2BC3-3F08-257FA2CBCA16}"/>
              </a:ext>
            </a:extLst>
          </p:cNvPr>
          <p:cNvSpPr txBox="1"/>
          <p:nvPr/>
        </p:nvSpPr>
        <p:spPr>
          <a:xfrm>
            <a:off x="2486206" y="380098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25 June 2024</a:t>
            </a:r>
            <a:endParaRPr lang="en-GB" sz="11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B42EA5-F9E9-224F-EDE9-E3C757C34F73}"/>
              </a:ext>
            </a:extLst>
          </p:cNvPr>
          <p:cNvSpPr txBox="1"/>
          <p:nvPr/>
        </p:nvSpPr>
        <p:spPr>
          <a:xfrm>
            <a:off x="2543356" y="3429000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26 June 2024</a:t>
            </a:r>
            <a:endParaRPr lang="en-GB"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C24568-AE1B-69D6-1A40-5F53BF48BCA1}"/>
              </a:ext>
            </a:extLst>
          </p:cNvPr>
          <p:cNvSpPr txBox="1"/>
          <p:nvPr/>
        </p:nvSpPr>
        <p:spPr>
          <a:xfrm>
            <a:off x="3457947" y="433959"/>
            <a:ext cx="26019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Magnetic measurments – nominal current</a:t>
            </a:r>
            <a:endParaRPr lang="en-GB" sz="10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99F566-0518-3F8F-A078-AC5D37700120}"/>
              </a:ext>
            </a:extLst>
          </p:cNvPr>
          <p:cNvSpPr txBox="1"/>
          <p:nvPr/>
        </p:nvSpPr>
        <p:spPr>
          <a:xfrm>
            <a:off x="3610347" y="3429000"/>
            <a:ext cx="29370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Magnetic measurment cycles – nominal current</a:t>
            </a:r>
          </a:p>
          <a:p>
            <a:endParaRPr lang="en-GB" sz="10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B1ED5C-D720-8FD0-025E-F3FA3A170AC9}"/>
              </a:ext>
            </a:extLst>
          </p:cNvPr>
          <p:cNvSpPr txBox="1"/>
          <p:nvPr/>
        </p:nvSpPr>
        <p:spPr>
          <a:xfrm>
            <a:off x="2612462" y="3690610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456583-CAFF-D6DD-FD91-DF3FA76A7447}"/>
              </a:ext>
            </a:extLst>
          </p:cNvPr>
          <p:cNvSpPr txBox="1"/>
          <p:nvPr/>
        </p:nvSpPr>
        <p:spPr>
          <a:xfrm>
            <a:off x="2543356" y="683252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6E297E-9343-80DE-0C5D-76FEF5DBF091}"/>
              </a:ext>
            </a:extLst>
          </p:cNvPr>
          <p:cNvSpPr txBox="1"/>
          <p:nvPr/>
        </p:nvSpPr>
        <p:spPr>
          <a:xfrm>
            <a:off x="6572876" y="433959"/>
            <a:ext cx="1428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nominal current 1h15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72518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C344B102-9C6E-6E03-8E13-37F9060F6E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015" y="0"/>
            <a:ext cx="890397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570AC0-94F5-F5B6-3DF2-CA2B16F626A3}"/>
              </a:ext>
            </a:extLst>
          </p:cNvPr>
          <p:cNvSpPr txBox="1"/>
          <p:nvPr/>
        </p:nvSpPr>
        <p:spPr>
          <a:xfrm>
            <a:off x="2486206" y="380098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27 June 2024</a:t>
            </a:r>
            <a:endParaRPr lang="en-GB" sz="11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4ACE8C-B85B-A602-DC67-7DDD4060AF53}"/>
              </a:ext>
            </a:extLst>
          </p:cNvPr>
          <p:cNvSpPr txBox="1"/>
          <p:nvPr/>
        </p:nvSpPr>
        <p:spPr>
          <a:xfrm>
            <a:off x="2543356" y="3429000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28 June 2024</a:t>
            </a:r>
            <a:endParaRPr lang="en-GB"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67104C-633A-FA05-5393-148E9A170EFA}"/>
              </a:ext>
            </a:extLst>
          </p:cNvPr>
          <p:cNvSpPr txBox="1"/>
          <p:nvPr/>
        </p:nvSpPr>
        <p:spPr>
          <a:xfrm>
            <a:off x="2655322" y="3690610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F2DCB0-1703-A9C4-8F6A-87AC18D1DCDB}"/>
              </a:ext>
            </a:extLst>
          </p:cNvPr>
          <p:cNvSpPr txBox="1"/>
          <p:nvPr/>
        </p:nvSpPr>
        <p:spPr>
          <a:xfrm>
            <a:off x="2543356" y="641708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AC07F6-920E-1B73-E279-1CD5081D48D0}"/>
              </a:ext>
            </a:extLst>
          </p:cNvPr>
          <p:cNvSpPr txBox="1"/>
          <p:nvPr/>
        </p:nvSpPr>
        <p:spPr>
          <a:xfrm>
            <a:off x="4615539" y="387792"/>
            <a:ext cx="4219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Magnetic measurments – nominal current – 5h45  flattop – ramp down</a:t>
            </a:r>
            <a:endParaRPr lang="en-GB" sz="10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6E7D11-C29B-5519-32BA-75438C8B60DD}"/>
              </a:ext>
            </a:extLst>
          </p:cNvPr>
          <p:cNvSpPr txBox="1"/>
          <p:nvPr/>
        </p:nvSpPr>
        <p:spPr>
          <a:xfrm>
            <a:off x="3756262" y="3436694"/>
            <a:ext cx="52854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Flattop nominal – quench 2 after 2h40 in Q3a_P3 (during stretched wire measurements)  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3330882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753FB-63F8-4079-9F7E-00DCDF41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A large factory with machines and equipment&#10;&#10;Description automatically generated with medium confidence">
            <a:extLst>
              <a:ext uri="{FF2B5EF4-FFF2-40B4-BE49-F238E27FC236}">
                <a16:creationId xmlns:a16="http://schemas.microsoft.com/office/drawing/2014/main" id="{6DDA1E4A-A88B-8492-45A1-13272D1740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99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52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1BCDE63F-AB13-7781-7139-B70F6958E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015" y="0"/>
            <a:ext cx="890397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91B404-33B2-BB26-37EE-A87C0307B8C5}"/>
              </a:ext>
            </a:extLst>
          </p:cNvPr>
          <p:cNvSpPr txBox="1"/>
          <p:nvPr/>
        </p:nvSpPr>
        <p:spPr>
          <a:xfrm>
            <a:off x="10547985" y="5786189"/>
            <a:ext cx="1600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/>
              <a:t>Powering in this cool down completed after 2 July.</a:t>
            </a:r>
            <a:endParaRPr lang="en-GB" sz="12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1F3EAB-2F7E-B5FF-43D9-D045F09F7143}"/>
              </a:ext>
            </a:extLst>
          </p:cNvPr>
          <p:cNvSpPr txBox="1"/>
          <p:nvPr/>
        </p:nvSpPr>
        <p:spPr>
          <a:xfrm>
            <a:off x="2486206" y="380098"/>
            <a:ext cx="845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1 July 2024</a:t>
            </a:r>
            <a:endParaRPr lang="en-GB"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27FA55-B4A8-ED89-DECF-A4FC8DD1BE31}"/>
              </a:ext>
            </a:extLst>
          </p:cNvPr>
          <p:cNvSpPr txBox="1"/>
          <p:nvPr/>
        </p:nvSpPr>
        <p:spPr>
          <a:xfrm>
            <a:off x="2592003" y="641708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2B3E60-02C5-4AFB-2CFB-88E22272143B}"/>
              </a:ext>
            </a:extLst>
          </p:cNvPr>
          <p:cNvSpPr txBox="1"/>
          <p:nvPr/>
        </p:nvSpPr>
        <p:spPr>
          <a:xfrm>
            <a:off x="3437106" y="387792"/>
            <a:ext cx="52854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Flattop nominal – quench 3 after 1h30 in Q3a_P1 (during stretched wire measurements)  </a:t>
            </a:r>
            <a:endParaRPr lang="en-GB" sz="10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22B307-12A2-F2E0-3CFE-75A1BA96C0BD}"/>
              </a:ext>
            </a:extLst>
          </p:cNvPr>
          <p:cNvSpPr txBox="1"/>
          <p:nvPr/>
        </p:nvSpPr>
        <p:spPr>
          <a:xfrm>
            <a:off x="4029578" y="3429000"/>
            <a:ext cx="31550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Flattop nominal – quench 4 after 11h30 in Q3a_P3)  </a:t>
            </a:r>
            <a:endParaRPr lang="en-GB" sz="10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EC802B-D8F5-5873-9B1E-07CAE56DB862}"/>
              </a:ext>
            </a:extLst>
          </p:cNvPr>
          <p:cNvSpPr txBox="1"/>
          <p:nvPr/>
        </p:nvSpPr>
        <p:spPr>
          <a:xfrm>
            <a:off x="2734030" y="3267418"/>
            <a:ext cx="11945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30 min flattop</a:t>
            </a:r>
          </a:p>
          <a:p>
            <a:r>
              <a:rPr lang="nl-NL" sz="1050"/>
              <a:t>Slow power abort</a:t>
            </a:r>
            <a:endParaRPr lang="en-GB" sz="10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1D7188-168B-EB1B-3D06-2FCAA742C46B}"/>
              </a:ext>
            </a:extLst>
          </p:cNvPr>
          <p:cNvSpPr txBox="1"/>
          <p:nvPr/>
        </p:nvSpPr>
        <p:spPr>
          <a:xfrm>
            <a:off x="2592002" y="3605972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>
                <a:solidFill>
                  <a:schemeClr val="tx2">
                    <a:lumMod val="50000"/>
                    <a:lumOff val="50000"/>
                  </a:schemeClr>
                </a:solidFill>
              </a:rPr>
              <a:t>1.9 K</a:t>
            </a:r>
            <a:endParaRPr lang="en-GB" sz="16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4D27F9-3052-B8D5-E53C-630A7E994ABB}"/>
              </a:ext>
            </a:extLst>
          </p:cNvPr>
          <p:cNvSpPr txBox="1"/>
          <p:nvPr/>
        </p:nvSpPr>
        <p:spPr>
          <a:xfrm>
            <a:off x="-19246" y="4118087"/>
            <a:ext cx="1515537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/>
              <a:t>The slow power abort (controlled ramp down at -75 A/s) was triggered  by an wrong button pushed.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4197761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91AFC5-6A79-ED3B-6C80-D8F8DEB0E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4F3269-15EA-7BA8-D90F-75F2727E1AD1}"/>
              </a:ext>
            </a:extLst>
          </p:cNvPr>
          <p:cNvSpPr txBox="1"/>
          <p:nvPr/>
        </p:nvSpPr>
        <p:spPr>
          <a:xfrm>
            <a:off x="724314" y="5349"/>
            <a:ext cx="284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Magnet test history</a:t>
            </a:r>
            <a:endParaRPr lang="en-GB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B3BB5D-6B4C-EBC0-8EC8-E05E5DA7D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32" y="2160365"/>
            <a:ext cx="8891337" cy="38843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01AA36-C7AB-0B6B-DB96-7EAEB262E176}"/>
              </a:ext>
            </a:extLst>
          </p:cNvPr>
          <p:cNvSpPr txBox="1"/>
          <p:nvPr/>
        </p:nvSpPr>
        <p:spPr>
          <a:xfrm>
            <a:off x="724314" y="467014"/>
            <a:ext cx="11029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Both magnets vertically tested separately at BNL with 2 cool downs.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/>
              <a:t>During individual vertical tests, 16.67 kA was used as target.</a:t>
            </a:r>
          </a:p>
          <a:p>
            <a:r>
              <a:rPr lang="nl-NL"/>
              <a:t>Then the cold mass was assembled and cryostated and tested horizontal at FNAL with 2 cool downs.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/>
              <a:t>During acceptance tests at FNAL 16.53 kA was the target (I_nom + 300 A)</a:t>
            </a:r>
          </a:p>
          <a:p>
            <a:r>
              <a:rPr lang="nl-NL"/>
              <a:t>Then tested at CERN with 1 cool down so far.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/>
              <a:t>During acceptance tests at CERN 16.23 kA nominal current tests were performed. </a:t>
            </a:r>
          </a:p>
        </p:txBody>
      </p:sp>
    </p:spTree>
    <p:extLst>
      <p:ext uri="{BB962C8B-B14F-4D97-AF65-F5344CB8AC3E}">
        <p14:creationId xmlns:p14="http://schemas.microsoft.com/office/powerpoint/2010/main" val="3414720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91AFC5-6A79-ED3B-6C80-D8F8DEB0E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1A9927-1E4D-C4F3-AD7A-FFF978FDC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19" y="457200"/>
            <a:ext cx="8854197" cy="386815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71418CB-E402-753E-D400-B8C7025CA1AF}"/>
              </a:ext>
            </a:extLst>
          </p:cNvPr>
          <p:cNvCxnSpPr>
            <a:cxnSpLocks/>
          </p:cNvCxnSpPr>
          <p:nvPr/>
        </p:nvCxnSpPr>
        <p:spPr>
          <a:xfrm flipV="1">
            <a:off x="2784536" y="2166257"/>
            <a:ext cx="105141" cy="248996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1A77497-AA22-AA79-AC4C-2C29E2C4C412}"/>
              </a:ext>
            </a:extLst>
          </p:cNvPr>
          <p:cNvCxnSpPr>
            <a:cxnSpLocks/>
          </p:cNvCxnSpPr>
          <p:nvPr/>
        </p:nvCxnSpPr>
        <p:spPr>
          <a:xfrm flipV="1">
            <a:off x="3380014" y="2145918"/>
            <a:ext cx="0" cy="256616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D8C37F-8F24-D7EE-FBB1-5CE28C6A97FF}"/>
              </a:ext>
            </a:extLst>
          </p:cNvPr>
          <p:cNvCxnSpPr>
            <a:cxnSpLocks/>
          </p:cNvCxnSpPr>
          <p:nvPr/>
        </p:nvCxnSpPr>
        <p:spPr>
          <a:xfrm flipV="1">
            <a:off x="4220422" y="2150111"/>
            <a:ext cx="238495" cy="256197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0B959B1-5D1D-0623-4413-4C9B0FC808DA}"/>
              </a:ext>
            </a:extLst>
          </p:cNvPr>
          <p:cNvCxnSpPr>
            <a:cxnSpLocks/>
          </p:cNvCxnSpPr>
          <p:nvPr/>
        </p:nvCxnSpPr>
        <p:spPr>
          <a:xfrm flipV="1">
            <a:off x="5203658" y="2267953"/>
            <a:ext cx="830179" cy="250182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A9D05AF-8C79-3BC5-1703-F10B76E6B3E0}"/>
              </a:ext>
            </a:extLst>
          </p:cNvPr>
          <p:cNvSpPr txBox="1"/>
          <p:nvPr/>
        </p:nvSpPr>
        <p:spPr>
          <a:xfrm>
            <a:off x="1894029" y="5041064"/>
            <a:ext cx="53369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The longest plateaus in the standard test plan have a duration of 5 hours (partially linked to test station capacity in the US benches).</a:t>
            </a:r>
          </a:p>
          <a:p>
            <a:r>
              <a:rPr lang="nl-NL" sz="1400"/>
              <a:t>For CERN Q2 magnets, the standard test program includes nominal current powering (16.23 kA) for 8 hours.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7D0697-1C5E-B7AB-5D5B-A33F3E8857B9}"/>
              </a:ext>
            </a:extLst>
          </p:cNvPr>
          <p:cNvSpPr txBox="1"/>
          <p:nvPr/>
        </p:nvSpPr>
        <p:spPr>
          <a:xfrm>
            <a:off x="7747907" y="5101118"/>
            <a:ext cx="37065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Focus in this presentation on the flattop quenches seen at CERN at nominal operating conditions. </a:t>
            </a:r>
            <a:endParaRPr lang="en-GB" sz="140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C5AE2AB-1E4C-8CA7-B236-FF7F24E85666}"/>
              </a:ext>
            </a:extLst>
          </p:cNvPr>
          <p:cNvCxnSpPr>
            <a:cxnSpLocks/>
            <a:endCxn id="24" idx="5"/>
          </p:cNvCxnSpPr>
          <p:nvPr/>
        </p:nvCxnSpPr>
        <p:spPr>
          <a:xfrm flipH="1" flipV="1">
            <a:off x="7333849" y="1865027"/>
            <a:ext cx="2234694" cy="317603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C043BE88-7BFF-8725-F42A-6E0F099C9B58}"/>
              </a:ext>
            </a:extLst>
          </p:cNvPr>
          <p:cNvSpPr/>
          <p:nvPr/>
        </p:nvSpPr>
        <p:spPr>
          <a:xfrm>
            <a:off x="6776357" y="1526721"/>
            <a:ext cx="653143" cy="396350"/>
          </a:xfrm>
          <a:prstGeom prst="ellipse">
            <a:avLst/>
          </a:prstGeom>
          <a:noFill/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B455EF-379B-7105-BED4-F2CF5B35C174}"/>
              </a:ext>
            </a:extLst>
          </p:cNvPr>
          <p:cNvSpPr txBox="1"/>
          <p:nvPr/>
        </p:nvSpPr>
        <p:spPr>
          <a:xfrm>
            <a:off x="7747907" y="5899836"/>
            <a:ext cx="27382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/>
              <a:t>Note: </a:t>
            </a:r>
          </a:p>
          <a:p>
            <a:r>
              <a:rPr lang="nl-NL" sz="1100"/>
              <a:t>The maximum test current at CERN was nominal current.</a:t>
            </a:r>
          </a:p>
        </p:txBody>
      </p:sp>
    </p:spTree>
    <p:extLst>
      <p:ext uri="{BB962C8B-B14F-4D97-AF65-F5344CB8AC3E}">
        <p14:creationId xmlns:p14="http://schemas.microsoft.com/office/powerpoint/2010/main" val="4270116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9AB7001-E3CC-A9BA-EC95-71876900FF38}"/>
              </a:ext>
            </a:extLst>
          </p:cNvPr>
          <p:cNvGrpSpPr/>
          <p:nvPr/>
        </p:nvGrpSpPr>
        <p:grpSpPr>
          <a:xfrm>
            <a:off x="14598" y="-4271"/>
            <a:ext cx="8903970" cy="6862271"/>
            <a:chOff x="1644015" y="-4271"/>
            <a:chExt cx="8903970" cy="6862271"/>
          </a:xfrm>
        </p:grpSpPr>
        <p:pic>
          <p:nvPicPr>
            <p:cNvPr id="3" name="Picture 2" descr="A screenshot of a graph&#10;&#10;Description automatically generated">
              <a:extLst>
                <a:ext uri="{FF2B5EF4-FFF2-40B4-BE49-F238E27FC236}">
                  <a16:creationId xmlns:a16="http://schemas.microsoft.com/office/drawing/2014/main" id="{9AEA1CE4-84D1-911E-4553-5DFD3B275C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4015" y="0"/>
              <a:ext cx="890397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AE613B2-A722-350E-84A3-C11EE737D0CE}"/>
                </a:ext>
              </a:extLst>
            </p:cNvPr>
            <p:cNvSpPr txBox="1"/>
            <p:nvPr/>
          </p:nvSpPr>
          <p:spPr>
            <a:xfrm>
              <a:off x="5890164" y="175736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/>
                <a:t>Q1</a:t>
              </a:r>
              <a:endParaRPr lang="en-GB" sz="1000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id="{AACCAD34-4DF9-433B-03ED-2A12A981A62D}"/>
                </a:ext>
              </a:extLst>
            </p:cNvPr>
            <p:cNvSpPr/>
            <p:nvPr/>
          </p:nvSpPr>
          <p:spPr>
            <a:xfrm>
              <a:off x="5937250" y="444500"/>
              <a:ext cx="127000" cy="1270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09AED3A-470C-1119-6BE2-571BF51A7C8C}"/>
                </a:ext>
              </a:extLst>
            </p:cNvPr>
            <p:cNvSpPr txBox="1"/>
            <p:nvPr/>
          </p:nvSpPr>
          <p:spPr>
            <a:xfrm>
              <a:off x="4886864" y="3203654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/>
                <a:t>Q2</a:t>
              </a:r>
              <a:endParaRPr lang="en-GB" sz="1000"/>
            </a:p>
          </p:txBody>
        </p:sp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08EA3BD4-96CE-B63A-300D-150450D4A65F}"/>
                </a:ext>
              </a:extLst>
            </p:cNvPr>
            <p:cNvSpPr/>
            <p:nvPr/>
          </p:nvSpPr>
          <p:spPr>
            <a:xfrm>
              <a:off x="4933950" y="3472418"/>
              <a:ext cx="127000" cy="1270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081405-C47B-F1E5-C2A5-7B228DEA32C7}"/>
                </a:ext>
              </a:extLst>
            </p:cNvPr>
            <p:cNvSpPr txBox="1"/>
            <p:nvPr/>
          </p:nvSpPr>
          <p:spPr>
            <a:xfrm>
              <a:off x="5318664" y="3204686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/>
                <a:t>Q3</a:t>
              </a:r>
              <a:endParaRPr lang="en-GB" sz="1000"/>
            </a:p>
          </p:txBody>
        </p:sp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9566C2EC-CC01-3F63-3675-2982721F8FBD}"/>
                </a:ext>
              </a:extLst>
            </p:cNvPr>
            <p:cNvSpPr/>
            <p:nvPr/>
          </p:nvSpPr>
          <p:spPr>
            <a:xfrm>
              <a:off x="5365750" y="3473450"/>
              <a:ext cx="127000" cy="1270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98600ED-73A1-7E44-CA7B-541C7A84AF9F}"/>
                </a:ext>
              </a:extLst>
            </p:cNvPr>
            <p:cNvSpPr txBox="1"/>
            <p:nvPr/>
          </p:nvSpPr>
          <p:spPr>
            <a:xfrm>
              <a:off x="8469977" y="3203654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/>
                <a:t>Q4</a:t>
              </a:r>
              <a:endParaRPr lang="en-GB" sz="1000"/>
            </a:p>
          </p:txBody>
        </p:sp>
        <p:sp>
          <p:nvSpPr>
            <p:cNvPr id="11" name="Star: 5 Points 10">
              <a:extLst>
                <a:ext uri="{FF2B5EF4-FFF2-40B4-BE49-F238E27FC236}">
                  <a16:creationId xmlns:a16="http://schemas.microsoft.com/office/drawing/2014/main" id="{602E797B-5430-6F99-84B5-EDA908D2D6CD}"/>
                </a:ext>
              </a:extLst>
            </p:cNvPr>
            <p:cNvSpPr/>
            <p:nvPr/>
          </p:nvSpPr>
          <p:spPr>
            <a:xfrm>
              <a:off x="8517063" y="3472418"/>
              <a:ext cx="127000" cy="1270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094C4B4-BC0A-A889-144A-7D1A0CEE58A7}"/>
                </a:ext>
              </a:extLst>
            </p:cNvPr>
            <p:cNvSpPr/>
            <p:nvPr/>
          </p:nvSpPr>
          <p:spPr>
            <a:xfrm>
              <a:off x="5235036" y="399415"/>
              <a:ext cx="778414" cy="2280286"/>
            </a:xfrm>
            <a:prstGeom prst="rect">
              <a:avLst/>
            </a:prstGeom>
            <a:solidFill>
              <a:schemeClr val="bg1">
                <a:lumMod val="65000"/>
                <a:alpha val="30196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B2AAE8F-4349-FFDB-E615-A54086DDA83F}"/>
                </a:ext>
              </a:extLst>
            </p:cNvPr>
            <p:cNvSpPr txBox="1"/>
            <p:nvPr/>
          </p:nvSpPr>
          <p:spPr>
            <a:xfrm>
              <a:off x="5380307" y="2373065"/>
              <a:ext cx="5715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nl-NL" sz="1000" b="1">
                  <a:solidFill>
                    <a:schemeClr val="accent2"/>
                  </a:solidFill>
                </a:rPr>
                <a:t>4.5 K</a:t>
              </a:r>
              <a:endParaRPr lang="en-GB" sz="1000" b="1">
                <a:solidFill>
                  <a:schemeClr val="accent2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E387DB3-673A-BC1F-AC4E-F0172E8C2F62}"/>
                </a:ext>
              </a:extLst>
            </p:cNvPr>
            <p:cNvSpPr txBox="1"/>
            <p:nvPr/>
          </p:nvSpPr>
          <p:spPr>
            <a:xfrm>
              <a:off x="5622211" y="-4271"/>
              <a:ext cx="47195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100"/>
                <a:t>Q3 – LMQXFA01 – 1st CD at CERN – accumulated time with current &gt; 300 A. </a:t>
              </a:r>
              <a:endParaRPr lang="en-GB" sz="11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C61375A-D1BB-691B-0B20-E2D495BD827D}"/>
                </a:ext>
              </a:extLst>
            </p:cNvPr>
            <p:cNvSpPr txBox="1"/>
            <p:nvPr/>
          </p:nvSpPr>
          <p:spPr>
            <a:xfrm rot="16200000">
              <a:off x="5303053" y="276939"/>
              <a:ext cx="6383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b="1"/>
                <a:t>FPA trip</a:t>
              </a:r>
              <a:endParaRPr lang="en-GB" sz="1000" b="1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0EAE210-5041-F34E-A07F-60738DB61AFA}"/>
                </a:ext>
              </a:extLst>
            </p:cNvPr>
            <p:cNvSpPr txBox="1"/>
            <p:nvPr/>
          </p:nvSpPr>
          <p:spPr>
            <a:xfrm>
              <a:off x="4590901" y="2373064"/>
              <a:ext cx="5715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nl-NL" sz="1000" b="1">
                  <a:solidFill>
                    <a:schemeClr val="accent2"/>
                  </a:solidFill>
                </a:rPr>
                <a:t>1.9 K</a:t>
              </a:r>
              <a:endParaRPr lang="en-GB" sz="1000" b="1">
                <a:solidFill>
                  <a:schemeClr val="accent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4F7021E-8108-FD2A-62DB-2C32EF3CF435}"/>
                </a:ext>
              </a:extLst>
            </p:cNvPr>
            <p:cNvSpPr txBox="1"/>
            <p:nvPr/>
          </p:nvSpPr>
          <p:spPr>
            <a:xfrm>
              <a:off x="6114335" y="2373063"/>
              <a:ext cx="5715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nl-NL" sz="1000" b="1">
                  <a:solidFill>
                    <a:schemeClr val="accent2"/>
                  </a:solidFill>
                </a:rPr>
                <a:t>1.9 K</a:t>
              </a:r>
              <a:endParaRPr lang="en-GB" sz="1000" b="1">
                <a:solidFill>
                  <a:schemeClr val="accent2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3DC40A-F276-3175-5D3A-6F725CE19E12}"/>
              </a:ext>
            </a:extLst>
          </p:cNvPr>
          <p:cNvSpPr txBox="1"/>
          <p:nvPr/>
        </p:nvSpPr>
        <p:spPr>
          <a:xfrm>
            <a:off x="8918568" y="362840"/>
            <a:ext cx="32588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/>
              <a:t>Full powering overview</a:t>
            </a:r>
          </a:p>
          <a:p>
            <a:pPr marL="285750" indent="-285750">
              <a:buFontTx/>
              <a:buChar char="-"/>
            </a:pPr>
            <a:r>
              <a:rPr lang="nl-NL" sz="1600"/>
              <a:t>No training quenches at 1.9 K. </a:t>
            </a:r>
          </a:p>
          <a:p>
            <a:pPr marL="285750" indent="-285750">
              <a:buFontTx/>
              <a:buChar char="-"/>
            </a:pPr>
            <a:r>
              <a:rPr lang="nl-NL" sz="1600"/>
              <a:t>Plateau of 5 hours OK. </a:t>
            </a:r>
          </a:p>
          <a:p>
            <a:pPr marL="285750" indent="-285750">
              <a:buFontTx/>
              <a:buChar char="-"/>
            </a:pPr>
            <a:r>
              <a:rPr lang="nl-NL" sz="1600"/>
              <a:t>No quench at 4.5 K to I_nom</a:t>
            </a:r>
          </a:p>
          <a:p>
            <a:pPr marL="285750" indent="-285750">
              <a:buFontTx/>
              <a:buChar char="-"/>
            </a:pPr>
            <a:r>
              <a:rPr lang="nl-NL" sz="1600"/>
              <a:t>1 quench at 4.5 K during a VI/splice cycle (not repeated afterwards)</a:t>
            </a:r>
          </a:p>
          <a:p>
            <a:pPr marL="285750" indent="-285750">
              <a:buFontTx/>
              <a:buChar char="-"/>
            </a:pPr>
            <a:r>
              <a:rPr lang="nl-NL" sz="1600"/>
              <a:t>Magnetic measurement cycles without issues.</a:t>
            </a:r>
          </a:p>
          <a:p>
            <a:pPr marL="285750" indent="-285750">
              <a:buFontTx/>
              <a:buChar char="-"/>
            </a:pPr>
            <a:endParaRPr lang="nl-NL" sz="1600"/>
          </a:p>
          <a:p>
            <a:pPr marL="285750" indent="-285750">
              <a:buFontTx/>
              <a:buChar char="-"/>
            </a:pPr>
            <a:endParaRPr lang="nl-NL" sz="1600"/>
          </a:p>
          <a:p>
            <a:pPr marL="285750" indent="-285750">
              <a:buFontTx/>
              <a:buChar char="-"/>
            </a:pPr>
            <a:endParaRPr lang="nl-NL" sz="1600"/>
          </a:p>
          <a:p>
            <a:pPr marL="285750" indent="-285750">
              <a:buFontTx/>
              <a:buChar char="-"/>
            </a:pPr>
            <a:endParaRPr lang="nl-NL" sz="1600"/>
          </a:p>
          <a:p>
            <a:pPr marL="285750" indent="-285750">
              <a:buFontTx/>
              <a:buChar char="-"/>
            </a:pPr>
            <a:r>
              <a:rPr lang="nl-NL" sz="1600"/>
              <a:t>Plateau of 5 hours OK. </a:t>
            </a:r>
          </a:p>
          <a:p>
            <a:pPr marL="285750" indent="-285750">
              <a:buFontTx/>
              <a:buChar char="-"/>
            </a:pPr>
            <a:r>
              <a:rPr lang="en-GB" sz="1600"/>
              <a:t>Quench after 2h40 flattop</a:t>
            </a:r>
          </a:p>
          <a:p>
            <a:pPr marL="285750" indent="-285750">
              <a:buFontTx/>
              <a:buChar char="-"/>
            </a:pPr>
            <a:r>
              <a:rPr lang="en-GB" sz="1600"/>
              <a:t>Quench after 1h30 at flattop</a:t>
            </a:r>
          </a:p>
          <a:p>
            <a:pPr marL="285750" indent="-285750">
              <a:buFontTx/>
              <a:buChar char="-"/>
            </a:pPr>
            <a:r>
              <a:rPr lang="en-GB" sz="1600"/>
              <a:t>Quench after 11h30 at flattop.</a:t>
            </a:r>
          </a:p>
          <a:p>
            <a:endParaRPr lang="nl-NL" sz="16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7206F1-E426-9C9F-B388-27E4FDDBE0EE}"/>
              </a:ext>
            </a:extLst>
          </p:cNvPr>
          <p:cNvSpPr txBox="1"/>
          <p:nvPr/>
        </p:nvSpPr>
        <p:spPr>
          <a:xfrm>
            <a:off x="9178848" y="5556441"/>
            <a:ext cx="2738274" cy="9387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100"/>
              <a:t>Note: </a:t>
            </a:r>
          </a:p>
          <a:p>
            <a:r>
              <a:rPr lang="nl-NL" sz="1100"/>
              <a:t>Except for during the quenches and the trip, no protection QH/CLIQ firing was done and the magnet remained in superconducting state. </a:t>
            </a:r>
          </a:p>
        </p:txBody>
      </p:sp>
    </p:spTree>
    <p:extLst>
      <p:ext uri="{BB962C8B-B14F-4D97-AF65-F5344CB8AC3E}">
        <p14:creationId xmlns:p14="http://schemas.microsoft.com/office/powerpoint/2010/main" val="2214238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0912B0-8EDF-B0F7-E6F8-2C4929486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CF922E-740A-4C78-8050-DE8E58747DBE}"/>
              </a:ext>
            </a:extLst>
          </p:cNvPr>
          <p:cNvSpPr txBox="1"/>
          <p:nvPr/>
        </p:nvSpPr>
        <p:spPr>
          <a:xfrm>
            <a:off x="6094616" y="1774298"/>
            <a:ext cx="60973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/>
              <a:t>Cycles at 1.9 K to nominal: 23</a:t>
            </a:r>
          </a:p>
          <a:p>
            <a:r>
              <a:rPr lang="nl-NL" b="1"/>
              <a:t>7 cycles with plateau longer than 1 hour:</a:t>
            </a:r>
          </a:p>
          <a:p>
            <a:pPr marL="285750" indent="-285750">
              <a:buFontTx/>
              <a:buChar char="-"/>
            </a:pPr>
            <a:r>
              <a:rPr lang="nl-NL"/>
              <a:t>1h20 (OK)</a:t>
            </a:r>
          </a:p>
          <a:p>
            <a:pPr marL="285750" indent="-285750">
              <a:buFontTx/>
              <a:buChar char="-"/>
            </a:pPr>
            <a:r>
              <a:rPr lang="nl-NL"/>
              <a:t>5h (OK)</a:t>
            </a:r>
          </a:p>
          <a:p>
            <a:pPr marL="285750" indent="-285750">
              <a:buFontTx/>
              <a:buChar char="-"/>
            </a:pPr>
            <a:r>
              <a:rPr lang="nl-NL"/>
              <a:t>1h15 (OK)</a:t>
            </a:r>
          </a:p>
          <a:p>
            <a:pPr marL="285750" indent="-285750">
              <a:buFontTx/>
              <a:buChar char="-"/>
            </a:pPr>
            <a:r>
              <a:rPr lang="nl-NL"/>
              <a:t>5h45 (OK)</a:t>
            </a:r>
          </a:p>
          <a:p>
            <a:pPr marL="285750" indent="-285750">
              <a:buFontTx/>
              <a:buChar char="-"/>
            </a:pPr>
            <a:r>
              <a:rPr lang="nl-NL"/>
              <a:t>2h40 (quench)</a:t>
            </a:r>
          </a:p>
          <a:p>
            <a:pPr marL="285750" indent="-285750">
              <a:buFontTx/>
              <a:buChar char="-"/>
            </a:pPr>
            <a:r>
              <a:rPr lang="nl-NL"/>
              <a:t>1h30 (quench)</a:t>
            </a:r>
          </a:p>
          <a:p>
            <a:pPr marL="285750" indent="-285750">
              <a:buFontTx/>
              <a:buChar char="-"/>
            </a:pPr>
            <a:r>
              <a:rPr lang="nl-NL"/>
              <a:t>11h30 (quench)</a:t>
            </a:r>
          </a:p>
          <a:p>
            <a:endParaRPr lang="nl-NL"/>
          </a:p>
          <a:p>
            <a:r>
              <a:rPr lang="nl-NL" b="1"/>
              <a:t>Cycles at 4.5 K to nominal: </a:t>
            </a:r>
            <a:r>
              <a:rPr lang="nl-NL"/>
              <a:t>1 successfull, 1 cryo-loss with QH and CLIQ firing, 1 quench</a:t>
            </a:r>
          </a:p>
          <a:p>
            <a:endParaRPr lang="en-GB"/>
          </a:p>
          <a:p>
            <a:r>
              <a:rPr lang="en-GB" b="1"/>
              <a:t>Number of heater/CLIQ firings at high current:</a:t>
            </a:r>
          </a:p>
          <a:p>
            <a:r>
              <a:rPr lang="en-GB"/>
              <a:t>2 at 4.5 K and 3 at 1.9 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111FF9-5EAE-F1D0-1F4E-DB7F5D80F1DF}"/>
              </a:ext>
            </a:extLst>
          </p:cNvPr>
          <p:cNvSpPr txBox="1"/>
          <p:nvPr/>
        </p:nvSpPr>
        <p:spPr>
          <a:xfrm>
            <a:off x="243040" y="1866631"/>
            <a:ext cx="609738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b="1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Quenches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4.5 K, 16.05 kA, Q3a-P2, during stairstep cycle</a:t>
            </a:r>
            <a:endParaRPr lang="en-GB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1.9 K, 16.23 kA, Q3a-P3, after 2h40 at flattop</a:t>
            </a:r>
            <a:endParaRPr lang="en-GB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1.9 K, 16.23 kA, Q3a-P1, after 1h30 at flattop</a:t>
            </a:r>
            <a:endParaRPr lang="en-GB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1.9 K, 16.23 kA, Q3a-P3, after 11h30 at flattop. QA segments 6 and 7, large signal, no sign of motion. Quench in the pole turn.</a:t>
            </a:r>
            <a:endParaRPr lang="en-GB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913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4701E-3E31-F054-24C6-CA1175CB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F7AB62-9D32-ABA3-651D-203571CE6EC4}"/>
              </a:ext>
            </a:extLst>
          </p:cNvPr>
          <p:cNvSpPr txBox="1"/>
          <p:nvPr/>
        </p:nvSpPr>
        <p:spPr>
          <a:xfrm>
            <a:off x="308455" y="843677"/>
            <a:ext cx="609738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Unfortunately, only during the last quench the quench antenna were in the magnet. The other quenches occurred while the magnetic measurement shafts in the magnet.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GB" b="1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b="1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Quenches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4.5 K, 16.05 kA, Q3a-P2, during stairstep cycle</a:t>
            </a:r>
            <a:endParaRPr lang="en-GB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1.9 K, 16.23 kA, Q3a-P3, after 2h40 at flattop</a:t>
            </a:r>
            <a:endParaRPr lang="en-GB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1.9 K, 16.23 kA, Q3a-P1, after 1h30 at flattop</a:t>
            </a:r>
            <a:endParaRPr lang="en-GB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1.9 K, 16.23 kA, Q3a-P3, after 11h30 at flattop. QA segments 6 and 7, large signal, no sign of motion. Quench in the pole turn.</a:t>
            </a:r>
            <a:endParaRPr lang="en-GB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pic>
        <p:nvPicPr>
          <p:cNvPr id="7" name="Picture 6" descr="A diagram of a circular object&#10;&#10;Description automatically generated">
            <a:extLst>
              <a:ext uri="{FF2B5EF4-FFF2-40B4-BE49-F238E27FC236}">
                <a16:creationId xmlns:a16="http://schemas.microsoft.com/office/drawing/2014/main" id="{1A2622ED-7B85-DA91-102D-AE749348A7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839" y="0"/>
            <a:ext cx="5715806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948F4C-1DC9-BE8C-1999-99CBE3C7B5A5}"/>
              </a:ext>
            </a:extLst>
          </p:cNvPr>
          <p:cNvSpPr txBox="1"/>
          <p:nvPr/>
        </p:nvSpPr>
        <p:spPr>
          <a:xfrm>
            <a:off x="742950" y="28575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/>
              <a:t>Quench localization</a:t>
            </a:r>
            <a:endParaRPr lang="en-GB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A70142-7C0C-48BF-CCD5-2D125755C51D}"/>
              </a:ext>
            </a:extLst>
          </p:cNvPr>
          <p:cNvSpPr txBox="1"/>
          <p:nvPr/>
        </p:nvSpPr>
        <p:spPr>
          <a:xfrm>
            <a:off x="391886" y="4433207"/>
            <a:ext cx="546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All quenches happen in magnet “Q3a”, but not in the same pole.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983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63AD08-9E4A-9107-CC4C-B3F58A089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555EC230-4DAF-8FE2-D608-09E5D9E14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34" y="667753"/>
            <a:ext cx="6580572" cy="50684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9AAB6F-EFEA-AB54-2B74-F8B86205F1C3}"/>
              </a:ext>
            </a:extLst>
          </p:cNvPr>
          <p:cNvSpPr txBox="1"/>
          <p:nvPr/>
        </p:nvSpPr>
        <p:spPr>
          <a:xfrm>
            <a:off x="6912142" y="3743471"/>
            <a:ext cx="498783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Quench 4: </a:t>
            </a:r>
          </a:p>
          <a:p>
            <a:endParaRPr lang="nl-NL"/>
          </a:p>
          <a:p>
            <a:r>
              <a:rPr lang="nl-NL"/>
              <a:t>Quench antenna signals from longitudinal segments 6 and 7. Other segments show no voltage buildup before t = 0 s.</a:t>
            </a:r>
          </a:p>
          <a:p>
            <a:endParaRPr lang="nl-NL"/>
          </a:p>
          <a:p>
            <a:r>
              <a:rPr lang="nl-NL" sz="1400"/>
              <a:t>Much larger signal than in normal quenches, even saturating the measurements.</a:t>
            </a:r>
          </a:p>
          <a:p>
            <a:endParaRPr lang="nl-NL"/>
          </a:p>
          <a:p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DB9288-8835-820A-7334-308B3C2757AF}"/>
              </a:ext>
            </a:extLst>
          </p:cNvPr>
          <p:cNvSpPr txBox="1"/>
          <p:nvPr/>
        </p:nvSpPr>
        <p:spPr>
          <a:xfrm>
            <a:off x="2621954" y="2475776"/>
            <a:ext cx="13797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/>
              <a:t>No sign of mechanical vibration</a:t>
            </a:r>
            <a:endParaRPr lang="en-GB" sz="110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A5A3724-FB7A-E63D-E4B4-C0E69C4031C7}"/>
              </a:ext>
            </a:extLst>
          </p:cNvPr>
          <p:cNvCxnSpPr>
            <a:cxnSpLocks/>
          </p:cNvCxnSpPr>
          <p:nvPr/>
        </p:nvCxnSpPr>
        <p:spPr>
          <a:xfrm>
            <a:off x="3524824" y="2692219"/>
            <a:ext cx="1338942" cy="3837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diagram of a circular object&#10;&#10;Description automatically generated">
            <a:extLst>
              <a:ext uri="{FF2B5EF4-FFF2-40B4-BE49-F238E27FC236}">
                <a16:creationId xmlns:a16="http://schemas.microsoft.com/office/drawing/2014/main" id="{EE5D31F7-C3DC-9693-A603-3B7128EFF5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258" y="60157"/>
            <a:ext cx="3330742" cy="399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86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8005BD-4057-CAE3-528F-F050B8D2E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764FEB9F-2BDB-3E3A-A031-69D2946D51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895" y="959368"/>
            <a:ext cx="4811742" cy="37060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5AFFA9-EBE1-51C6-664D-27A09E06D6AF}"/>
              </a:ext>
            </a:extLst>
          </p:cNvPr>
          <p:cNvSpPr txBox="1"/>
          <p:nvPr/>
        </p:nvSpPr>
        <p:spPr>
          <a:xfrm>
            <a:off x="860687" y="153429"/>
            <a:ext cx="491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Voltage development during quench and dV/dt</a:t>
            </a:r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402FE55-9456-3F5A-1F04-AB690D7EA7D9}"/>
              </a:ext>
            </a:extLst>
          </p:cNvPr>
          <p:cNvCxnSpPr>
            <a:cxnSpLocks/>
          </p:cNvCxnSpPr>
          <p:nvPr/>
        </p:nvCxnSpPr>
        <p:spPr>
          <a:xfrm>
            <a:off x="11454087" y="664869"/>
            <a:ext cx="182640" cy="8115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02A82ED-4DE5-2FEE-4067-B8F08C4D1371}"/>
              </a:ext>
            </a:extLst>
          </p:cNvPr>
          <p:cNvSpPr txBox="1"/>
          <p:nvPr/>
        </p:nvSpPr>
        <p:spPr>
          <a:xfrm>
            <a:off x="10061061" y="141649"/>
            <a:ext cx="2304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Quench 2 at 1.9 K stands out in terms of dV/dt.</a:t>
            </a:r>
            <a:endParaRPr lang="en-GB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77ABE4-D1A4-E805-D30D-ED5EA0037197}"/>
              </a:ext>
            </a:extLst>
          </p:cNvPr>
          <p:cNvSpPr txBox="1"/>
          <p:nvPr/>
        </p:nvSpPr>
        <p:spPr>
          <a:xfrm>
            <a:off x="9327134" y="4605083"/>
            <a:ext cx="25587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The 4.5 K quench has a significantly lower dV/dt and in the normal range. </a:t>
            </a:r>
            <a:endParaRPr lang="en-GB" sz="140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9A4C3B8-F118-1B9D-F613-FA9FFD71DED6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10488182" y="3963396"/>
            <a:ext cx="118310" cy="64168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graph of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FC06D64C-EFFE-5EE0-7097-EAA25D38B6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0" t="2474" r="19088" b="2161"/>
          <a:stretch/>
        </p:blipFill>
        <p:spPr>
          <a:xfrm>
            <a:off x="169363" y="707494"/>
            <a:ext cx="4764505" cy="470434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7756CD1-A273-A9BF-394B-0179AE47C645}"/>
              </a:ext>
            </a:extLst>
          </p:cNvPr>
          <p:cNvSpPr txBox="1"/>
          <p:nvPr/>
        </p:nvSpPr>
        <p:spPr>
          <a:xfrm>
            <a:off x="8659277" y="1057284"/>
            <a:ext cx="28648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Voltage build up in various MQXF magnets</a:t>
            </a:r>
            <a:endParaRPr lang="en-GB" sz="11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1C4E2B-EDDE-09E0-CFE1-6AE2F9E5C66A}"/>
              </a:ext>
            </a:extLst>
          </p:cNvPr>
          <p:cNvSpPr txBox="1"/>
          <p:nvPr/>
        </p:nvSpPr>
        <p:spPr>
          <a:xfrm>
            <a:off x="4793024" y="2443082"/>
            <a:ext cx="25587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The two quenches in P3 have a similar quench start, but deviate after a few ms.</a:t>
            </a:r>
            <a:endParaRPr lang="en-GB" sz="140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87B904D-0EB0-CB11-5B9D-C372C1C3F93E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3272589" y="2812414"/>
            <a:ext cx="152043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C64DAE2-2456-4F8E-2362-31738E993786}"/>
              </a:ext>
            </a:extLst>
          </p:cNvPr>
          <p:cNvSpPr txBox="1"/>
          <p:nvPr/>
        </p:nvSpPr>
        <p:spPr>
          <a:xfrm>
            <a:off x="4816642" y="1557169"/>
            <a:ext cx="25587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The two quenches in P3 have a similar quench start, but deviate after a few ms.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65250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25" grpId="0"/>
    </p:bldLst>
  </p:timing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12147</TotalTime>
  <Words>1273</Words>
  <Application>Microsoft Office PowerPoint</Application>
  <PresentationFormat>Widescreen</PresentationFormat>
  <Paragraphs>165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Arial</vt:lpstr>
      <vt:lpstr>Calibri</vt:lpstr>
      <vt:lpstr>Times New Roman</vt:lpstr>
      <vt:lpstr>Wingdings</vt:lpstr>
      <vt:lpstr>HiLumi</vt:lpstr>
      <vt:lpstr>LMQXFA01 test results at CERN Magnets: MQXFA04, MQXFA03  MAB 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Appendix</vt:lpstr>
      <vt:lpstr>PowerPoint Presentation</vt:lpstr>
      <vt:lpstr>Appendix: Full powering history at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MQXFBP3 quench analysis</dc:title>
  <dc:creator>Franco Julio Mangiarotti</dc:creator>
  <cp:lastModifiedBy>Gerard Willering</cp:lastModifiedBy>
  <cp:revision>131</cp:revision>
  <dcterms:created xsi:type="dcterms:W3CDTF">2022-10-10T13:22:51Z</dcterms:created>
  <dcterms:modified xsi:type="dcterms:W3CDTF">2024-08-14T08:52:41Z</dcterms:modified>
</cp:coreProperties>
</file>