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82" r:id="rId1"/>
  </p:sldMasterIdLst>
  <p:notesMasterIdLst>
    <p:notesMasterId r:id="rId15"/>
  </p:notesMasterIdLst>
  <p:handoutMasterIdLst>
    <p:handoutMasterId r:id="rId16"/>
  </p:handoutMasterIdLst>
  <p:sldIdLst>
    <p:sldId id="259" r:id="rId2"/>
    <p:sldId id="554" r:id="rId3"/>
    <p:sldId id="557" r:id="rId4"/>
    <p:sldId id="555" r:id="rId5"/>
    <p:sldId id="556" r:id="rId6"/>
    <p:sldId id="558" r:id="rId7"/>
    <p:sldId id="559" r:id="rId8"/>
    <p:sldId id="550" r:id="rId9"/>
    <p:sldId id="551" r:id="rId10"/>
    <p:sldId id="552" r:id="rId11"/>
    <p:sldId id="553" r:id="rId12"/>
    <p:sldId id="279" r:id="rId13"/>
    <p:sldId id="560" r:id="rId14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948"/>
    <a:srgbClr val="F6EAEA"/>
    <a:srgbClr val="F3CFCF"/>
    <a:srgbClr val="1E4630"/>
    <a:srgbClr val="D3E3C1"/>
    <a:srgbClr val="BDD6A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00" autoAdjust="0"/>
    <p:restoredTop sz="95097" autoAdjust="0"/>
  </p:normalViewPr>
  <p:slideViewPr>
    <p:cSldViewPr snapToGrid="0" snapToObjects="1">
      <p:cViewPr varScale="1">
        <p:scale>
          <a:sx n="151" d="100"/>
          <a:sy n="151" d="100"/>
        </p:scale>
        <p:origin x="208" y="50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8" d="100"/>
          <a:sy n="108" d="100"/>
        </p:scale>
        <p:origin x="17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9C48BE-A14B-4E93-8035-70A4E66338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12092-8210-467F-9AB4-F62A3FC55B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0A023-234E-4AAB-ACA0-ACC451BD6892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03CDA-21A8-43C5-93C4-7A99B88059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816A4-8456-4AE5-831F-1DDB80647F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9689-CC1A-41B0-A1F3-D0B2B314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92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4C70-51B9-45E6-A74B-45162AC8A545}" type="datetimeFigureOut">
              <a:rPr lang="en-GB" smtClean="0"/>
              <a:t>17/04/2024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29D5B-559D-4032-AB99-99FD83359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27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1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0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46107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41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48068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6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9320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0704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16001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257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18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39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12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37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897" y="1209554"/>
            <a:ext cx="8637460" cy="132938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51897" y="2543343"/>
            <a:ext cx="4320103" cy="1039022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8B0F42CC-4FD3-4147-9C5E-6537C17216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82CAF34-D0FE-4A8B-A1F2-32D93DDCD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256486C-5A24-4746-BF4E-E5081E6E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21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4643" y="791999"/>
            <a:ext cx="4219076" cy="3531600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tabLst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7534" y="791999"/>
            <a:ext cx="4219076" cy="3526265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AD7E14C1-7B9B-4034-885B-8FB179DF10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AC8105E-D56F-4F70-9457-971CF14CF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B0ACD4C-27FE-4B72-8A97-4296B98FA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B7619052-F748-4982-86B9-93A9F271E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43" y="117250"/>
            <a:ext cx="8631968" cy="573787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blu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944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26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13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469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08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7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643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575" y="4763139"/>
            <a:ext cx="115671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4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5" r:id="rId22"/>
    <p:sldLayoutId id="2147483664" r:id="rId23"/>
    <p:sldLayoutId id="2147483661" r:id="rId24"/>
    <p:sldLayoutId id="2147483677" r:id="rId2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B5E38-97E0-469F-9E62-079F03FC5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97" y="942854"/>
            <a:ext cx="8637460" cy="1329389"/>
          </a:xfrm>
        </p:spPr>
        <p:txBody>
          <a:bodyPr>
            <a:normAutofit/>
          </a:bodyPr>
          <a:lstStyle/>
          <a:p>
            <a:r>
              <a:rPr lang="en-GB" sz="3200" dirty="0"/>
              <a:t>Sensitivity, response and thresholds; first experience during scrubbing and intensity ramp 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5AD8A-6E7F-4B2E-B246-067F40AB107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51897" y="2543343"/>
            <a:ext cx="5324558" cy="1218166"/>
          </a:xfrm>
        </p:spPr>
        <p:txBody>
          <a:bodyPr>
            <a:normAutofit/>
          </a:bodyPr>
          <a:lstStyle/>
          <a:p>
            <a:r>
              <a:rPr lang="en-GB" dirty="0"/>
              <a:t>17/04/2024</a:t>
            </a:r>
          </a:p>
          <a:p>
            <a:r>
              <a:rPr lang="en-GB" dirty="0"/>
              <a:t>Sara Morales on behalf of the SY-BI-BL section</a:t>
            </a:r>
          </a:p>
          <a:p>
            <a:r>
              <a:rPr lang="en-GB" dirty="0"/>
              <a:t>Joint MPP, </a:t>
            </a:r>
            <a:r>
              <a:rPr lang="en-GB" dirty="0" err="1"/>
              <a:t>ColUSM</a:t>
            </a:r>
            <a:r>
              <a:rPr lang="en-GB" dirty="0"/>
              <a:t> and BLMTWG </a:t>
            </a:r>
          </a:p>
        </p:txBody>
      </p:sp>
    </p:spTree>
    <p:extLst>
      <p:ext uri="{BB962C8B-B14F-4D97-AF65-F5344CB8AC3E}">
        <p14:creationId xmlns:p14="http://schemas.microsoft.com/office/powerpoint/2010/main" val="490057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Response from </a:t>
            </a:r>
            <a:r>
              <a:rPr lang="en-GB" sz="2000" dirty="0" err="1"/>
              <a:t>lossmaps</a:t>
            </a:r>
            <a:r>
              <a:rPr lang="en-GB" sz="2000" dirty="0"/>
              <a:t> for new detectors in the wall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22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Response analyzed from 2024 </a:t>
            </a:r>
            <a:r>
              <a:rPr lang="en-US" sz="1400" dirty="0" err="1"/>
              <a:t>betatron</a:t>
            </a:r>
            <a:r>
              <a:rPr lang="en-US" sz="1400" dirty="0"/>
              <a:t> </a:t>
            </a:r>
            <a:r>
              <a:rPr lang="en-US" sz="1400" dirty="0" err="1"/>
              <a:t>lossmaps</a:t>
            </a:r>
            <a:r>
              <a:rPr lang="en-US" sz="1400" dirty="0"/>
              <a:t> with final collimation settings at: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INJECTION: INJPROT IN and 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TOP energy: FLATTOP, EOS, QCHANGE, and during collisions with 6 different beta star values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Reduction in response consistent with primary observations by Belen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650824-BD29-11A7-01A0-7071488348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2196" y="2203105"/>
            <a:ext cx="3399212" cy="20493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944085-F909-90AC-BEE6-2755FB3464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1999" y="2141313"/>
            <a:ext cx="3408273" cy="2049455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A8988C1-A192-D8A5-3BA1-88A46B1E398E}"/>
              </a:ext>
            </a:extLst>
          </p:cNvPr>
          <p:cNvSpPr/>
          <p:nvPr/>
        </p:nvSpPr>
        <p:spPr>
          <a:xfrm>
            <a:off x="2508933" y="4252470"/>
            <a:ext cx="4578262" cy="39038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We compute the mean for INJECTION and TOP separately, convert to aC/p and do a linear fit with energy to get response curve</a:t>
            </a:r>
          </a:p>
        </p:txBody>
      </p:sp>
    </p:spTree>
    <p:extLst>
      <p:ext uri="{BB962C8B-B14F-4D97-AF65-F5344CB8AC3E}">
        <p14:creationId xmlns:p14="http://schemas.microsoft.com/office/powerpoint/2010/main" val="1299534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22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Response analyzed from 2024 </a:t>
            </a:r>
            <a:r>
              <a:rPr lang="en-US" sz="1400" dirty="0" err="1"/>
              <a:t>betatron</a:t>
            </a:r>
            <a:r>
              <a:rPr lang="en-US" sz="1400" dirty="0"/>
              <a:t> </a:t>
            </a:r>
            <a:r>
              <a:rPr lang="en-US" sz="1400" dirty="0" err="1"/>
              <a:t>lossmaps</a:t>
            </a:r>
            <a:r>
              <a:rPr lang="en-US" sz="1400" dirty="0"/>
              <a:t> with final collimation settings at: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INJECTION: INJPROT IN and 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TOP energy: FLATTOP, EOS, QCHANGE, and during collisions with 6 different beta star values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Reduction in response consistent with primary observations by Belen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graph of a graph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87C01D5A-8F03-679A-FF2B-F0016271B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933" y="2149114"/>
            <a:ext cx="3835973" cy="2157346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D72907B5-D8B8-DDCD-534A-C0B952126247}"/>
              </a:ext>
            </a:extLst>
          </p:cNvPr>
          <p:cNvSpPr txBox="1">
            <a:spLocks/>
          </p:cNvSpPr>
          <p:nvPr/>
        </p:nvSpPr>
        <p:spPr>
          <a:xfrm>
            <a:off x="305990" y="206270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Response from </a:t>
            </a:r>
            <a:r>
              <a:rPr lang="en-GB" sz="2000" dirty="0" err="1"/>
              <a:t>lossmaps</a:t>
            </a:r>
            <a:r>
              <a:rPr lang="en-GB" sz="2000" dirty="0"/>
              <a:t> for new detectors in the wall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89320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12</a:t>
            </a:fld>
            <a:endParaRPr/>
          </a:p>
        </p:txBody>
      </p:sp>
      <p:graphicFrame>
        <p:nvGraphicFramePr>
          <p:cNvPr id="501" name="Table 1"/>
          <p:cNvGraphicFramePr/>
          <p:nvPr>
            <p:extLst>
              <p:ext uri="{D42A27DB-BD31-4B8C-83A1-F6EECF244321}">
                <p14:modId xmlns:p14="http://schemas.microsoft.com/office/powerpoint/2010/main" val="3183405512"/>
              </p:ext>
            </p:extLst>
          </p:nvPr>
        </p:nvGraphicFramePr>
        <p:xfrm>
          <a:off x="494237" y="1357501"/>
          <a:ext cx="8155519" cy="1399122"/>
        </p:xfrm>
        <a:graphic>
          <a:graphicData uri="http://schemas.openxmlformats.org/drawingml/2006/table">
            <a:tbl>
              <a:tblPr bandRow="1"/>
              <a:tblGrid>
                <a:gridCol w="1672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0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31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43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5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006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 dirty="0"/>
                        <a:t>Family Name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/>
                        <a:t>2022 loss map values per proton
[aC, aC/TeV]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/>
                        <a:t>Family Name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chemeClr val="accent3"/>
                          </a:solidFill>
                        </a:rPr>
                        <a:t>2024 loss map values per proton
[aC, aC/TeV]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 dirty="0"/>
                        <a:t>Ratio 202</a:t>
                      </a:r>
                      <a:r>
                        <a:rPr lang="en-US" sz="1000" b="1" dirty="0"/>
                        <a:t>4</a:t>
                      </a:r>
                      <a:r>
                        <a:rPr sz="1000" b="1" dirty="0"/>
                        <a:t> / 202</a:t>
                      </a:r>
                      <a:r>
                        <a:rPr lang="en-US" sz="1000" b="1" dirty="0"/>
                        <a:t>2</a:t>
                      </a:r>
                      <a:r>
                        <a:rPr sz="1000" b="1" dirty="0"/>
                        <a:t>
[offset, slope]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734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dirty="0"/>
                        <a:t>THRI_COL_7_TCPPM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[66,44]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THRI_COLL_7_TCPPM_WALL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chemeClr val="accent3"/>
                          </a:solidFill>
                        </a:rPr>
                        <a:t>[3.8, 4.3]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[0.06,0.098]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734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THRI_COLL_7_TCP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12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[ 49, 47 ]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THRI_COLL_7_TCP_WALL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chemeClr val="accent3"/>
                          </a:solidFill>
                        </a:rPr>
                        <a:t>[4.2, 6.4]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[0.09,0.14]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734">
                <a:tc>
                  <a:txBody>
                    <a:bodyPr/>
                    <a:lstStyle/>
                    <a:p>
                      <a:pPr algn="ctr" defTabSz="457200">
                        <a:lnSpc>
                          <a:spcPts val="16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dirty="0"/>
                        <a:t>THRI_COLL_7_TCLA_HI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spcBef>
                          <a:spcPts val="1200"/>
                        </a:spcBef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[ 6, 88 ]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lnSpc>
                          <a:spcPts val="16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/>
                        <a:t>THRI_COLL_7_TCLA_HI_WALL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chemeClr val="accent3"/>
                          </a:solidFill>
                        </a:rPr>
                        <a:t>[1.7, 6.1]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 dirty="0"/>
                        <a:t>[0.3,0.07]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itle 2">
            <a:extLst>
              <a:ext uri="{FF2B5EF4-FFF2-40B4-BE49-F238E27FC236}">
                <a16:creationId xmlns:a16="http://schemas.microsoft.com/office/drawing/2014/main" id="{6E6A1C59-11A8-62E3-52D4-7580B91497F1}"/>
              </a:ext>
            </a:extLst>
          </p:cNvPr>
          <p:cNvSpPr txBox="1">
            <a:spLocks/>
          </p:cNvSpPr>
          <p:nvPr/>
        </p:nvSpPr>
        <p:spPr>
          <a:xfrm>
            <a:off x="305988" y="375603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Proposal of BLM thresholds families for detectors in the wall</a:t>
            </a:r>
            <a:endParaRPr lang="en-US" sz="2000" dirty="0"/>
          </a:p>
        </p:txBody>
      </p:sp>
      <p:sp>
        <p:nvSpPr>
          <p:cNvPr id="8" name="Estimated from loss maps WITHOUT these BLMs:…">
            <a:extLst>
              <a:ext uri="{FF2B5EF4-FFF2-40B4-BE49-F238E27FC236}">
                <a16:creationId xmlns:a16="http://schemas.microsoft.com/office/drawing/2014/main" id="{A655912A-EF6F-C968-FE10-0434F26E8600}"/>
              </a:ext>
            </a:extLst>
          </p:cNvPr>
          <p:cNvSpPr txBox="1"/>
          <p:nvPr/>
        </p:nvSpPr>
        <p:spPr>
          <a:xfrm>
            <a:off x="494237" y="3315185"/>
            <a:ext cx="5344476" cy="6232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350" dirty="0"/>
              <a:t>Maximum allowed power loss from </a:t>
            </a:r>
            <a:r>
              <a:rPr sz="1350" dirty="0"/>
              <a:t>loss maps WITHOUT these BLMs:</a:t>
            </a:r>
          </a:p>
          <a:p>
            <a:r>
              <a:rPr sz="1350" dirty="0"/>
              <a:t>H1 : 3</a:t>
            </a:r>
            <a:r>
              <a:rPr lang="en-US" sz="1350" dirty="0"/>
              <a:t>22.5</a:t>
            </a:r>
            <a:r>
              <a:rPr sz="1350" dirty="0"/>
              <a:t> </a:t>
            </a:r>
            <a:r>
              <a:rPr lang="en-US" sz="1350" dirty="0"/>
              <a:t>k</a:t>
            </a:r>
            <a:r>
              <a:rPr sz="1350" dirty="0"/>
              <a:t>W</a:t>
            </a:r>
          </a:p>
          <a:p>
            <a:r>
              <a:rPr sz="1350" dirty="0"/>
              <a:t>V1 </a:t>
            </a:r>
            <a:r>
              <a:rPr lang="en-US" sz="1350" dirty="0"/>
              <a:t>: 309.8</a:t>
            </a:r>
            <a:r>
              <a:rPr sz="1350" dirty="0"/>
              <a:t> </a:t>
            </a:r>
            <a:r>
              <a:rPr lang="en-US" sz="1350" dirty="0"/>
              <a:t>k</a:t>
            </a:r>
            <a:r>
              <a:rPr sz="1350" dirty="0"/>
              <a:t>W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7D09A8D-2102-8FCF-819F-453EF2199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D8724FC-B752-373A-78C7-2C002D25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13</a:t>
            </a:fld>
            <a:endParaRPr/>
          </a:p>
        </p:txBody>
      </p:sp>
      <p:sp>
        <p:nvSpPr>
          <p:cNvPr id="4" name="Title 2">
            <a:extLst>
              <a:ext uri="{FF2B5EF4-FFF2-40B4-BE49-F238E27FC236}">
                <a16:creationId xmlns:a16="http://schemas.microsoft.com/office/drawing/2014/main" id="{6E6A1C59-11A8-62E3-52D4-7580B91497F1}"/>
              </a:ext>
            </a:extLst>
          </p:cNvPr>
          <p:cNvSpPr txBox="1">
            <a:spLocks/>
          </p:cNvSpPr>
          <p:nvPr/>
        </p:nvSpPr>
        <p:spPr>
          <a:xfrm>
            <a:off x="305990" y="206270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Conclusions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4ADCDB-777D-FDA7-6950-AE7A4A912EEA}"/>
              </a:ext>
            </a:extLst>
          </p:cNvPr>
          <p:cNvSpPr txBox="1"/>
          <p:nvPr/>
        </p:nvSpPr>
        <p:spPr>
          <a:xfrm>
            <a:off x="305989" y="1301915"/>
            <a:ext cx="8532019" cy="2539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Sensitivity of new BLMs in the wall: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Injection: capable of observing losses from 1e6 protons/s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Top Energy: capable of observing losses below 3e5 protons/s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Beam losses at injection seem to be of similar order than in 2023 for 144 bunches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New response factors calculated from loss maps for the 3 new families</a:t>
            </a:r>
          </a:p>
          <a:p>
            <a:pPr algn="l">
              <a:lnSpc>
                <a:spcPct val="150000"/>
              </a:lnSpc>
            </a:pPr>
            <a:endParaRPr lang="en-GB" sz="16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6B81F5-7BA7-727C-3AAC-A52C615D4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D05F1-863E-224C-AD88-66E0573B8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Outline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9090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Sensitivity of new detectors in the wall (RS09)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Top energy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Injection energy/scrubbing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Losses during injection (RS01 and RS09)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New response factors from </a:t>
            </a:r>
            <a:r>
              <a:rPr lang="en-GB" sz="1600" dirty="0" err="1"/>
              <a:t>betatron</a:t>
            </a:r>
            <a:r>
              <a:rPr lang="en-GB" sz="1600" dirty="0"/>
              <a:t> </a:t>
            </a:r>
            <a:r>
              <a:rPr lang="en-GB" sz="1600" dirty="0" err="1"/>
              <a:t>lossmaps</a:t>
            </a:r>
            <a:r>
              <a:rPr lang="en-GB" sz="1600" dirty="0"/>
              <a:t> (RS09)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New BLM thresholds families</a:t>
            </a:r>
          </a:p>
          <a:p>
            <a:pPr algn="l">
              <a:lnSpc>
                <a:spcPct val="150000"/>
              </a:lnSpc>
            </a:pPr>
            <a:endParaRPr lang="en-GB" sz="16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36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Sensitivity of new detectors on the wall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1252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Comparison of signal of “wall” and “old” BLM vs lost intensity from BLM calibration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INJPHYS beam modes a minimum of 1e12 protons per beam in the machine (scrubbing included)</a:t>
            </a:r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graph showing a line of blue and orange dots&#10;&#10;Description automatically generated">
            <a:extLst>
              <a:ext uri="{FF2B5EF4-FFF2-40B4-BE49-F238E27FC236}">
                <a16:creationId xmlns:a16="http://schemas.microsoft.com/office/drawing/2014/main" id="{FD20069B-714D-BECF-027D-6078006EB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43" y="1405867"/>
            <a:ext cx="3964485" cy="1508228"/>
          </a:xfrm>
          <a:prstGeom prst="rect">
            <a:avLst/>
          </a:prstGeom>
        </p:spPr>
      </p:pic>
      <p:pic>
        <p:nvPicPr>
          <p:cNvPr id="9" name="Picture 8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07D839D5-D48E-E813-F8BB-611A871F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422542"/>
            <a:ext cx="3964485" cy="1508228"/>
          </a:xfrm>
          <a:prstGeom prst="rect">
            <a:avLst/>
          </a:prstGeom>
        </p:spPr>
      </p:pic>
      <p:pic>
        <p:nvPicPr>
          <p:cNvPr id="11" name="Picture 10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B0FFBDBF-E8F5-6531-800A-635B61CD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786" y="3066206"/>
            <a:ext cx="4188566" cy="1593476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0EF237-16EE-8216-EBDF-AA33E19C0903}"/>
              </a:ext>
            </a:extLst>
          </p:cNvPr>
          <p:cNvCxnSpPr/>
          <p:nvPr/>
        </p:nvCxnSpPr>
        <p:spPr>
          <a:xfrm flipV="1">
            <a:off x="3895595" y="1521912"/>
            <a:ext cx="0" cy="1171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162A34D-DE5A-172D-B0F9-11D062D7BDB3}"/>
              </a:ext>
            </a:extLst>
          </p:cNvPr>
          <p:cNvCxnSpPr>
            <a:cxnSpLocks/>
          </p:cNvCxnSpPr>
          <p:nvPr/>
        </p:nvCxnSpPr>
        <p:spPr>
          <a:xfrm flipV="1">
            <a:off x="8256740" y="1521912"/>
            <a:ext cx="0" cy="1171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A3B3F48-4DDB-C0BB-6CA2-8897AB0F5F20}"/>
              </a:ext>
            </a:extLst>
          </p:cNvPr>
          <p:cNvCxnSpPr>
            <a:cxnSpLocks/>
          </p:cNvCxnSpPr>
          <p:nvPr/>
        </p:nvCxnSpPr>
        <p:spPr>
          <a:xfrm flipV="1">
            <a:off x="6311031" y="3183698"/>
            <a:ext cx="0" cy="1250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9722E04-CBF1-E48D-BBDE-5DC46B06B997}"/>
              </a:ext>
            </a:extLst>
          </p:cNvPr>
          <p:cNvSpPr txBox="1"/>
          <p:nvPr/>
        </p:nvSpPr>
        <p:spPr>
          <a:xfrm>
            <a:off x="3650071" y="2800677"/>
            <a:ext cx="51855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/>
              <a:t>5e9 - pilot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354090-58E2-CDF6-7E6F-C4A9CB72B7FC}"/>
              </a:ext>
            </a:extLst>
          </p:cNvPr>
          <p:cNvSpPr txBox="1"/>
          <p:nvPr/>
        </p:nvSpPr>
        <p:spPr>
          <a:xfrm>
            <a:off x="8017927" y="2807659"/>
            <a:ext cx="51855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/>
              <a:t>5e9 - pilot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B3C798-3344-4B55-D75A-D97853CF6CD8}"/>
              </a:ext>
            </a:extLst>
          </p:cNvPr>
          <p:cNvSpPr txBox="1"/>
          <p:nvPr/>
        </p:nvSpPr>
        <p:spPr>
          <a:xfrm>
            <a:off x="6035684" y="4526744"/>
            <a:ext cx="51855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 dirty="0"/>
              <a:t>5e9 - pilot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8750022-137D-CB11-20F8-411D0553A3FB}"/>
              </a:ext>
            </a:extLst>
          </p:cNvPr>
          <p:cNvSpPr/>
          <p:nvPr/>
        </p:nvSpPr>
        <p:spPr>
          <a:xfrm>
            <a:off x="7146950" y="3172649"/>
            <a:ext cx="1183709" cy="12615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In all cases signal in new BLMs visible from at least losses around 1e6 protons/s</a:t>
            </a:r>
          </a:p>
        </p:txBody>
      </p:sp>
    </p:spTree>
    <p:extLst>
      <p:ext uri="{BB962C8B-B14F-4D97-AF65-F5344CB8AC3E}">
        <p14:creationId xmlns:p14="http://schemas.microsoft.com/office/powerpoint/2010/main" val="288706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1252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Comparison of signal of “wall” and ”old” BLM vs lost intensity from BLM calibration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FLATTOP beam modes with a minimum of 1e12 protons per beam in the machine (intensity ramp-up from 12 bunches included)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0069B-714D-BECF-027D-6078006EB2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8449" y="1701580"/>
            <a:ext cx="3731733" cy="14305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D839D5-D48E-E813-F8BB-611A871F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84620" y="1701580"/>
            <a:ext cx="3731733" cy="14305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FFBDBF-E8F5-6531-800A-635B61CD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8868" y="3191466"/>
            <a:ext cx="3934323" cy="1508229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7034CF1A-7F3E-C136-6006-957B7903E181}"/>
              </a:ext>
            </a:extLst>
          </p:cNvPr>
          <p:cNvSpPr txBox="1">
            <a:spLocks/>
          </p:cNvSpPr>
          <p:nvPr/>
        </p:nvSpPr>
        <p:spPr>
          <a:xfrm>
            <a:off x="305990" y="206270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/>
              <a:t>Sensitivity of new detectors on the wall</a:t>
            </a:r>
            <a:endParaRPr lang="en-US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2D179B5-06CF-060A-31E9-FCEFE878F6E4}"/>
              </a:ext>
            </a:extLst>
          </p:cNvPr>
          <p:cNvSpPr/>
          <p:nvPr/>
        </p:nvSpPr>
        <p:spPr>
          <a:xfrm>
            <a:off x="7146950" y="3248289"/>
            <a:ext cx="1183709" cy="12615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In all cases signal in new BLMs visible from losses well below 1e6 protons/s </a:t>
            </a:r>
          </a:p>
        </p:txBody>
      </p:sp>
    </p:spTree>
    <p:extLst>
      <p:ext uri="{BB962C8B-B14F-4D97-AF65-F5344CB8AC3E}">
        <p14:creationId xmlns:p14="http://schemas.microsoft.com/office/powerpoint/2010/main" val="3905981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1575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Comparison of signal of “wall” and ”old” BLM vs lost intensity from BLM calibration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SQUEEZE beam modes with a minimum of 1e12 protons in the machine (intensity ramp-up from 12 bunches included)</a:t>
            </a:r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20069B-714D-BECF-027D-6078006EB20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8449" y="1658625"/>
            <a:ext cx="3731733" cy="14305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D839D5-D48E-E813-F8BB-611A871FE3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84620" y="1701580"/>
            <a:ext cx="3731733" cy="14305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FFBDBF-E8F5-6531-800A-635B61CD98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8868" y="3191466"/>
            <a:ext cx="3934323" cy="1508228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F721CF7C-8097-4F7C-113F-A49F3EE2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Sensitivity of new detectors on the wall</a:t>
            </a:r>
            <a:endParaRPr lang="en-US" sz="20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71F0EF6-F263-95A7-728C-A2F5BD2ADF60}"/>
              </a:ext>
            </a:extLst>
          </p:cNvPr>
          <p:cNvSpPr/>
          <p:nvPr/>
        </p:nvSpPr>
        <p:spPr>
          <a:xfrm>
            <a:off x="7146950" y="3248289"/>
            <a:ext cx="1183709" cy="126156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In all cases signal in new BLMs visible from losses around 3e5 protons/s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9689D1A-4AAF-EAB3-A986-5A4D5AD5B91B}"/>
              </a:ext>
            </a:extLst>
          </p:cNvPr>
          <p:cNvSpPr/>
          <p:nvPr/>
        </p:nvSpPr>
        <p:spPr>
          <a:xfrm>
            <a:off x="218449" y="3345258"/>
            <a:ext cx="1983095" cy="11618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500kW -&gt; 5.8e11 protons/s</a:t>
            </a:r>
          </a:p>
          <a:p>
            <a:pPr algn="ctr"/>
            <a:r>
              <a:rPr lang="en-CH" sz="1100" dirty="0"/>
              <a:t>6 orders of magnitude bewlo max loss allowed for RS09</a:t>
            </a:r>
          </a:p>
        </p:txBody>
      </p:sp>
    </p:spTree>
    <p:extLst>
      <p:ext uri="{BB962C8B-B14F-4D97-AF65-F5344CB8AC3E}">
        <p14:creationId xmlns:p14="http://schemas.microsoft.com/office/powerpoint/2010/main" val="4063801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F721CF7C-8097-4F7C-113F-A49F3EE2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Losses during injection</a:t>
            </a:r>
            <a:endParaRPr lang="en-US" sz="2000" dirty="0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6FA7CC1E-FB71-F4ED-42AE-E7820109B7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669"/>
          <a:stretch/>
        </p:blipFill>
        <p:spPr>
          <a:xfrm>
            <a:off x="1326438" y="484530"/>
            <a:ext cx="3107499" cy="4174439"/>
          </a:xfrm>
          <a:prstGeom prst="rect">
            <a:avLst/>
          </a:prstGeom>
        </p:spPr>
      </p:pic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34F694A6-7A35-FE51-50B8-766AA7B78F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3386"/>
          <a:stretch/>
        </p:blipFill>
        <p:spPr>
          <a:xfrm>
            <a:off x="5019137" y="154596"/>
            <a:ext cx="3404005" cy="45339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2688F8B-1A75-B2C2-A65F-18F2E215941A}"/>
              </a:ext>
            </a:extLst>
          </p:cNvPr>
          <p:cNvSpPr txBox="1"/>
          <p:nvPr/>
        </p:nvSpPr>
        <p:spPr>
          <a:xfrm>
            <a:off x="3409472" y="973028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2023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A69142-34EF-0F10-B71D-9E435B27E826}"/>
              </a:ext>
            </a:extLst>
          </p:cNvPr>
          <p:cNvSpPr txBox="1"/>
          <p:nvPr/>
        </p:nvSpPr>
        <p:spPr>
          <a:xfrm>
            <a:off x="5681133" y="605301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757592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DDED9C-7988-F8DC-F90A-B60D7A25C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2000" dirty="0"/>
              <a:t>Maximum loss vs number of bunches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F3B68-1E86-0F1B-A6CC-FF9325F95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5F25C-483B-56E4-1C82-C9E3C6F31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DB6F1-09B3-A5BB-B749-5483A39AB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955723F0-0E84-D4D9-5EC2-F3B384B20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900" y="2571750"/>
            <a:ext cx="6318250" cy="1933276"/>
          </a:xfrm>
          <a:prstGeom prst="rect">
            <a:avLst/>
          </a:prstGeom>
        </p:spPr>
      </p:pic>
      <p:pic>
        <p:nvPicPr>
          <p:cNvPr id="10" name="Picture 9" descr="A graph of a graph with red and blue lines&#10;&#10;Description automatically generated with medium confidence">
            <a:extLst>
              <a:ext uri="{FF2B5EF4-FFF2-40B4-BE49-F238E27FC236}">
                <a16:creationId xmlns:a16="http://schemas.microsoft.com/office/drawing/2014/main" id="{DFDA12E2-160A-27BC-2786-DD8E2C6A6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900" y="633439"/>
            <a:ext cx="6318250" cy="19383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AF401A-80CE-DF7D-7664-351BDE39917E}"/>
              </a:ext>
            </a:extLst>
          </p:cNvPr>
          <p:cNvSpPr txBox="1"/>
          <p:nvPr/>
        </p:nvSpPr>
        <p:spPr>
          <a:xfrm>
            <a:off x="1989666" y="1782391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2023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1ABF4F-AB8D-6CC0-10F2-238F28788EEE}"/>
              </a:ext>
            </a:extLst>
          </p:cNvPr>
          <p:cNvSpPr txBox="1"/>
          <p:nvPr/>
        </p:nvSpPr>
        <p:spPr>
          <a:xfrm>
            <a:off x="2062826" y="2807111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013343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Response from </a:t>
            </a:r>
            <a:r>
              <a:rPr lang="en-GB" sz="2000" dirty="0" err="1"/>
              <a:t>lossmaps</a:t>
            </a:r>
            <a:r>
              <a:rPr lang="en-GB" sz="2000" dirty="0"/>
              <a:t> for new detectors in the wall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22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Response analyzed from 2024 </a:t>
            </a:r>
            <a:r>
              <a:rPr lang="en-US" sz="1400" dirty="0" err="1"/>
              <a:t>betatron</a:t>
            </a:r>
            <a:r>
              <a:rPr lang="en-US" sz="1400" dirty="0"/>
              <a:t> </a:t>
            </a:r>
            <a:r>
              <a:rPr lang="en-US" sz="1400" dirty="0" err="1"/>
              <a:t>lossmaps</a:t>
            </a:r>
            <a:r>
              <a:rPr lang="en-US" sz="1400" dirty="0"/>
              <a:t> with final collimation settings at: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INJECTION: INJPROT IN and 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TOP energy: FLATTOP, EOS, QCHANGE, and during collisions with 6 different beta star values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Reduction in response consistent with primary observations by Belen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A graph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4B650824-BD29-11A7-01A0-707148834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22" y="2024791"/>
            <a:ext cx="3399213" cy="2180524"/>
          </a:xfrm>
          <a:prstGeom prst="rect">
            <a:avLst/>
          </a:prstGeom>
        </p:spPr>
      </p:pic>
      <p:pic>
        <p:nvPicPr>
          <p:cNvPr id="9" name="Picture 8" descr="A graph of a stock market&#10;&#10;Description automatically generated">
            <a:extLst>
              <a:ext uri="{FF2B5EF4-FFF2-40B4-BE49-F238E27FC236}">
                <a16:creationId xmlns:a16="http://schemas.microsoft.com/office/drawing/2014/main" id="{BB944085-F909-90AC-BEE6-2755FB346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080" y="2034666"/>
            <a:ext cx="3492499" cy="2184215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5A48E0-05AF-8CAA-9AF6-DF9B279AD0CD}"/>
              </a:ext>
            </a:extLst>
          </p:cNvPr>
          <p:cNvSpPr/>
          <p:nvPr/>
        </p:nvSpPr>
        <p:spPr>
          <a:xfrm>
            <a:off x="2508933" y="4316158"/>
            <a:ext cx="4578262" cy="326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Response for B2 losses much lower -&gt; We keep only B1 lossmaps</a:t>
            </a:r>
          </a:p>
        </p:txBody>
      </p:sp>
    </p:spTree>
    <p:extLst>
      <p:ext uri="{BB962C8B-B14F-4D97-AF65-F5344CB8AC3E}">
        <p14:creationId xmlns:p14="http://schemas.microsoft.com/office/powerpoint/2010/main" val="1499529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Response from </a:t>
            </a:r>
            <a:r>
              <a:rPr lang="en-GB" sz="2000" dirty="0" err="1"/>
              <a:t>lossmaps</a:t>
            </a:r>
            <a:r>
              <a:rPr lang="en-GB" sz="2000" dirty="0"/>
              <a:t> for new detectors in the wall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Sensitivity, response and thresholds; first experience during scrubbing and intensity ramp up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17.04.24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222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Response analyzed from 2024 </a:t>
            </a:r>
            <a:r>
              <a:rPr lang="en-US" sz="1400" dirty="0" err="1"/>
              <a:t>betatron</a:t>
            </a:r>
            <a:r>
              <a:rPr lang="en-US" sz="1400" dirty="0"/>
              <a:t> </a:t>
            </a:r>
            <a:r>
              <a:rPr lang="en-US" sz="1400" dirty="0" err="1"/>
              <a:t>lossmaps</a:t>
            </a:r>
            <a:r>
              <a:rPr lang="en-US" sz="1400" dirty="0"/>
              <a:t> with final collimation settings at: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INJECTION: INJPROT IN and OUT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TOP energy: FLATTOP, EOS, QCHANGE, and during collisions with 6 different beta star values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Reduction in response consistent with primary observations by Belen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650824-BD29-11A7-01A0-7071488348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84722" y="2115463"/>
            <a:ext cx="3399212" cy="21805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B944085-F909-90AC-BEE6-2755FB3464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1999" y="2135679"/>
            <a:ext cx="3408273" cy="2184215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A917802-3E0C-CAFF-C55A-6856FA63CA2B}"/>
              </a:ext>
            </a:extLst>
          </p:cNvPr>
          <p:cNvSpPr/>
          <p:nvPr/>
        </p:nvSpPr>
        <p:spPr>
          <a:xfrm>
            <a:off x="2508933" y="4374229"/>
            <a:ext cx="4578262" cy="32669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We keep only the maximum from each set of B1 lossmaps</a:t>
            </a:r>
          </a:p>
        </p:txBody>
      </p:sp>
    </p:spTree>
    <p:extLst>
      <p:ext uri="{BB962C8B-B14F-4D97-AF65-F5344CB8AC3E}">
        <p14:creationId xmlns:p14="http://schemas.microsoft.com/office/powerpoint/2010/main" val="13431897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6373</TotalTime>
  <Words>1017</Words>
  <Application>Microsoft Macintosh PowerPoint</Application>
  <PresentationFormat>On-screen Show (16:9)</PresentationFormat>
  <Paragraphs>127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Open Sans</vt:lpstr>
      <vt:lpstr>Calibri</vt:lpstr>
      <vt:lpstr>Wingdings</vt:lpstr>
      <vt:lpstr>Arial</vt:lpstr>
      <vt:lpstr>CERN Corporate 16x9_PPT_Arial</vt:lpstr>
      <vt:lpstr>Sensitivity, response and thresholds; first experience during scrubbing and intensity ramp up</vt:lpstr>
      <vt:lpstr>Outline</vt:lpstr>
      <vt:lpstr>Sensitivity of new detectors on the wall</vt:lpstr>
      <vt:lpstr>PowerPoint Presentation</vt:lpstr>
      <vt:lpstr>Sensitivity of new detectors on the wall</vt:lpstr>
      <vt:lpstr>Losses during injection</vt:lpstr>
      <vt:lpstr>Maximum loss vs number of bunches</vt:lpstr>
      <vt:lpstr>Response from lossmaps for new detectors in the wall</vt:lpstr>
      <vt:lpstr>Response from lossmaps for new detectors in the wall</vt:lpstr>
      <vt:lpstr>Response from lossmaps for new detectors in the wall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Sara Morales Vigo</cp:lastModifiedBy>
  <cp:revision>458</cp:revision>
  <dcterms:created xsi:type="dcterms:W3CDTF">2012-11-30T11:04:26Z</dcterms:created>
  <dcterms:modified xsi:type="dcterms:W3CDTF">2024-04-17T11:40:38Z</dcterms:modified>
</cp:coreProperties>
</file>