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 autoCompressPictures="0">
  <p:sldMasterIdLst>
    <p:sldMasterId id="2147483682" r:id="rId1"/>
  </p:sldMasterIdLst>
  <p:notesMasterIdLst>
    <p:notesMasterId r:id="rId20"/>
  </p:notesMasterIdLst>
  <p:handoutMasterIdLst>
    <p:handoutMasterId r:id="rId21"/>
  </p:handoutMasterIdLst>
  <p:sldIdLst>
    <p:sldId id="259" r:id="rId2"/>
    <p:sldId id="554" r:id="rId3"/>
    <p:sldId id="564" r:id="rId4"/>
    <p:sldId id="555" r:id="rId5"/>
    <p:sldId id="556" r:id="rId6"/>
    <p:sldId id="565" r:id="rId7"/>
    <p:sldId id="566" r:id="rId8"/>
    <p:sldId id="558" r:id="rId9"/>
    <p:sldId id="559" r:id="rId10"/>
    <p:sldId id="550" r:id="rId11"/>
    <p:sldId id="551" r:id="rId12"/>
    <p:sldId id="552" r:id="rId13"/>
    <p:sldId id="553" r:id="rId14"/>
    <p:sldId id="279" r:id="rId15"/>
    <p:sldId id="561" r:id="rId16"/>
    <p:sldId id="562" r:id="rId17"/>
    <p:sldId id="563" r:id="rId18"/>
    <p:sldId id="560" r:id="rId19"/>
  </p:sldIdLst>
  <p:sldSz cx="9144000" cy="5143500" type="screen16x9"/>
  <p:notesSz cx="6858000" cy="9144000"/>
  <p:embeddedFontLst>
    <p:embeddedFont>
      <p:font typeface="Open Sans" panose="020B0606030504020204" pitchFamily="34" charset="0"/>
      <p:regular r:id="rId22"/>
      <p:bold r:id="rId23"/>
      <p:italic r:id="rId24"/>
      <p:boldItalic r:id="rId25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4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D6948"/>
    <a:srgbClr val="F6EAEA"/>
    <a:srgbClr val="F3CFCF"/>
    <a:srgbClr val="1E4630"/>
    <a:srgbClr val="D3E3C1"/>
    <a:srgbClr val="BDD6A2"/>
    <a:srgbClr val="104282"/>
    <a:srgbClr val="0B387C"/>
    <a:srgbClr val="0055A0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612" autoAdjust="0"/>
    <p:restoredTop sz="95097" autoAdjust="0"/>
  </p:normalViewPr>
  <p:slideViewPr>
    <p:cSldViewPr snapToGrid="0" snapToObjects="1">
      <p:cViewPr>
        <p:scale>
          <a:sx n="166" d="100"/>
          <a:sy n="166" d="100"/>
        </p:scale>
        <p:origin x="1296" y="840"/>
      </p:cViewPr>
      <p:guideLst>
        <p:guide orient="horz" pos="1620"/>
        <p:guide pos="2884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 showGuides="1">
      <p:cViewPr varScale="1">
        <p:scale>
          <a:sx n="108" d="100"/>
          <a:sy n="108" d="100"/>
        </p:scale>
        <p:origin x="1722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4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3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2.fntdata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1.fntdata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DE9C48BE-A14B-4E93-8035-70A4E663386F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C012092-8210-467F-9AB4-F62A3FC55B6C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5E0A023-234E-4AAB-ACA0-ACC451BD6892}" type="datetimeFigureOut">
              <a:rPr lang="en-GB" smtClean="0"/>
              <a:t>23/04/2024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6103CDA-21A8-43C5-93C4-7A99B880599A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ED816A4-8456-4AE5-831F-1DDB80647F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929689-CC1A-41B0-A1F3-D0B2B314D2E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7359256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D904C70-51B9-45E6-A74B-45162AC8A545}" type="datetimeFigureOut">
              <a:rPr lang="en-GB" smtClean="0"/>
              <a:t>23/04/2024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B229D5B-559D-4032-AB99-99FD8335982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372727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27302" y="1626785"/>
            <a:ext cx="1890000" cy="18710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90155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5992" y="280195"/>
            <a:ext cx="4212431" cy="79930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5991" y="1198994"/>
            <a:ext cx="4212431" cy="3456384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625578" y="0"/>
            <a:ext cx="4518422" cy="473849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CH"/>
              <a:t>17.04.24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S.Morales - Sensitivity, response and thresholds; first experience during scrubbing and intensity ramp up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09042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5992" y="280195"/>
            <a:ext cx="8532018" cy="79930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5991" y="1198994"/>
            <a:ext cx="4212431" cy="3456384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CH"/>
              <a:t>17.04.24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S.Morales - Sensitivity, response and thresholds; first experience during scrubbing and intensity ramp up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625579" y="1194198"/>
            <a:ext cx="4212431" cy="1674019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4625579" y="2977278"/>
            <a:ext cx="4212431" cy="1674019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046107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5992" y="280195"/>
            <a:ext cx="8532018" cy="79930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5991" y="1198994"/>
            <a:ext cx="2781301" cy="3456384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CH"/>
              <a:t>17.04.24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S.Morales - Sensitivity, response and thresholds; first experience during scrubbing and intensity ramp up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056710" y="1194198"/>
            <a:ext cx="2781300" cy="1674019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093511" y="2977278"/>
            <a:ext cx="2744499" cy="1674019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3194447" y="1194198"/>
            <a:ext cx="2744499" cy="1674019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3194447" y="2983512"/>
            <a:ext cx="2744499" cy="1674019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0241118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5991" y="273844"/>
            <a:ext cx="8535609" cy="81319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5991" y="1194198"/>
            <a:ext cx="4212431" cy="501253"/>
          </a:xfrm>
        </p:spPr>
        <p:txBody>
          <a:bodyPr anchor="t" anchorCtr="0"/>
          <a:lstStyle>
            <a:lvl1pPr marL="0" indent="0">
              <a:buNone/>
              <a:defRPr sz="1800" b="1">
                <a:solidFill>
                  <a:schemeClr val="accent2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03724"/>
            <a:ext cx="4212450" cy="491726"/>
          </a:xfrm>
        </p:spPr>
        <p:txBody>
          <a:bodyPr anchor="t" anchorCtr="0"/>
          <a:lstStyle>
            <a:lvl1pPr marL="0" indent="0">
              <a:buNone/>
              <a:defRPr sz="1800" b="1">
                <a:solidFill>
                  <a:schemeClr val="accent2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305992" y="1815704"/>
            <a:ext cx="4212431" cy="283487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de-CH"/>
              <a:t>17.04.24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GB"/>
              <a:t>S.Morales - Sensitivity, response and thresholds; first experience during scrubbing and intensity ramp up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629151" y="1815704"/>
            <a:ext cx="4212431" cy="283487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34806804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5991" y="273844"/>
            <a:ext cx="8535609" cy="81319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5991" y="1194198"/>
            <a:ext cx="2781301" cy="501253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None/>
              <a:defRPr sz="1575" b="1">
                <a:solidFill>
                  <a:schemeClr val="accent2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56710" y="1203724"/>
            <a:ext cx="2784890" cy="491726"/>
          </a:xfrm>
        </p:spPr>
        <p:txBody>
          <a:bodyPr anchor="t" anchorCtr="0"/>
          <a:lstStyle>
            <a:lvl1pPr marL="0" indent="0">
              <a:spcBef>
                <a:spcPts val="300"/>
              </a:spcBef>
              <a:spcAft>
                <a:spcPts val="0"/>
              </a:spcAft>
              <a:buNone/>
              <a:defRPr sz="1800" b="1">
                <a:solidFill>
                  <a:schemeClr val="accent2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305992" y="1815704"/>
            <a:ext cx="2781300" cy="283487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056710" y="1812132"/>
            <a:ext cx="2784890" cy="283487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3190385" y="1200921"/>
            <a:ext cx="2781301" cy="501253"/>
          </a:xfrm>
        </p:spPr>
        <p:txBody>
          <a:bodyPr anchor="t" anchorCtr="0"/>
          <a:lstStyle>
            <a:lvl1pPr marL="0" indent="0">
              <a:spcBef>
                <a:spcPts val="300"/>
              </a:spcBef>
              <a:spcAft>
                <a:spcPts val="0"/>
              </a:spcAft>
              <a:buNone/>
              <a:defRPr sz="1575" b="1">
                <a:solidFill>
                  <a:schemeClr val="accent2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3190386" y="1822427"/>
            <a:ext cx="2781300" cy="283487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de-CH"/>
              <a:t>17.04.24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GB"/>
              <a:t>S.Morales - Sensitivity, response and thresholds; first experience during scrubbing and intensity ramp up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36210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5991" y="273844"/>
            <a:ext cx="8535609" cy="81319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3087290" y="1201033"/>
            <a:ext cx="2970000" cy="848411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1575" b="0">
                <a:solidFill>
                  <a:schemeClr val="bg1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3087290" y="2049332"/>
            <a:ext cx="2969419" cy="2607973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de-CH"/>
              <a:t>17.04.24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GB"/>
              <a:t>S.Morales - Sensitivity, response and thresholds; first experience during scrubbing and intensity ramp up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2456" y="3808894"/>
            <a:ext cx="2970000" cy="848411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1575" b="0">
                <a:solidFill>
                  <a:schemeClr val="bg1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3038" y="1201032"/>
            <a:ext cx="2969419" cy="2607973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6174291" y="3808894"/>
            <a:ext cx="2970000" cy="848411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1575" b="0">
                <a:solidFill>
                  <a:schemeClr val="bg1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6174291" y="1201032"/>
            <a:ext cx="2969419" cy="2607973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27932046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5991" y="273844"/>
            <a:ext cx="8535609" cy="81319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309582" y="1194197"/>
            <a:ext cx="8532018" cy="192293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05992" y="3220642"/>
            <a:ext cx="2781300" cy="142994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3200401" y="3220642"/>
            <a:ext cx="2749153" cy="142994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de-CH"/>
              <a:t>17.04.24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/>
              <a:t>S.Morales - Sensitivity, response and thresholds; first experience during scrubbing and intensity ramp up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6064251" y="3220642"/>
            <a:ext cx="2777349" cy="142994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405070472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5991" y="273844"/>
            <a:ext cx="8535609" cy="81319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194197"/>
            <a:ext cx="9144000" cy="2209403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05992" y="3220642"/>
            <a:ext cx="2781300" cy="1429940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3200401" y="3220642"/>
            <a:ext cx="2749153" cy="1429940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de-CH"/>
              <a:t>17.04.24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/>
              <a:t>S.Morales - Sensitivity, response and thresholds; first experience during scrubbing and intensity ramp up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6064251" y="3220642"/>
            <a:ext cx="2777349" cy="1429940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5160015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5991" y="1282304"/>
            <a:ext cx="8532019" cy="2139553"/>
          </a:xfrm>
        </p:spPr>
        <p:txBody>
          <a:bodyPr anchor="b"/>
          <a:lstStyle>
            <a:lvl1pPr>
              <a:defRPr sz="375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5990" y="3442098"/>
            <a:ext cx="853202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accent2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17.04.24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S.Morales - Sensitivity, response and thresholds; first experience during scrubbing and intensity ramp up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425718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17.04.24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S.Morales - Sensitivity, response and thresholds; first experience during scrubbing and intensity ramp up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91855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78462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>
            <a:noAutofit/>
          </a:bodyPr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17.04.24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S.Morales - Sensitivity, response and thresholds; first experience during scrubbing and intensity ramp up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463943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17.04.24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S.Morales - Sensitivity, response and thresholds; first experience during scrubbing and intensity ramp up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361241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/>
        </p:nvSpPr>
        <p:spPr>
          <a:xfrm>
            <a:off x="305991" y="4647304"/>
            <a:ext cx="8532019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sz="1350" dirty="0" err="1"/>
              <a:t>home.cern</a:t>
            </a:r>
            <a:endParaRPr lang="en-US" sz="135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23928" y="1683648"/>
            <a:ext cx="1296144" cy="12961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003731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51897" y="1209554"/>
            <a:ext cx="8637460" cy="1329389"/>
          </a:xfrm>
        </p:spPr>
        <p:txBody>
          <a:bodyPr anchor="b">
            <a:normAutofit/>
          </a:bodyPr>
          <a:lstStyle>
            <a:lvl1pPr algn="l">
              <a:lnSpc>
                <a:spcPct val="80000"/>
              </a:lnSpc>
              <a:defRPr sz="4000"/>
            </a:lvl1pPr>
          </a:lstStyle>
          <a:p>
            <a:r>
              <a:rPr kumimoji="0" lang="fr-CH" dirty="0"/>
              <a:t>Click to </a:t>
            </a:r>
            <a:r>
              <a:rPr kumimoji="0" lang="fr-CH" dirty="0" err="1"/>
              <a:t>edit</a:t>
            </a:r>
            <a:r>
              <a:rPr kumimoji="0" lang="fr-CH" dirty="0"/>
              <a:t> Master </a:t>
            </a:r>
            <a:r>
              <a:rPr kumimoji="0" lang="fr-CH" dirty="0" err="1"/>
              <a:t>title</a:t>
            </a:r>
            <a:r>
              <a:rPr kumimoji="0" lang="fr-CH" dirty="0"/>
              <a:t> style</a:t>
            </a:r>
            <a:endParaRPr kumimoji="0"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 hasCustomPrompt="1"/>
          </p:nvPr>
        </p:nvSpPr>
        <p:spPr>
          <a:xfrm>
            <a:off x="251897" y="2543343"/>
            <a:ext cx="4320103" cy="1039022"/>
          </a:xfrm>
        </p:spPr>
        <p:txBody>
          <a:bodyPr lIns="45720" tIns="0" rIns="45720" bIns="0" anchor="t">
            <a:normAutofit/>
          </a:bodyPr>
          <a:lstStyle>
            <a:lvl1pPr marL="0" indent="0" algn="l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dirty="0"/>
              <a:t>Click to </a:t>
            </a:r>
            <a:r>
              <a:rPr kumimoji="0" lang="fr-CH" dirty="0" err="1"/>
              <a:t>edit</a:t>
            </a:r>
            <a:r>
              <a:rPr kumimoji="0" lang="fr-CH" dirty="0"/>
              <a:t> Master </a:t>
            </a:r>
            <a:r>
              <a:rPr kumimoji="0" lang="fr-CH" dirty="0" err="1"/>
              <a:t>text</a:t>
            </a:r>
            <a:r>
              <a:rPr kumimoji="0" lang="fr-CH" dirty="0"/>
              <a:t> styles</a:t>
            </a:r>
          </a:p>
        </p:txBody>
      </p:sp>
      <p:sp>
        <p:nvSpPr>
          <p:cNvPr id="10" name="Date Placeholder 1">
            <a:extLst>
              <a:ext uri="{FF2B5EF4-FFF2-40B4-BE49-F238E27FC236}">
                <a16:creationId xmlns:a16="http://schemas.microsoft.com/office/drawing/2014/main" id="{8B0F42CC-4FD3-4147-9C5E-6537C172161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87507" y="4659327"/>
            <a:ext cx="3069948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500">
                <a:solidFill>
                  <a:schemeClr val="tx1">
                    <a:lumMod val="20000"/>
                    <a:lumOff val="8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de-CH"/>
              <a:t>17.04.24</a:t>
            </a:r>
            <a:endParaRPr lang="en-US" dirty="0"/>
          </a:p>
        </p:txBody>
      </p:sp>
      <p:sp>
        <p:nvSpPr>
          <p:cNvPr id="12" name="Footer Placeholder 2">
            <a:extLst>
              <a:ext uri="{FF2B5EF4-FFF2-40B4-BE49-F238E27FC236}">
                <a16:creationId xmlns:a16="http://schemas.microsoft.com/office/drawing/2014/main" id="{482CAF34-D0FE-4A8B-A1F2-32D93DDCD54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857454" y="4659327"/>
            <a:ext cx="4530479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500">
                <a:solidFill>
                  <a:schemeClr val="tx1">
                    <a:lumMod val="20000"/>
                    <a:lumOff val="8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GB"/>
              <a:t>S.Morales - Sensitivity, response and thresholds; first experience during scrubbing and intensity ramp up</a:t>
            </a:r>
            <a:endParaRPr lang="en-US" dirty="0"/>
          </a:p>
        </p:txBody>
      </p:sp>
      <p:sp>
        <p:nvSpPr>
          <p:cNvPr id="13" name="Slide Number Placeholder 3">
            <a:extLst>
              <a:ext uri="{FF2B5EF4-FFF2-40B4-BE49-F238E27FC236}">
                <a16:creationId xmlns:a16="http://schemas.microsoft.com/office/drawing/2014/main" id="{D256486C-5A24-4746-BF4E-E5081E6EEA7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387933" y="4659327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500">
                <a:solidFill>
                  <a:schemeClr val="tx1">
                    <a:lumMod val="20000"/>
                    <a:lumOff val="8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632166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254643" y="791999"/>
            <a:ext cx="4219076" cy="3531600"/>
          </a:xfrm>
        </p:spPr>
        <p:txBody>
          <a:bodyPr/>
          <a:lstStyle>
            <a:lvl1pPr marL="227013" indent="-227013">
              <a:buClr>
                <a:srgbClr val="C00000"/>
              </a:buClr>
              <a:buSzPct val="90000"/>
              <a:buFont typeface="Wingdings" panose="05000000000000000000" pitchFamily="2" charset="2"/>
              <a:buChar char="§"/>
              <a:defRPr sz="2400"/>
            </a:lvl1pPr>
            <a:lvl2pPr marL="460375" indent="-233363">
              <a:buClr>
                <a:srgbClr val="C00000"/>
              </a:buClr>
              <a:buSzPct val="90000"/>
              <a:buFont typeface="Wingdings" panose="05000000000000000000" pitchFamily="2" charset="2"/>
              <a:buChar char="§"/>
              <a:tabLst/>
              <a:defRPr sz="2400"/>
            </a:lvl2pPr>
            <a:lvl3pPr marL="687388" indent="-227013">
              <a:buClr>
                <a:srgbClr val="C00000"/>
              </a:buClr>
              <a:buSzPct val="90000"/>
              <a:buFont typeface="Wingdings" panose="05000000000000000000" pitchFamily="2" charset="2"/>
              <a:buChar char="§"/>
              <a:defRPr sz="2400"/>
            </a:lvl3pPr>
            <a:lvl4pPr marL="914400" indent="-227013">
              <a:buClr>
                <a:srgbClr val="C00000"/>
              </a:buClr>
              <a:buSzPct val="90000"/>
              <a:buFont typeface="Wingdings" panose="05000000000000000000" pitchFamily="2" charset="2"/>
              <a:buChar char="§"/>
              <a:defRPr sz="2400"/>
            </a:lvl4pPr>
            <a:lvl5pPr marL="1141413" indent="-227013">
              <a:buClr>
                <a:srgbClr val="C00000"/>
              </a:buClr>
              <a:buSzPct val="90000"/>
              <a:buFont typeface="Wingdings" panose="05000000000000000000" pitchFamily="2" charset="2"/>
              <a:buChar char="§"/>
              <a:defRPr sz="2400"/>
            </a:lvl5pPr>
          </a:lstStyle>
          <a:p>
            <a:pPr lvl="0" eaLnBrk="1" latinLnBrk="0" hangingPunct="1"/>
            <a:r>
              <a:rPr lang="fr-CH" dirty="0"/>
              <a:t>Click to </a:t>
            </a:r>
            <a:r>
              <a:rPr lang="fr-CH" dirty="0" err="1"/>
              <a:t>edit</a:t>
            </a:r>
            <a:r>
              <a:rPr lang="fr-CH" dirty="0"/>
              <a:t> Master </a:t>
            </a:r>
            <a:r>
              <a:rPr lang="fr-CH" dirty="0" err="1"/>
              <a:t>text</a:t>
            </a:r>
            <a:r>
              <a:rPr lang="fr-CH" dirty="0"/>
              <a:t> styles</a:t>
            </a:r>
          </a:p>
          <a:p>
            <a:pPr lvl="1" eaLnBrk="1" latinLnBrk="0" hangingPunct="1"/>
            <a:r>
              <a:rPr lang="fr-CH" dirty="0"/>
              <a:t>Second </a:t>
            </a:r>
            <a:r>
              <a:rPr lang="fr-CH" dirty="0" err="1"/>
              <a:t>level</a:t>
            </a:r>
            <a:endParaRPr lang="fr-CH" dirty="0"/>
          </a:p>
          <a:p>
            <a:pPr lvl="2" eaLnBrk="1" latinLnBrk="0" hangingPunct="1"/>
            <a:r>
              <a:rPr lang="fr-CH" dirty="0" err="1"/>
              <a:t>Third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lang="fr-CH" dirty="0"/>
          </a:p>
          <a:p>
            <a:pPr lvl="3" eaLnBrk="1" latinLnBrk="0" hangingPunct="1"/>
            <a:r>
              <a:rPr lang="fr-CH" dirty="0" err="1"/>
              <a:t>Fourth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lang="fr-CH" dirty="0"/>
          </a:p>
          <a:p>
            <a:pPr lvl="4" eaLnBrk="1" latinLnBrk="0" hangingPunct="1"/>
            <a:r>
              <a:rPr lang="fr-CH" dirty="0" err="1"/>
              <a:t>Fifth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kumimoji="0" lang="en-US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67534" y="791999"/>
            <a:ext cx="4219076" cy="3526265"/>
          </a:xfrm>
        </p:spPr>
        <p:txBody>
          <a:bodyPr/>
          <a:lstStyle>
            <a:lvl1pPr marL="227013" indent="-227013">
              <a:buClr>
                <a:srgbClr val="C00000"/>
              </a:buClr>
              <a:buSzPct val="90000"/>
              <a:buFont typeface="Wingdings" panose="05000000000000000000" pitchFamily="2" charset="2"/>
              <a:buChar char="§"/>
              <a:defRPr sz="2400"/>
            </a:lvl1pPr>
            <a:lvl2pPr marL="460375" indent="-233363">
              <a:buClr>
                <a:srgbClr val="C00000"/>
              </a:buClr>
              <a:buSzPct val="90000"/>
              <a:buFont typeface="Wingdings" panose="05000000000000000000" pitchFamily="2" charset="2"/>
              <a:buChar char="§"/>
              <a:defRPr sz="2400"/>
            </a:lvl2pPr>
            <a:lvl3pPr marL="687388" indent="-227013">
              <a:buClr>
                <a:srgbClr val="C00000"/>
              </a:buClr>
              <a:buSzPct val="90000"/>
              <a:buFont typeface="Wingdings" panose="05000000000000000000" pitchFamily="2" charset="2"/>
              <a:buChar char="§"/>
              <a:defRPr sz="2400"/>
            </a:lvl3pPr>
            <a:lvl4pPr marL="914400" indent="-227013">
              <a:buClr>
                <a:srgbClr val="C00000"/>
              </a:buClr>
              <a:buSzPct val="90000"/>
              <a:buFont typeface="Wingdings" panose="05000000000000000000" pitchFamily="2" charset="2"/>
              <a:buChar char="§"/>
              <a:defRPr sz="2400"/>
            </a:lvl4pPr>
            <a:lvl5pPr marL="1141413" indent="-227013">
              <a:buClr>
                <a:srgbClr val="C00000"/>
              </a:buClr>
              <a:buSzPct val="90000"/>
              <a:buFont typeface="Wingdings" panose="05000000000000000000" pitchFamily="2" charset="2"/>
              <a:buChar char="§"/>
              <a:defRPr sz="2400"/>
            </a:lvl5pPr>
          </a:lstStyle>
          <a:p>
            <a:pPr lvl="0" eaLnBrk="1" latinLnBrk="0" hangingPunct="1"/>
            <a:r>
              <a:rPr lang="fr-CH" dirty="0"/>
              <a:t>Click to </a:t>
            </a:r>
            <a:r>
              <a:rPr lang="fr-CH" dirty="0" err="1"/>
              <a:t>edit</a:t>
            </a:r>
            <a:r>
              <a:rPr lang="fr-CH" dirty="0"/>
              <a:t> Master </a:t>
            </a:r>
            <a:r>
              <a:rPr lang="fr-CH" dirty="0" err="1"/>
              <a:t>text</a:t>
            </a:r>
            <a:r>
              <a:rPr lang="fr-CH" dirty="0"/>
              <a:t> styles</a:t>
            </a:r>
          </a:p>
          <a:p>
            <a:pPr lvl="1" eaLnBrk="1" latinLnBrk="0" hangingPunct="1"/>
            <a:r>
              <a:rPr lang="fr-CH" dirty="0"/>
              <a:t>Second </a:t>
            </a:r>
            <a:r>
              <a:rPr lang="fr-CH" dirty="0" err="1"/>
              <a:t>level</a:t>
            </a:r>
            <a:endParaRPr lang="fr-CH" dirty="0"/>
          </a:p>
          <a:p>
            <a:pPr lvl="2" eaLnBrk="1" latinLnBrk="0" hangingPunct="1"/>
            <a:r>
              <a:rPr lang="fr-CH" dirty="0" err="1"/>
              <a:t>Third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lang="fr-CH" dirty="0"/>
          </a:p>
          <a:p>
            <a:pPr lvl="3" eaLnBrk="1" latinLnBrk="0" hangingPunct="1"/>
            <a:r>
              <a:rPr lang="fr-CH" dirty="0" err="1"/>
              <a:t>Fourth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lang="fr-CH" dirty="0"/>
          </a:p>
          <a:p>
            <a:pPr lvl="4" eaLnBrk="1" latinLnBrk="0" hangingPunct="1"/>
            <a:r>
              <a:rPr lang="fr-CH" dirty="0" err="1"/>
              <a:t>Fifth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kumimoji="0" lang="en-US" dirty="0"/>
          </a:p>
        </p:txBody>
      </p:sp>
      <p:sp>
        <p:nvSpPr>
          <p:cNvPr id="11" name="Date Placeholder 1">
            <a:extLst>
              <a:ext uri="{FF2B5EF4-FFF2-40B4-BE49-F238E27FC236}">
                <a16:creationId xmlns:a16="http://schemas.microsoft.com/office/drawing/2014/main" id="{AD7E14C1-7B9B-4034-885B-8FB179DF10D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87507" y="4659327"/>
            <a:ext cx="3069948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500">
                <a:solidFill>
                  <a:schemeClr val="tx1">
                    <a:lumMod val="20000"/>
                    <a:lumOff val="8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de-CH"/>
              <a:t>17.04.24</a:t>
            </a:r>
            <a:endParaRPr lang="en-US" dirty="0"/>
          </a:p>
        </p:txBody>
      </p:sp>
      <p:sp>
        <p:nvSpPr>
          <p:cNvPr id="12" name="Footer Placeholder 2">
            <a:extLst>
              <a:ext uri="{FF2B5EF4-FFF2-40B4-BE49-F238E27FC236}">
                <a16:creationId xmlns:a16="http://schemas.microsoft.com/office/drawing/2014/main" id="{7AC8105E-D56F-4F70-9457-971CF14CF1D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857454" y="4659327"/>
            <a:ext cx="4530479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500">
                <a:solidFill>
                  <a:schemeClr val="tx1">
                    <a:lumMod val="20000"/>
                    <a:lumOff val="8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GB"/>
              <a:t>S.Morales - Sensitivity, response and thresholds; first experience during scrubbing and intensity ramp up</a:t>
            </a:r>
            <a:endParaRPr lang="en-US" dirty="0"/>
          </a:p>
        </p:txBody>
      </p:sp>
      <p:sp>
        <p:nvSpPr>
          <p:cNvPr id="13" name="Slide Number Placeholder 3">
            <a:extLst>
              <a:ext uri="{FF2B5EF4-FFF2-40B4-BE49-F238E27FC236}">
                <a16:creationId xmlns:a16="http://schemas.microsoft.com/office/drawing/2014/main" id="{5B0ACD4C-27FE-4B72-8A97-4296B98FA59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387933" y="4659327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500">
                <a:solidFill>
                  <a:schemeClr val="tx1">
                    <a:lumMod val="20000"/>
                    <a:lumOff val="8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itre 1">
            <a:extLst>
              <a:ext uri="{FF2B5EF4-FFF2-40B4-BE49-F238E27FC236}">
                <a16:creationId xmlns:a16="http://schemas.microsoft.com/office/drawing/2014/main" id="{B7619052-F748-4982-86B9-93A9F271E1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4643" y="117250"/>
            <a:ext cx="8631968" cy="573787"/>
          </a:xfrm>
        </p:spPr>
        <p:txBody>
          <a:bodyPr>
            <a:noAutofit/>
          </a:bodyPr>
          <a:lstStyle>
            <a:lvl1pPr algn="l">
              <a:defRPr sz="3000"/>
            </a:lvl1pPr>
          </a:lstStyle>
          <a:p>
            <a:r>
              <a:rPr kumimoji="0" lang="fr-CH" dirty="0"/>
              <a:t>Click to </a:t>
            </a:r>
            <a:r>
              <a:rPr kumimoji="0" lang="fr-CH" dirty="0" err="1"/>
              <a:t>edit</a:t>
            </a:r>
            <a:r>
              <a:rPr kumimoji="0" lang="fr-CH" dirty="0"/>
              <a:t> Master </a:t>
            </a:r>
            <a:r>
              <a:rPr kumimoji="0" lang="fr-CH" dirty="0" err="1"/>
              <a:t>title</a:t>
            </a:r>
            <a:r>
              <a:rPr kumimoji="0" lang="fr-CH" dirty="0"/>
              <a:t> style</a:t>
            </a:r>
            <a:endParaRPr kumimoji="0" lang="en-US" dirty="0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ast blu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9355" y="1327799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ast whit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13154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9598" y="532588"/>
            <a:ext cx="1492818" cy="1477815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05991" y="2571750"/>
            <a:ext cx="8532019" cy="1614949"/>
          </a:xfrm>
        </p:spPr>
        <p:txBody>
          <a:bodyPr anchor="t" anchorCtr="0"/>
          <a:lstStyle>
            <a:lvl1pPr algn="l">
              <a:defRPr sz="375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5991" y="4275190"/>
            <a:ext cx="8532020" cy="602840"/>
          </a:xfrm>
        </p:spPr>
        <p:txBody>
          <a:bodyPr>
            <a:noAutofit/>
          </a:bodyPr>
          <a:lstStyle>
            <a:lvl1pPr marL="0" indent="0" algn="l">
              <a:buNone/>
              <a:defRPr sz="1500" b="0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794426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243000" indent="-243000">
              <a:buFont typeface="Arial" charset="0"/>
              <a:buChar char="•"/>
              <a:tabLst/>
              <a:defRPr sz="1350">
                <a:solidFill>
                  <a:schemeClr val="tx2"/>
                </a:solidFill>
              </a:defRPr>
            </a:lvl2pPr>
            <a:lvl3pPr marL="486000" indent="-243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729000" indent="-243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1543050" indent="-17145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17.04.24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S.Morales - Sensitivity, response and thresholds; first experience during scrubbing and intensity ramp up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22651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257175" indent="-257175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471488" indent="-196454">
              <a:buFont typeface="Arial" panose="020B0604020202020204" pitchFamily="34" charset="0"/>
              <a:buChar char="•"/>
              <a:tabLst/>
              <a:defRPr sz="1350">
                <a:solidFill>
                  <a:schemeClr val="tx2">
                    <a:lumMod val="50000"/>
                  </a:schemeClr>
                </a:solidFill>
              </a:defRPr>
            </a:lvl2pPr>
            <a:lvl3pPr marL="666750" indent="-195263">
              <a:buSzPct val="100000"/>
              <a:buFont typeface="Arial" panose="020B0604020202020204" pitchFamily="34" charset="0"/>
              <a:buChar char="•"/>
              <a:tabLst/>
              <a:defRPr sz="1350">
                <a:solidFill>
                  <a:schemeClr val="tx2">
                    <a:lumMod val="50000"/>
                  </a:schemeClr>
                </a:solidFill>
              </a:defRPr>
            </a:lvl3pPr>
            <a:lvl4pPr marL="907256" indent="-202406">
              <a:buSzPct val="100000"/>
              <a:buFont typeface="Arial" panose="020B0604020202020204" pitchFamily="34" charset="0"/>
              <a:buChar char="•"/>
              <a:tabLst/>
              <a:defRPr sz="1200">
                <a:solidFill>
                  <a:schemeClr val="tx2">
                    <a:lumMod val="50000"/>
                  </a:schemeClr>
                </a:solidFill>
              </a:defRPr>
            </a:lvl4pPr>
            <a:lvl5pPr marL="1543050" indent="-17145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17.04.24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S.Morales - Sensitivity, response and thresholds; first experience during scrubbing and intensity ramp up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31384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17.04.24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S.Morales - Sensitivity, response and thresholds; first experience during scrubbing and intensity ramp up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305991" y="1079897"/>
            <a:ext cx="8532019" cy="3570684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41946906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2485"/>
            <a:ext cx="9144000" cy="4763691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56710" y="-39350"/>
            <a:ext cx="3087290" cy="4778115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100">
                <a:solidFill>
                  <a:schemeClr val="bg1"/>
                </a:solidFill>
              </a:defRPr>
            </a:lvl1pPr>
            <a:lvl2pPr marL="243000" indent="-243000">
              <a:buFont typeface="Arial" charset="0"/>
              <a:buChar char="•"/>
              <a:tabLst/>
              <a:defRPr sz="1575">
                <a:solidFill>
                  <a:schemeClr val="bg1"/>
                </a:solidFill>
              </a:defRPr>
            </a:lvl2pPr>
            <a:lvl3pPr marL="486000" indent="-243000">
              <a:buSzPct val="100000"/>
              <a:buFont typeface="Arial" panose="020B0604020202020204" pitchFamily="34" charset="0"/>
              <a:buChar char="•"/>
              <a:tabLst/>
              <a:defRPr sz="1350">
                <a:solidFill>
                  <a:schemeClr val="bg1"/>
                </a:solidFill>
              </a:defRPr>
            </a:lvl3pPr>
            <a:lvl4pPr marL="729000" indent="-243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1543050" indent="-17145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17.04.24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S.Morales - Sensitivity, response and thresholds; first experience during scrubbing and intensity ramp up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50834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5991" y="1194198"/>
            <a:ext cx="4212431" cy="34563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194199"/>
            <a:ext cx="4208860" cy="345638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17.04.24</a:t>
            </a:r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S.Morales - Sensitivity, response and thresholds; first experience during scrubbing and intensity ramp up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17724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5991" y="273844"/>
            <a:ext cx="8535609" cy="81319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5991" y="1194198"/>
            <a:ext cx="4212431" cy="501253"/>
          </a:xfrm>
        </p:spPr>
        <p:txBody>
          <a:bodyPr anchor="t" anchorCtr="0"/>
          <a:lstStyle>
            <a:lvl1pPr marL="0" indent="0">
              <a:buNone/>
              <a:defRPr sz="1800" b="1">
                <a:solidFill>
                  <a:schemeClr val="accent2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5991" y="1820465"/>
            <a:ext cx="4212431" cy="2821782"/>
          </a:xfrm>
        </p:spPr>
        <p:txBody>
          <a:bodyPr/>
          <a:lstStyle>
            <a:lvl1pPr marL="243000" indent="-243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03724"/>
            <a:ext cx="4212450" cy="491726"/>
          </a:xfrm>
        </p:spPr>
        <p:txBody>
          <a:bodyPr anchor="t" anchorCtr="0"/>
          <a:lstStyle>
            <a:lvl1pPr marL="0" indent="0">
              <a:buNone/>
              <a:defRPr sz="1800" b="1">
                <a:solidFill>
                  <a:schemeClr val="accent2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20465"/>
            <a:ext cx="4208860" cy="2821782"/>
          </a:xfrm>
        </p:spPr>
        <p:txBody>
          <a:bodyPr/>
          <a:lstStyle>
            <a:lvl1pPr marL="243000" indent="-243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17.04.24</a:t>
            </a:r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S.Morales - Sensitivity, response and thresholds; first experience during scrubbing and intensity ramp up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764362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5991" y="280195"/>
            <a:ext cx="8532019" cy="799307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736998"/>
            <a:ext cx="9144000" cy="406502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5992" y="1194197"/>
            <a:ext cx="8532018" cy="3456384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930575" y="4763139"/>
            <a:ext cx="1156717" cy="273844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750">
                <a:solidFill>
                  <a:schemeClr val="bg1"/>
                </a:solidFill>
              </a:defRPr>
            </a:lvl1pPr>
          </a:lstStyle>
          <a:p>
            <a:r>
              <a:rPr lang="de-CH"/>
              <a:t>17.04.24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30659" y="4767263"/>
            <a:ext cx="510941" cy="273844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75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94447" y="4767263"/>
            <a:ext cx="4929166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bg1"/>
                </a:solidFill>
              </a:defRPr>
            </a:lvl1pPr>
          </a:lstStyle>
          <a:p>
            <a:r>
              <a:rPr lang="en-GB"/>
              <a:t>S.Morales - Sensitivity, response and thresholds; first experience during scrubbing and intensity ramp up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76458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4" r:id="rId2"/>
    <p:sldLayoutId id="2147483685" r:id="rId3"/>
    <p:sldLayoutId id="2147483686" r:id="rId4"/>
    <p:sldLayoutId id="2147483687" r:id="rId5"/>
    <p:sldLayoutId id="2147483688" r:id="rId6"/>
    <p:sldLayoutId id="2147483689" r:id="rId7"/>
    <p:sldLayoutId id="2147483690" r:id="rId8"/>
    <p:sldLayoutId id="2147483691" r:id="rId9"/>
    <p:sldLayoutId id="2147483692" r:id="rId10"/>
    <p:sldLayoutId id="2147483693" r:id="rId11"/>
    <p:sldLayoutId id="2147483694" r:id="rId12"/>
    <p:sldLayoutId id="2147483695" r:id="rId13"/>
    <p:sldLayoutId id="2147483696" r:id="rId14"/>
    <p:sldLayoutId id="2147483697" r:id="rId15"/>
    <p:sldLayoutId id="2147483698" r:id="rId16"/>
    <p:sldLayoutId id="2147483699" r:id="rId17"/>
    <p:sldLayoutId id="2147483700" r:id="rId18"/>
    <p:sldLayoutId id="2147483701" r:id="rId19"/>
    <p:sldLayoutId id="2147483702" r:id="rId20"/>
    <p:sldLayoutId id="2147483703" r:id="rId21"/>
    <p:sldLayoutId id="2147483705" r:id="rId22"/>
    <p:sldLayoutId id="2147483664" r:id="rId23"/>
    <p:sldLayoutId id="2147483661" r:id="rId24"/>
    <p:sldLayoutId id="2147483677" r:id="rId25"/>
  </p:sldLayoutIdLst>
  <p:hf hdr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27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685800" rtl="0" eaLnBrk="1" latinLnBrk="0" hangingPunct="1">
        <a:lnSpc>
          <a:spcPct val="90000"/>
        </a:lnSpc>
        <a:spcBef>
          <a:spcPts val="1350"/>
        </a:spcBef>
        <a:spcAft>
          <a:spcPts val="300"/>
        </a:spcAft>
        <a:buFont typeface="Arial"/>
        <a:buNone/>
        <a:tabLst/>
        <a:defRPr sz="1575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242888" indent="-243000" algn="l" defTabSz="685800" rtl="0" eaLnBrk="1" latinLnBrk="0" hangingPunct="1">
        <a:lnSpc>
          <a:spcPct val="100000"/>
        </a:lnSpc>
        <a:spcBef>
          <a:spcPts val="375"/>
        </a:spcBef>
        <a:spcAft>
          <a:spcPts val="225"/>
        </a:spcAft>
        <a:buFont typeface="Arial" charset="0"/>
        <a:buChar char="•"/>
        <a:tabLst/>
        <a:defRPr sz="135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486000" indent="-243000" algn="l" defTabSz="685800" rtl="0" eaLnBrk="1" latinLnBrk="0" hangingPunct="1">
        <a:lnSpc>
          <a:spcPct val="100000"/>
        </a:lnSpc>
        <a:spcBef>
          <a:spcPts val="375"/>
        </a:spcBef>
        <a:spcAft>
          <a:spcPts val="225"/>
        </a:spcAft>
        <a:buFont typeface="Arial" panose="020B0604020202020204" pitchFamily="34" charset="0"/>
        <a:buChar char="•"/>
        <a:tabLst/>
        <a:defRPr sz="1275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729000" indent="-243000" algn="l" defTabSz="685800" rtl="0" eaLnBrk="1" latinLnBrk="0" hangingPunct="1">
        <a:lnSpc>
          <a:spcPct val="100000"/>
        </a:lnSpc>
        <a:spcBef>
          <a:spcPts val="375"/>
        </a:spcBef>
        <a:spcAft>
          <a:spcPts val="225"/>
        </a:spcAft>
        <a:buFont typeface="Arial" panose="020B0604020202020204" pitchFamily="34" charset="0"/>
        <a:buChar char="•"/>
        <a:tabLst/>
        <a:defRPr sz="12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2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>
          <p15:clr>
            <a:srgbClr val="F26B43"/>
          </p15:clr>
        </p15:guide>
        <p15:guide id="2" pos="3840">
          <p15:clr>
            <a:srgbClr val="F26B43"/>
          </p15:clr>
        </p15:guide>
        <p15:guide id="3" pos="7423">
          <p15:clr>
            <a:srgbClr val="F26B43"/>
          </p15:clr>
        </p15:guide>
        <p15:guide id="4" pos="257">
          <p15:clr>
            <a:srgbClr val="F26B43"/>
          </p15:clr>
        </p15:guide>
        <p15:guide id="6" pos="3795">
          <p15:clr>
            <a:srgbClr val="F26B43"/>
          </p15:clr>
        </p15:guide>
        <p15:guide id="7" pos="3885">
          <p15:clr>
            <a:srgbClr val="F26B43"/>
          </p15:clr>
        </p15:guide>
        <p15:guide id="8" pos="5087">
          <p15:clr>
            <a:srgbClr val="F26B43"/>
          </p15:clr>
        </p15:guide>
        <p15:guide id="9" pos="4997">
          <p15:clr>
            <a:srgbClr val="F26B43"/>
          </p15:clr>
        </p15:guide>
        <p15:guide id="10" pos="2683">
          <p15:clr>
            <a:srgbClr val="F26B43"/>
          </p15:clr>
        </p15:guide>
        <p15:guide id="11" pos="2593">
          <p15:clr>
            <a:srgbClr val="F26B43"/>
          </p15:clr>
        </p15:guide>
        <p15:guide id="12" orient="horz" pos="3906">
          <p15:clr>
            <a:srgbClr val="F26B43"/>
          </p15:clr>
        </p15:guide>
        <p15:guide id="13" orient="horz" pos="2409">
          <p15:clr>
            <a:srgbClr val="F26B43"/>
          </p15:clr>
        </p15:guide>
        <p15:guide id="14" orient="horz" pos="913">
          <p15:clr>
            <a:srgbClr val="F26B43"/>
          </p15:clr>
        </p15:guide>
        <p15:guide id="15" orient="horz" pos="1003">
          <p15:clr>
            <a:srgbClr val="F26B43"/>
          </p15:clr>
        </p15:guide>
        <p15:guide id="16" orient="horz" pos="2500">
          <p15:clr>
            <a:srgbClr val="F26B43"/>
          </p15:clr>
        </p15:guide>
        <p15:guide id="17" pos="6312">
          <p15:clr>
            <a:srgbClr val="F26B43"/>
          </p15:clr>
        </p15:guide>
        <p15:guide id="18" pos="622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5B5E38-97E0-469F-9E62-079F03FC52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1897" y="942854"/>
            <a:ext cx="8637460" cy="1329389"/>
          </a:xfrm>
        </p:spPr>
        <p:txBody>
          <a:bodyPr>
            <a:normAutofit/>
          </a:bodyPr>
          <a:lstStyle/>
          <a:p>
            <a:r>
              <a:rPr lang="en-GB" sz="3200" dirty="0"/>
              <a:t>Sensitivity, response and thresholds; first experience during scrubbing and intensity ramp up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555AD8A-6E7F-4B2E-B246-067F40AB107F}"/>
              </a:ext>
            </a:extLst>
          </p:cNvPr>
          <p:cNvSpPr>
            <a:spLocks noGrp="1"/>
          </p:cNvSpPr>
          <p:nvPr>
            <p:ph type="body" idx="10"/>
          </p:nvPr>
        </p:nvSpPr>
        <p:spPr>
          <a:xfrm>
            <a:off x="251897" y="2543343"/>
            <a:ext cx="5324558" cy="1218166"/>
          </a:xfrm>
        </p:spPr>
        <p:txBody>
          <a:bodyPr>
            <a:normAutofit lnSpcReduction="10000"/>
          </a:bodyPr>
          <a:lstStyle/>
          <a:p>
            <a:r>
              <a:rPr lang="en-GB" dirty="0"/>
              <a:t>17/04/2024</a:t>
            </a:r>
          </a:p>
          <a:p>
            <a:r>
              <a:rPr lang="en-GB" dirty="0"/>
              <a:t>Sara Morales, Belen </a:t>
            </a:r>
            <a:r>
              <a:rPr lang="en-GB" dirty="0" err="1"/>
              <a:t>Salvachua</a:t>
            </a:r>
            <a:r>
              <a:rPr lang="en-GB" dirty="0"/>
              <a:t> on behalf of the SY-BI-BL section and BLMTWG</a:t>
            </a:r>
          </a:p>
          <a:p>
            <a:r>
              <a:rPr lang="en-GB" dirty="0"/>
              <a:t>Joint MPP, LHC Collimation WG and BLMTWG </a:t>
            </a:r>
          </a:p>
        </p:txBody>
      </p:sp>
    </p:spTree>
    <p:extLst>
      <p:ext uri="{BB962C8B-B14F-4D97-AF65-F5344CB8AC3E}">
        <p14:creationId xmlns:p14="http://schemas.microsoft.com/office/powerpoint/2010/main" val="49005778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B992C19-CC60-3642-8F74-82DB233FBB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5990" y="206270"/>
            <a:ext cx="8532019" cy="799307"/>
          </a:xfrm>
        </p:spPr>
        <p:txBody>
          <a:bodyPr/>
          <a:lstStyle/>
          <a:p>
            <a:r>
              <a:rPr lang="en-GB" sz="2000" dirty="0"/>
              <a:t>Response from </a:t>
            </a:r>
            <a:r>
              <a:rPr lang="en-GB" sz="2000" dirty="0" err="1"/>
              <a:t>lossmaps</a:t>
            </a:r>
            <a:r>
              <a:rPr lang="en-GB" sz="2000" dirty="0"/>
              <a:t> for new detectors in the wall</a:t>
            </a:r>
            <a:endParaRPr lang="en-US" sz="2000" dirty="0"/>
          </a:p>
        </p:txBody>
      </p:sp>
      <p:sp>
        <p:nvSpPr>
          <p:cNvPr id="46" name="Footer Placeholder 45">
            <a:extLst>
              <a:ext uri="{FF2B5EF4-FFF2-40B4-BE49-F238E27FC236}">
                <a16:creationId xmlns:a16="http://schemas.microsoft.com/office/drawing/2014/main" id="{1654AE99-9C08-E01B-E0A5-F5CD6FEC87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S.Morales - Sensitivity, response and thresholds; first experience during scrubbing and intensity ramp up</a:t>
            </a:r>
            <a:endParaRPr lang="en-US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4732498-61B8-0379-460B-19924A40F3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17.04.24</a:t>
            </a: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DD88525-7C1C-E848-835A-DAEDE25DC6E6}"/>
              </a:ext>
            </a:extLst>
          </p:cNvPr>
          <p:cNvSpPr txBox="1"/>
          <p:nvPr/>
        </p:nvSpPr>
        <p:spPr>
          <a:xfrm>
            <a:off x="305990" y="605923"/>
            <a:ext cx="8532019" cy="22222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400" dirty="0"/>
              <a:t>Response analyzed from 2024 </a:t>
            </a:r>
            <a:r>
              <a:rPr lang="en-US" sz="1400" dirty="0" err="1"/>
              <a:t>betatron</a:t>
            </a:r>
            <a:r>
              <a:rPr lang="en-US" sz="1400" dirty="0"/>
              <a:t> </a:t>
            </a:r>
            <a:r>
              <a:rPr lang="en-US" sz="1400" dirty="0" err="1"/>
              <a:t>lossmaps</a:t>
            </a:r>
            <a:r>
              <a:rPr lang="en-US" sz="1400" dirty="0"/>
              <a:t> with final collimation settings at: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400" dirty="0"/>
              <a:t>INJECTION: INJPROT IN and OUT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400" dirty="0"/>
              <a:t>TOP energy: FLATTOP, EOS, QCHANGE, and during collisions with 6 different beta star values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400" dirty="0"/>
              <a:t>Reduction in response consistent with primary observations by Belen</a:t>
            </a:r>
          </a:p>
          <a:p>
            <a:pPr marL="285750" indent="-285750" algn="l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GB" sz="1400" dirty="0"/>
          </a:p>
          <a:p>
            <a:pPr algn="l">
              <a:lnSpc>
                <a:spcPct val="150000"/>
              </a:lnSpc>
            </a:pPr>
            <a:endParaRPr lang="en-GB" sz="1400" dirty="0"/>
          </a:p>
          <a:p>
            <a:pPr marL="285750" indent="-285750" algn="l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GB" sz="140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3784098-D3CB-E4E4-125A-074FB0591E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7" name="Picture 6" descr="A graph with lines and numbers&#10;&#10;Description automatically generated with medium confidence">
            <a:extLst>
              <a:ext uri="{FF2B5EF4-FFF2-40B4-BE49-F238E27FC236}">
                <a16:creationId xmlns:a16="http://schemas.microsoft.com/office/drawing/2014/main" id="{4B650824-BD29-11A7-01A0-70714883481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4722" y="2024791"/>
            <a:ext cx="3399213" cy="2180524"/>
          </a:xfrm>
          <a:prstGeom prst="rect">
            <a:avLst/>
          </a:prstGeom>
        </p:spPr>
      </p:pic>
      <p:pic>
        <p:nvPicPr>
          <p:cNvPr id="9" name="Picture 8" descr="A graph of a stock market&#10;&#10;Description automatically generated">
            <a:extLst>
              <a:ext uri="{FF2B5EF4-FFF2-40B4-BE49-F238E27FC236}">
                <a16:creationId xmlns:a16="http://schemas.microsoft.com/office/drawing/2014/main" id="{BB944085-F909-90AC-BEE6-2755FB34648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42080" y="2034666"/>
            <a:ext cx="3492499" cy="2184215"/>
          </a:xfrm>
          <a:prstGeom prst="rect">
            <a:avLst/>
          </a:prstGeom>
        </p:spPr>
      </p:pic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845A48E0-05AF-8CAA-9AF6-DF9B279AD0CD}"/>
              </a:ext>
            </a:extLst>
          </p:cNvPr>
          <p:cNvSpPr/>
          <p:nvPr/>
        </p:nvSpPr>
        <p:spPr>
          <a:xfrm>
            <a:off x="2508933" y="4316158"/>
            <a:ext cx="4578262" cy="326695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1100" dirty="0"/>
              <a:t>Response for B2 losses much lower -&gt; We keep only B1 lossmaps</a:t>
            </a:r>
          </a:p>
        </p:txBody>
      </p:sp>
    </p:spTree>
    <p:extLst>
      <p:ext uri="{BB962C8B-B14F-4D97-AF65-F5344CB8AC3E}">
        <p14:creationId xmlns:p14="http://schemas.microsoft.com/office/powerpoint/2010/main" val="149952915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B992C19-CC60-3642-8F74-82DB233FBB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5990" y="206270"/>
            <a:ext cx="8532019" cy="799307"/>
          </a:xfrm>
        </p:spPr>
        <p:txBody>
          <a:bodyPr/>
          <a:lstStyle/>
          <a:p>
            <a:r>
              <a:rPr lang="en-GB" sz="2000" dirty="0"/>
              <a:t>Response from </a:t>
            </a:r>
            <a:r>
              <a:rPr lang="en-GB" sz="2000" dirty="0" err="1"/>
              <a:t>lossmaps</a:t>
            </a:r>
            <a:r>
              <a:rPr lang="en-GB" sz="2000" dirty="0"/>
              <a:t> for new detectors in the wall</a:t>
            </a:r>
            <a:endParaRPr lang="en-US" sz="2000" dirty="0"/>
          </a:p>
        </p:txBody>
      </p:sp>
      <p:sp>
        <p:nvSpPr>
          <p:cNvPr id="46" name="Footer Placeholder 45">
            <a:extLst>
              <a:ext uri="{FF2B5EF4-FFF2-40B4-BE49-F238E27FC236}">
                <a16:creationId xmlns:a16="http://schemas.microsoft.com/office/drawing/2014/main" id="{1654AE99-9C08-E01B-E0A5-F5CD6FEC87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S.Morales - Sensitivity, response and thresholds; first experience during scrubbing and intensity ramp up</a:t>
            </a:r>
            <a:endParaRPr lang="en-US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4732498-61B8-0379-460B-19924A40F3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17.04.24</a:t>
            </a: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DD88525-7C1C-E848-835A-DAEDE25DC6E6}"/>
              </a:ext>
            </a:extLst>
          </p:cNvPr>
          <p:cNvSpPr txBox="1"/>
          <p:nvPr/>
        </p:nvSpPr>
        <p:spPr>
          <a:xfrm>
            <a:off x="305990" y="605923"/>
            <a:ext cx="8532019" cy="22222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400" dirty="0"/>
              <a:t>Response analyzed from 2024 </a:t>
            </a:r>
            <a:r>
              <a:rPr lang="en-US" sz="1400" dirty="0" err="1"/>
              <a:t>betatron</a:t>
            </a:r>
            <a:r>
              <a:rPr lang="en-US" sz="1400" dirty="0"/>
              <a:t> </a:t>
            </a:r>
            <a:r>
              <a:rPr lang="en-US" sz="1400" dirty="0" err="1"/>
              <a:t>lossmaps</a:t>
            </a:r>
            <a:r>
              <a:rPr lang="en-US" sz="1400" dirty="0"/>
              <a:t> with final collimation settings at: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400" dirty="0"/>
              <a:t>INJECTION: INJPROT IN and OUT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400" dirty="0"/>
              <a:t>TOP energy: FLATTOP, EOS, QCHANGE, and during collisions with 6 different beta star values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400" dirty="0"/>
              <a:t>Reduction in response consistent with primary observations by Belen</a:t>
            </a:r>
          </a:p>
          <a:p>
            <a:pPr marL="285750" indent="-285750" algn="l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GB" sz="1400" dirty="0"/>
          </a:p>
          <a:p>
            <a:pPr algn="l">
              <a:lnSpc>
                <a:spcPct val="150000"/>
              </a:lnSpc>
            </a:pPr>
            <a:endParaRPr lang="en-GB" sz="1400" dirty="0"/>
          </a:p>
          <a:p>
            <a:pPr marL="285750" indent="-285750" algn="l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GB" sz="140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3784098-D3CB-E4E4-125A-074FB0591E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B650824-BD29-11A7-01A0-707148834812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584722" y="2115463"/>
            <a:ext cx="3399212" cy="218052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BB944085-F909-90AC-BEE6-2755FB34648B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4571999" y="2135679"/>
            <a:ext cx="3408273" cy="2184215"/>
          </a:xfrm>
          <a:prstGeom prst="rect">
            <a:avLst/>
          </a:prstGeom>
        </p:spPr>
      </p:pic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3A917802-3E0C-CAFF-C55A-6856FA63CA2B}"/>
              </a:ext>
            </a:extLst>
          </p:cNvPr>
          <p:cNvSpPr/>
          <p:nvPr/>
        </p:nvSpPr>
        <p:spPr>
          <a:xfrm>
            <a:off x="2508933" y="4374229"/>
            <a:ext cx="4578262" cy="326695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1100" dirty="0"/>
              <a:t>We keep only the maximum from each set of B1 lossmaps</a:t>
            </a:r>
          </a:p>
        </p:txBody>
      </p:sp>
    </p:spTree>
    <p:extLst>
      <p:ext uri="{BB962C8B-B14F-4D97-AF65-F5344CB8AC3E}">
        <p14:creationId xmlns:p14="http://schemas.microsoft.com/office/powerpoint/2010/main" val="134318972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B992C19-CC60-3642-8F74-82DB233FBB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5990" y="206270"/>
            <a:ext cx="8532019" cy="799307"/>
          </a:xfrm>
        </p:spPr>
        <p:txBody>
          <a:bodyPr/>
          <a:lstStyle/>
          <a:p>
            <a:r>
              <a:rPr lang="en-GB" sz="2000" dirty="0"/>
              <a:t>Response from </a:t>
            </a:r>
            <a:r>
              <a:rPr lang="en-GB" sz="2000" dirty="0" err="1"/>
              <a:t>lossmaps</a:t>
            </a:r>
            <a:r>
              <a:rPr lang="en-GB" sz="2000" dirty="0"/>
              <a:t> for new detectors in the wall</a:t>
            </a:r>
            <a:endParaRPr lang="en-US" sz="2000" dirty="0"/>
          </a:p>
        </p:txBody>
      </p:sp>
      <p:sp>
        <p:nvSpPr>
          <p:cNvPr id="46" name="Footer Placeholder 45">
            <a:extLst>
              <a:ext uri="{FF2B5EF4-FFF2-40B4-BE49-F238E27FC236}">
                <a16:creationId xmlns:a16="http://schemas.microsoft.com/office/drawing/2014/main" id="{1654AE99-9C08-E01B-E0A5-F5CD6FEC87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S.Morales - Sensitivity, response and thresholds; first experience during scrubbing and intensity ramp up</a:t>
            </a:r>
            <a:endParaRPr lang="en-US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4732498-61B8-0379-460B-19924A40F3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17.04.24</a:t>
            </a: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DD88525-7C1C-E848-835A-DAEDE25DC6E6}"/>
              </a:ext>
            </a:extLst>
          </p:cNvPr>
          <p:cNvSpPr txBox="1"/>
          <p:nvPr/>
        </p:nvSpPr>
        <p:spPr>
          <a:xfrm>
            <a:off x="305990" y="605923"/>
            <a:ext cx="8532019" cy="22222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400" dirty="0"/>
              <a:t>Response analyzed from 2024 </a:t>
            </a:r>
            <a:r>
              <a:rPr lang="en-US" sz="1400" dirty="0" err="1"/>
              <a:t>betatron</a:t>
            </a:r>
            <a:r>
              <a:rPr lang="en-US" sz="1400" dirty="0"/>
              <a:t> </a:t>
            </a:r>
            <a:r>
              <a:rPr lang="en-US" sz="1400" dirty="0" err="1"/>
              <a:t>lossmaps</a:t>
            </a:r>
            <a:r>
              <a:rPr lang="en-US" sz="1400" dirty="0"/>
              <a:t> with final collimation settings at: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400" dirty="0"/>
              <a:t>INJECTION: INJPROT IN and OUT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400" dirty="0"/>
              <a:t>TOP energy: FLATTOP, EOS, QCHANGE, and during collisions with 6 different beta star values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400" dirty="0"/>
              <a:t>Reduction in response consistent with primary observations by Belen</a:t>
            </a:r>
          </a:p>
          <a:p>
            <a:pPr marL="285750" indent="-285750" algn="l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GB" sz="1400" dirty="0"/>
          </a:p>
          <a:p>
            <a:pPr algn="l">
              <a:lnSpc>
                <a:spcPct val="150000"/>
              </a:lnSpc>
            </a:pPr>
            <a:endParaRPr lang="en-GB" sz="1400" dirty="0"/>
          </a:p>
          <a:p>
            <a:pPr marL="285750" indent="-285750" algn="l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GB" sz="140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3784098-D3CB-E4E4-125A-074FB0591E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B650824-BD29-11A7-01A0-707148834812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572196" y="2203105"/>
            <a:ext cx="3399212" cy="204936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BB944085-F909-90AC-BEE6-2755FB34648B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4571999" y="2141313"/>
            <a:ext cx="3408273" cy="2049455"/>
          </a:xfrm>
          <a:prstGeom prst="rect">
            <a:avLst/>
          </a:prstGeom>
        </p:spPr>
      </p:pic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8A8988C1-A192-D8A5-3BA1-88A46B1E398E}"/>
              </a:ext>
            </a:extLst>
          </p:cNvPr>
          <p:cNvSpPr/>
          <p:nvPr/>
        </p:nvSpPr>
        <p:spPr>
          <a:xfrm>
            <a:off x="2508933" y="4252470"/>
            <a:ext cx="4578262" cy="390384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1100" dirty="0"/>
              <a:t>We compute the mean for INJECTION and TOP separately, convert to aC/p and do a linear fit with energy to get response curve</a:t>
            </a:r>
          </a:p>
        </p:txBody>
      </p:sp>
    </p:spTree>
    <p:extLst>
      <p:ext uri="{BB962C8B-B14F-4D97-AF65-F5344CB8AC3E}">
        <p14:creationId xmlns:p14="http://schemas.microsoft.com/office/powerpoint/2010/main" val="129953413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Footer Placeholder 45">
            <a:extLst>
              <a:ext uri="{FF2B5EF4-FFF2-40B4-BE49-F238E27FC236}">
                <a16:creationId xmlns:a16="http://schemas.microsoft.com/office/drawing/2014/main" id="{1654AE99-9C08-E01B-E0A5-F5CD6FEC87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S.Morales - Sensitivity, response and thresholds; first experience during scrubbing and intensity ramp up</a:t>
            </a:r>
            <a:endParaRPr lang="en-US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4732498-61B8-0379-460B-19924A40F3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17.04.24</a:t>
            </a: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DD88525-7C1C-E848-835A-DAEDE25DC6E6}"/>
              </a:ext>
            </a:extLst>
          </p:cNvPr>
          <p:cNvSpPr txBox="1"/>
          <p:nvPr/>
        </p:nvSpPr>
        <p:spPr>
          <a:xfrm>
            <a:off x="305990" y="605923"/>
            <a:ext cx="8532019" cy="22222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400" dirty="0"/>
              <a:t>Response analyzed from 2024 </a:t>
            </a:r>
            <a:r>
              <a:rPr lang="en-US" sz="1400" dirty="0" err="1"/>
              <a:t>betatron</a:t>
            </a:r>
            <a:r>
              <a:rPr lang="en-US" sz="1400" dirty="0"/>
              <a:t> </a:t>
            </a:r>
            <a:r>
              <a:rPr lang="en-US" sz="1400" dirty="0" err="1"/>
              <a:t>lossmaps</a:t>
            </a:r>
            <a:r>
              <a:rPr lang="en-US" sz="1400" dirty="0"/>
              <a:t> with final collimation settings at: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400" dirty="0"/>
              <a:t>INJECTION: INJPROT IN and OUT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400" dirty="0"/>
              <a:t>TOP energy: FLATTOP, EOS, QCHANGE, and during collisions with 6 different beta star values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400" dirty="0"/>
              <a:t>Reduction in response consistent with primary observations by Belen</a:t>
            </a:r>
          </a:p>
          <a:p>
            <a:pPr marL="285750" indent="-285750" algn="l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GB" sz="1400" dirty="0"/>
          </a:p>
          <a:p>
            <a:pPr algn="l">
              <a:lnSpc>
                <a:spcPct val="150000"/>
              </a:lnSpc>
            </a:pPr>
            <a:endParaRPr lang="en-GB" sz="1400" dirty="0"/>
          </a:p>
          <a:p>
            <a:pPr marL="285750" indent="-285750" algn="l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GB" sz="140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3784098-D3CB-E4E4-125A-074FB0591E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 dirty="0"/>
          </a:p>
        </p:txBody>
      </p:sp>
      <p:pic>
        <p:nvPicPr>
          <p:cNvPr id="8" name="Picture 7" descr="A graph of a graph with different colored lines&#10;&#10;Description automatically generated with medium confidence">
            <a:extLst>
              <a:ext uri="{FF2B5EF4-FFF2-40B4-BE49-F238E27FC236}">
                <a16:creationId xmlns:a16="http://schemas.microsoft.com/office/drawing/2014/main" id="{87C01D5A-8F03-679A-FF2B-F0016271B72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08933" y="2149114"/>
            <a:ext cx="3835973" cy="2157346"/>
          </a:xfrm>
          <a:prstGeom prst="rect">
            <a:avLst/>
          </a:prstGeom>
        </p:spPr>
      </p:pic>
      <p:sp>
        <p:nvSpPr>
          <p:cNvPr id="12" name="Title 2">
            <a:extLst>
              <a:ext uri="{FF2B5EF4-FFF2-40B4-BE49-F238E27FC236}">
                <a16:creationId xmlns:a16="http://schemas.microsoft.com/office/drawing/2014/main" id="{D72907B5-D8B8-DDCD-534A-C0B952126247}"/>
              </a:ext>
            </a:extLst>
          </p:cNvPr>
          <p:cNvSpPr txBox="1">
            <a:spLocks/>
          </p:cNvSpPr>
          <p:nvPr/>
        </p:nvSpPr>
        <p:spPr>
          <a:xfrm>
            <a:off x="305990" y="206270"/>
            <a:ext cx="8532019" cy="799307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7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000" dirty="0"/>
              <a:t>Response from </a:t>
            </a:r>
            <a:r>
              <a:rPr lang="en-GB" sz="2000" dirty="0" err="1"/>
              <a:t>lossmaps</a:t>
            </a:r>
            <a:r>
              <a:rPr lang="en-GB" sz="2000" dirty="0"/>
              <a:t> for new detectors in the wall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58932047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0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0" tIns="0" rIns="0" bIns="0" anchor="ctr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0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1pPr>
            <a:lvl2pPr marL="0" marR="0" indent="4572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2pPr>
            <a:lvl3pPr marL="0" marR="0" indent="9144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3pPr>
            <a:lvl4pPr marL="0" marR="0" indent="13716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4pPr>
            <a:lvl5pPr marL="0" marR="0" indent="18288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5pPr>
            <a:lvl6pPr marL="0" marR="0" indent="22860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6pPr>
            <a:lvl7pPr marL="0" marR="0" indent="27432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7pPr>
            <a:lvl8pPr marL="0" marR="0" indent="32004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8pPr>
            <a:lvl9pPr marL="0" marR="0" indent="36576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86CB4B4D-7CA3-9044-876B-883B54F8677D}" type="slidenum">
              <a:rPr lang="en-CH" smtClean="0"/>
              <a:pPr/>
              <a:t>14</a:t>
            </a:fld>
            <a:endParaRPr/>
          </a:p>
        </p:txBody>
      </p:sp>
      <p:graphicFrame>
        <p:nvGraphicFramePr>
          <p:cNvPr id="501" name="Table 1"/>
          <p:cNvGraphicFramePr/>
          <p:nvPr>
            <p:extLst>
              <p:ext uri="{D42A27DB-BD31-4B8C-83A1-F6EECF244321}">
                <p14:modId xmlns:p14="http://schemas.microsoft.com/office/powerpoint/2010/main" val="3183405512"/>
              </p:ext>
            </p:extLst>
          </p:nvPr>
        </p:nvGraphicFramePr>
        <p:xfrm>
          <a:off x="494237" y="1357501"/>
          <a:ext cx="8155519" cy="1399122"/>
        </p:xfrm>
        <a:graphic>
          <a:graphicData uri="http://schemas.openxmlformats.org/drawingml/2006/table">
            <a:tbl>
              <a:tblPr bandRow="1"/>
              <a:tblGrid>
                <a:gridCol w="16722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7060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11314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60431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69523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480060">
                <a:tc>
                  <a:txBody>
                    <a:bodyPr/>
                    <a:lstStyle/>
                    <a:p>
                      <a:pPr algn="ctr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000" b="1" dirty="0"/>
                        <a:t>Family Name</a:t>
                      </a:r>
                    </a:p>
                  </a:txBody>
                  <a:tcPr marL="0" marR="0" marT="0" marB="0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000" b="1"/>
                        <a:t>2022 loss map values per proton
[aC, aC/TeV]</a:t>
                      </a:r>
                    </a:p>
                  </a:txBody>
                  <a:tcPr marL="0" marR="0" marT="0" marB="0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000" b="1"/>
                        <a:t>Family Name</a:t>
                      </a:r>
                    </a:p>
                  </a:txBody>
                  <a:tcPr marL="0" marR="0" marT="0" marB="0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100" b="1">
                          <a:solidFill>
                            <a:schemeClr val="accent3"/>
                          </a:solidFill>
                        </a:rPr>
                        <a:t>2024 loss map values per proton
[aC, aC/TeV]</a:t>
                      </a:r>
                    </a:p>
                  </a:txBody>
                  <a:tcPr marL="0" marR="0" marT="0" marB="0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000" b="1" dirty="0"/>
                        <a:t>Ratio 202</a:t>
                      </a:r>
                      <a:r>
                        <a:rPr lang="en-US" sz="1000" b="1" dirty="0"/>
                        <a:t>4</a:t>
                      </a:r>
                      <a:r>
                        <a:rPr sz="1000" b="1" dirty="0"/>
                        <a:t> / 202</a:t>
                      </a:r>
                      <a:r>
                        <a:rPr lang="en-US" sz="1000" b="1" dirty="0"/>
                        <a:t>2</a:t>
                      </a:r>
                      <a:r>
                        <a:rPr sz="1000" b="1" dirty="0"/>
                        <a:t>
[offset, slope]</a:t>
                      </a:r>
                    </a:p>
                  </a:txBody>
                  <a:tcPr marL="0" marR="0" marT="0" marB="0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98734">
                <a:tc>
                  <a:txBody>
                    <a:bodyPr/>
                    <a:lstStyle/>
                    <a:p>
                      <a:pPr algn="ctr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000" dirty="0"/>
                        <a:t>THRI_COL_7_TCPPM</a:t>
                      </a:r>
                    </a:p>
                  </a:txBody>
                  <a:tcPr marL="0" marR="0" marT="0" marB="0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000"/>
                        <a:t>[66,44]</a:t>
                      </a:r>
                    </a:p>
                  </a:txBody>
                  <a:tcPr marL="0" marR="0" marT="0" marB="0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000"/>
                        <a:t>THRI_COLL_7_TCPPM_WALL</a:t>
                      </a:r>
                    </a:p>
                  </a:txBody>
                  <a:tcPr marL="0" marR="0" marT="0" marB="0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100" b="1">
                          <a:solidFill>
                            <a:schemeClr val="accent3"/>
                          </a:solidFill>
                        </a:rPr>
                        <a:t>[3.8, 4.3]</a:t>
                      </a:r>
                    </a:p>
                  </a:txBody>
                  <a:tcPr marL="0" marR="0" marT="0" marB="0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000"/>
                        <a:t>[0.06,0.098]</a:t>
                      </a:r>
                    </a:p>
                  </a:txBody>
                  <a:tcPr marL="0" marR="0" marT="0" marB="0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98734">
                <a:tc>
                  <a:txBody>
                    <a:bodyPr/>
                    <a:lstStyle/>
                    <a:p>
                      <a:pPr algn="ctr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000"/>
                        <a:t>THRI_COLL_7_TCP</a:t>
                      </a:r>
                    </a:p>
                  </a:txBody>
                  <a:tcPr marL="0" marR="0" marT="0" marB="0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457200">
                        <a:spcBef>
                          <a:spcPts val="1200"/>
                        </a:spcBef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000"/>
                        <a:t>[ 49, 47 ]</a:t>
                      </a:r>
                    </a:p>
                  </a:txBody>
                  <a:tcPr marL="0" marR="0" marT="0" marB="0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000"/>
                        <a:t>THRI_COLL_7_TCP_WALL</a:t>
                      </a:r>
                    </a:p>
                  </a:txBody>
                  <a:tcPr marL="0" marR="0" marT="0" marB="0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100" b="1">
                          <a:solidFill>
                            <a:schemeClr val="accent3"/>
                          </a:solidFill>
                        </a:rPr>
                        <a:t>[4.2, 6.4]</a:t>
                      </a:r>
                    </a:p>
                  </a:txBody>
                  <a:tcPr marL="0" marR="0" marT="0" marB="0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000"/>
                        <a:t>[0.09,0.14]</a:t>
                      </a:r>
                    </a:p>
                  </a:txBody>
                  <a:tcPr marL="0" marR="0" marT="0" marB="0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98734">
                <a:tc>
                  <a:txBody>
                    <a:bodyPr/>
                    <a:lstStyle/>
                    <a:p>
                      <a:pPr algn="ctr" defTabSz="457200">
                        <a:lnSpc>
                          <a:spcPts val="1600"/>
                        </a:lnSpc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000" dirty="0"/>
                        <a:t>THRI_COLL_7_TCLA_HI</a:t>
                      </a:r>
                    </a:p>
                  </a:txBody>
                  <a:tcPr marL="0" marR="0" marT="0" marB="0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457200">
                        <a:spcBef>
                          <a:spcPts val="1200"/>
                        </a:spcBef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000"/>
                        <a:t>[ 6, 88 ]</a:t>
                      </a:r>
                    </a:p>
                  </a:txBody>
                  <a:tcPr marL="0" marR="0" marT="0" marB="0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457200">
                        <a:lnSpc>
                          <a:spcPts val="1600"/>
                        </a:lnSpc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000"/>
                        <a:t>THRI_COLL_7_TCLA_HI_WALL</a:t>
                      </a:r>
                    </a:p>
                  </a:txBody>
                  <a:tcPr marL="0" marR="0" marT="0" marB="0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100" b="1">
                          <a:solidFill>
                            <a:schemeClr val="accent3"/>
                          </a:solidFill>
                        </a:rPr>
                        <a:t>[1.7, 6.1]</a:t>
                      </a:r>
                    </a:p>
                  </a:txBody>
                  <a:tcPr marL="0" marR="0" marT="0" marB="0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000" dirty="0"/>
                        <a:t>[0.3,0.07]</a:t>
                      </a:r>
                    </a:p>
                  </a:txBody>
                  <a:tcPr marL="0" marR="0" marT="0" marB="0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4" name="Title 2">
            <a:extLst>
              <a:ext uri="{FF2B5EF4-FFF2-40B4-BE49-F238E27FC236}">
                <a16:creationId xmlns:a16="http://schemas.microsoft.com/office/drawing/2014/main" id="{6E6A1C59-11A8-62E3-52D4-7580B91497F1}"/>
              </a:ext>
            </a:extLst>
          </p:cNvPr>
          <p:cNvSpPr txBox="1">
            <a:spLocks/>
          </p:cNvSpPr>
          <p:nvPr/>
        </p:nvSpPr>
        <p:spPr>
          <a:xfrm>
            <a:off x="305988" y="375603"/>
            <a:ext cx="8532019" cy="799307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7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000" dirty="0"/>
              <a:t>Proposal of BLM thresholds families for detectors in the wall</a:t>
            </a:r>
            <a:endParaRPr lang="en-US" sz="2000" dirty="0"/>
          </a:p>
        </p:txBody>
      </p:sp>
      <p:sp>
        <p:nvSpPr>
          <p:cNvPr id="8" name="Estimated from loss maps WITHOUT these BLMs:…">
            <a:extLst>
              <a:ext uri="{FF2B5EF4-FFF2-40B4-BE49-F238E27FC236}">
                <a16:creationId xmlns:a16="http://schemas.microsoft.com/office/drawing/2014/main" id="{A655912A-EF6F-C968-FE10-0434F26E8600}"/>
              </a:ext>
            </a:extLst>
          </p:cNvPr>
          <p:cNvSpPr txBox="1"/>
          <p:nvPr/>
        </p:nvSpPr>
        <p:spPr>
          <a:xfrm>
            <a:off x="494237" y="3315185"/>
            <a:ext cx="5344476" cy="62324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350" dirty="0"/>
              <a:t>Maximum allowed power loss from </a:t>
            </a:r>
            <a:r>
              <a:rPr sz="1350" dirty="0"/>
              <a:t>loss maps WITHOUT these BLMs:</a:t>
            </a:r>
          </a:p>
          <a:p>
            <a:r>
              <a:rPr sz="1350" dirty="0"/>
              <a:t>H1 : 3</a:t>
            </a:r>
            <a:r>
              <a:rPr lang="en-US" sz="1350" dirty="0"/>
              <a:t>22.5</a:t>
            </a:r>
            <a:r>
              <a:rPr sz="1350" dirty="0"/>
              <a:t> </a:t>
            </a:r>
            <a:r>
              <a:rPr lang="en-US" sz="1350" dirty="0"/>
              <a:t>k</a:t>
            </a:r>
            <a:r>
              <a:rPr sz="1350" dirty="0"/>
              <a:t>W</a:t>
            </a:r>
          </a:p>
          <a:p>
            <a:r>
              <a:rPr sz="1350" dirty="0"/>
              <a:t>V1 </a:t>
            </a:r>
            <a:r>
              <a:rPr lang="en-US" sz="1350" dirty="0"/>
              <a:t>: 309.8</a:t>
            </a:r>
            <a:r>
              <a:rPr sz="1350" dirty="0"/>
              <a:t> </a:t>
            </a:r>
            <a:r>
              <a:rPr lang="en-US" sz="1350" dirty="0"/>
              <a:t>k</a:t>
            </a:r>
            <a:r>
              <a:rPr sz="1350" dirty="0"/>
              <a:t>W</a:t>
            </a:r>
          </a:p>
        </p:txBody>
      </p:sp>
      <p:sp>
        <p:nvSpPr>
          <p:cNvPr id="9" name="Date Placeholder 8">
            <a:extLst>
              <a:ext uri="{FF2B5EF4-FFF2-40B4-BE49-F238E27FC236}">
                <a16:creationId xmlns:a16="http://schemas.microsoft.com/office/drawing/2014/main" id="{47D09A8D-2102-8FCF-819F-453EF2199B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17.04.24</a:t>
            </a:r>
            <a:endParaRPr lang="en-US" dirty="0"/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9D8724FC-B752-373A-78C7-2C002D25C1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S.Morales - Sensitivity, response and thresholds; first experience during scrubbing and intensity ramp up</a:t>
            </a:r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0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0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1pPr>
            <a:lvl2pPr marL="0" marR="0" indent="4572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2pPr>
            <a:lvl3pPr marL="0" marR="0" indent="9144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3pPr>
            <a:lvl4pPr marL="0" marR="0" indent="13716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4pPr>
            <a:lvl5pPr marL="0" marR="0" indent="18288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5pPr>
            <a:lvl6pPr marL="0" marR="0" indent="22860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6pPr>
            <a:lvl7pPr marL="0" marR="0" indent="27432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7pPr>
            <a:lvl8pPr marL="0" marR="0" indent="32004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8pPr>
            <a:lvl9pPr marL="0" marR="0" indent="36576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86CB4B4D-7CA3-9044-876B-883B54F8677D}" type="slidenum">
              <a:rPr lang="en-CH" smtClean="0"/>
              <a:pPr/>
              <a:t>15</a:t>
            </a:fld>
            <a:endParaRPr/>
          </a:p>
        </p:txBody>
      </p:sp>
      <p:sp>
        <p:nvSpPr>
          <p:cNvPr id="4" name="Title 2">
            <a:extLst>
              <a:ext uri="{FF2B5EF4-FFF2-40B4-BE49-F238E27FC236}">
                <a16:creationId xmlns:a16="http://schemas.microsoft.com/office/drawing/2014/main" id="{6E6A1C59-11A8-62E3-52D4-7580B91497F1}"/>
              </a:ext>
            </a:extLst>
          </p:cNvPr>
          <p:cNvSpPr txBox="1">
            <a:spLocks/>
          </p:cNvSpPr>
          <p:nvPr/>
        </p:nvSpPr>
        <p:spPr>
          <a:xfrm>
            <a:off x="305990" y="277346"/>
            <a:ext cx="8532019" cy="799307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7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000" dirty="0"/>
              <a:t>Proposal of BLM thresholds families for detectors in the wall</a:t>
            </a:r>
            <a:endParaRPr lang="en-US" sz="2000" dirty="0"/>
          </a:p>
        </p:txBody>
      </p:sp>
      <p:sp>
        <p:nvSpPr>
          <p:cNvPr id="9" name="Date Placeholder 8">
            <a:extLst>
              <a:ext uri="{FF2B5EF4-FFF2-40B4-BE49-F238E27FC236}">
                <a16:creationId xmlns:a16="http://schemas.microsoft.com/office/drawing/2014/main" id="{47D09A8D-2102-8FCF-819F-453EF2199B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17.04.24</a:t>
            </a:r>
            <a:endParaRPr lang="en-US" dirty="0"/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9D8724FC-B752-373A-78C7-2C002D25C1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S.Morales - Sensitivity, response and thresholds; first experience during scrubbing and intensity ramp up</a:t>
            </a:r>
            <a:endParaRPr lang="en-US" dirty="0"/>
          </a:p>
        </p:txBody>
      </p:sp>
      <p:pic>
        <p:nvPicPr>
          <p:cNvPr id="3" name="Picture 2" descr="A graph with a line&#10;&#10;Description automatically generated">
            <a:extLst>
              <a:ext uri="{FF2B5EF4-FFF2-40B4-BE49-F238E27FC236}">
                <a16:creationId xmlns:a16="http://schemas.microsoft.com/office/drawing/2014/main" id="{ADF2D49B-043A-55B1-6099-04E48161E7F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3671" y="1174910"/>
            <a:ext cx="7772400" cy="3291590"/>
          </a:xfrm>
          <a:prstGeom prst="rect">
            <a:avLst/>
          </a:prstGeom>
        </p:spPr>
      </p:pic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D28ED05B-0FDC-CD4A-BDB2-4392167A9DF3}"/>
              </a:ext>
            </a:extLst>
          </p:cNvPr>
          <p:cNvSpPr/>
          <p:nvPr/>
        </p:nvSpPr>
        <p:spPr>
          <a:xfrm>
            <a:off x="2160740" y="775256"/>
            <a:ext cx="4578262" cy="326695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1100" dirty="0"/>
              <a:t>Master thresholds for TCP.C Wall at injection and top energy</a:t>
            </a:r>
          </a:p>
        </p:txBody>
      </p:sp>
    </p:spTree>
    <p:extLst>
      <p:ext uri="{BB962C8B-B14F-4D97-AF65-F5344CB8AC3E}">
        <p14:creationId xmlns:p14="http://schemas.microsoft.com/office/powerpoint/2010/main" val="140643610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0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0" tIns="0" rIns="0" bIns="0" anchor="ctr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0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1pPr>
            <a:lvl2pPr marL="0" marR="0" indent="4572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2pPr>
            <a:lvl3pPr marL="0" marR="0" indent="9144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3pPr>
            <a:lvl4pPr marL="0" marR="0" indent="13716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4pPr>
            <a:lvl5pPr marL="0" marR="0" indent="18288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5pPr>
            <a:lvl6pPr marL="0" marR="0" indent="22860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6pPr>
            <a:lvl7pPr marL="0" marR="0" indent="27432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7pPr>
            <a:lvl8pPr marL="0" marR="0" indent="32004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8pPr>
            <a:lvl9pPr marL="0" marR="0" indent="36576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86CB4B4D-7CA3-9044-876B-883B54F8677D}" type="slidenum">
              <a:rPr lang="en-CH" smtClean="0"/>
              <a:pPr/>
              <a:t>16</a:t>
            </a:fld>
            <a:endParaRPr/>
          </a:p>
        </p:txBody>
      </p:sp>
      <p:sp>
        <p:nvSpPr>
          <p:cNvPr id="4" name="Title 2">
            <a:extLst>
              <a:ext uri="{FF2B5EF4-FFF2-40B4-BE49-F238E27FC236}">
                <a16:creationId xmlns:a16="http://schemas.microsoft.com/office/drawing/2014/main" id="{6E6A1C59-11A8-62E3-52D4-7580B91497F1}"/>
              </a:ext>
            </a:extLst>
          </p:cNvPr>
          <p:cNvSpPr txBox="1">
            <a:spLocks/>
          </p:cNvSpPr>
          <p:nvPr/>
        </p:nvSpPr>
        <p:spPr>
          <a:xfrm>
            <a:off x="305990" y="277346"/>
            <a:ext cx="8532019" cy="799307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7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000" dirty="0"/>
              <a:t>Proposal of BLM thresholds families for detectors in the wall</a:t>
            </a:r>
            <a:endParaRPr lang="en-US" sz="2000" dirty="0"/>
          </a:p>
        </p:txBody>
      </p:sp>
      <p:sp>
        <p:nvSpPr>
          <p:cNvPr id="9" name="Date Placeholder 8">
            <a:extLst>
              <a:ext uri="{FF2B5EF4-FFF2-40B4-BE49-F238E27FC236}">
                <a16:creationId xmlns:a16="http://schemas.microsoft.com/office/drawing/2014/main" id="{47D09A8D-2102-8FCF-819F-453EF2199B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17.04.24</a:t>
            </a:r>
            <a:endParaRPr lang="en-US" dirty="0"/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9D8724FC-B752-373A-78C7-2C002D25C1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S.Morales - Sensitivity, response and thresholds; first experience during scrubbing and intensity ramp up</a:t>
            </a:r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DF2D49B-043A-55B1-6099-04E48161E7F0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563671" y="1243927"/>
            <a:ext cx="7772400" cy="3153555"/>
          </a:xfrm>
          <a:prstGeom prst="rect">
            <a:avLst/>
          </a:prstGeom>
        </p:spPr>
      </p:pic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D28ED05B-0FDC-CD4A-BDB2-4392167A9DF3}"/>
              </a:ext>
            </a:extLst>
          </p:cNvPr>
          <p:cNvSpPr/>
          <p:nvPr/>
        </p:nvSpPr>
        <p:spPr>
          <a:xfrm>
            <a:off x="2160740" y="775256"/>
            <a:ext cx="4578262" cy="326695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1100" dirty="0"/>
              <a:t>Master thresholds for TCP.B Wall at injection and top energy</a:t>
            </a:r>
          </a:p>
        </p:txBody>
      </p:sp>
    </p:spTree>
    <p:extLst>
      <p:ext uri="{BB962C8B-B14F-4D97-AF65-F5344CB8AC3E}">
        <p14:creationId xmlns:p14="http://schemas.microsoft.com/office/powerpoint/2010/main" val="146396553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0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0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1pPr>
            <a:lvl2pPr marL="0" marR="0" indent="4572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2pPr>
            <a:lvl3pPr marL="0" marR="0" indent="9144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3pPr>
            <a:lvl4pPr marL="0" marR="0" indent="13716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4pPr>
            <a:lvl5pPr marL="0" marR="0" indent="18288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5pPr>
            <a:lvl6pPr marL="0" marR="0" indent="22860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6pPr>
            <a:lvl7pPr marL="0" marR="0" indent="27432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7pPr>
            <a:lvl8pPr marL="0" marR="0" indent="32004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8pPr>
            <a:lvl9pPr marL="0" marR="0" indent="36576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86CB4B4D-7CA3-9044-876B-883B54F8677D}" type="slidenum">
              <a:rPr lang="en-CH" smtClean="0"/>
              <a:pPr/>
              <a:t>17</a:t>
            </a:fld>
            <a:endParaRPr/>
          </a:p>
        </p:txBody>
      </p:sp>
      <p:sp>
        <p:nvSpPr>
          <p:cNvPr id="4" name="Title 2">
            <a:extLst>
              <a:ext uri="{FF2B5EF4-FFF2-40B4-BE49-F238E27FC236}">
                <a16:creationId xmlns:a16="http://schemas.microsoft.com/office/drawing/2014/main" id="{6E6A1C59-11A8-62E3-52D4-7580B91497F1}"/>
              </a:ext>
            </a:extLst>
          </p:cNvPr>
          <p:cNvSpPr txBox="1">
            <a:spLocks/>
          </p:cNvSpPr>
          <p:nvPr/>
        </p:nvSpPr>
        <p:spPr>
          <a:xfrm>
            <a:off x="305990" y="277346"/>
            <a:ext cx="8532019" cy="799307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7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000" dirty="0"/>
              <a:t>Proposal of BLM thresholds families for detectors in the wall</a:t>
            </a:r>
            <a:endParaRPr lang="en-US" sz="2000" dirty="0"/>
          </a:p>
        </p:txBody>
      </p:sp>
      <p:sp>
        <p:nvSpPr>
          <p:cNvPr id="9" name="Date Placeholder 8">
            <a:extLst>
              <a:ext uri="{FF2B5EF4-FFF2-40B4-BE49-F238E27FC236}">
                <a16:creationId xmlns:a16="http://schemas.microsoft.com/office/drawing/2014/main" id="{47D09A8D-2102-8FCF-819F-453EF2199B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17.04.24</a:t>
            </a:r>
            <a:endParaRPr lang="en-US" dirty="0"/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9D8724FC-B752-373A-78C7-2C002D25C1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S.Morales - Sensitivity, response and thresholds; first experience during scrubbing and intensity ramp up</a:t>
            </a:r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DF2D49B-043A-55B1-6099-04E48161E7F0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563671" y="1268337"/>
            <a:ext cx="7772400" cy="3104735"/>
          </a:xfrm>
          <a:prstGeom prst="rect">
            <a:avLst/>
          </a:prstGeom>
        </p:spPr>
      </p:pic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D28ED05B-0FDC-CD4A-BDB2-4392167A9DF3}"/>
              </a:ext>
            </a:extLst>
          </p:cNvPr>
          <p:cNvSpPr/>
          <p:nvPr/>
        </p:nvSpPr>
        <p:spPr>
          <a:xfrm>
            <a:off x="2160740" y="775256"/>
            <a:ext cx="4578262" cy="326695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1100" dirty="0"/>
              <a:t>Master thresholds for TCLA.B Wall at injection and top energy</a:t>
            </a:r>
          </a:p>
        </p:txBody>
      </p:sp>
    </p:spTree>
    <p:extLst>
      <p:ext uri="{BB962C8B-B14F-4D97-AF65-F5344CB8AC3E}">
        <p14:creationId xmlns:p14="http://schemas.microsoft.com/office/powerpoint/2010/main" val="47938355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0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0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1pPr>
            <a:lvl2pPr marL="0" marR="0" indent="4572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2pPr>
            <a:lvl3pPr marL="0" marR="0" indent="9144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3pPr>
            <a:lvl4pPr marL="0" marR="0" indent="13716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4pPr>
            <a:lvl5pPr marL="0" marR="0" indent="18288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5pPr>
            <a:lvl6pPr marL="0" marR="0" indent="22860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6pPr>
            <a:lvl7pPr marL="0" marR="0" indent="27432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7pPr>
            <a:lvl8pPr marL="0" marR="0" indent="32004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8pPr>
            <a:lvl9pPr marL="0" marR="0" indent="36576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86CB4B4D-7CA3-9044-876B-883B54F8677D}" type="slidenum">
              <a:rPr lang="en-CH" smtClean="0"/>
              <a:pPr/>
              <a:t>18</a:t>
            </a:fld>
            <a:endParaRPr/>
          </a:p>
        </p:txBody>
      </p:sp>
      <p:sp>
        <p:nvSpPr>
          <p:cNvPr id="4" name="Title 2">
            <a:extLst>
              <a:ext uri="{FF2B5EF4-FFF2-40B4-BE49-F238E27FC236}">
                <a16:creationId xmlns:a16="http://schemas.microsoft.com/office/drawing/2014/main" id="{6E6A1C59-11A8-62E3-52D4-7580B91497F1}"/>
              </a:ext>
            </a:extLst>
          </p:cNvPr>
          <p:cNvSpPr txBox="1">
            <a:spLocks/>
          </p:cNvSpPr>
          <p:nvPr/>
        </p:nvSpPr>
        <p:spPr>
          <a:xfrm>
            <a:off x="305990" y="206270"/>
            <a:ext cx="8532019" cy="799307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7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000" dirty="0"/>
              <a:t>Conclusions</a:t>
            </a:r>
            <a:endParaRPr lang="en-US" sz="2000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B4ADCDB-777D-FDA7-6950-AE7A4A912EEA}"/>
              </a:ext>
            </a:extLst>
          </p:cNvPr>
          <p:cNvSpPr txBox="1"/>
          <p:nvPr/>
        </p:nvSpPr>
        <p:spPr>
          <a:xfrm>
            <a:off x="305989" y="1301915"/>
            <a:ext cx="8532019" cy="253967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600" dirty="0"/>
              <a:t>Sensitivity of new BLMs in the wall: 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600" dirty="0"/>
              <a:t>Injection: capable of observing losses from 1e6 protons/s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600" dirty="0"/>
              <a:t>Top Energy: capable of observing losses below 3e5 protons/s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600" dirty="0"/>
              <a:t>Beam losses at injection seem to be of similar order than in 2023 for 144 bunches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600" dirty="0"/>
              <a:t>New response factors calculated from loss maps for the 3 new families</a:t>
            </a:r>
          </a:p>
          <a:p>
            <a:pPr algn="l">
              <a:lnSpc>
                <a:spcPct val="150000"/>
              </a:lnSpc>
            </a:pPr>
            <a:endParaRPr lang="en-GB" sz="1600" dirty="0"/>
          </a:p>
          <a:p>
            <a:pPr marL="285750" indent="-285750" algn="l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GB" sz="1600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F6B81F5-7BA7-727C-3AAC-A52C615D48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17.04.24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7DD05F1-863E-224C-AD88-66E0573B8C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S.Morales - Sensitivity, response and thresholds; first experience during scrubbing and intensity ramp up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6031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B992C19-CC60-3642-8F74-82DB233FBB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5990" y="206270"/>
            <a:ext cx="8532019" cy="799307"/>
          </a:xfrm>
        </p:spPr>
        <p:txBody>
          <a:bodyPr/>
          <a:lstStyle/>
          <a:p>
            <a:r>
              <a:rPr lang="en-GB" sz="2000" dirty="0"/>
              <a:t>Outline</a:t>
            </a:r>
            <a:endParaRPr lang="en-US" sz="2000" dirty="0"/>
          </a:p>
        </p:txBody>
      </p:sp>
      <p:sp>
        <p:nvSpPr>
          <p:cNvPr id="46" name="Footer Placeholder 45">
            <a:extLst>
              <a:ext uri="{FF2B5EF4-FFF2-40B4-BE49-F238E27FC236}">
                <a16:creationId xmlns:a16="http://schemas.microsoft.com/office/drawing/2014/main" id="{1654AE99-9C08-E01B-E0A5-F5CD6FEC87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S.Morales - Sensitivity, response and thresholds; first experience during scrubbing and intensity ramp up</a:t>
            </a:r>
            <a:endParaRPr lang="en-US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4732498-61B8-0379-460B-19924A40F3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17.04.24</a:t>
            </a: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DD88525-7C1C-E848-835A-DAEDE25DC6E6}"/>
              </a:ext>
            </a:extLst>
          </p:cNvPr>
          <p:cNvSpPr txBox="1"/>
          <p:nvPr/>
        </p:nvSpPr>
        <p:spPr>
          <a:xfrm>
            <a:off x="305990" y="605923"/>
            <a:ext cx="8532019" cy="290900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600" dirty="0"/>
              <a:t>Sensitivity of new detectors in the wall (RS09)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600" dirty="0"/>
              <a:t>Top energy 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600" dirty="0"/>
              <a:t>Injection energy/scrubbing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600" dirty="0"/>
              <a:t>Losses during injection (RS01 and RS09)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600" dirty="0"/>
              <a:t>New response factors from </a:t>
            </a:r>
            <a:r>
              <a:rPr lang="en-GB" sz="1600" dirty="0" err="1"/>
              <a:t>betatron</a:t>
            </a:r>
            <a:r>
              <a:rPr lang="en-GB" sz="1600" dirty="0"/>
              <a:t> </a:t>
            </a:r>
            <a:r>
              <a:rPr lang="en-GB" sz="1600" dirty="0" err="1"/>
              <a:t>lossmaps</a:t>
            </a:r>
            <a:r>
              <a:rPr lang="en-GB" sz="1600" dirty="0"/>
              <a:t> (RS09)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600" dirty="0"/>
              <a:t>New BLM thresholds families</a:t>
            </a:r>
          </a:p>
          <a:p>
            <a:pPr algn="l">
              <a:lnSpc>
                <a:spcPct val="150000"/>
              </a:lnSpc>
            </a:pPr>
            <a:endParaRPr lang="en-GB" sz="1600" dirty="0"/>
          </a:p>
          <a:p>
            <a:pPr marL="285750" indent="-285750" algn="l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GB" sz="160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3784098-D3CB-E4E4-125A-074FB0591E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83612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B992C19-CC60-3642-8F74-82DB233FBB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5990" y="206270"/>
            <a:ext cx="8532019" cy="799307"/>
          </a:xfrm>
        </p:spPr>
        <p:txBody>
          <a:bodyPr/>
          <a:lstStyle/>
          <a:p>
            <a:r>
              <a:rPr lang="en-GB" sz="2000" dirty="0"/>
              <a:t>Sensitivity of new detectors on the wall</a:t>
            </a:r>
            <a:endParaRPr lang="en-US" sz="2000" dirty="0"/>
          </a:p>
        </p:txBody>
      </p:sp>
      <p:sp>
        <p:nvSpPr>
          <p:cNvPr id="46" name="Footer Placeholder 45">
            <a:extLst>
              <a:ext uri="{FF2B5EF4-FFF2-40B4-BE49-F238E27FC236}">
                <a16:creationId xmlns:a16="http://schemas.microsoft.com/office/drawing/2014/main" id="{1654AE99-9C08-E01B-E0A5-F5CD6FEC87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S.Morales - Sensitivity, response and thresholds; first experience during scrubbing and intensity ramp up</a:t>
            </a:r>
            <a:endParaRPr lang="en-US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4732498-61B8-0379-460B-19924A40F3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17.04.24</a:t>
            </a: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DD88525-7C1C-E848-835A-DAEDE25DC6E6}"/>
              </a:ext>
            </a:extLst>
          </p:cNvPr>
          <p:cNvSpPr txBox="1"/>
          <p:nvPr/>
        </p:nvSpPr>
        <p:spPr>
          <a:xfrm>
            <a:off x="305990" y="605923"/>
            <a:ext cx="8532019" cy="125271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400" dirty="0"/>
              <a:t>Comparison of signal of “wall” and “old” BLM vs lost intensity from BLM calibration</a:t>
            </a:r>
          </a:p>
          <a:p>
            <a:pPr marL="285750" indent="-28575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400" dirty="0"/>
              <a:t>INJPHYS beam modes a minimum of 1e12 protons per beam in the machine (scrubbing included)</a:t>
            </a:r>
          </a:p>
          <a:p>
            <a:pPr algn="l">
              <a:lnSpc>
                <a:spcPct val="150000"/>
              </a:lnSpc>
            </a:pPr>
            <a:endParaRPr lang="en-GB" sz="1400" dirty="0"/>
          </a:p>
          <a:p>
            <a:pPr marL="285750" indent="-285750" algn="l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GB" sz="140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3784098-D3CB-E4E4-125A-074FB0591E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D20069B-714D-BECF-027D-6078006EB207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204143" y="1418758"/>
            <a:ext cx="3964485" cy="1482446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07D839D5-D48E-E813-F8BB-611A871FE315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4571999" y="1435433"/>
            <a:ext cx="3964485" cy="1482446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B0FFBDBF-E8F5-6531-800A-635B61CD98F2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2423786" y="3079825"/>
            <a:ext cx="4188566" cy="1566237"/>
          </a:xfrm>
          <a:prstGeom prst="rect">
            <a:avLst/>
          </a:prstGeom>
        </p:spPr>
      </p:pic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D10EF237-16EE-8216-EBDF-AA33E19C0903}"/>
              </a:ext>
            </a:extLst>
          </p:cNvPr>
          <p:cNvCxnSpPr/>
          <p:nvPr/>
        </p:nvCxnSpPr>
        <p:spPr>
          <a:xfrm flipV="1">
            <a:off x="3493479" y="1521912"/>
            <a:ext cx="0" cy="117118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4162A34D-DE5A-172D-B0F9-11D062D7BDB3}"/>
              </a:ext>
            </a:extLst>
          </p:cNvPr>
          <p:cNvCxnSpPr>
            <a:cxnSpLocks/>
          </p:cNvCxnSpPr>
          <p:nvPr/>
        </p:nvCxnSpPr>
        <p:spPr>
          <a:xfrm flipV="1">
            <a:off x="7862362" y="1549833"/>
            <a:ext cx="0" cy="117118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6A3B3F48-4DDB-C0BB-6CA2-8897AB0F5F20}"/>
              </a:ext>
            </a:extLst>
          </p:cNvPr>
          <p:cNvCxnSpPr>
            <a:cxnSpLocks/>
          </p:cNvCxnSpPr>
          <p:nvPr/>
        </p:nvCxnSpPr>
        <p:spPr>
          <a:xfrm flipV="1">
            <a:off x="5904631" y="3183698"/>
            <a:ext cx="0" cy="125051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89722E04-CBF1-E48D-BBDE-5DC46B06B997}"/>
              </a:ext>
            </a:extLst>
          </p:cNvPr>
          <p:cNvSpPr txBox="1"/>
          <p:nvPr/>
        </p:nvSpPr>
        <p:spPr>
          <a:xfrm>
            <a:off x="3301415" y="2799038"/>
            <a:ext cx="518557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CH" sz="800" dirty="0"/>
              <a:t>5e9 - pilot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E4354090-58E2-CDF6-7E6F-C4A9CB72B7FC}"/>
              </a:ext>
            </a:extLst>
          </p:cNvPr>
          <p:cNvSpPr txBox="1"/>
          <p:nvPr/>
        </p:nvSpPr>
        <p:spPr>
          <a:xfrm>
            <a:off x="7630528" y="2788565"/>
            <a:ext cx="518557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CH" sz="800" dirty="0"/>
              <a:t>5e9 - pilot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2BB3C798-3344-4B55-D75A-D97853CF6CD8}"/>
              </a:ext>
            </a:extLst>
          </p:cNvPr>
          <p:cNvSpPr txBox="1"/>
          <p:nvPr/>
        </p:nvSpPr>
        <p:spPr>
          <a:xfrm>
            <a:off x="5659030" y="4519934"/>
            <a:ext cx="518557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CH" sz="800" dirty="0"/>
              <a:t>5e9 - pilot</a:t>
            </a:r>
          </a:p>
        </p:txBody>
      </p:sp>
      <p:sp>
        <p:nvSpPr>
          <p:cNvPr id="20" name="Rounded Rectangle 19">
            <a:extLst>
              <a:ext uri="{FF2B5EF4-FFF2-40B4-BE49-F238E27FC236}">
                <a16:creationId xmlns:a16="http://schemas.microsoft.com/office/drawing/2014/main" id="{C8750022-137D-CB11-20F8-411D0553A3FB}"/>
              </a:ext>
            </a:extLst>
          </p:cNvPr>
          <p:cNvSpPr/>
          <p:nvPr/>
        </p:nvSpPr>
        <p:spPr>
          <a:xfrm>
            <a:off x="7146950" y="3172649"/>
            <a:ext cx="1183709" cy="1261565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1100" dirty="0"/>
              <a:t>In all cases signal in new BLMs visible from at least losses around 1e6 protons/s</a:t>
            </a:r>
          </a:p>
        </p:txBody>
      </p:sp>
    </p:spTree>
    <p:extLst>
      <p:ext uri="{BB962C8B-B14F-4D97-AF65-F5344CB8AC3E}">
        <p14:creationId xmlns:p14="http://schemas.microsoft.com/office/powerpoint/2010/main" val="42563877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Footer Placeholder 45">
            <a:extLst>
              <a:ext uri="{FF2B5EF4-FFF2-40B4-BE49-F238E27FC236}">
                <a16:creationId xmlns:a16="http://schemas.microsoft.com/office/drawing/2014/main" id="{1654AE99-9C08-E01B-E0A5-F5CD6FEC87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S.Morales - Sensitivity, response and thresholds; first experience during scrubbing and intensity ramp up</a:t>
            </a:r>
            <a:endParaRPr lang="en-US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4732498-61B8-0379-460B-19924A40F3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17.04.24</a:t>
            </a: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DD88525-7C1C-E848-835A-DAEDE25DC6E6}"/>
              </a:ext>
            </a:extLst>
          </p:cNvPr>
          <p:cNvSpPr txBox="1"/>
          <p:nvPr/>
        </p:nvSpPr>
        <p:spPr>
          <a:xfrm>
            <a:off x="305990" y="605923"/>
            <a:ext cx="8532019" cy="125271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400" dirty="0"/>
              <a:t>Comparison of signal of “wall” and ”old” BLM vs lost intensity from BLM calibration</a:t>
            </a:r>
          </a:p>
          <a:p>
            <a:pPr marL="285750" indent="-28575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400" dirty="0"/>
              <a:t>FLATTOP beam modes with a minimum of 1e12 protons per beam in the machine (intensity ramp-up from 12 bunches included)</a:t>
            </a:r>
          </a:p>
          <a:p>
            <a:pPr marL="285750" indent="-285750" algn="l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GB" sz="140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3784098-D3CB-E4E4-125A-074FB0591E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D20069B-714D-BECF-027D-6078006EB207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218449" y="1701580"/>
            <a:ext cx="3731733" cy="1430565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07D839D5-D48E-E813-F8BB-611A871FE315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4584620" y="1701580"/>
            <a:ext cx="3731733" cy="1430565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B0FFBDBF-E8F5-6531-800A-635B61CD98F2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2438868" y="3191466"/>
            <a:ext cx="3934323" cy="1508228"/>
          </a:xfrm>
          <a:prstGeom prst="rect">
            <a:avLst/>
          </a:prstGeom>
        </p:spPr>
      </p:pic>
      <p:sp>
        <p:nvSpPr>
          <p:cNvPr id="10" name="Title 2">
            <a:extLst>
              <a:ext uri="{FF2B5EF4-FFF2-40B4-BE49-F238E27FC236}">
                <a16:creationId xmlns:a16="http://schemas.microsoft.com/office/drawing/2014/main" id="{7034CF1A-7F3E-C136-6006-957B7903E181}"/>
              </a:ext>
            </a:extLst>
          </p:cNvPr>
          <p:cNvSpPr txBox="1">
            <a:spLocks/>
          </p:cNvSpPr>
          <p:nvPr/>
        </p:nvSpPr>
        <p:spPr>
          <a:xfrm>
            <a:off x="305990" y="206270"/>
            <a:ext cx="8532019" cy="799307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7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000"/>
              <a:t>Sensitivity of new detectors on the wall</a:t>
            </a:r>
            <a:endParaRPr lang="en-US" sz="2000" dirty="0"/>
          </a:p>
        </p:txBody>
      </p:sp>
      <p:sp>
        <p:nvSpPr>
          <p:cNvPr id="12" name="Rounded Rectangle 11">
            <a:extLst>
              <a:ext uri="{FF2B5EF4-FFF2-40B4-BE49-F238E27FC236}">
                <a16:creationId xmlns:a16="http://schemas.microsoft.com/office/drawing/2014/main" id="{F2D179B5-06CF-060A-31E9-FCEFE878F6E4}"/>
              </a:ext>
            </a:extLst>
          </p:cNvPr>
          <p:cNvSpPr/>
          <p:nvPr/>
        </p:nvSpPr>
        <p:spPr>
          <a:xfrm>
            <a:off x="7146950" y="3248289"/>
            <a:ext cx="1183709" cy="1261565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1100" dirty="0"/>
              <a:t>In all cases signal in new BLMs visible from losses well below 1e6 protons/s </a:t>
            </a:r>
          </a:p>
        </p:txBody>
      </p:sp>
    </p:spTree>
    <p:extLst>
      <p:ext uri="{BB962C8B-B14F-4D97-AF65-F5344CB8AC3E}">
        <p14:creationId xmlns:p14="http://schemas.microsoft.com/office/powerpoint/2010/main" val="39059813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Footer Placeholder 45">
            <a:extLst>
              <a:ext uri="{FF2B5EF4-FFF2-40B4-BE49-F238E27FC236}">
                <a16:creationId xmlns:a16="http://schemas.microsoft.com/office/drawing/2014/main" id="{1654AE99-9C08-E01B-E0A5-F5CD6FEC87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S.Morales - Sensitivity, response and thresholds; first experience during scrubbing and intensity ramp up</a:t>
            </a:r>
            <a:endParaRPr lang="en-US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4732498-61B8-0379-460B-19924A40F3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17.04.24</a:t>
            </a: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DD88525-7C1C-E848-835A-DAEDE25DC6E6}"/>
              </a:ext>
            </a:extLst>
          </p:cNvPr>
          <p:cNvSpPr txBox="1"/>
          <p:nvPr/>
        </p:nvSpPr>
        <p:spPr>
          <a:xfrm>
            <a:off x="305990" y="605923"/>
            <a:ext cx="8532019" cy="157588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400" dirty="0"/>
              <a:t>Comparison of signal of “wall” and ”old” BLM vs lost intensity from BLM calibration</a:t>
            </a:r>
          </a:p>
          <a:p>
            <a:pPr marL="285750" indent="-28575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400" dirty="0"/>
              <a:t>SQUEEZE beam modes with a minimum of 1e12 protons in the machine (intensity ramp-up from 12 bunches included)</a:t>
            </a:r>
          </a:p>
          <a:p>
            <a:pPr algn="l">
              <a:lnSpc>
                <a:spcPct val="150000"/>
              </a:lnSpc>
            </a:pPr>
            <a:endParaRPr lang="en-GB" sz="1400" dirty="0"/>
          </a:p>
          <a:p>
            <a:pPr marL="285750" indent="-285750" algn="l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GB" sz="140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3784098-D3CB-E4E4-125A-074FB0591E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D20069B-714D-BECF-027D-6078006EB207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218449" y="1658625"/>
            <a:ext cx="3731733" cy="1430565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07D839D5-D48E-E813-F8BB-611A871FE315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4584620" y="1701580"/>
            <a:ext cx="3731733" cy="1430565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B0FFBDBF-E8F5-6531-800A-635B61CD98F2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2438868" y="3191466"/>
            <a:ext cx="3934323" cy="1508228"/>
          </a:xfrm>
          <a:prstGeom prst="rect">
            <a:avLst/>
          </a:prstGeom>
        </p:spPr>
      </p:pic>
      <p:sp>
        <p:nvSpPr>
          <p:cNvPr id="10" name="Title 2">
            <a:extLst>
              <a:ext uri="{FF2B5EF4-FFF2-40B4-BE49-F238E27FC236}">
                <a16:creationId xmlns:a16="http://schemas.microsoft.com/office/drawing/2014/main" id="{F721CF7C-8097-4F7C-113F-A49F3EE2AC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5990" y="206270"/>
            <a:ext cx="8532019" cy="799307"/>
          </a:xfrm>
        </p:spPr>
        <p:txBody>
          <a:bodyPr/>
          <a:lstStyle/>
          <a:p>
            <a:r>
              <a:rPr lang="en-GB" sz="2000" dirty="0"/>
              <a:t>Sensitivity of new detectors on the wall</a:t>
            </a:r>
            <a:endParaRPr lang="en-US" sz="2000" dirty="0"/>
          </a:p>
        </p:txBody>
      </p:sp>
      <p:sp>
        <p:nvSpPr>
          <p:cNvPr id="12" name="Rounded Rectangle 11">
            <a:extLst>
              <a:ext uri="{FF2B5EF4-FFF2-40B4-BE49-F238E27FC236}">
                <a16:creationId xmlns:a16="http://schemas.microsoft.com/office/drawing/2014/main" id="{471F0EF6-F263-95A7-728C-A2F5BD2ADF60}"/>
              </a:ext>
            </a:extLst>
          </p:cNvPr>
          <p:cNvSpPr/>
          <p:nvPr/>
        </p:nvSpPr>
        <p:spPr>
          <a:xfrm>
            <a:off x="7146950" y="3248289"/>
            <a:ext cx="1183709" cy="1261565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1100" dirty="0"/>
              <a:t>In all cases signal in new BLMs visible from losses around 3e5 protons/s</a:t>
            </a:r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C9689D1A-4AAF-EAB3-A986-5A4D5AD5B91B}"/>
              </a:ext>
            </a:extLst>
          </p:cNvPr>
          <p:cNvSpPr/>
          <p:nvPr/>
        </p:nvSpPr>
        <p:spPr>
          <a:xfrm>
            <a:off x="218449" y="3089190"/>
            <a:ext cx="1983095" cy="1508228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1100" dirty="0"/>
              <a:t>Signal in red circle corresponding to minutes after a beam dump in which beam mode was not changed -&gt; mix of residual radiation and signal noise</a:t>
            </a:r>
          </a:p>
          <a:p>
            <a:pPr algn="ctr"/>
            <a:r>
              <a:rPr lang="en-CH" sz="1100" b="1" dirty="0"/>
              <a:t>Removed for next slide</a:t>
            </a:r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E8AE86A7-50E7-A986-E284-4DA753982055}"/>
              </a:ext>
            </a:extLst>
          </p:cNvPr>
          <p:cNvSpPr/>
          <p:nvPr/>
        </p:nvSpPr>
        <p:spPr>
          <a:xfrm>
            <a:off x="1719618" y="2340591"/>
            <a:ext cx="156949" cy="231159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66F2F666-7C66-199A-EEC8-1F232A17B4EB}"/>
              </a:ext>
            </a:extLst>
          </p:cNvPr>
          <p:cNvSpPr/>
          <p:nvPr/>
        </p:nvSpPr>
        <p:spPr>
          <a:xfrm>
            <a:off x="6089176" y="2383005"/>
            <a:ext cx="156949" cy="231159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4B7C38BA-9982-EE91-E693-EF39EE62FCBC}"/>
              </a:ext>
            </a:extLst>
          </p:cNvPr>
          <p:cNvSpPr/>
          <p:nvPr/>
        </p:nvSpPr>
        <p:spPr>
          <a:xfrm>
            <a:off x="4051110" y="4016187"/>
            <a:ext cx="156949" cy="231159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406380131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Footer Placeholder 45">
            <a:extLst>
              <a:ext uri="{FF2B5EF4-FFF2-40B4-BE49-F238E27FC236}">
                <a16:creationId xmlns:a16="http://schemas.microsoft.com/office/drawing/2014/main" id="{1654AE99-9C08-E01B-E0A5-F5CD6FEC87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S.Morales - Sensitivity, response and thresholds; first experience during scrubbing and intensity ramp up</a:t>
            </a:r>
            <a:endParaRPr lang="en-US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4732498-61B8-0379-460B-19924A40F3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17.04.24</a:t>
            </a: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DD88525-7C1C-E848-835A-DAEDE25DC6E6}"/>
              </a:ext>
            </a:extLst>
          </p:cNvPr>
          <p:cNvSpPr txBox="1"/>
          <p:nvPr/>
        </p:nvSpPr>
        <p:spPr>
          <a:xfrm>
            <a:off x="305990" y="605923"/>
            <a:ext cx="8532019" cy="157588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400" dirty="0"/>
              <a:t>Comparison of signal of “wall” and ”old” BLM vs lost intensity from BLM calibration</a:t>
            </a:r>
          </a:p>
          <a:p>
            <a:pPr marL="285750" indent="-28575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400" dirty="0"/>
              <a:t>SQUEEZE beam modes with a minimum of 1e12 protons in the machine (intensity ramp-up from 12 bunches included)</a:t>
            </a:r>
          </a:p>
          <a:p>
            <a:pPr algn="l">
              <a:lnSpc>
                <a:spcPct val="150000"/>
              </a:lnSpc>
            </a:pPr>
            <a:endParaRPr lang="en-GB" sz="1400" dirty="0"/>
          </a:p>
          <a:p>
            <a:pPr marL="285750" indent="-285750" algn="l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GB" sz="140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3784098-D3CB-E4E4-125A-074FB0591E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D20069B-714D-BECF-027D-6078006EB207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218450" y="1658625"/>
            <a:ext cx="3731730" cy="1430565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07D839D5-D48E-E813-F8BB-611A871FE315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4584621" y="1701580"/>
            <a:ext cx="3731730" cy="1430565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B0FFBDBF-E8F5-6531-800A-635B61CD98F2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2438869" y="3191466"/>
            <a:ext cx="3934320" cy="1508228"/>
          </a:xfrm>
          <a:prstGeom prst="rect">
            <a:avLst/>
          </a:prstGeom>
        </p:spPr>
      </p:pic>
      <p:sp>
        <p:nvSpPr>
          <p:cNvPr id="10" name="Title 2">
            <a:extLst>
              <a:ext uri="{FF2B5EF4-FFF2-40B4-BE49-F238E27FC236}">
                <a16:creationId xmlns:a16="http://schemas.microsoft.com/office/drawing/2014/main" id="{F721CF7C-8097-4F7C-113F-A49F3EE2AC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5990" y="206270"/>
            <a:ext cx="8532019" cy="799307"/>
          </a:xfrm>
        </p:spPr>
        <p:txBody>
          <a:bodyPr/>
          <a:lstStyle/>
          <a:p>
            <a:r>
              <a:rPr lang="en-GB" sz="2000" dirty="0"/>
              <a:t>Sensitivity of new detectors on the wall</a:t>
            </a:r>
            <a:endParaRPr lang="en-US" sz="2000" dirty="0"/>
          </a:p>
        </p:txBody>
      </p:sp>
      <p:sp>
        <p:nvSpPr>
          <p:cNvPr id="12" name="Rounded Rectangle 11">
            <a:extLst>
              <a:ext uri="{FF2B5EF4-FFF2-40B4-BE49-F238E27FC236}">
                <a16:creationId xmlns:a16="http://schemas.microsoft.com/office/drawing/2014/main" id="{471F0EF6-F263-95A7-728C-A2F5BD2ADF60}"/>
              </a:ext>
            </a:extLst>
          </p:cNvPr>
          <p:cNvSpPr/>
          <p:nvPr/>
        </p:nvSpPr>
        <p:spPr>
          <a:xfrm>
            <a:off x="7146950" y="3248289"/>
            <a:ext cx="1183709" cy="1261565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1100" dirty="0"/>
              <a:t>In all cases signal in new BLMs visible from losses around 3e5 protons/s</a:t>
            </a:r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C9689D1A-4AAF-EAB3-A986-5A4D5AD5B91B}"/>
              </a:ext>
            </a:extLst>
          </p:cNvPr>
          <p:cNvSpPr/>
          <p:nvPr/>
        </p:nvSpPr>
        <p:spPr>
          <a:xfrm>
            <a:off x="218449" y="3298164"/>
            <a:ext cx="1983095" cy="1161813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1100" dirty="0"/>
              <a:t>500kW -&gt; 5.8e11 protons/s</a:t>
            </a:r>
          </a:p>
          <a:p>
            <a:pPr algn="ctr"/>
            <a:r>
              <a:rPr lang="en-CH" sz="1100" dirty="0"/>
              <a:t>Good sensitivity around 6 orders of magnitude below max loss allowed for RS09</a:t>
            </a:r>
          </a:p>
        </p:txBody>
      </p:sp>
    </p:spTree>
    <p:extLst>
      <p:ext uri="{BB962C8B-B14F-4D97-AF65-F5344CB8AC3E}">
        <p14:creationId xmlns:p14="http://schemas.microsoft.com/office/powerpoint/2010/main" val="5307108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Footer Placeholder 45">
            <a:extLst>
              <a:ext uri="{FF2B5EF4-FFF2-40B4-BE49-F238E27FC236}">
                <a16:creationId xmlns:a16="http://schemas.microsoft.com/office/drawing/2014/main" id="{1654AE99-9C08-E01B-E0A5-F5CD6FEC87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S.Morales - Sensitivity, response and thresholds; first experience during scrubbing and intensity ramp up</a:t>
            </a:r>
            <a:endParaRPr lang="en-US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4732498-61B8-0379-460B-19924A40F3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17.04.24</a:t>
            </a: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DD88525-7C1C-E848-835A-DAEDE25DC6E6}"/>
              </a:ext>
            </a:extLst>
          </p:cNvPr>
          <p:cNvSpPr txBox="1"/>
          <p:nvPr/>
        </p:nvSpPr>
        <p:spPr>
          <a:xfrm>
            <a:off x="305990" y="605923"/>
            <a:ext cx="8532019" cy="157588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400" dirty="0"/>
              <a:t>Comparison of signal of “wall” and ”old” BLM vs lost intensity from BLM calibration</a:t>
            </a:r>
          </a:p>
          <a:p>
            <a:pPr marL="285750" indent="-28575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400" dirty="0"/>
              <a:t>ADJUST beam modes with a minimum of 1e12 protons in the machine (intensity ramp-up from 12 bunches included)</a:t>
            </a:r>
          </a:p>
          <a:p>
            <a:pPr algn="l">
              <a:lnSpc>
                <a:spcPct val="150000"/>
              </a:lnSpc>
            </a:pPr>
            <a:endParaRPr lang="en-GB" sz="1400" dirty="0"/>
          </a:p>
          <a:p>
            <a:pPr marL="285750" indent="-285750" algn="l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GB" sz="140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3784098-D3CB-E4E4-125A-074FB0591E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D20069B-714D-BECF-027D-6078006EB207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218450" y="1658625"/>
            <a:ext cx="3731730" cy="143056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07D839D5-D48E-E813-F8BB-611A871FE315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4584621" y="1701580"/>
            <a:ext cx="3731730" cy="1430564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B0FFBDBF-E8F5-6531-800A-635B61CD98F2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2438869" y="3191466"/>
            <a:ext cx="3934320" cy="1508227"/>
          </a:xfrm>
          <a:prstGeom prst="rect">
            <a:avLst/>
          </a:prstGeom>
        </p:spPr>
      </p:pic>
      <p:sp>
        <p:nvSpPr>
          <p:cNvPr id="10" name="Title 2">
            <a:extLst>
              <a:ext uri="{FF2B5EF4-FFF2-40B4-BE49-F238E27FC236}">
                <a16:creationId xmlns:a16="http://schemas.microsoft.com/office/drawing/2014/main" id="{F721CF7C-8097-4F7C-113F-A49F3EE2AC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5990" y="206270"/>
            <a:ext cx="8532019" cy="799307"/>
          </a:xfrm>
        </p:spPr>
        <p:txBody>
          <a:bodyPr/>
          <a:lstStyle/>
          <a:p>
            <a:r>
              <a:rPr lang="en-GB" sz="2000" dirty="0"/>
              <a:t>Sensitivity of new detectors on the wall</a:t>
            </a:r>
            <a:endParaRPr lang="en-US" sz="2000" dirty="0"/>
          </a:p>
        </p:txBody>
      </p:sp>
      <p:sp>
        <p:nvSpPr>
          <p:cNvPr id="12" name="Rounded Rectangle 11">
            <a:extLst>
              <a:ext uri="{FF2B5EF4-FFF2-40B4-BE49-F238E27FC236}">
                <a16:creationId xmlns:a16="http://schemas.microsoft.com/office/drawing/2014/main" id="{471F0EF6-F263-95A7-728C-A2F5BD2ADF60}"/>
              </a:ext>
            </a:extLst>
          </p:cNvPr>
          <p:cNvSpPr/>
          <p:nvPr/>
        </p:nvSpPr>
        <p:spPr>
          <a:xfrm>
            <a:off x="7146950" y="3248289"/>
            <a:ext cx="1183709" cy="1261565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1100" dirty="0"/>
              <a:t>In all cases signal in new BLMs visible from losses around 3e5 protons/s</a:t>
            </a:r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C9689D1A-4AAF-EAB3-A986-5A4D5AD5B91B}"/>
              </a:ext>
            </a:extLst>
          </p:cNvPr>
          <p:cNvSpPr/>
          <p:nvPr/>
        </p:nvSpPr>
        <p:spPr>
          <a:xfrm>
            <a:off x="218449" y="3298164"/>
            <a:ext cx="1983095" cy="1161813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1100" dirty="0"/>
              <a:t>500kW -&gt; 5.8e11 protons/s</a:t>
            </a:r>
          </a:p>
          <a:p>
            <a:pPr algn="ctr"/>
            <a:r>
              <a:rPr lang="en-CH" sz="1100" dirty="0"/>
              <a:t>Good sensitivity around 6 orders of magnitude below max loss allowed for RS09</a:t>
            </a:r>
          </a:p>
        </p:txBody>
      </p:sp>
    </p:spTree>
    <p:extLst>
      <p:ext uri="{BB962C8B-B14F-4D97-AF65-F5344CB8AC3E}">
        <p14:creationId xmlns:p14="http://schemas.microsoft.com/office/powerpoint/2010/main" val="167743371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Footer Placeholder 45">
            <a:extLst>
              <a:ext uri="{FF2B5EF4-FFF2-40B4-BE49-F238E27FC236}">
                <a16:creationId xmlns:a16="http://schemas.microsoft.com/office/drawing/2014/main" id="{1654AE99-9C08-E01B-E0A5-F5CD6FEC87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S.Morales - Sensitivity, response and thresholds; first experience during scrubbing and intensity ramp up</a:t>
            </a:r>
            <a:endParaRPr lang="en-US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4732498-61B8-0379-460B-19924A40F3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17.04.24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3784098-D3CB-E4E4-125A-074FB0591E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10" name="Title 2">
            <a:extLst>
              <a:ext uri="{FF2B5EF4-FFF2-40B4-BE49-F238E27FC236}">
                <a16:creationId xmlns:a16="http://schemas.microsoft.com/office/drawing/2014/main" id="{F721CF7C-8097-4F7C-113F-A49F3EE2AC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5990" y="206270"/>
            <a:ext cx="8532019" cy="799307"/>
          </a:xfrm>
        </p:spPr>
        <p:txBody>
          <a:bodyPr/>
          <a:lstStyle/>
          <a:p>
            <a:r>
              <a:rPr lang="en-GB" sz="2000" dirty="0"/>
              <a:t>Losses during injection</a:t>
            </a:r>
            <a:endParaRPr lang="en-US" sz="2000" dirty="0"/>
          </a:p>
        </p:txBody>
      </p:sp>
      <p:pic>
        <p:nvPicPr>
          <p:cNvPr id="6" name="Picture 5" descr="A screenshot of a graph&#10;&#10;Description automatically generated">
            <a:extLst>
              <a:ext uri="{FF2B5EF4-FFF2-40B4-BE49-F238E27FC236}">
                <a16:creationId xmlns:a16="http://schemas.microsoft.com/office/drawing/2014/main" id="{6FA7CC1E-FB71-F4ED-42AE-E7820109B7C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53669"/>
          <a:stretch/>
        </p:blipFill>
        <p:spPr>
          <a:xfrm>
            <a:off x="1326438" y="484530"/>
            <a:ext cx="3107499" cy="4174439"/>
          </a:xfrm>
          <a:prstGeom prst="rect">
            <a:avLst/>
          </a:prstGeom>
        </p:spPr>
      </p:pic>
      <p:pic>
        <p:nvPicPr>
          <p:cNvPr id="14" name="Picture 13" descr="A screenshot of a graph&#10;&#10;Description automatically generated">
            <a:extLst>
              <a:ext uri="{FF2B5EF4-FFF2-40B4-BE49-F238E27FC236}">
                <a16:creationId xmlns:a16="http://schemas.microsoft.com/office/drawing/2014/main" id="{34F694A6-7A35-FE51-50B8-766AA7B78F2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53386"/>
          <a:stretch/>
        </p:blipFill>
        <p:spPr>
          <a:xfrm>
            <a:off x="5019137" y="154596"/>
            <a:ext cx="3404005" cy="4533900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42688F8B-1A75-B2C2-A65F-18F2E215941A}"/>
              </a:ext>
            </a:extLst>
          </p:cNvPr>
          <p:cNvSpPr txBox="1"/>
          <p:nvPr/>
        </p:nvSpPr>
        <p:spPr>
          <a:xfrm>
            <a:off x="3409472" y="973028"/>
            <a:ext cx="512961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dirty="0"/>
              <a:t>2023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3BA69142-34EF-0F10-B71D-9E435B27E826}"/>
              </a:ext>
            </a:extLst>
          </p:cNvPr>
          <p:cNvSpPr txBox="1"/>
          <p:nvPr/>
        </p:nvSpPr>
        <p:spPr>
          <a:xfrm>
            <a:off x="5681133" y="605301"/>
            <a:ext cx="512961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dirty="0"/>
              <a:t>2024</a:t>
            </a:r>
          </a:p>
        </p:txBody>
      </p:sp>
    </p:spTree>
    <p:extLst>
      <p:ext uri="{BB962C8B-B14F-4D97-AF65-F5344CB8AC3E}">
        <p14:creationId xmlns:p14="http://schemas.microsoft.com/office/powerpoint/2010/main" val="275759255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B1DDED9C-7988-F8DC-F90A-B60D7A25C2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sz="2000" dirty="0"/>
              <a:t>Maximum loss vs number of bunches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EF3B68-1E86-0F1B-A6CC-FF9325F956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17.04.24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EC5F25C-483B-56E4-1C82-C9E3C6F311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S.Morales - Sensitivity, response and thresholds; first experience during scrubbing and intensity ramp up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B3DB6F1-09B3-A5BB-B749-5483A39AB1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8" name="Picture 7" descr="A screenshot of a graph&#10;&#10;Description automatically generated">
            <a:extLst>
              <a:ext uri="{FF2B5EF4-FFF2-40B4-BE49-F238E27FC236}">
                <a16:creationId xmlns:a16="http://schemas.microsoft.com/office/drawing/2014/main" id="{955723F0-0E84-D4D9-5EC2-F3B384B20EB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12900" y="2571750"/>
            <a:ext cx="6318250" cy="1933276"/>
          </a:xfrm>
          <a:prstGeom prst="rect">
            <a:avLst/>
          </a:prstGeom>
        </p:spPr>
      </p:pic>
      <p:pic>
        <p:nvPicPr>
          <p:cNvPr id="10" name="Picture 9" descr="A graph of a graph with red and blue lines&#10;&#10;Description automatically generated with medium confidence">
            <a:extLst>
              <a:ext uri="{FF2B5EF4-FFF2-40B4-BE49-F238E27FC236}">
                <a16:creationId xmlns:a16="http://schemas.microsoft.com/office/drawing/2014/main" id="{DFDA12E2-160A-27BC-2786-DD8E2C6A6BA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12900" y="633439"/>
            <a:ext cx="6318250" cy="1938311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1BAF401A-80CE-DF7D-7664-351BDE39917E}"/>
              </a:ext>
            </a:extLst>
          </p:cNvPr>
          <p:cNvSpPr txBox="1"/>
          <p:nvPr/>
        </p:nvSpPr>
        <p:spPr>
          <a:xfrm>
            <a:off x="1989666" y="1782391"/>
            <a:ext cx="512961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dirty="0"/>
              <a:t>2023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E1ABF4F-AB8D-6CC0-10F2-238F28788EEE}"/>
              </a:ext>
            </a:extLst>
          </p:cNvPr>
          <p:cNvSpPr txBox="1"/>
          <p:nvPr/>
        </p:nvSpPr>
        <p:spPr>
          <a:xfrm>
            <a:off x="2062826" y="2807111"/>
            <a:ext cx="512961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dirty="0"/>
              <a:t>2024</a:t>
            </a:r>
          </a:p>
        </p:txBody>
      </p:sp>
    </p:spTree>
    <p:extLst>
      <p:ext uri="{BB962C8B-B14F-4D97-AF65-F5344CB8AC3E}">
        <p14:creationId xmlns:p14="http://schemas.microsoft.com/office/powerpoint/2010/main" val="1013343295"/>
      </p:ext>
    </p:extLst>
  </p:cSld>
  <p:clrMapOvr>
    <a:masterClrMapping/>
  </p:clrMapOvr>
</p:sld>
</file>

<file path=ppt/theme/theme1.xml><?xml version="1.0" encoding="utf-8"?>
<a:theme xmlns:a="http://schemas.openxmlformats.org/drawingml/2006/main" name="CERN Corporate 16x9_PPT_Arial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branding 16x9_PPT_Arial" id="{DAC66781-D9D8-BC4F-8F43-CFE588336C9F}" vid="{8746F749-1D46-FC47-B97A-D3A04384F82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 Corporate 16x9_PPT_Arial</Template>
  <TotalTime>6391</TotalTime>
  <Words>1362</Words>
  <Application>Microsoft Macintosh PowerPoint</Application>
  <PresentationFormat>On-screen Show (16:9)</PresentationFormat>
  <Paragraphs>160</Paragraphs>
  <Slides>18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3" baseType="lpstr">
      <vt:lpstr>Arial</vt:lpstr>
      <vt:lpstr>Open Sans</vt:lpstr>
      <vt:lpstr>Calibri</vt:lpstr>
      <vt:lpstr>Wingdings</vt:lpstr>
      <vt:lpstr>CERN Corporate 16x9_PPT_Arial</vt:lpstr>
      <vt:lpstr>Sensitivity, response and thresholds; first experience during scrubbing and intensity ramp up</vt:lpstr>
      <vt:lpstr>Outline</vt:lpstr>
      <vt:lpstr>Sensitivity of new detectors on the wall</vt:lpstr>
      <vt:lpstr>PowerPoint Presentation</vt:lpstr>
      <vt:lpstr>Sensitivity of new detectors on the wall</vt:lpstr>
      <vt:lpstr>Sensitivity of new detectors on the wall</vt:lpstr>
      <vt:lpstr>Sensitivity of new detectors on the wall</vt:lpstr>
      <vt:lpstr>Losses during injection</vt:lpstr>
      <vt:lpstr>Maximum loss vs number of bunches</vt:lpstr>
      <vt:lpstr>Response from lossmaps for new detectors in the wall</vt:lpstr>
      <vt:lpstr>Response from lossmaps for new detectors in the wall</vt:lpstr>
      <vt:lpstr>Response from lossmaps for new detectors in the wall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CERN User</dc:creator>
  <cp:lastModifiedBy>Sara Morales Vigo</cp:lastModifiedBy>
  <cp:revision>468</cp:revision>
  <dcterms:created xsi:type="dcterms:W3CDTF">2012-11-30T11:04:26Z</dcterms:created>
  <dcterms:modified xsi:type="dcterms:W3CDTF">2024-04-23T15:25:15Z</dcterms:modified>
</cp:coreProperties>
</file>