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Proxima Nova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roximaNov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roximaNova-italic.fntdata"/><Relationship Id="rId30" Type="http://schemas.openxmlformats.org/officeDocument/2006/relationships/font" Target="fonts/ProximaNova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ProximaNova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f4a936532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f4a936532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f4a9365327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f4a9365327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f412130036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f412130036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f412130036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f412130036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f412130036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f412130036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f412130036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f412130036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f412130036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f412130036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f412130036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f412130036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f412130036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f412130036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f412130036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f412130036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f4a9365327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f4a9365327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f41213003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f41213003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f41213003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f41213003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f41213003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2f41213003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f51d28001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2f51d28001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f4a9365327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f4a9365327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4134482cb_86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4134482cb_86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f412130036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f412130036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4a93653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4a93653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f4a9365327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f4a9365327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f4a936532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f4a936532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f4d33e77a8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f4d33e77a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6.png"/><Relationship Id="rId6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9.png"/><Relationship Id="rId6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Relationship Id="rId4" Type="http://schemas.openxmlformats.org/officeDocument/2006/relationships/image" Target="../media/image2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Relationship Id="rId4" Type="http://schemas.openxmlformats.org/officeDocument/2006/relationships/image" Target="../media/image20.jpg"/><Relationship Id="rId5" Type="http://schemas.openxmlformats.org/officeDocument/2006/relationships/image" Target="../media/image23.jpg"/><Relationship Id="rId6" Type="http://schemas.openxmlformats.org/officeDocument/2006/relationships/image" Target="../media/image2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Relationship Id="rId4" Type="http://schemas.openxmlformats.org/officeDocument/2006/relationships/image" Target="../media/image41.png"/><Relationship Id="rId5" Type="http://schemas.openxmlformats.org/officeDocument/2006/relationships/image" Target="../media/image33.png"/><Relationship Id="rId6" Type="http://schemas.openxmlformats.org/officeDocument/2006/relationships/image" Target="../media/image29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/Relationships>
</file>

<file path=ppt/slides/_rels/slide22.xml.rels><?xml version="1.0" encoding="UTF-8" standalone="yes"?><Relationships xmlns="http://schemas.openxmlformats.org/package/2006/relationships"><Relationship Id="rId11" Type="http://schemas.openxmlformats.org/officeDocument/2006/relationships/image" Target="../media/image44.png"/><Relationship Id="rId10" Type="http://schemas.openxmlformats.org/officeDocument/2006/relationships/image" Target="../media/image40.png"/><Relationship Id="rId13" Type="http://schemas.openxmlformats.org/officeDocument/2006/relationships/image" Target="../media/image39.png"/><Relationship Id="rId1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png"/><Relationship Id="rId4" Type="http://schemas.openxmlformats.org/officeDocument/2006/relationships/image" Target="../media/image30.png"/><Relationship Id="rId9" Type="http://schemas.openxmlformats.org/officeDocument/2006/relationships/image" Target="../media/image42.png"/><Relationship Id="rId14" Type="http://schemas.openxmlformats.org/officeDocument/2006/relationships/image" Target="../media/image34.png"/><Relationship Id="rId5" Type="http://schemas.openxmlformats.org/officeDocument/2006/relationships/image" Target="../media/image28.png"/><Relationship Id="rId6" Type="http://schemas.openxmlformats.org/officeDocument/2006/relationships/image" Target="../media/image38.png"/><Relationship Id="rId7" Type="http://schemas.openxmlformats.org/officeDocument/2006/relationships/image" Target="../media/image43.png"/><Relationship Id="rId8" Type="http://schemas.openxmlformats.org/officeDocument/2006/relationships/image" Target="../media/image3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Relationship Id="rId4" Type="http://schemas.openxmlformats.org/officeDocument/2006/relationships/image" Target="../media/image1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Preparation of SiPMs for Antiproton Gravity Measurements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36"/>
            <a:ext cx="8123100" cy="117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Elizaveta Gavrilova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Mentor: Ina Carli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August 22nd, 2024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448" y="3182325"/>
            <a:ext cx="2317850" cy="15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8675" y="3142950"/>
            <a:ext cx="1588500" cy="158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417000" y="721575"/>
            <a:ext cx="8310000" cy="14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data from the counter is transmitted to a master computer and compiled with other data in the experiment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Master computer also sets the time for the experiment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2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7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22"/>
          <p:cNvPicPr preferRelativeResize="0"/>
          <p:nvPr/>
        </p:nvPicPr>
        <p:blipFill rotWithShape="1">
          <a:blip r:embed="rId3">
            <a:alphaModFix/>
          </a:blip>
          <a:srcRect b="25031" l="0" r="0" t="25885"/>
          <a:stretch/>
        </p:blipFill>
        <p:spPr>
          <a:xfrm>
            <a:off x="1575638" y="2023662"/>
            <a:ext cx="5992726" cy="220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2"/>
          <p:cNvSpPr txBox="1"/>
          <p:nvPr>
            <p:ph type="title"/>
          </p:nvPr>
        </p:nvSpPr>
        <p:spPr>
          <a:xfrm>
            <a:off x="311688" y="206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Connecting Hardware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Finding the Average Cosmic Count Rate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>
            <p:ph type="title"/>
          </p:nvPr>
        </p:nvSpPr>
        <p:spPr>
          <a:xfrm>
            <a:off x="311700" y="579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</a:t>
            </a:r>
            <a:endParaRPr/>
          </a:p>
        </p:txBody>
      </p:sp>
      <p:sp>
        <p:nvSpPr>
          <p:cNvPr id="159" name="Google Shape;159;p24"/>
          <p:cNvSpPr txBox="1"/>
          <p:nvPr>
            <p:ph idx="1" type="body"/>
          </p:nvPr>
        </p:nvSpPr>
        <p:spPr>
          <a:xfrm>
            <a:off x="311700" y="1152475"/>
            <a:ext cx="8520600" cy="9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 code that took a file of counts from the scintillators, isolated the counts from the cosmic background, and found the average count rate</a:t>
            </a:r>
            <a:endParaRPr/>
          </a:p>
        </p:txBody>
      </p:sp>
      <p:sp>
        <p:nvSpPr>
          <p:cNvPr id="160" name="Google Shape;160;p24"/>
          <p:cNvSpPr txBox="1"/>
          <p:nvPr>
            <p:ph type="title"/>
          </p:nvPr>
        </p:nvSpPr>
        <p:spPr>
          <a:xfrm>
            <a:off x="380275" y="195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</a:t>
            </a:r>
            <a:endParaRPr/>
          </a:p>
        </p:txBody>
      </p:sp>
      <p:sp>
        <p:nvSpPr>
          <p:cNvPr id="161" name="Google Shape;161;p24"/>
          <p:cNvSpPr txBox="1"/>
          <p:nvPr>
            <p:ph idx="1" type="body"/>
          </p:nvPr>
        </p:nvSpPr>
        <p:spPr>
          <a:xfrm>
            <a:off x="311700" y="2571750"/>
            <a:ext cx="8093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Suppress spikes from ELENA and AD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Find the average count rate to 3 sigma</a:t>
            </a:r>
            <a:endParaRPr/>
          </a:p>
        </p:txBody>
      </p:sp>
      <p:sp>
        <p:nvSpPr>
          <p:cNvPr id="162" name="Google Shape;162;p24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4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8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Procedure</a:t>
            </a:r>
            <a:endParaRPr/>
          </a:p>
        </p:txBody>
      </p:sp>
      <p:sp>
        <p:nvSpPr>
          <p:cNvPr id="169" name="Google Shape;169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Estimate average by fitting a series of histograms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Pass 1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Make a histogram of original data, make a kernel density estimation and fit the result points with a Gaussian distribution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Pass 2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Make a cut based on which counts are within 3 sigma of the average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Make a histogram of original data, make a kernel density estimation and fit the result points with a Gaussian distribution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Final result is the average of Pass 2 +/- 3 sigma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 of this is compressed into an executable file that takes in a data file and returns a pandas dataframe with all the calculated data. </a:t>
            </a:r>
            <a:endParaRPr/>
          </a:p>
        </p:txBody>
      </p:sp>
      <p:sp>
        <p:nvSpPr>
          <p:cNvPr id="170" name="Google Shape;170;p25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5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9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SiPM-A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6050" y="145225"/>
            <a:ext cx="4131899" cy="131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500" y="2183376"/>
            <a:ext cx="4131901" cy="126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8456" y="2183375"/>
            <a:ext cx="4146171" cy="126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32363" y="3519626"/>
            <a:ext cx="4279270" cy="13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7"/>
          <p:cNvSpPr txBox="1"/>
          <p:nvPr>
            <p:ph idx="1" type="body"/>
          </p:nvPr>
        </p:nvSpPr>
        <p:spPr>
          <a:xfrm>
            <a:off x="135150" y="184375"/>
            <a:ext cx="2432400" cy="109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/>
              <a:t>Original data with spikes from AD and ELENA </a:t>
            </a:r>
            <a:endParaRPr sz="1300"/>
          </a:p>
        </p:txBody>
      </p:sp>
      <p:cxnSp>
        <p:nvCxnSpPr>
          <p:cNvPr id="186" name="Google Shape;186;p27"/>
          <p:cNvCxnSpPr/>
          <p:nvPr/>
        </p:nvCxnSpPr>
        <p:spPr>
          <a:xfrm>
            <a:off x="4562450" y="1508100"/>
            <a:ext cx="0" cy="544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7" name="Google Shape;187;p27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7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10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7"/>
          <p:cNvSpPr txBox="1"/>
          <p:nvPr>
            <p:ph idx="1" type="body"/>
          </p:nvPr>
        </p:nvSpPr>
        <p:spPr>
          <a:xfrm>
            <a:off x="135150" y="3452825"/>
            <a:ext cx="2432400" cy="109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/>
              <a:t>Using KDE to fit the histogram and fit a Gaussian function to the KDE. </a:t>
            </a:r>
            <a:endParaRPr sz="13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6963" y="118100"/>
            <a:ext cx="4286774" cy="137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150" y="2052300"/>
            <a:ext cx="4259600" cy="131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6300" y="2069850"/>
            <a:ext cx="4156751" cy="128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32650" y="3367775"/>
            <a:ext cx="4259600" cy="1312041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8"/>
          <p:cNvSpPr txBox="1"/>
          <p:nvPr>
            <p:ph idx="4294967295" type="body"/>
          </p:nvPr>
        </p:nvSpPr>
        <p:spPr>
          <a:xfrm>
            <a:off x="135150" y="184375"/>
            <a:ext cx="2432400" cy="109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/>
              <a:t>Data without spikes, any count that was not within 3 sigma of the average was removed.</a:t>
            </a:r>
            <a:endParaRPr sz="1300"/>
          </a:p>
        </p:txBody>
      </p:sp>
      <p:cxnSp>
        <p:nvCxnSpPr>
          <p:cNvPr id="199" name="Google Shape;199;p28"/>
          <p:cNvCxnSpPr/>
          <p:nvPr/>
        </p:nvCxnSpPr>
        <p:spPr>
          <a:xfrm>
            <a:off x="4562450" y="1508100"/>
            <a:ext cx="0" cy="544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0" name="Google Shape;200;p28"/>
          <p:cNvSpPr txBox="1"/>
          <p:nvPr>
            <p:ph idx="4294967295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8"/>
          <p:cNvSpPr txBox="1"/>
          <p:nvPr>
            <p:ph idx="4294967295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11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8"/>
          <p:cNvSpPr txBox="1"/>
          <p:nvPr>
            <p:ph idx="4294967295" type="body"/>
          </p:nvPr>
        </p:nvSpPr>
        <p:spPr>
          <a:xfrm>
            <a:off x="67100" y="3485950"/>
            <a:ext cx="2432400" cy="109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/>
              <a:t>Using KDE to fit the histogram and fit a Gaussian function to the KDE. </a:t>
            </a:r>
            <a:endParaRPr sz="13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Rate Results</a:t>
            </a:r>
            <a:endParaRPr/>
          </a:p>
        </p:txBody>
      </p:sp>
      <p:sp>
        <p:nvSpPr>
          <p:cNvPr id="208" name="Google Shape;208;p29"/>
          <p:cNvSpPr txBox="1"/>
          <p:nvPr>
            <p:ph idx="1" type="body"/>
          </p:nvPr>
        </p:nvSpPr>
        <p:spPr>
          <a:xfrm>
            <a:off x="4392325" y="1152475"/>
            <a:ext cx="4440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Similar within the bounds of the error, so it’s good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About 5-10% decrease in rates between 2022 and 2024, though unsure why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Age? Different connections?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9" name="Google Shape;209;p29"/>
          <p:cNvPicPr preferRelativeResize="0"/>
          <p:nvPr/>
        </p:nvPicPr>
        <p:blipFill rotWithShape="1">
          <a:blip r:embed="rId3">
            <a:alphaModFix/>
          </a:blip>
          <a:srcRect b="-10414" l="630" r="-629" t="11697"/>
          <a:stretch/>
        </p:blipFill>
        <p:spPr>
          <a:xfrm>
            <a:off x="389125" y="1152475"/>
            <a:ext cx="2685675" cy="373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9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9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12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Shift Work </a:t>
            </a:r>
            <a:endParaRPr/>
          </a:p>
        </p:txBody>
      </p:sp>
      <p:sp>
        <p:nvSpPr>
          <p:cNvPr id="217" name="Google Shape;217;p30"/>
          <p:cNvSpPr txBox="1"/>
          <p:nvPr>
            <p:ph idx="1" type="body"/>
          </p:nvPr>
        </p:nvSpPr>
        <p:spPr>
          <a:xfrm>
            <a:off x="311700" y="1152475"/>
            <a:ext cx="3717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 with data logging and analysis of ongoing </a:t>
            </a:r>
            <a:r>
              <a:rPr lang="en"/>
              <a:t>experiments (ALPHA-2)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Hands-on experiences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Cryogenics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Unwrapping the ALPHA-g bake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Production of antihydrogen → stacking  </a:t>
            </a:r>
            <a:endParaRPr/>
          </a:p>
        </p:txBody>
      </p:sp>
      <p:sp>
        <p:nvSpPr>
          <p:cNvPr id="218" name="Google Shape;218;p30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0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13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0" name="Google Shape;22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9300" y="1152463"/>
            <a:ext cx="2355176" cy="3141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7125" y="1152458"/>
            <a:ext cx="2355176" cy="3141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Goals</a:t>
            </a:r>
            <a:endParaRPr/>
          </a:p>
        </p:txBody>
      </p:sp>
      <p:sp>
        <p:nvSpPr>
          <p:cNvPr id="227" name="Google Shape;227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Cross-calibration with other detectors around ALPHA-g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Ready for gravity measurements in September</a:t>
            </a:r>
            <a:endParaRPr/>
          </a:p>
        </p:txBody>
      </p:sp>
      <p:sp>
        <p:nvSpPr>
          <p:cNvPr id="228" name="Google Shape;228;p31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31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14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CERN Project</a:t>
            </a:r>
            <a:endParaRPr/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1152475"/>
            <a:ext cx="4422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Connect scintillators around ALPHA-g to hardware so that they can take data.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Analyze the count rate that the scintillators detect and compare it to data from 2022 when ALPHA-g was last run.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Participate in shifts to help with ongoing </a:t>
            </a:r>
            <a:r>
              <a:rPr lang="en"/>
              <a:t>experiments at ALPHA </a:t>
            </a:r>
            <a:endParaRPr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1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525" y="535638"/>
            <a:ext cx="2864593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Culture</a:t>
            </a:r>
            <a:endParaRPr/>
          </a:p>
        </p:txBody>
      </p:sp>
      <p:sp>
        <p:nvSpPr>
          <p:cNvPr id="235" name="Google Shape;235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Lausanne + </a:t>
            </a:r>
            <a:r>
              <a:rPr lang="en"/>
              <a:t>Montreux</a:t>
            </a:r>
            <a:endParaRPr/>
          </a:p>
        </p:txBody>
      </p:sp>
      <p:pic>
        <p:nvPicPr>
          <p:cNvPr id="236" name="Google Shape;23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398237" y="1698974"/>
            <a:ext cx="1591551" cy="2122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7302" y="2241650"/>
            <a:ext cx="1830200" cy="244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15000" y="1152475"/>
            <a:ext cx="2183375" cy="2912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45875" y="322288"/>
            <a:ext cx="2505500" cy="334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Culture</a:t>
            </a:r>
            <a:endParaRPr/>
          </a:p>
        </p:txBody>
      </p:sp>
      <p:sp>
        <p:nvSpPr>
          <p:cNvPr id="245" name="Google Shape;245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Annecy</a:t>
            </a:r>
            <a:endParaRPr/>
          </a:p>
        </p:txBody>
      </p:sp>
      <p:pic>
        <p:nvPicPr>
          <p:cNvPr id="246" name="Google Shape;24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555" y="2018774"/>
            <a:ext cx="1953000" cy="260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2940687" y="1371975"/>
            <a:ext cx="1416925" cy="1889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2377" y="3087775"/>
            <a:ext cx="2328699" cy="1746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4654" y="883737"/>
            <a:ext cx="2149124" cy="286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34750" y="1152463"/>
            <a:ext cx="1984774" cy="148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86193" y="2747699"/>
            <a:ext cx="1633326" cy="217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4"/>
          <p:cNvSpPr txBox="1"/>
          <p:nvPr>
            <p:ph type="title"/>
          </p:nvPr>
        </p:nvSpPr>
        <p:spPr>
          <a:xfrm>
            <a:off x="117400" y="39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Culture:</a:t>
            </a:r>
            <a:endParaRPr/>
          </a:p>
        </p:txBody>
      </p:sp>
      <p:sp>
        <p:nvSpPr>
          <p:cNvPr id="257" name="Google Shape;257;p34"/>
          <p:cNvSpPr txBox="1"/>
          <p:nvPr>
            <p:ph idx="1" type="body"/>
          </p:nvPr>
        </p:nvSpPr>
        <p:spPr>
          <a:xfrm>
            <a:off x="1368975" y="1281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Paris</a:t>
            </a:r>
            <a:endParaRPr/>
          </a:p>
        </p:txBody>
      </p:sp>
      <p:pic>
        <p:nvPicPr>
          <p:cNvPr id="258" name="Google Shape;25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0225" y="552475"/>
            <a:ext cx="1558824" cy="2078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31" y="552475"/>
            <a:ext cx="1558824" cy="2078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80375" y="86850"/>
            <a:ext cx="2689199" cy="3586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531" y="2068825"/>
            <a:ext cx="1471199" cy="1962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04926" y="169550"/>
            <a:ext cx="1993175" cy="265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18650" y="2631350"/>
            <a:ext cx="2181802" cy="163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00450" y="3293375"/>
            <a:ext cx="1360151" cy="181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-72287" y="3728694"/>
            <a:ext cx="1838451" cy="1378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4"/>
          <p:cNvPicPr preferRelativeResize="0"/>
          <p:nvPr/>
        </p:nvPicPr>
        <p:blipFill rotWithShape="1">
          <a:blip r:embed="rId11">
            <a:alphaModFix/>
          </a:blip>
          <a:srcRect b="7381" l="0" r="0" t="19245"/>
          <a:stretch/>
        </p:blipFill>
        <p:spPr>
          <a:xfrm>
            <a:off x="1710000" y="4103375"/>
            <a:ext cx="1890450" cy="104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960600" y="2827675"/>
            <a:ext cx="3040026" cy="227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4"/>
          <p:cNvPicPr preferRelativeResize="0"/>
          <p:nvPr/>
        </p:nvPicPr>
        <p:blipFill rotWithShape="1">
          <a:blip r:embed="rId13">
            <a:alphaModFix/>
          </a:blip>
          <a:srcRect b="-8670" l="22577" r="10644" t="8670"/>
          <a:stretch/>
        </p:blipFill>
        <p:spPr>
          <a:xfrm>
            <a:off x="7498100" y="39250"/>
            <a:ext cx="1607097" cy="3209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4"/>
          <p:cNvPicPr preferRelativeResize="0"/>
          <p:nvPr/>
        </p:nvPicPr>
        <p:blipFill rotWithShape="1">
          <a:blip r:embed="rId14">
            <a:alphaModFix/>
          </a:blip>
          <a:srcRect b="4278" l="21327" r="0" t="0"/>
          <a:stretch/>
        </p:blipFill>
        <p:spPr>
          <a:xfrm>
            <a:off x="7698100" y="2827675"/>
            <a:ext cx="1427249" cy="2315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5"/>
          <p:cNvSpPr txBox="1"/>
          <p:nvPr>
            <p:ph type="title"/>
          </p:nvPr>
        </p:nvSpPr>
        <p:spPr>
          <a:xfrm>
            <a:off x="311700" y="199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320" u="sng">
                <a:solidFill>
                  <a:schemeClr val="accent5"/>
                </a:solidFill>
              </a:rPr>
              <a:t>Thank You for a Great Summer! </a:t>
            </a:r>
            <a:endParaRPr b="1" sz="3320" u="sng">
              <a:solidFill>
                <a:schemeClr val="accent5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3320"/>
          </a:p>
        </p:txBody>
      </p:sp>
      <p:sp>
        <p:nvSpPr>
          <p:cNvPr id="275" name="Google Shape;275;p35"/>
          <p:cNvSpPr txBox="1"/>
          <p:nvPr>
            <p:ph type="title"/>
          </p:nvPr>
        </p:nvSpPr>
        <p:spPr>
          <a:xfrm>
            <a:off x="311700" y="908950"/>
            <a:ext cx="8520600" cy="45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/>
              <a:t>Big </a:t>
            </a:r>
            <a:r>
              <a:rPr lang="en" sz="2320"/>
              <a:t>thank you…</a:t>
            </a:r>
            <a:endParaRPr sz="23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3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/>
              <a:t>to the UMich Physics Department for this opportunity…</a:t>
            </a:r>
            <a:endParaRPr sz="23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3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/>
              <a:t>to my mentor, Ina Carli, and everyone at ALPHA that helped me and made me feel welcome…</a:t>
            </a:r>
            <a:endParaRPr sz="23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3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/>
              <a:t>and everyone who supported me through my visa process – the leads of the UMich CERN Study Abroad program, my family, my friends, and my research group in the UM Astronomy Department!</a:t>
            </a:r>
            <a:endParaRPr sz="23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52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52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Anti-hydrogen Production At ALPHA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311700" y="1152475"/>
            <a:ext cx="3946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Anti-protons are injected from the Proton Synchrotron and slowed down in the AD and ELENA decelerators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Transferred to ALPHA, further cooled with electron plasma, and combined with </a:t>
            </a:r>
            <a:r>
              <a:rPr lang="en"/>
              <a:t>cold positrons to create anti-hydrogen!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Anti-hydrogen plasma further cooled with Doppler cooling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Produces about 150 anti-hydrogen per mixing</a:t>
            </a: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3125" y="1169400"/>
            <a:ext cx="4507376" cy="33825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2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775" y="676613"/>
            <a:ext cx="8328827" cy="379027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470850"/>
            <a:ext cx="3961800" cy="168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10000"/>
          </a:bodyPr>
          <a:lstStyle/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Goal: measuring the g acceleration of antihydrogen atoms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Antihydrogen released from magnetic wells and annihilate on the walls </a:t>
            </a:r>
            <a:endParaRPr/>
          </a:p>
          <a:p>
            <a:pPr indent="-28416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The measurement of g is based on where the antihydrogen annihilates, taking into account the thermal energy of the atoms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Annihilations are detected by scintillators placed around Alpha-g </a:t>
            </a:r>
            <a:endParaRPr/>
          </a:p>
        </p:txBody>
      </p:sp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124375"/>
            <a:ext cx="7157400" cy="19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520"/>
              <a:t>Alpha-g</a:t>
            </a:r>
            <a:endParaRPr sz="1520"/>
          </a:p>
        </p:txBody>
      </p:sp>
      <p:sp>
        <p:nvSpPr>
          <p:cNvPr id="88" name="Google Shape;88;p16"/>
          <p:cNvSpPr/>
          <p:nvPr/>
        </p:nvSpPr>
        <p:spPr>
          <a:xfrm>
            <a:off x="4992700" y="747650"/>
            <a:ext cx="1714500" cy="35268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3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Scintillators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Plastic (polyvinyltoluene) scintillators with Silicon Photomultipliers (SiPMs)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Charged particle enters scintillator, excites electrons in the atoms. They then fall back to the ground state and release a photon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Photon is reflected within the scintillator and then arrives at one of the SiPMs, which amplifies the signal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 rectangular scintillators are positioned around Alpha-g, more will be installed later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They are used for counting occurrences of annihilations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Purpose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SiPM A, SiPM D, SiPM F: monitors the mixing triggers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SiPM E : counts from cold dumps</a:t>
            </a:r>
            <a:endParaRPr/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4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Scintillators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5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925" y="1170125"/>
            <a:ext cx="2534818" cy="3381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7543" y="1170125"/>
            <a:ext cx="2534818" cy="3381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67436" y="1170125"/>
            <a:ext cx="2534818" cy="3381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Setting Up Hardware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Connecting</a:t>
            </a:r>
            <a:r>
              <a:rPr lang="en"/>
              <a:t> Hardware</a:t>
            </a:r>
            <a:endParaRPr/>
          </a:p>
        </p:txBody>
      </p:sp>
      <p:sp>
        <p:nvSpPr>
          <p:cNvPr id="119" name="Google Shape;119;p20"/>
          <p:cNvSpPr txBox="1"/>
          <p:nvPr>
            <p:ph idx="1" type="body"/>
          </p:nvPr>
        </p:nvSpPr>
        <p:spPr>
          <a:xfrm>
            <a:off x="311700" y="1017725"/>
            <a:ext cx="8520600" cy="34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Four scintillators connected to modules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Two channels + power cables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 up power supply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Connected cables to monitor the start and stop processes of various parts of ALPHA for time coordination</a:t>
            </a:r>
            <a:endParaRPr/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731925"/>
            <a:ext cx="3819351" cy="187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0"/>
          <p:cNvPicPr preferRelativeResize="0"/>
          <p:nvPr/>
        </p:nvPicPr>
        <p:blipFill rotWithShape="1">
          <a:blip r:embed="rId4">
            <a:alphaModFix/>
          </a:blip>
          <a:srcRect b="0" l="0" r="0" t="11995"/>
          <a:stretch/>
        </p:blipFill>
        <p:spPr>
          <a:xfrm>
            <a:off x="5047950" y="2571750"/>
            <a:ext cx="3362474" cy="219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15875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Elizaveta Gavrilova (University of Michigan)                                                                                                    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0"/>
          <p:cNvSpPr txBox="1"/>
          <p:nvPr>
            <p:ph idx="1" type="body"/>
          </p:nvPr>
        </p:nvSpPr>
        <p:spPr>
          <a:xfrm>
            <a:off x="5934300" y="4703625"/>
            <a:ext cx="3209700" cy="4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6</a:t>
            </a:r>
            <a:endParaRPr sz="5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8125" y="0"/>
            <a:ext cx="6447749" cy="466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1"/>
          <p:cNvSpPr/>
          <p:nvPr/>
        </p:nvSpPr>
        <p:spPr>
          <a:xfrm>
            <a:off x="2745500" y="2057025"/>
            <a:ext cx="606000" cy="18963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0" name="Google Shape;130;p21"/>
          <p:cNvSpPr/>
          <p:nvPr/>
        </p:nvSpPr>
        <p:spPr>
          <a:xfrm>
            <a:off x="3405300" y="2039625"/>
            <a:ext cx="606000" cy="1931100"/>
          </a:xfrm>
          <a:prstGeom prst="rect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31" name="Google Shape;131;p21"/>
          <p:cNvCxnSpPr/>
          <p:nvPr/>
        </p:nvCxnSpPr>
        <p:spPr>
          <a:xfrm flipH="1" rot="10800000">
            <a:off x="4065100" y="3589725"/>
            <a:ext cx="660900" cy="41010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2" name="Google Shape;132;p21"/>
          <p:cNvCxnSpPr/>
          <p:nvPr/>
        </p:nvCxnSpPr>
        <p:spPr>
          <a:xfrm>
            <a:off x="4726000" y="2571750"/>
            <a:ext cx="887100" cy="192990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21"/>
          <p:cNvCxnSpPr/>
          <p:nvPr/>
        </p:nvCxnSpPr>
        <p:spPr>
          <a:xfrm>
            <a:off x="1179275" y="1243550"/>
            <a:ext cx="1020600" cy="9525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21"/>
          <p:cNvCxnSpPr/>
          <p:nvPr/>
        </p:nvCxnSpPr>
        <p:spPr>
          <a:xfrm>
            <a:off x="897475" y="3791175"/>
            <a:ext cx="2201400" cy="720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90700" y="3281675"/>
            <a:ext cx="1122600" cy="15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870"/>
              <a:t>Discriminator: checks that the pulse is at a certain threshold before sending a true (in this case the pulse has to be at least 100 mV to be significant) </a:t>
            </a:r>
            <a:endParaRPr sz="87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SzPts val="605"/>
              <a:buNone/>
            </a:pPr>
            <a:r>
              <a:t/>
            </a:r>
            <a:endParaRPr sz="989"/>
          </a:p>
        </p:txBody>
      </p:sp>
      <p:cxnSp>
        <p:nvCxnSpPr>
          <p:cNvPr id="136" name="Google Shape;136;p21"/>
          <p:cNvCxnSpPr/>
          <p:nvPr/>
        </p:nvCxnSpPr>
        <p:spPr>
          <a:xfrm rot="10800000">
            <a:off x="3707775" y="2219175"/>
            <a:ext cx="4229700" cy="114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7" name="Google Shape;137;p21"/>
          <p:cNvSpPr txBox="1"/>
          <p:nvPr>
            <p:ph idx="1" type="body"/>
          </p:nvPr>
        </p:nvSpPr>
        <p:spPr>
          <a:xfrm>
            <a:off x="8072200" y="1349850"/>
            <a:ext cx="945600" cy="15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05"/>
              <a:buNone/>
            </a:pPr>
            <a:r>
              <a:rPr lang="en" sz="850"/>
              <a:t>Coincidence: Two inputs and two modes. For ‘and’ has to have both inputs send in a true to output a true. For ‘or’, has to have one signal input a true to output a true. </a:t>
            </a:r>
            <a:endParaRPr sz="850"/>
          </a:p>
        </p:txBody>
      </p:sp>
      <p:sp>
        <p:nvSpPr>
          <p:cNvPr id="138" name="Google Shape;138;p21"/>
          <p:cNvSpPr txBox="1"/>
          <p:nvPr>
            <p:ph idx="1" type="body"/>
          </p:nvPr>
        </p:nvSpPr>
        <p:spPr>
          <a:xfrm>
            <a:off x="7930700" y="3791175"/>
            <a:ext cx="1016100" cy="15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950"/>
              <a:t>Data is then sent to this module </a:t>
            </a:r>
            <a:r>
              <a:rPr lang="en" sz="950"/>
              <a:t>and</a:t>
            </a:r>
            <a:r>
              <a:rPr lang="en" sz="950"/>
              <a:t> then sent to the counter underneath this shelf.</a:t>
            </a:r>
            <a:endParaRPr sz="950"/>
          </a:p>
        </p:txBody>
      </p:sp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163175" y="486200"/>
            <a:ext cx="1016100" cy="9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850"/>
              <a:t>Data </a:t>
            </a:r>
            <a:r>
              <a:rPr lang="en" sz="850"/>
              <a:t>received</a:t>
            </a:r>
            <a:r>
              <a:rPr lang="en" sz="850"/>
              <a:t> from scintillators using these wires. </a:t>
            </a:r>
            <a:endParaRPr sz="85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