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6" r:id="rId3"/>
    <p:sldId id="509" r:id="rId4"/>
    <p:sldId id="511" r:id="rId5"/>
    <p:sldId id="264" r:id="rId6"/>
    <p:sldId id="257" r:id="rId7"/>
    <p:sldId id="268" r:id="rId8"/>
    <p:sldId id="269" r:id="rId9"/>
    <p:sldId id="267" r:id="rId10"/>
    <p:sldId id="271" r:id="rId11"/>
    <p:sldId id="272" r:id="rId12"/>
    <p:sldId id="273" r:id="rId13"/>
    <p:sldId id="275" r:id="rId14"/>
    <p:sldId id="265" r:id="rId15"/>
    <p:sldId id="27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91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2" y="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9452DC-65C6-4F34-A9C8-BCFBAC5F44FD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B2F03B-EB32-4855-A17A-6D2DE8506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545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39881-D46D-56E4-8AC7-6CBB5EC0B1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45BA58-6337-B9FF-BE51-2AA1694BB4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94FD4-DA1E-83C4-87CA-3ADC8DBB4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E436C-B8F2-00AA-A6DF-C20623AC0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74B3F-A68E-06AC-5BC0-E69822BB0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383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5CAE7-EF53-BDCF-27F3-57CF3AB19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452827-C1FA-6414-C45E-AAE8D822D4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E0BB96-E08E-D888-3CE2-2DFD28BFF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CB460F-AFCF-0C6E-490E-5E3274764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892541-9933-6AB6-30C7-06741500C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874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546674-0211-989E-EC0F-7162C69D39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E9E948-4FE2-CA1D-C29C-D9B20694EC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FA296C-1566-5C9F-2475-71CA55064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9654E-A823-9B21-554B-81A2BEF3A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43B1A9-DAAB-FD5B-2A42-C89E7F2F4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26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22A4C-E88E-F18B-9218-5489405EC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CEDC3-38C7-A588-B860-86F9BE544A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8B799C-3308-1095-33B5-794900D07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C7253-E99E-C973-00E1-A501A5E63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23050D-BC7C-D39A-5468-19380B138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703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E3B02-E5DC-9932-53D1-6DA3040D1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9B20C5-3A6C-CB92-4C62-AE3B97E014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38E275-A4B2-E7CB-ABD4-6904A7359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ED99C0-294F-A8FD-CCF7-A9D5EB13F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E9553-AEC4-3CE1-88D9-4F3F6738C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373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E98D6-D338-3BFE-2D1C-481D79BE5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E6AC3-6C53-1EDB-031F-1B15F6D53B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399610-5EF4-5A37-E626-2EF4132CA6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EDB052-1163-7E4D-A72A-E36A2B620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F8B77D-F38E-D8E5-BE9F-6B36485B6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A26832-DAAA-1718-1903-89D57AAE8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94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78B7D-DD47-5070-6482-68B89A2E5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75F4C-4892-C1E5-16A6-F11CB9092E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5AFB26-45D3-F2C6-632A-F364F91D93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A7E664-390C-978B-2BB4-83795A64C2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25283E-EC34-DA79-DF35-E5AD59F172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A32408-6F92-7936-2868-38F53234F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B0E441-4E17-B9DE-1876-9C6AE9C38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6B10D1-442A-EA3D-3EBA-26550D31A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089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21E49-D62C-1640-8CA6-6FA5A924B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71726D-5B5D-22D1-842B-B1377FAC5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420B70-0165-4C48-1CF5-F0F0F0B2C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0FE9C8-19BF-3969-AECC-F8B2DAC4A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61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075FD6-577F-E39E-D52C-E5711BE76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A78290-4F00-BAD8-80CF-F259B24DB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4E45CB-C48B-AE9B-383B-441BE3D56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86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3D905-DD12-660D-763A-461DA1B92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4AE027-FF91-8F36-22F0-BCDCDC20B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395D0B-48AE-5F2C-E18B-F6DC462B0D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85787E-1A78-F2B7-00EA-B8BC89C00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22A039-B217-4DA5-9995-192A8DF81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3696A0-DD84-ED37-FB94-4E4F7D74B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369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D9334-BE0D-0168-B55D-72FEDCC3A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60ED2-8101-3272-17E0-988D25E617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129ED8-4E27-F227-0050-DC96F1319B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3BF99-8976-CB8E-D368-496C64D85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E12D65-1991-FCAA-D944-3CD77D15A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334238-C7C4-13D5-F9AB-A38BD2242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70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EFB2D4-DEEA-A64F-953F-E8A258AC0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B71975-6731-0396-DD7F-B820A0694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0C550F-120A-9BBA-5CD1-4C54A0D3C4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2E3C3-99F6-4941-B3FB-30DD5A2C6D98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E09206-7F0F-E2FF-7FCF-E4BADC78D2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C1BC50-8472-E7DE-5821-25F2F08839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24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ACE63FC-DD9E-63A0-E8D9-C8D3FCAD73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en-US" dirty="0"/>
              <a:t>ISOLDE MR-</a:t>
            </a:r>
            <a:r>
              <a:rPr lang="en-US" dirty="0" err="1"/>
              <a:t>ToF</a:t>
            </a:r>
            <a:r>
              <a:rPr lang="en-US" dirty="0"/>
              <a:t> MS</a:t>
            </a:r>
            <a:endParaRPr lang="en-GB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AE6F287A-5091-587C-E69B-593D2CEED4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en-US" dirty="0"/>
              <a:t>Status of the MIRACLS hardware</a:t>
            </a:r>
          </a:p>
          <a:p>
            <a:r>
              <a:rPr lang="en-US" dirty="0"/>
              <a:t>2024-09-04</a:t>
            </a:r>
          </a:p>
          <a:p>
            <a:r>
              <a:rPr lang="en-US" dirty="0"/>
              <a:t>Lukas Nies (EP-SME-IS)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2708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04.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09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9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955CC56D-358C-F974-1357-4BF000E18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11191286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30 keV MR-</a:t>
            </a:r>
            <a:r>
              <a:rPr lang="en-US" sz="3200" spc="150" dirty="0" err="1">
                <a:latin typeface="Arial" panose="020B0604020202020204" pitchFamily="34" charset="0"/>
                <a:cs typeface="Arial" panose="020B0604020202020204" pitchFamily="34" charset="0"/>
              </a:rPr>
              <a:t>ToF</a:t>
            </a:r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 MS OPERATION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2BE6DB0-AC17-EA77-0FC7-1561C97214B1}"/>
              </a:ext>
            </a:extLst>
          </p:cNvPr>
          <p:cNvSpPr/>
          <p:nvPr/>
        </p:nvSpPr>
        <p:spPr>
          <a:xfrm>
            <a:off x="10922195" y="1170190"/>
            <a:ext cx="106807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41E08A-F48B-C9B4-1697-120C4F506A7F}"/>
              </a:ext>
            </a:extLst>
          </p:cNvPr>
          <p:cNvSpPr/>
          <p:nvPr/>
        </p:nvSpPr>
        <p:spPr>
          <a:xfrm>
            <a:off x="11398242" y="1599320"/>
            <a:ext cx="478307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643FF7-03F1-283F-343D-60666E576F95}"/>
              </a:ext>
            </a:extLst>
          </p:cNvPr>
          <p:cNvSpPr/>
          <p:nvPr/>
        </p:nvSpPr>
        <p:spPr>
          <a:xfrm>
            <a:off x="11077192" y="1384755"/>
            <a:ext cx="68021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A3B0A1-E8A5-1995-7FD1-D852C414CB0A}"/>
              </a:ext>
            </a:extLst>
          </p:cNvPr>
          <p:cNvSpPr txBox="1"/>
          <p:nvPr/>
        </p:nvSpPr>
        <p:spPr>
          <a:xfrm>
            <a:off x="315451" y="1181565"/>
            <a:ext cx="71140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EPICS-based operating system with time-sequence generation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9CF042-D4A6-A156-E1CD-84B493D2B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069" y="1648772"/>
            <a:ext cx="4800712" cy="312896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8705F3D-0227-EE8C-C599-B86476937D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9972" y="1617048"/>
            <a:ext cx="5897434" cy="298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313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28.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5. 2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10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955CC56D-358C-F974-1357-4BF000E18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11191286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30 keV MR-</a:t>
            </a:r>
            <a:r>
              <a:rPr lang="en-US" sz="3200" spc="150" dirty="0" err="1">
                <a:latin typeface="Arial" panose="020B0604020202020204" pitchFamily="34" charset="0"/>
                <a:cs typeface="Arial" panose="020B0604020202020204" pitchFamily="34" charset="0"/>
              </a:rPr>
              <a:t>ToF</a:t>
            </a:r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 MS OPERATION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2BE6DB0-AC17-EA77-0FC7-1561C97214B1}"/>
              </a:ext>
            </a:extLst>
          </p:cNvPr>
          <p:cNvSpPr/>
          <p:nvPr/>
        </p:nvSpPr>
        <p:spPr>
          <a:xfrm>
            <a:off x="10922195" y="1170190"/>
            <a:ext cx="106807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41E08A-F48B-C9B4-1697-120C4F506A7F}"/>
              </a:ext>
            </a:extLst>
          </p:cNvPr>
          <p:cNvSpPr/>
          <p:nvPr/>
        </p:nvSpPr>
        <p:spPr>
          <a:xfrm>
            <a:off x="11398242" y="1599320"/>
            <a:ext cx="478307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643FF7-03F1-283F-343D-60666E576F95}"/>
              </a:ext>
            </a:extLst>
          </p:cNvPr>
          <p:cNvSpPr/>
          <p:nvPr/>
        </p:nvSpPr>
        <p:spPr>
          <a:xfrm>
            <a:off x="11077192" y="1384755"/>
            <a:ext cx="68021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A3B0A1-E8A5-1995-7FD1-D852C414CB0A}"/>
              </a:ext>
            </a:extLst>
          </p:cNvPr>
          <p:cNvSpPr txBox="1"/>
          <p:nvPr/>
        </p:nvSpPr>
        <p:spPr>
          <a:xfrm>
            <a:off x="315451" y="1181565"/>
            <a:ext cx="711404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EPICS-based operating system with time-sequence generation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Commercial data acquisition and ion detection from FastComtec with a MagneToF electron multiplier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0E53A62-28C9-055B-9CC6-982DFD32F0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60920" y="1095620"/>
            <a:ext cx="4221480" cy="4666759"/>
          </a:xfrm>
          <a:prstGeom prst="rect">
            <a:avLst/>
          </a:prstGeom>
        </p:spPr>
      </p:pic>
      <p:sp>
        <p:nvSpPr>
          <p:cNvPr id="3" name="Textfeld 42">
            <a:extLst>
              <a:ext uri="{FF2B5EF4-FFF2-40B4-BE49-F238E27FC236}">
                <a16:creationId xmlns:a16="http://schemas.microsoft.com/office/drawing/2014/main" id="{C3390355-6F8A-9BAC-B174-0D57073680DD}"/>
              </a:ext>
            </a:extLst>
          </p:cNvPr>
          <p:cNvSpPr txBox="1"/>
          <p:nvPr/>
        </p:nvSpPr>
        <p:spPr>
          <a:xfrm>
            <a:off x="10480712" y="3152000"/>
            <a:ext cx="140140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lang="de-DE" dirty="0"/>
              <a:t>MagneToF mini</a:t>
            </a:r>
            <a:endParaRPr dirty="0"/>
          </a:p>
        </p:txBody>
      </p:sp>
      <p:sp>
        <p:nvSpPr>
          <p:cNvPr id="5" name="Textfeld 42">
            <a:extLst>
              <a:ext uri="{FF2B5EF4-FFF2-40B4-BE49-F238E27FC236}">
                <a16:creationId xmlns:a16="http://schemas.microsoft.com/office/drawing/2014/main" id="{43D1C44E-A2E4-468D-3743-9FCBE261B414}"/>
              </a:ext>
            </a:extLst>
          </p:cNvPr>
          <p:cNvSpPr txBox="1"/>
          <p:nvPr/>
        </p:nvSpPr>
        <p:spPr>
          <a:xfrm>
            <a:off x="10595012" y="1978472"/>
            <a:ext cx="1401408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lang="de-DE" dirty="0"/>
              <a:t>CF100 base flange</a:t>
            </a:r>
          </a:p>
          <a:p>
            <a:r>
              <a:rPr lang="de-DE" dirty="0"/>
              <a:t>w/ 1xSHV5 and SMA feedthrough</a:t>
            </a:r>
            <a:endParaRPr dirty="0"/>
          </a:p>
        </p:txBody>
      </p:sp>
      <p:sp>
        <p:nvSpPr>
          <p:cNvPr id="6" name="Textfeld 42">
            <a:extLst>
              <a:ext uri="{FF2B5EF4-FFF2-40B4-BE49-F238E27FC236}">
                <a16:creationId xmlns:a16="http://schemas.microsoft.com/office/drawing/2014/main" id="{904AAD48-A8CC-DD52-B126-A00A542102AD}"/>
              </a:ext>
            </a:extLst>
          </p:cNvPr>
          <p:cNvSpPr txBox="1"/>
          <p:nvPr/>
        </p:nvSpPr>
        <p:spPr>
          <a:xfrm>
            <a:off x="10480712" y="894939"/>
            <a:ext cx="140140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lang="de-DE" dirty="0"/>
              <a:t>Pneumatic linear actuator</a:t>
            </a:r>
            <a:endParaRPr dirty="0"/>
          </a:p>
        </p:txBody>
      </p:sp>
      <p:sp>
        <p:nvSpPr>
          <p:cNvPr id="7" name="Gerade Verbindung mit Pfeil 43">
            <a:extLst>
              <a:ext uri="{FF2B5EF4-FFF2-40B4-BE49-F238E27FC236}">
                <a16:creationId xmlns:a16="http://schemas.microsoft.com/office/drawing/2014/main" id="{577B3F56-5E41-A257-78C2-5BF531A79C79}"/>
              </a:ext>
            </a:extLst>
          </p:cNvPr>
          <p:cNvSpPr/>
          <p:nvPr/>
        </p:nvSpPr>
        <p:spPr>
          <a:xfrm flipH="1">
            <a:off x="10298823" y="3428998"/>
            <a:ext cx="296188" cy="118981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pPr>
              <a:defRPr sz="3200"/>
            </a:pPr>
            <a:endParaRPr/>
          </a:p>
        </p:txBody>
      </p:sp>
      <p:sp>
        <p:nvSpPr>
          <p:cNvPr id="11" name="Gerade Verbindung mit Pfeil 43">
            <a:extLst>
              <a:ext uri="{FF2B5EF4-FFF2-40B4-BE49-F238E27FC236}">
                <a16:creationId xmlns:a16="http://schemas.microsoft.com/office/drawing/2014/main" id="{24B4667B-C96B-2300-2DFF-CA340D4EEC49}"/>
              </a:ext>
            </a:extLst>
          </p:cNvPr>
          <p:cNvSpPr/>
          <p:nvPr/>
        </p:nvSpPr>
        <p:spPr>
          <a:xfrm flipH="1">
            <a:off x="10332618" y="2229752"/>
            <a:ext cx="296188" cy="0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pPr>
              <a:defRPr sz="3200"/>
            </a:pPr>
            <a:endParaRPr/>
          </a:p>
        </p:txBody>
      </p:sp>
      <p:sp>
        <p:nvSpPr>
          <p:cNvPr id="12" name="Gerade Verbindung mit Pfeil 43">
            <a:extLst>
              <a:ext uri="{FF2B5EF4-FFF2-40B4-BE49-F238E27FC236}">
                <a16:creationId xmlns:a16="http://schemas.microsoft.com/office/drawing/2014/main" id="{7C7DFAFC-14F0-47D2-5B83-620EBD908211}"/>
              </a:ext>
            </a:extLst>
          </p:cNvPr>
          <p:cNvSpPr/>
          <p:nvPr/>
        </p:nvSpPr>
        <p:spPr>
          <a:xfrm flipH="1">
            <a:off x="10126776" y="1214598"/>
            <a:ext cx="502030" cy="317028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pPr>
              <a:defRPr sz="3200"/>
            </a:pPr>
            <a:endParaRPr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60D046C-C153-47D1-69DD-E23C357A75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799" y="2324943"/>
            <a:ext cx="6153921" cy="327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812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28.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5. 2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11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955CC56D-358C-F974-1357-4BF000E18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11191286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30 keV MR-</a:t>
            </a:r>
            <a:r>
              <a:rPr lang="en-US" sz="3200" spc="150" dirty="0" err="1">
                <a:latin typeface="Arial" panose="020B0604020202020204" pitchFamily="34" charset="0"/>
                <a:cs typeface="Arial" panose="020B0604020202020204" pitchFamily="34" charset="0"/>
              </a:rPr>
              <a:t>ToF</a:t>
            </a:r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 MS OPERATION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A3B0A1-E8A5-1995-7FD1-D852C414CB0A}"/>
              </a:ext>
            </a:extLst>
          </p:cNvPr>
          <p:cNvSpPr txBox="1"/>
          <p:nvPr/>
        </p:nvSpPr>
        <p:spPr>
          <a:xfrm>
            <a:off x="315451" y="1181565"/>
            <a:ext cx="711404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EPICS-based operating system with time-sequence generation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Commercial data acquisition and ion detection from FastComtec with a MagneToF electron multiplier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First commissioning tests confirm simulated mirror potential voltages, trapping of coherent ion bunches up to 1000 revolutions, extensive tuning needed for better mass separation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66F62C0-61A9-3923-84FE-DDCA38BAF9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823" y="2891846"/>
            <a:ext cx="5270177" cy="305915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B6A02F8-67B9-1AA6-2275-27F83A4F56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794052"/>
            <a:ext cx="4802868" cy="3287565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6372BD9E-F735-99BF-31E0-75E6D6534E99}"/>
              </a:ext>
            </a:extLst>
          </p:cNvPr>
          <p:cNvSpPr/>
          <p:nvPr/>
        </p:nvSpPr>
        <p:spPr>
          <a:xfrm>
            <a:off x="9098280" y="5906592"/>
            <a:ext cx="342900" cy="219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39610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28.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5. 2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12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955CC56D-358C-F974-1357-4BF000E18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11191286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30 keV MR-</a:t>
            </a:r>
            <a:r>
              <a:rPr lang="en-US" sz="3200" spc="150" dirty="0" err="1">
                <a:latin typeface="Arial" panose="020B0604020202020204" pitchFamily="34" charset="0"/>
                <a:cs typeface="Arial" panose="020B0604020202020204" pitchFamily="34" charset="0"/>
              </a:rPr>
              <a:t>ToF</a:t>
            </a:r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 LASER SPECTROSCOPY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A3B0A1-E8A5-1995-7FD1-D852C414CB0A}"/>
              </a:ext>
            </a:extLst>
          </p:cNvPr>
          <p:cNvSpPr txBox="1"/>
          <p:nvPr/>
        </p:nvSpPr>
        <p:spPr>
          <a:xfrm>
            <a:off x="315451" y="1181565"/>
            <a:ext cx="71140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Laser spectroscopy on 24Mg – 32Mg with ISOLDE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72BD9E-F735-99BF-31E0-75E6D6534E99}"/>
              </a:ext>
            </a:extLst>
          </p:cNvPr>
          <p:cNvSpPr/>
          <p:nvPr/>
        </p:nvSpPr>
        <p:spPr>
          <a:xfrm>
            <a:off x="9098280" y="5906592"/>
            <a:ext cx="342900" cy="219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D69FFB0-2534-EC95-20D9-187D3558C8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789" y="1630225"/>
            <a:ext cx="6739711" cy="42949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53D3E32-8472-51EE-B254-3BE8B35C0A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2173" y="1570444"/>
            <a:ext cx="4362942" cy="4511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588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9264" y="6209390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28.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5. 2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13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6EBFA215-49DD-74B0-CF9B-6DF60E9E1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9350401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MODIFICATIONS NEEDED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3481C6-9EAD-9911-EB72-210FA04415FD}"/>
              </a:ext>
            </a:extLst>
          </p:cNvPr>
          <p:cNvSpPr txBox="1"/>
          <p:nvPr/>
        </p:nvSpPr>
        <p:spPr>
          <a:xfrm>
            <a:off x="206956" y="1165905"/>
            <a:ext cx="66256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Paul Trap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dirty="0"/>
              <a:t>Change DC coupling of electrical feedthrough flange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/>
              <a:t>Change cabling inside chamber</a:t>
            </a:r>
          </a:p>
          <a:p>
            <a:r>
              <a:rPr lang="en-GB" sz="2000" dirty="0"/>
              <a:t>MR-</a:t>
            </a:r>
            <a:r>
              <a:rPr lang="en-GB" sz="2000" dirty="0" err="1"/>
              <a:t>ToF</a:t>
            </a:r>
            <a:r>
              <a:rPr lang="en-GB" sz="2000" dirty="0"/>
              <a:t> MS</a:t>
            </a:r>
          </a:p>
          <a:p>
            <a:pPr marL="292100" indent="-292100">
              <a:buFont typeface="Courier New" panose="02070309020205020404" pitchFamily="49" charset="0"/>
              <a:buChar char="o"/>
            </a:pPr>
            <a:r>
              <a:rPr lang="en-GB" sz="2000" dirty="0"/>
              <a:t>Replace drift tube with shorter version</a:t>
            </a:r>
          </a:p>
          <a:p>
            <a:r>
              <a:rPr lang="en-GB" sz="2000" dirty="0"/>
              <a:t>    (currently 690mm, simulations yield</a:t>
            </a:r>
          </a:p>
          <a:p>
            <a:pPr marL="288925" indent="-288925"/>
            <a:r>
              <a:rPr lang="en-GB" sz="2000" dirty="0"/>
              <a:t>     best results for 420mm for mass  separation)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/>
              <a:t>Update vacuum design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/>
              <a:t>Install HV buffer capacitor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4DA391-4791-0B2E-0A60-BD82FAC64A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7436" y="528002"/>
            <a:ext cx="2103664" cy="20690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190043-315C-6F2F-61AA-85A276C69D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4041" y="2982240"/>
            <a:ext cx="4314280" cy="31882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A46F461-1969-1B23-A558-5A8B318722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2339" y="119097"/>
            <a:ext cx="2103664" cy="282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8048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7E0F5BD-3214-A28B-7DDB-1D78926D7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7729" y="3529387"/>
            <a:ext cx="3882317" cy="3084312"/>
          </a:xfrm>
          <a:prstGeom prst="rect">
            <a:avLst/>
          </a:prstGeom>
        </p:spPr>
      </p:pic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9264" y="6209390"/>
            <a:ext cx="12221264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28.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5. 2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14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6EBFA215-49DD-74B0-CF9B-6DF60E9E1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9350401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MODIFICATIONS NEEDED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3481C6-9EAD-9911-EB72-210FA04415FD}"/>
              </a:ext>
            </a:extLst>
          </p:cNvPr>
          <p:cNvSpPr txBox="1"/>
          <p:nvPr/>
        </p:nvSpPr>
        <p:spPr>
          <a:xfrm>
            <a:off x="206956" y="1165905"/>
            <a:ext cx="66256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Paul Trap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dirty="0"/>
              <a:t>Change DC coupling of electrical feedthrough flange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/>
              <a:t>Change cabling inside chamber</a:t>
            </a:r>
          </a:p>
          <a:p>
            <a:r>
              <a:rPr lang="en-GB" sz="2000" dirty="0"/>
              <a:t>MR-</a:t>
            </a:r>
            <a:r>
              <a:rPr lang="en-GB" sz="2000" dirty="0" err="1"/>
              <a:t>ToF</a:t>
            </a:r>
            <a:r>
              <a:rPr lang="en-GB" sz="2000" dirty="0"/>
              <a:t> MS</a:t>
            </a:r>
          </a:p>
          <a:p>
            <a:pPr marL="292100" indent="-292100">
              <a:buFont typeface="Courier New" panose="02070309020205020404" pitchFamily="49" charset="0"/>
              <a:buChar char="o"/>
            </a:pPr>
            <a:r>
              <a:rPr lang="en-GB" sz="2000" dirty="0"/>
              <a:t>Replace drift tube with shorter version</a:t>
            </a:r>
          </a:p>
          <a:p>
            <a:r>
              <a:rPr lang="en-GB" sz="2000" dirty="0"/>
              <a:t>    (currently 690mm, simulations yield</a:t>
            </a:r>
          </a:p>
          <a:p>
            <a:pPr marL="288925" indent="-288925"/>
            <a:r>
              <a:rPr lang="en-GB" sz="2000" dirty="0"/>
              <a:t>     best results for 420mm for mass  separation)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/>
              <a:t>Update vacuum design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/>
              <a:t>Install HV buffer capacitor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/>
              <a:t>Update detector readout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CC404A-CF60-9EE7-107F-B7CB525103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6736" y="350544"/>
            <a:ext cx="4002800" cy="317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305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04.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09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1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6EBFA215-49DD-74B0-CF9B-6DF60E9E1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9350401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MIRACLS @ ISOLDE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73C399-5F76-01DA-1778-60E644AFC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1514"/>
            <a:ext cx="8168639" cy="475892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79F8D3D-1DB3-952D-6B63-D53B05F7ACDD}"/>
              </a:ext>
            </a:extLst>
          </p:cNvPr>
          <p:cNvSpPr txBox="1"/>
          <p:nvPr/>
        </p:nvSpPr>
        <p:spPr>
          <a:xfrm>
            <a:off x="8090261" y="2258869"/>
            <a:ext cx="37621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Colinear laser spectroscopy in an electrostatic ion trap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Paul trap for ion beam bunching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Multi-Reflection Time-of-Flight device for ion storage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Currently located at LA2</a:t>
            </a:r>
            <a:r>
              <a:rPr lang="en-US" sz="2000" dirty="0"/>
              <a:t>@ISOLDE with experiments planned until the end of 2024</a:t>
            </a:r>
            <a:endParaRPr lang="en-GB" sz="2000" dirty="0"/>
          </a:p>
        </p:txBody>
      </p:sp>
      <p:pic>
        <p:nvPicPr>
          <p:cNvPr id="2" name="Picture 1" descr="A close-up of a logo&#10;&#10;Description automatically generated">
            <a:extLst>
              <a:ext uri="{FF2B5EF4-FFF2-40B4-BE49-F238E27FC236}">
                <a16:creationId xmlns:a16="http://schemas.microsoft.com/office/drawing/2014/main" id="{A24A928D-755A-ED84-3492-A2B0781169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586" y="6154369"/>
            <a:ext cx="1984908" cy="51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520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6" descr=" 45">
            <a:extLst>
              <a:ext uri="{FF2B5EF4-FFF2-40B4-BE49-F238E27FC236}">
                <a16:creationId xmlns:a16="http://schemas.microsoft.com/office/drawing/2014/main" id="{273FB591-CCCB-66F9-7194-409C30B079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04.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09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2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72" name="Title 1" descr=" 41">
            <a:extLst>
              <a:ext uri="{FF2B5EF4-FFF2-40B4-BE49-F238E27FC236}">
                <a16:creationId xmlns:a16="http://schemas.microsoft.com/office/drawing/2014/main" id="{8456657E-F6B1-CD00-22BC-39035A770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931" y="248558"/>
            <a:ext cx="6729044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Collinear Laser Spectroscopy</a:t>
            </a:r>
            <a:endParaRPr lang="de-DE" sz="3200" spc="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4" name="Picture 73" descr="A close-up of a logo&#10;&#10;Description automatically generated">
            <a:extLst>
              <a:ext uri="{FF2B5EF4-FFF2-40B4-BE49-F238E27FC236}">
                <a16:creationId xmlns:a16="http://schemas.microsoft.com/office/drawing/2014/main" id="{5E1F15C6-07D5-83F9-469F-0BDE8A88ED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586" y="6154369"/>
            <a:ext cx="1984908" cy="51593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31B8F94-7ED2-E37B-E308-AD357524DE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887" y="897324"/>
            <a:ext cx="10212225" cy="5249008"/>
          </a:xfrm>
          <a:prstGeom prst="rect">
            <a:avLst/>
          </a:prstGeom>
        </p:spPr>
      </p:pic>
      <p:pic>
        <p:nvPicPr>
          <p:cNvPr id="14" name="Picture 13" descr="A close-up of a machine&#10;&#10;Description automatically generated">
            <a:extLst>
              <a:ext uri="{FF2B5EF4-FFF2-40B4-BE49-F238E27FC236}">
                <a16:creationId xmlns:a16="http://schemas.microsoft.com/office/drawing/2014/main" id="{37380086-FC38-83C3-259F-EC6CC368B6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747" y="1301749"/>
            <a:ext cx="1134183" cy="2101851"/>
          </a:xfrm>
          <a:prstGeom prst="rect">
            <a:avLst/>
          </a:prstGeom>
        </p:spPr>
      </p:pic>
      <p:pic>
        <p:nvPicPr>
          <p:cNvPr id="15" name="Picture 14" descr="A close-up of a machine&#10;&#10;Description automatically generated">
            <a:extLst>
              <a:ext uri="{FF2B5EF4-FFF2-40B4-BE49-F238E27FC236}">
                <a16:creationId xmlns:a16="http://schemas.microsoft.com/office/drawing/2014/main" id="{BD55C9F0-4D8A-32CF-42F5-4198D85C70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297" y="1293712"/>
            <a:ext cx="1134183" cy="2101851"/>
          </a:xfrm>
          <a:prstGeom prst="rect">
            <a:avLst/>
          </a:prstGeom>
        </p:spPr>
      </p:pic>
      <p:pic>
        <p:nvPicPr>
          <p:cNvPr id="16" name="Picture 15" descr="A close-up of a machine&#10;&#10;Description automatically generated">
            <a:extLst>
              <a:ext uri="{FF2B5EF4-FFF2-40B4-BE49-F238E27FC236}">
                <a16:creationId xmlns:a16="http://schemas.microsoft.com/office/drawing/2014/main" id="{F884C753-FEDB-8F8C-A182-E2D3547C87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633" y="1287362"/>
            <a:ext cx="1134183" cy="2101851"/>
          </a:xfrm>
          <a:prstGeom prst="rect">
            <a:avLst/>
          </a:prstGeom>
        </p:spPr>
      </p:pic>
      <p:pic>
        <p:nvPicPr>
          <p:cNvPr id="17" name="Picture 16" descr="A close-up of a machine&#10;&#10;Description automatically generated">
            <a:extLst>
              <a:ext uri="{FF2B5EF4-FFF2-40B4-BE49-F238E27FC236}">
                <a16:creationId xmlns:a16="http://schemas.microsoft.com/office/drawing/2014/main" id="{BAA7E4A2-BA60-993A-B739-4864B10DA6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825" y="1293712"/>
            <a:ext cx="1134183" cy="2101851"/>
          </a:xfrm>
          <a:prstGeom prst="rect">
            <a:avLst/>
          </a:prstGeom>
        </p:spPr>
      </p:pic>
      <p:pic>
        <p:nvPicPr>
          <p:cNvPr id="18" name="Picture 17" descr="A close-up of a machine&#10;&#10;Description automatically generated">
            <a:extLst>
              <a:ext uri="{FF2B5EF4-FFF2-40B4-BE49-F238E27FC236}">
                <a16:creationId xmlns:a16="http://schemas.microsoft.com/office/drawing/2014/main" id="{DB1E6B24-20F9-2AB8-D91B-11F611862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1375" y="1285675"/>
            <a:ext cx="1134183" cy="2101851"/>
          </a:xfrm>
          <a:prstGeom prst="rect">
            <a:avLst/>
          </a:prstGeom>
        </p:spPr>
      </p:pic>
      <p:pic>
        <p:nvPicPr>
          <p:cNvPr id="19" name="Picture 18" descr="A close-up of a machine&#10;&#10;Description automatically generated">
            <a:extLst>
              <a:ext uri="{FF2B5EF4-FFF2-40B4-BE49-F238E27FC236}">
                <a16:creationId xmlns:a16="http://schemas.microsoft.com/office/drawing/2014/main" id="{F01C1A97-4E27-9D17-66D5-A1C2F92603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2711" y="1279325"/>
            <a:ext cx="1134183" cy="2101851"/>
          </a:xfrm>
          <a:prstGeom prst="rect">
            <a:avLst/>
          </a:prstGeom>
        </p:spPr>
      </p:pic>
      <p:pic>
        <p:nvPicPr>
          <p:cNvPr id="20" name="Picture 19" descr="A close-up of a machine&#10;&#10;Description automatically generated">
            <a:extLst>
              <a:ext uri="{FF2B5EF4-FFF2-40B4-BE49-F238E27FC236}">
                <a16:creationId xmlns:a16="http://schemas.microsoft.com/office/drawing/2014/main" id="{0E4050F8-AD80-ABEE-F4F6-76C9E89037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6608" y="1269601"/>
            <a:ext cx="1134183" cy="2101851"/>
          </a:xfrm>
          <a:prstGeom prst="rect">
            <a:avLst/>
          </a:prstGeom>
        </p:spPr>
      </p:pic>
      <p:pic>
        <p:nvPicPr>
          <p:cNvPr id="21" name="Picture 20" descr="A close-up of a machine&#10;&#10;Description automatically generated">
            <a:extLst>
              <a:ext uri="{FF2B5EF4-FFF2-40B4-BE49-F238E27FC236}">
                <a16:creationId xmlns:a16="http://schemas.microsoft.com/office/drawing/2014/main" id="{FE655721-E818-6A92-FE5B-ADE907D12A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158" y="1261564"/>
            <a:ext cx="1134183" cy="2101851"/>
          </a:xfrm>
          <a:prstGeom prst="rect">
            <a:avLst/>
          </a:prstGeom>
        </p:spPr>
      </p:pic>
      <p:pic>
        <p:nvPicPr>
          <p:cNvPr id="22" name="Picture 21" descr="A close-up of a machine&#10;&#10;Description automatically generated">
            <a:extLst>
              <a:ext uri="{FF2B5EF4-FFF2-40B4-BE49-F238E27FC236}">
                <a16:creationId xmlns:a16="http://schemas.microsoft.com/office/drawing/2014/main" id="{A32DA57F-BCA5-F2C5-B065-095ADE77FC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4494" y="1255214"/>
            <a:ext cx="1134183" cy="2101851"/>
          </a:xfrm>
          <a:prstGeom prst="rect">
            <a:avLst/>
          </a:prstGeom>
        </p:spPr>
      </p:pic>
      <p:pic>
        <p:nvPicPr>
          <p:cNvPr id="23" name="Picture 22" descr="A close-up of a machine&#10;&#10;Description automatically generated">
            <a:extLst>
              <a:ext uri="{FF2B5EF4-FFF2-40B4-BE49-F238E27FC236}">
                <a16:creationId xmlns:a16="http://schemas.microsoft.com/office/drawing/2014/main" id="{92CDC9BF-528F-9F2F-89BE-B599A5ABAD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3605" y="1245490"/>
            <a:ext cx="1134183" cy="2101851"/>
          </a:xfrm>
          <a:prstGeom prst="rect">
            <a:avLst/>
          </a:prstGeom>
        </p:spPr>
      </p:pic>
      <p:pic>
        <p:nvPicPr>
          <p:cNvPr id="24" name="Picture 23" descr="A close-up of a machine&#10;&#10;Description automatically generated">
            <a:extLst>
              <a:ext uri="{FF2B5EF4-FFF2-40B4-BE49-F238E27FC236}">
                <a16:creationId xmlns:a16="http://schemas.microsoft.com/office/drawing/2014/main" id="{A34826A6-3024-C086-8D40-4D37F6E8C2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0155" y="1237453"/>
            <a:ext cx="1134183" cy="2101851"/>
          </a:xfrm>
          <a:prstGeom prst="rect">
            <a:avLst/>
          </a:prstGeom>
        </p:spPr>
      </p:pic>
      <p:pic>
        <p:nvPicPr>
          <p:cNvPr id="25" name="Picture 24" descr="A close-up of a machine&#10;&#10;Description automatically generated">
            <a:extLst>
              <a:ext uri="{FF2B5EF4-FFF2-40B4-BE49-F238E27FC236}">
                <a16:creationId xmlns:a16="http://schemas.microsoft.com/office/drawing/2014/main" id="{3BF5414D-11DD-3C22-FE62-30DF4E5BBE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1491" y="1231103"/>
            <a:ext cx="1134183" cy="2101851"/>
          </a:xfrm>
          <a:prstGeom prst="rect">
            <a:avLst/>
          </a:prstGeom>
        </p:spPr>
      </p:pic>
      <p:pic>
        <p:nvPicPr>
          <p:cNvPr id="26" name="Picture 25" descr="A close-up of a machine&#10;&#10;Description automatically generated">
            <a:extLst>
              <a:ext uri="{FF2B5EF4-FFF2-40B4-BE49-F238E27FC236}">
                <a16:creationId xmlns:a16="http://schemas.microsoft.com/office/drawing/2014/main" id="{44B6F96E-10A6-5101-1EA5-FC1CAE8FB6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562" y="1239140"/>
            <a:ext cx="1134183" cy="2101851"/>
          </a:xfrm>
          <a:prstGeom prst="rect">
            <a:avLst/>
          </a:prstGeom>
        </p:spPr>
      </p:pic>
      <p:pic>
        <p:nvPicPr>
          <p:cNvPr id="27" name="Picture 26" descr="A close-up of a machine&#10;&#10;Description automatically generated">
            <a:extLst>
              <a:ext uri="{FF2B5EF4-FFF2-40B4-BE49-F238E27FC236}">
                <a16:creationId xmlns:a16="http://schemas.microsoft.com/office/drawing/2014/main" id="{285936C2-1945-B526-D9E4-4A570D8D7A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2112" y="1231103"/>
            <a:ext cx="1134183" cy="2101851"/>
          </a:xfrm>
          <a:prstGeom prst="rect">
            <a:avLst/>
          </a:prstGeom>
        </p:spPr>
      </p:pic>
      <p:pic>
        <p:nvPicPr>
          <p:cNvPr id="28" name="Picture 27" descr="A close-up of a machine&#10;&#10;Description automatically generated">
            <a:extLst>
              <a:ext uri="{FF2B5EF4-FFF2-40B4-BE49-F238E27FC236}">
                <a16:creationId xmlns:a16="http://schemas.microsoft.com/office/drawing/2014/main" id="{539BE477-65B5-FFC0-67FD-696243710F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3448" y="1224753"/>
            <a:ext cx="1134183" cy="2101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68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1" descr=" 41">
            <a:extLst>
              <a:ext uri="{FF2B5EF4-FFF2-40B4-BE49-F238E27FC236}">
                <a16:creationId xmlns:a16="http://schemas.microsoft.com/office/drawing/2014/main" id="{8456657E-F6B1-CD00-22BC-39035A770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930" y="248558"/>
            <a:ext cx="11882070" cy="696322"/>
          </a:xfrm>
        </p:spPr>
        <p:txBody>
          <a:bodyPr>
            <a:no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MIRACLS: </a:t>
            </a:r>
            <a:r>
              <a:rPr lang="en-GB" sz="3200" spc="150" dirty="0">
                <a:latin typeface="Arial" panose="020B0604020202020204" pitchFamily="34" charset="0"/>
                <a:cs typeface="Arial" panose="020B0604020202020204" pitchFamily="34" charset="0"/>
              </a:rPr>
              <a:t>Multi-Ion-Reflection Apparatus for Collinear Laser Spectroscopy</a:t>
            </a:r>
            <a:endParaRPr lang="de-DE" sz="3200" spc="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4" name="Picture 73" descr="A close-up of a logo&#10;&#10;Description automatically generated">
            <a:extLst>
              <a:ext uri="{FF2B5EF4-FFF2-40B4-BE49-F238E27FC236}">
                <a16:creationId xmlns:a16="http://schemas.microsoft.com/office/drawing/2014/main" id="{5E1F15C6-07D5-83F9-469F-0BDE8A88ED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586" y="6154369"/>
            <a:ext cx="1984908" cy="515933"/>
          </a:xfrm>
          <a:prstGeom prst="rect">
            <a:avLst/>
          </a:prstGeom>
        </p:spPr>
      </p:pic>
      <p:pic>
        <p:nvPicPr>
          <p:cNvPr id="3" name="Picture 2" descr="A diagram of a mirror&#10;&#10;Description automatically generated">
            <a:extLst>
              <a:ext uri="{FF2B5EF4-FFF2-40B4-BE49-F238E27FC236}">
                <a16:creationId xmlns:a16="http://schemas.microsoft.com/office/drawing/2014/main" id="{005B77AD-9439-28DF-D148-BB148A3D9B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06" y="2469651"/>
            <a:ext cx="7214379" cy="40580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303490-00FE-A849-1007-AF53288F8BEC}"/>
              </a:ext>
            </a:extLst>
          </p:cNvPr>
          <p:cNvSpPr txBox="1"/>
          <p:nvPr/>
        </p:nvSpPr>
        <p:spPr>
          <a:xfrm>
            <a:off x="309930" y="1229369"/>
            <a:ext cx="654278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effectLst>
                  <a:glow rad="127000">
                    <a:schemeClr val="bg1"/>
                  </a:glow>
                </a:effectLst>
              </a:rPr>
              <a:t>Longer observation time through ion “recycling”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effectLst>
                  <a:glow rad="127000">
                    <a:schemeClr val="bg1"/>
                  </a:glow>
                </a:effectLst>
              </a:rPr>
              <a:t>Higher sensitivity through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>
                  <a:glow rad="127000">
                    <a:schemeClr val="bg1"/>
                  </a:glow>
                </a:effectLst>
              </a:rPr>
              <a:t>Limited to ionic transitions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effectLst>
                <a:glow rad="127000">
                  <a:schemeClr val="bg1"/>
                </a:glow>
              </a:effectLst>
            </a:endParaRPr>
          </a:p>
        </p:txBody>
      </p:sp>
      <p:sp>
        <p:nvSpPr>
          <p:cNvPr id="11" name="Date Placeholder 6" descr=" 45">
            <a:extLst>
              <a:ext uri="{FF2B5EF4-FFF2-40B4-BE49-F238E27FC236}">
                <a16:creationId xmlns:a16="http://schemas.microsoft.com/office/drawing/2014/main" id="{273FB591-CCCB-66F9-7194-409C30B079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04.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09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3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51A3E4-AC9F-B892-C858-907E683059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5696" y="1806400"/>
            <a:ext cx="2103057" cy="5529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B422012-62A4-A213-6099-6281EC39A6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2012" y="1977155"/>
            <a:ext cx="4921776" cy="3599461"/>
          </a:xfrm>
          <a:prstGeom prst="rect">
            <a:avLst/>
          </a:prstGeom>
        </p:spPr>
      </p:pic>
      <p:pic>
        <p:nvPicPr>
          <p:cNvPr id="12" name="Picture 11" descr="A blue lines with numbers and a black background&#10;&#10;Description automatically generated">
            <a:extLst>
              <a:ext uri="{FF2B5EF4-FFF2-40B4-BE49-F238E27FC236}">
                <a16:creationId xmlns:a16="http://schemas.microsoft.com/office/drawing/2014/main" id="{B75265AC-1835-A8CA-0374-FDFB83717D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47" y="2720144"/>
            <a:ext cx="1562527" cy="19389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17B52A-E3A1-BAC2-A01E-E2ED4F8F038A}"/>
              </a:ext>
            </a:extLst>
          </p:cNvPr>
          <p:cNvSpPr txBox="1"/>
          <p:nvPr/>
        </p:nvSpPr>
        <p:spPr>
          <a:xfrm>
            <a:off x="125506" y="6412335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Slide by S. Lechner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0667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C689354D-0F53-47C9-A941-937F5026D382}"/>
              </a:ext>
            </a:extLst>
          </p:cNvPr>
          <p:cNvSpPr txBox="1"/>
          <p:nvPr/>
        </p:nvSpPr>
        <p:spPr>
          <a:xfrm>
            <a:off x="391992" y="4178775"/>
            <a:ext cx="70564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Paul Trap commissioned to deliver ion bunches of at &lt;500ns FWHM with up to 25% efficiency for mass range of 23u – 238u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Stronger ejection would lead to better </a:t>
            </a:r>
            <a:r>
              <a:rPr lang="en-GB" sz="2400" dirty="0" err="1"/>
              <a:t>ToF</a:t>
            </a:r>
            <a:r>
              <a:rPr lang="en-GB" sz="2400" dirty="0"/>
              <a:t> focussing for mass separation -&gt; needs improvement of channel crosstalk</a:t>
            </a:r>
          </a:p>
        </p:txBody>
      </p:sp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</a:t>
            </a:r>
          </a:p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04.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09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4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74" name="Textfeld 50">
            <a:extLst>
              <a:ext uri="{FF2B5EF4-FFF2-40B4-BE49-F238E27FC236}">
                <a16:creationId xmlns:a16="http://schemas.microsoft.com/office/drawing/2014/main" id="{D61031EA-CC6F-2163-8C1F-71FDD67EB433}"/>
              </a:ext>
            </a:extLst>
          </p:cNvPr>
          <p:cNvSpPr txBox="1"/>
          <p:nvPr/>
        </p:nvSpPr>
        <p:spPr>
          <a:xfrm>
            <a:off x="245970" y="973759"/>
            <a:ext cx="7115516" cy="369332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solidFill>
              <a:schemeClr val="accent3">
                <a:lumOff val="44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marL="285750" indent="-285750">
              <a:buSzPct val="100000"/>
              <a:buChar char="•"/>
              <a:defRPr sz="1800"/>
            </a:pPr>
            <a:endParaRPr dirty="0"/>
          </a:p>
        </p:txBody>
      </p:sp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955CC56D-358C-F974-1357-4BF000E18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11191286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PAUL TRAP FOR BEAM BUNCHING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89D4CB3-B236-A14A-D0FA-F73CD850EEC7}"/>
              </a:ext>
            </a:extLst>
          </p:cNvPr>
          <p:cNvSpPr/>
          <p:nvPr/>
        </p:nvSpPr>
        <p:spPr>
          <a:xfrm rot="3179754">
            <a:off x="8759506" y="1285104"/>
            <a:ext cx="48391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147A38-49EA-FF14-0BE7-3604B23CB7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583" y="925515"/>
            <a:ext cx="6719903" cy="25199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51FC8CC-89FE-A106-545B-A1C9BD9E7481}"/>
              </a:ext>
            </a:extLst>
          </p:cNvPr>
          <p:cNvSpPr txBox="1"/>
          <p:nvPr/>
        </p:nvSpPr>
        <p:spPr>
          <a:xfrm>
            <a:off x="714101" y="3465813"/>
            <a:ext cx="10894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Lecher, Sels, et. al. (2024) https://doi.org/10.1016/j.nima.2024.169471</a:t>
            </a:r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06A3AE93-08CD-CC4C-B2DE-3133A25F9C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72849" y="983389"/>
            <a:ext cx="4273181" cy="277337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112DCEC-C63C-AA55-88F1-0F6FFF517F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2643" y="3814642"/>
            <a:ext cx="3735185" cy="295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964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ate Placeholder 6" descr=" 45">
            <a:extLst>
              <a:ext uri="{FF2B5EF4-FFF2-40B4-BE49-F238E27FC236}">
                <a16:creationId xmlns:a16="http://schemas.microsoft.com/office/drawing/2014/main" id="{A1F31A95-4E9E-764B-E0E5-7B15443F69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04.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09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5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32" name="Title 1" descr=" 41">
            <a:extLst>
              <a:ext uri="{FF2B5EF4-FFF2-40B4-BE49-F238E27FC236}">
                <a16:creationId xmlns:a16="http://schemas.microsoft.com/office/drawing/2014/main" id="{D0361997-C34A-7EE8-E5C0-61C806C9EA98}"/>
              </a:ext>
            </a:extLst>
          </p:cNvPr>
          <p:cNvSpPr txBox="1">
            <a:spLocks/>
          </p:cNvSpPr>
          <p:nvPr/>
        </p:nvSpPr>
        <p:spPr>
          <a:xfrm>
            <a:off x="225114" y="248558"/>
            <a:ext cx="9350401" cy="6963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MULTI-REFLECTION TIME-OF-FLIGHT DEVICES</a:t>
            </a:r>
            <a:endParaRPr lang="de-DE" sz="3600" dirty="0">
              <a:solidFill>
                <a:srgbClr val="C00000"/>
              </a:solidFill>
              <a:latin typeface="Fira Sans" panose="020B05030500000200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feld 50">
                <a:extLst>
                  <a:ext uri="{FF2B5EF4-FFF2-40B4-BE49-F238E27FC236}">
                    <a16:creationId xmlns:a16="http://schemas.microsoft.com/office/drawing/2014/main" id="{A7511D9D-0F25-3C6D-7DAD-C78298F4FB4C}"/>
                  </a:ext>
                </a:extLst>
              </p:cNvPr>
              <p:cNvSpPr txBox="1"/>
              <p:nvPr/>
            </p:nvSpPr>
            <p:spPr>
              <a:xfrm>
                <a:off x="568852" y="966883"/>
                <a:ext cx="5605252" cy="1808187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25400">
                <a:solidFill>
                  <a:schemeClr val="accent3">
                    <a:lumOff val="44000"/>
                  </a:schemeClr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45719" rIns="45719">
                <a:spAutoFit/>
              </a:bodyPr>
              <a:lstStyle/>
              <a:p>
                <a:pPr marL="228600" indent="-228600">
                  <a:buSzPct val="100000"/>
                  <a:buChar char="•"/>
                  <a:defRPr sz="1800"/>
                </a:pPr>
                <a:r>
                  <a:rPr dirty="0"/>
                  <a:t>Reflect</a:t>
                </a:r>
                <a:r>
                  <a:rPr lang="en-US" dirty="0"/>
                  <a:t>s</a:t>
                </a:r>
                <a:r>
                  <a:rPr dirty="0"/>
                  <a:t> ions between electrostatic mirrors</a:t>
                </a:r>
                <a:r>
                  <a:rPr lang="de-DE" dirty="0"/>
                  <a:t>: several kilometers of distance travelled</a:t>
                </a:r>
                <a:r>
                  <a:rPr dirty="0"/>
                  <a:t> </a:t>
                </a:r>
              </a:p>
              <a:p>
                <a:pPr marL="228600" indent="-228600">
                  <a:buSzPct val="100000"/>
                  <a:buChar char="•"/>
                  <a:defRPr sz="1800"/>
                </a:pPr>
                <a:r>
                  <a:rPr dirty="0"/>
                  <a:t>Main limitation for mass resolving power R is bunch width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dirty="0"/>
              </a:p>
              <a:p>
                <a:pPr marL="228600" lvl="1" indent="-228600">
                  <a:buSzPct val="100000"/>
                  <a:buFontTx/>
                  <a:buChar char="•"/>
                  <a:defRPr sz="1800"/>
                </a:pPr>
                <a:r>
                  <a:rPr lang="en-US" dirty="0"/>
                  <a:t>TU Darmstadt now used by 7 institutes in MR-</a:t>
                </a:r>
                <a:r>
                  <a:rPr lang="en-US" dirty="0" err="1"/>
                  <a:t>ToF</a:t>
                </a:r>
                <a:r>
                  <a:rPr lang="en-US" dirty="0"/>
                  <a:t> MS collaboration -&gt; based on U. Greifswald design</a:t>
                </a:r>
              </a:p>
            </p:txBody>
          </p:sp>
        </mc:Choice>
        <mc:Fallback xmlns="">
          <p:sp>
            <p:nvSpPr>
              <p:cNvPr id="34" name="Textfeld 50">
                <a:extLst>
                  <a:ext uri="{FF2B5EF4-FFF2-40B4-BE49-F238E27FC236}">
                    <a16:creationId xmlns:a16="http://schemas.microsoft.com/office/drawing/2014/main" id="{A7511D9D-0F25-3C6D-7DAD-C78298F4FB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852" y="966883"/>
                <a:ext cx="5605252" cy="1808187"/>
              </a:xfrm>
              <a:prstGeom prst="rect">
                <a:avLst/>
              </a:prstGeom>
              <a:blipFill>
                <a:blip r:embed="rId2"/>
                <a:stretch>
                  <a:fillRect l="-1515" t="-1333" b="-4000"/>
                </a:stretch>
              </a:blipFill>
              <a:ln w="25400">
                <a:solidFill>
                  <a:schemeClr val="accent3">
                    <a:lumOff val="44000"/>
                  </a:schemeClr>
                </a:solidFill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asted-movie.png" descr="pasted-movie.png">
            <a:extLst>
              <a:ext uri="{FF2B5EF4-FFF2-40B4-BE49-F238E27FC236}">
                <a16:creationId xmlns:a16="http://schemas.microsoft.com/office/drawing/2014/main" id="{A7F1A8BA-3865-C3A0-18BD-D8608C08CF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4313" y="795147"/>
            <a:ext cx="5700568" cy="235649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F5944EE4-349D-D3CE-BB2F-32322C824AD6}"/>
              </a:ext>
            </a:extLst>
          </p:cNvPr>
          <p:cNvGrpSpPr/>
          <p:nvPr/>
        </p:nvGrpSpPr>
        <p:grpSpPr>
          <a:xfrm>
            <a:off x="6548964" y="3078398"/>
            <a:ext cx="4850404" cy="3075640"/>
            <a:chOff x="6305953" y="3061252"/>
            <a:chExt cx="4850404" cy="3075640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D317EBC-AAE2-E834-48E9-405A6FC52484}"/>
                </a:ext>
              </a:extLst>
            </p:cNvPr>
            <p:cNvGrpSpPr/>
            <p:nvPr/>
          </p:nvGrpSpPr>
          <p:grpSpPr>
            <a:xfrm>
              <a:off x="6305953" y="3061252"/>
              <a:ext cx="4850404" cy="3075640"/>
              <a:chOff x="6305953" y="3061252"/>
              <a:chExt cx="4850404" cy="3075640"/>
            </a:xfrm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E4C843CC-B272-5320-F47C-1128BD6275C4}"/>
                  </a:ext>
                </a:extLst>
              </p:cNvPr>
              <p:cNvSpPr/>
              <p:nvPr/>
            </p:nvSpPr>
            <p:spPr>
              <a:xfrm>
                <a:off x="6305953" y="3061252"/>
                <a:ext cx="4850404" cy="3075640"/>
              </a:xfrm>
              <a:prstGeom prst="roundRect">
                <a:avLst>
                  <a:gd name="adj" fmla="val 7197"/>
                </a:avLst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256BB014-F624-E5E8-1159-FD42681E9186}"/>
                  </a:ext>
                </a:extLst>
              </p:cNvPr>
              <p:cNvGrpSpPr/>
              <p:nvPr/>
            </p:nvGrpSpPr>
            <p:grpSpPr>
              <a:xfrm>
                <a:off x="6329523" y="3298889"/>
                <a:ext cx="4699275" cy="2720635"/>
                <a:chOff x="6676582" y="3636004"/>
                <a:chExt cx="4122638" cy="2386792"/>
              </a:xfrm>
            </p:grpSpPr>
            <p:pic>
              <p:nvPicPr>
                <p:cNvPr id="43" name="Picture 42">
                  <a:extLst>
                    <a:ext uri="{FF2B5EF4-FFF2-40B4-BE49-F238E27FC236}">
                      <a16:creationId xmlns:a16="http://schemas.microsoft.com/office/drawing/2014/main" id="{D1D9E1F1-240B-14CD-44D8-9A0D36DF21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6676582" y="3636004"/>
                  <a:ext cx="4122638" cy="2386792"/>
                </a:xfrm>
                <a:prstGeom prst="rect">
                  <a:avLst/>
                </a:prstGeom>
              </p:spPr>
            </p:pic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EA6B5795-362F-83C3-2BB0-4740A55EFA67}"/>
                    </a:ext>
                  </a:extLst>
                </p:cNvPr>
                <p:cNvSpPr txBox="1"/>
                <p:nvPr/>
              </p:nvSpPr>
              <p:spPr>
                <a:xfrm>
                  <a:off x="7508900" y="5141062"/>
                  <a:ext cx="901529" cy="3431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b="1" baseline="30000" dirty="0">
                      <a:solidFill>
                        <a:srgbClr val="C00000"/>
                      </a:solidFill>
                      <a:effectLst>
                        <a:glow rad="101600">
                          <a:schemeClr val="bg1">
                            <a:alpha val="60000"/>
                          </a:schemeClr>
                        </a:glow>
                      </a:effectLst>
                    </a:rPr>
                    <a:t>88</a:t>
                  </a:r>
                  <a:r>
                    <a:rPr lang="de-DE" b="1" dirty="0">
                      <a:solidFill>
                        <a:srgbClr val="C00000"/>
                      </a:solidFill>
                      <a:effectLst>
                        <a:glow rad="101600">
                          <a:schemeClr val="bg1">
                            <a:alpha val="60000"/>
                          </a:schemeClr>
                        </a:glow>
                      </a:effectLst>
                    </a:rPr>
                    <a:t>Sr</a:t>
                  </a: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82E16598-A8E2-249C-49C6-5C85B2CFA6BF}"/>
                    </a:ext>
                  </a:extLst>
                </p:cNvPr>
                <p:cNvSpPr txBox="1"/>
                <p:nvPr/>
              </p:nvSpPr>
              <p:spPr>
                <a:xfrm>
                  <a:off x="9509442" y="5141062"/>
                  <a:ext cx="901529" cy="3431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b="1" baseline="30000" dirty="0">
                      <a:solidFill>
                        <a:srgbClr val="C00000"/>
                      </a:solidFill>
                      <a:effectLst>
                        <a:glow rad="101600">
                          <a:schemeClr val="bg1">
                            <a:alpha val="60000"/>
                          </a:schemeClr>
                        </a:glow>
                      </a:effectLst>
                    </a:rPr>
                    <a:t>88</a:t>
                  </a:r>
                  <a:r>
                    <a:rPr lang="de-DE" b="1" dirty="0">
                      <a:solidFill>
                        <a:srgbClr val="C00000"/>
                      </a:solidFill>
                      <a:effectLst>
                        <a:glow rad="101600">
                          <a:schemeClr val="bg1">
                            <a:alpha val="60000"/>
                          </a:schemeClr>
                        </a:glow>
                      </a:effectLst>
                    </a:rPr>
                    <a:t>Rb</a:t>
                  </a:r>
                </a:p>
              </p:txBody>
            </p: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134B7EB6-D799-93A3-4272-FBC426BA25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471604" y="3708001"/>
                  <a:ext cx="29915" cy="1904963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Arrow Connector 46">
                  <a:extLst>
                    <a:ext uri="{FF2B5EF4-FFF2-40B4-BE49-F238E27FC236}">
                      <a16:creationId xmlns:a16="http://schemas.microsoft.com/office/drawing/2014/main" id="{34401959-F358-13FD-A195-BD0D7011B1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95121" y="3781772"/>
                  <a:ext cx="1982465" cy="0"/>
                </a:xfrm>
                <a:prstGeom prst="straightConnector1">
                  <a:avLst/>
                </a:prstGeom>
                <a:ln>
                  <a:headEnd type="triangle" w="med" len="med"/>
                  <a:tailEnd type="triangl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EC4554E9-20D3-BE29-8B5F-653B99FBA1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95121" y="3711996"/>
                  <a:ext cx="29915" cy="1904963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pic>
              <p:nvPicPr>
                <p:cNvPr id="49" name="Picture 48" descr="A picture containing arrow&#10;&#10;Description automatically generated">
                  <a:extLst>
                    <a:ext uri="{FF2B5EF4-FFF2-40B4-BE49-F238E27FC236}">
                      <a16:creationId xmlns:a16="http://schemas.microsoft.com/office/drawing/2014/main" id="{A766FA94-439B-D70C-632B-B8390315265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8313" r="85951" b="34307"/>
                <a:stretch/>
              </p:blipFill>
              <p:spPr>
                <a:xfrm>
                  <a:off x="7239801" y="3728038"/>
                  <a:ext cx="207899" cy="219544"/>
                </a:xfrm>
                <a:prstGeom prst="rect">
                  <a:avLst/>
                </a:prstGeom>
              </p:spPr>
            </p:pic>
            <p:pic>
              <p:nvPicPr>
                <p:cNvPr id="50" name="Picture 49" descr="A picture containing text&#10;&#10;Description automatically generated">
                  <a:extLst>
                    <a:ext uri="{FF2B5EF4-FFF2-40B4-BE49-F238E27FC236}">
                      <a16:creationId xmlns:a16="http://schemas.microsoft.com/office/drawing/2014/main" id="{9CD9CECD-FB9B-EC12-0A55-163EFDD8CA1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695615" y="4035760"/>
                  <a:ext cx="1576098" cy="175122"/>
                </a:xfrm>
                <a:prstGeom prst="rect">
                  <a:avLst/>
                </a:prstGeom>
              </p:spPr>
            </p:pic>
            <p:pic>
              <p:nvPicPr>
                <p:cNvPr id="51" name="Picture 50" descr="Text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4EA393E6-C450-FA73-F304-F140DD3DCB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760354" y="3727249"/>
                  <a:ext cx="943417" cy="190324"/>
                </a:xfrm>
                <a:prstGeom prst="rect">
                  <a:avLst/>
                </a:prstGeom>
              </p:spPr>
            </p:pic>
            <p:pic>
              <p:nvPicPr>
                <p:cNvPr id="54" name="Picture 53" descr="Shape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DAF0A619-08CF-D3CC-B348-78465D07CBB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388494" y="3786593"/>
                  <a:ext cx="287733" cy="237213"/>
                </a:xfrm>
                <a:prstGeom prst="rect">
                  <a:avLst/>
                </a:prstGeom>
              </p:spPr>
            </p:pic>
            <p:grpSp>
              <p:nvGrpSpPr>
                <p:cNvPr id="75" name="Group 74">
                  <a:extLst>
                    <a:ext uri="{FF2B5EF4-FFF2-40B4-BE49-F238E27FC236}">
                      <a16:creationId xmlns:a16="http://schemas.microsoft.com/office/drawing/2014/main" id="{833284A6-6471-966D-0F62-0C684A4C8563}"/>
                    </a:ext>
                  </a:extLst>
                </p:cNvPr>
                <p:cNvGrpSpPr/>
                <p:nvPr/>
              </p:nvGrpSpPr>
              <p:grpSpPr>
                <a:xfrm>
                  <a:off x="7447700" y="4670923"/>
                  <a:ext cx="162990" cy="165144"/>
                  <a:chOff x="7673679" y="5276280"/>
                  <a:chExt cx="175415" cy="177733"/>
                </a:xfrm>
              </p:grpSpPr>
              <p:sp>
                <p:nvSpPr>
                  <p:cNvPr id="99" name="Oval 98">
                    <a:extLst>
                      <a:ext uri="{FF2B5EF4-FFF2-40B4-BE49-F238E27FC236}">
                        <a16:creationId xmlns:a16="http://schemas.microsoft.com/office/drawing/2014/main" id="{DC6FAB04-46C6-0981-E295-79C3C84CA7B3}"/>
                      </a:ext>
                    </a:extLst>
                  </p:cNvPr>
                  <p:cNvSpPr/>
                  <p:nvPr/>
                </p:nvSpPr>
                <p:spPr>
                  <a:xfrm>
                    <a:off x="7775869" y="5368982"/>
                    <a:ext cx="73225" cy="77360"/>
                  </a:xfrm>
                  <a:prstGeom prst="ellipse">
                    <a:avLst/>
                  </a:prstGeom>
                  <a:solidFill>
                    <a:srgbClr val="4472C4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100" name="Oval 99">
                    <a:extLst>
                      <a:ext uri="{FF2B5EF4-FFF2-40B4-BE49-F238E27FC236}">
                        <a16:creationId xmlns:a16="http://schemas.microsoft.com/office/drawing/2014/main" id="{BBAE6C0A-0D00-C594-6C88-F6A2DCC55A2F}"/>
                      </a:ext>
                    </a:extLst>
                  </p:cNvPr>
                  <p:cNvSpPr/>
                  <p:nvPr/>
                </p:nvSpPr>
                <p:spPr>
                  <a:xfrm>
                    <a:off x="7718126" y="5376653"/>
                    <a:ext cx="73225" cy="77360"/>
                  </a:xfrm>
                  <a:prstGeom prst="ellipse">
                    <a:avLst/>
                  </a:prstGeom>
                  <a:solidFill>
                    <a:srgbClr val="4472C4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101" name="Oval 100">
                    <a:extLst>
                      <a:ext uri="{FF2B5EF4-FFF2-40B4-BE49-F238E27FC236}">
                        <a16:creationId xmlns:a16="http://schemas.microsoft.com/office/drawing/2014/main" id="{09FB6526-D254-07A3-D467-3496562E92C6}"/>
                      </a:ext>
                    </a:extLst>
                  </p:cNvPr>
                  <p:cNvSpPr/>
                  <p:nvPr/>
                </p:nvSpPr>
                <p:spPr>
                  <a:xfrm>
                    <a:off x="7775868" y="5299293"/>
                    <a:ext cx="73225" cy="77360"/>
                  </a:xfrm>
                  <a:prstGeom prst="ellipse">
                    <a:avLst/>
                  </a:prstGeom>
                  <a:solidFill>
                    <a:srgbClr val="4472C4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102" name="Oval 101">
                    <a:extLst>
                      <a:ext uri="{FF2B5EF4-FFF2-40B4-BE49-F238E27FC236}">
                        <a16:creationId xmlns:a16="http://schemas.microsoft.com/office/drawing/2014/main" id="{62A0EAFB-10EF-9C08-2DD1-763305E326B6}"/>
                      </a:ext>
                    </a:extLst>
                  </p:cNvPr>
                  <p:cNvSpPr/>
                  <p:nvPr/>
                </p:nvSpPr>
                <p:spPr>
                  <a:xfrm>
                    <a:off x="7673679" y="5361311"/>
                    <a:ext cx="73225" cy="77360"/>
                  </a:xfrm>
                  <a:prstGeom prst="ellipse">
                    <a:avLst/>
                  </a:prstGeom>
                  <a:solidFill>
                    <a:srgbClr val="4472C4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103" name="Oval 102">
                    <a:extLst>
                      <a:ext uri="{FF2B5EF4-FFF2-40B4-BE49-F238E27FC236}">
                        <a16:creationId xmlns:a16="http://schemas.microsoft.com/office/drawing/2014/main" id="{BC19F3D9-A120-562B-C550-F3EE15B3B69A}"/>
                      </a:ext>
                    </a:extLst>
                  </p:cNvPr>
                  <p:cNvSpPr/>
                  <p:nvPr/>
                </p:nvSpPr>
                <p:spPr>
                  <a:xfrm>
                    <a:off x="7724773" y="5328451"/>
                    <a:ext cx="73225" cy="77360"/>
                  </a:xfrm>
                  <a:prstGeom prst="ellipse">
                    <a:avLst/>
                  </a:prstGeom>
                  <a:solidFill>
                    <a:srgbClr val="4472C4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104" name="Oval 103">
                    <a:extLst>
                      <a:ext uri="{FF2B5EF4-FFF2-40B4-BE49-F238E27FC236}">
                        <a16:creationId xmlns:a16="http://schemas.microsoft.com/office/drawing/2014/main" id="{7C2D7FC2-D64F-F51B-845A-5471EAEC635F}"/>
                      </a:ext>
                    </a:extLst>
                  </p:cNvPr>
                  <p:cNvSpPr/>
                  <p:nvPr/>
                </p:nvSpPr>
                <p:spPr>
                  <a:xfrm>
                    <a:off x="7731420" y="5276280"/>
                    <a:ext cx="73225" cy="77360"/>
                  </a:xfrm>
                  <a:prstGeom prst="ellipse">
                    <a:avLst/>
                  </a:prstGeom>
                  <a:solidFill>
                    <a:srgbClr val="4472C4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105" name="Oval 104">
                    <a:extLst>
                      <a:ext uri="{FF2B5EF4-FFF2-40B4-BE49-F238E27FC236}">
                        <a16:creationId xmlns:a16="http://schemas.microsoft.com/office/drawing/2014/main" id="{6C5AB90D-3D13-3E5C-F016-93445C6405CE}"/>
                      </a:ext>
                    </a:extLst>
                  </p:cNvPr>
                  <p:cNvSpPr/>
                  <p:nvPr/>
                </p:nvSpPr>
                <p:spPr>
                  <a:xfrm>
                    <a:off x="7680325" y="5285959"/>
                    <a:ext cx="73225" cy="77360"/>
                  </a:xfrm>
                  <a:prstGeom prst="ellipse">
                    <a:avLst/>
                  </a:prstGeom>
                  <a:solidFill>
                    <a:srgbClr val="4472C4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</p:grpSp>
            <p:grpSp>
              <p:nvGrpSpPr>
                <p:cNvPr id="89" name="Group 88">
                  <a:extLst>
                    <a:ext uri="{FF2B5EF4-FFF2-40B4-BE49-F238E27FC236}">
                      <a16:creationId xmlns:a16="http://schemas.microsoft.com/office/drawing/2014/main" id="{F90C6232-C983-3EDD-BCB9-EAD773AD1F6E}"/>
                    </a:ext>
                  </a:extLst>
                </p:cNvPr>
                <p:cNvGrpSpPr/>
                <p:nvPr/>
              </p:nvGrpSpPr>
              <p:grpSpPr>
                <a:xfrm>
                  <a:off x="9440586" y="4693116"/>
                  <a:ext cx="121863" cy="119162"/>
                  <a:chOff x="7999107" y="5319805"/>
                  <a:chExt cx="131153" cy="128246"/>
                </a:xfrm>
              </p:grpSpPr>
              <p:sp>
                <p:nvSpPr>
                  <p:cNvPr id="90" name="Oval 89">
                    <a:extLst>
                      <a:ext uri="{FF2B5EF4-FFF2-40B4-BE49-F238E27FC236}">
                        <a16:creationId xmlns:a16="http://schemas.microsoft.com/office/drawing/2014/main" id="{B943E4D4-1EF7-EDED-3489-738689663E9C}"/>
                      </a:ext>
                    </a:extLst>
                  </p:cNvPr>
                  <p:cNvSpPr/>
                  <p:nvPr/>
                </p:nvSpPr>
                <p:spPr>
                  <a:xfrm>
                    <a:off x="7999107" y="5319805"/>
                    <a:ext cx="73225" cy="77360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97" name="Oval 96">
                    <a:extLst>
                      <a:ext uri="{FF2B5EF4-FFF2-40B4-BE49-F238E27FC236}">
                        <a16:creationId xmlns:a16="http://schemas.microsoft.com/office/drawing/2014/main" id="{A3B4A5EE-C4B6-104A-862D-E698E7212155}"/>
                      </a:ext>
                    </a:extLst>
                  </p:cNvPr>
                  <p:cNvSpPr/>
                  <p:nvPr/>
                </p:nvSpPr>
                <p:spPr>
                  <a:xfrm>
                    <a:off x="8057035" y="5325420"/>
                    <a:ext cx="73225" cy="77360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98" name="Oval 97">
                    <a:extLst>
                      <a:ext uri="{FF2B5EF4-FFF2-40B4-BE49-F238E27FC236}">
                        <a16:creationId xmlns:a16="http://schemas.microsoft.com/office/drawing/2014/main" id="{BB852179-A1D5-279A-E16D-4FB2139DA3CC}"/>
                      </a:ext>
                    </a:extLst>
                  </p:cNvPr>
                  <p:cNvSpPr/>
                  <p:nvPr/>
                </p:nvSpPr>
                <p:spPr>
                  <a:xfrm>
                    <a:off x="8020237" y="5370691"/>
                    <a:ext cx="73225" cy="77360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</p:grpSp>
          </p:grp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CD5A51C-8349-D4E9-BDDC-B57CB7D66484}"/>
                </a:ext>
              </a:extLst>
            </p:cNvPr>
            <p:cNvGrpSpPr/>
            <p:nvPr/>
          </p:nvGrpSpPr>
          <p:grpSpPr>
            <a:xfrm>
              <a:off x="9826205" y="3679076"/>
              <a:ext cx="1075374" cy="550198"/>
              <a:chOff x="6704601" y="2879915"/>
              <a:chExt cx="1110944" cy="568397"/>
            </a:xfrm>
          </p:grpSpPr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69877D79-2B22-0516-9368-EC1C7683C9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717461" y="2879915"/>
                <a:ext cx="1098084" cy="562799"/>
              </a:xfrm>
              <a:prstGeom prst="rect">
                <a:avLst/>
              </a:prstGeom>
            </p:spPr>
          </p:pic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128BB65A-EB57-B172-D6CF-323C41C05BFB}"/>
                  </a:ext>
                </a:extLst>
              </p:cNvPr>
              <p:cNvSpPr/>
              <p:nvPr/>
            </p:nvSpPr>
            <p:spPr>
              <a:xfrm>
                <a:off x="6704601" y="2885513"/>
                <a:ext cx="1110944" cy="562799"/>
              </a:xfrm>
              <a:prstGeom prst="rect">
                <a:avLst/>
              </a:prstGeom>
              <a:noFill/>
              <a:ln w="19050">
                <a:solidFill>
                  <a:srgbClr val="004A9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A5BAB6E1-0C6D-C44F-8A75-26AA623A5254}"/>
              </a:ext>
            </a:extLst>
          </p:cNvPr>
          <p:cNvSpPr/>
          <p:nvPr/>
        </p:nvSpPr>
        <p:spPr>
          <a:xfrm>
            <a:off x="424162" y="2888104"/>
            <a:ext cx="5839056" cy="3314256"/>
          </a:xfrm>
          <a:prstGeom prst="roundRect">
            <a:avLst>
              <a:gd name="adj" fmla="val 7197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107" name="Group 106" descr=" 78">
            <a:extLst>
              <a:ext uri="{FF2B5EF4-FFF2-40B4-BE49-F238E27FC236}">
                <a16:creationId xmlns:a16="http://schemas.microsoft.com/office/drawing/2014/main" id="{149D531A-00E1-A2DD-EB98-0C211511E554}"/>
              </a:ext>
            </a:extLst>
          </p:cNvPr>
          <p:cNvGrpSpPr/>
          <p:nvPr/>
        </p:nvGrpSpPr>
        <p:grpSpPr>
          <a:xfrm>
            <a:off x="493050" y="4438869"/>
            <a:ext cx="4548889" cy="1728134"/>
            <a:chOff x="75948" y="4705544"/>
            <a:chExt cx="4548889" cy="1728133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79F1E8F1-F90B-1BAB-EFC4-2A13562F5D13}"/>
                </a:ext>
              </a:extLst>
            </p:cNvPr>
            <p:cNvGrpSpPr/>
            <p:nvPr/>
          </p:nvGrpSpPr>
          <p:grpSpPr>
            <a:xfrm>
              <a:off x="75948" y="4705544"/>
              <a:ext cx="4548889" cy="1728133"/>
              <a:chOff x="893675" y="4551784"/>
              <a:chExt cx="3969126" cy="1728133"/>
            </a:xfrm>
          </p:grpSpPr>
          <p:pic>
            <p:nvPicPr>
              <p:cNvPr id="110" name="Picture 109">
                <a:extLst>
                  <a:ext uri="{FF2B5EF4-FFF2-40B4-BE49-F238E27FC236}">
                    <a16:creationId xmlns:a16="http://schemas.microsoft.com/office/drawing/2014/main" id="{CB245998-D73D-7E7A-97F4-6506BD8781B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1757816" y="4551784"/>
                <a:ext cx="3104985" cy="1666389"/>
              </a:xfrm>
              <a:prstGeom prst="rect">
                <a:avLst/>
              </a:prstGeom>
              <a:noFill/>
            </p:spPr>
          </p:pic>
          <p:sp>
            <p:nvSpPr>
              <p:cNvPr id="111" name="Textfeld 10">
                <a:extLst>
                  <a:ext uri="{FF2B5EF4-FFF2-40B4-BE49-F238E27FC236}">
                    <a16:creationId xmlns:a16="http://schemas.microsoft.com/office/drawing/2014/main" id="{1BBB0C7F-7E21-6FDF-CC78-E24BCF1362FB}"/>
                  </a:ext>
                </a:extLst>
              </p:cNvPr>
              <p:cNvSpPr txBox="1"/>
              <p:nvPr/>
            </p:nvSpPr>
            <p:spPr>
              <a:xfrm>
                <a:off x="893675" y="4763055"/>
                <a:ext cx="79753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>
                    <a:latin typeface="Calibri" panose="020F0502020204030204" pitchFamily="34" charset="0"/>
                  </a:rPr>
                  <a:t>Injection</a:t>
                </a:r>
              </a:p>
            </p:txBody>
          </p:sp>
          <p:sp>
            <p:nvSpPr>
              <p:cNvPr id="112" name="Textfeld 11">
                <a:extLst>
                  <a:ext uri="{FF2B5EF4-FFF2-40B4-BE49-F238E27FC236}">
                    <a16:creationId xmlns:a16="http://schemas.microsoft.com/office/drawing/2014/main" id="{62F30013-9A15-2DF5-633D-740F404FFE81}"/>
                  </a:ext>
                </a:extLst>
              </p:cNvPr>
              <p:cNvSpPr txBox="1"/>
              <p:nvPr/>
            </p:nvSpPr>
            <p:spPr>
              <a:xfrm>
                <a:off x="893675" y="5326289"/>
                <a:ext cx="71367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>
                    <a:latin typeface="Calibri" panose="020F0502020204030204" pitchFamily="34" charset="0"/>
                  </a:rPr>
                  <a:t>Storage</a:t>
                </a:r>
              </a:p>
            </p:txBody>
          </p:sp>
          <p:sp>
            <p:nvSpPr>
              <p:cNvPr id="113" name="Textfeld 12">
                <a:extLst>
                  <a:ext uri="{FF2B5EF4-FFF2-40B4-BE49-F238E27FC236}">
                    <a16:creationId xmlns:a16="http://schemas.microsoft.com/office/drawing/2014/main" id="{76822A18-A9C4-6CB8-FA99-B6CD87DDF65F}"/>
                  </a:ext>
                </a:extLst>
              </p:cNvPr>
              <p:cNvSpPr txBox="1"/>
              <p:nvPr/>
            </p:nvSpPr>
            <p:spPr>
              <a:xfrm>
                <a:off x="893675" y="5941363"/>
                <a:ext cx="7471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>
                    <a:latin typeface="Calibri" panose="020F0502020204030204" pitchFamily="34" charset="0"/>
                  </a:rPr>
                  <a:t>Ejection</a:t>
                </a:r>
              </a:p>
            </p:txBody>
          </p:sp>
        </p:grpSp>
        <p:sp>
          <p:nvSpPr>
            <p:cNvPr id="109" name="Textfeld 24">
              <a:extLst>
                <a:ext uri="{FF2B5EF4-FFF2-40B4-BE49-F238E27FC236}">
                  <a16:creationId xmlns:a16="http://schemas.microsoft.com/office/drawing/2014/main" id="{347A55F5-4929-E413-5BBA-A0915819CFD1}"/>
                </a:ext>
              </a:extLst>
            </p:cNvPr>
            <p:cNvSpPr txBox="1"/>
            <p:nvPr/>
          </p:nvSpPr>
          <p:spPr>
            <a:xfrm>
              <a:off x="2294775" y="5843383"/>
              <a:ext cx="11208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dirty="0">
                  <a:latin typeface="Calibri" panose="020F0502020204030204" pitchFamily="34" charset="0"/>
                </a:rPr>
                <a:t>in-</a:t>
              </a:r>
              <a:r>
                <a:rPr lang="de-DE" dirty="0" err="1">
                  <a:latin typeface="Calibri" panose="020F0502020204030204" pitchFamily="34" charset="0"/>
                </a:rPr>
                <a:t>trap</a:t>
              </a:r>
              <a:r>
                <a:rPr lang="de-DE" dirty="0">
                  <a:latin typeface="Calibri" panose="020F0502020204030204" pitchFamily="34" charset="0"/>
                </a:rPr>
                <a:t> </a:t>
              </a:r>
              <a:r>
                <a:rPr lang="de-DE" dirty="0" err="1">
                  <a:latin typeface="Calibri" panose="020F0502020204030204" pitchFamily="34" charset="0"/>
                </a:rPr>
                <a:t>lift</a:t>
              </a:r>
              <a:endParaRPr lang="de-DE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6F3AFA2C-94D8-67D3-91F2-7CA479F352E7}"/>
              </a:ext>
            </a:extLst>
          </p:cNvPr>
          <p:cNvGrpSpPr/>
          <p:nvPr/>
        </p:nvGrpSpPr>
        <p:grpSpPr>
          <a:xfrm>
            <a:off x="1032538" y="3287422"/>
            <a:ext cx="4656339" cy="1123111"/>
            <a:chOff x="783979" y="3906944"/>
            <a:chExt cx="4656339" cy="1123110"/>
          </a:xfrm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099944E-A307-5035-5D7D-C3EDA329030D}"/>
                </a:ext>
              </a:extLst>
            </p:cNvPr>
            <p:cNvSpPr/>
            <p:nvPr/>
          </p:nvSpPr>
          <p:spPr>
            <a:xfrm>
              <a:off x="1536095" y="4027735"/>
              <a:ext cx="2834451" cy="21645"/>
            </a:xfrm>
            <a:custGeom>
              <a:avLst/>
              <a:gdLst>
                <a:gd name="connsiteX0" fmla="*/ -96 w 2834451"/>
                <a:gd name="connsiteY0" fmla="*/ 16 h 21645"/>
                <a:gd name="connsiteX1" fmla="*/ 15142 w 2834451"/>
                <a:gd name="connsiteY1" fmla="*/ 16 h 21645"/>
                <a:gd name="connsiteX2" fmla="*/ 2819118 w 2834451"/>
                <a:gd name="connsiteY2" fmla="*/ 16 h 21645"/>
                <a:gd name="connsiteX3" fmla="*/ 2834356 w 2834451"/>
                <a:gd name="connsiteY3" fmla="*/ 16 h 21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4451" h="21645">
                  <a:moveTo>
                    <a:pt x="-96" y="16"/>
                  </a:moveTo>
                  <a:lnTo>
                    <a:pt x="15142" y="16"/>
                  </a:lnTo>
                  <a:lnTo>
                    <a:pt x="2819118" y="16"/>
                  </a:lnTo>
                  <a:lnTo>
                    <a:pt x="2834356" y="16"/>
                  </a:lnTo>
                </a:path>
              </a:pathLst>
            </a:custGeom>
            <a:noFill/>
            <a:ln w="3042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8A13591-909F-A629-1BB6-30B455F60549}"/>
                </a:ext>
              </a:extLst>
            </p:cNvPr>
            <p:cNvSpPr/>
            <p:nvPr/>
          </p:nvSpPr>
          <p:spPr>
            <a:xfrm>
              <a:off x="4323310" y="3963578"/>
              <a:ext cx="127985" cy="128292"/>
            </a:xfrm>
            <a:custGeom>
              <a:avLst/>
              <a:gdLst>
                <a:gd name="connsiteX0" fmla="*/ 0 w 127985"/>
                <a:gd name="connsiteY0" fmla="*/ 128066 h 128292"/>
                <a:gd name="connsiteX1" fmla="*/ 127985 w 127985"/>
                <a:gd name="connsiteY1" fmla="*/ 63930 h 128292"/>
                <a:gd name="connsiteX2" fmla="*/ 0 w 127985"/>
                <a:gd name="connsiteY2" fmla="*/ -227 h 128292"/>
                <a:gd name="connsiteX3" fmla="*/ 31986 w 127985"/>
                <a:gd name="connsiteY3" fmla="*/ 63930 h 12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985" h="128292">
                  <a:moveTo>
                    <a:pt x="0" y="128066"/>
                  </a:moveTo>
                  <a:lnTo>
                    <a:pt x="127985" y="63930"/>
                  </a:lnTo>
                  <a:lnTo>
                    <a:pt x="0" y="-227"/>
                  </a:lnTo>
                  <a:lnTo>
                    <a:pt x="31986" y="63930"/>
                  </a:lnTo>
                  <a:close/>
                </a:path>
              </a:pathLst>
            </a:custGeom>
            <a:solidFill>
              <a:srgbClr val="000000"/>
            </a:solidFill>
            <a:ln w="7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0E2D108-DF09-E66E-C108-52B90B955868}"/>
                </a:ext>
              </a:extLst>
            </p:cNvPr>
            <p:cNvSpPr/>
            <p:nvPr/>
          </p:nvSpPr>
          <p:spPr>
            <a:xfrm>
              <a:off x="1455334" y="3963578"/>
              <a:ext cx="127998" cy="128292"/>
            </a:xfrm>
            <a:custGeom>
              <a:avLst/>
              <a:gdLst>
                <a:gd name="connsiteX0" fmla="*/ 127998 w 127998"/>
                <a:gd name="connsiteY0" fmla="*/ -227 h 128292"/>
                <a:gd name="connsiteX1" fmla="*/ 0 w 127998"/>
                <a:gd name="connsiteY1" fmla="*/ 63930 h 128292"/>
                <a:gd name="connsiteX2" fmla="*/ 127998 w 127998"/>
                <a:gd name="connsiteY2" fmla="*/ 128066 h 128292"/>
                <a:gd name="connsiteX3" fmla="*/ 96000 w 127998"/>
                <a:gd name="connsiteY3" fmla="*/ 63930 h 12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998" h="128292">
                  <a:moveTo>
                    <a:pt x="127998" y="-227"/>
                  </a:moveTo>
                  <a:lnTo>
                    <a:pt x="0" y="63930"/>
                  </a:lnTo>
                  <a:lnTo>
                    <a:pt x="127998" y="128066"/>
                  </a:lnTo>
                  <a:lnTo>
                    <a:pt x="96000" y="63930"/>
                  </a:lnTo>
                  <a:close/>
                </a:path>
              </a:pathLst>
            </a:custGeom>
            <a:solidFill>
              <a:srgbClr val="000000"/>
            </a:solidFill>
            <a:ln w="7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15550AF5-505B-2233-7683-EBA64BA0804A}"/>
                </a:ext>
              </a:extLst>
            </p:cNvPr>
            <p:cNvSpPr/>
            <p:nvPr/>
          </p:nvSpPr>
          <p:spPr>
            <a:xfrm>
              <a:off x="783979" y="4027735"/>
              <a:ext cx="590592" cy="21645"/>
            </a:xfrm>
            <a:custGeom>
              <a:avLst/>
              <a:gdLst>
                <a:gd name="connsiteX0" fmla="*/ -25 w 590592"/>
                <a:gd name="connsiteY0" fmla="*/ 16 h 21645"/>
                <a:gd name="connsiteX1" fmla="*/ 575330 w 590592"/>
                <a:gd name="connsiteY1" fmla="*/ 16 h 21645"/>
                <a:gd name="connsiteX2" fmla="*/ 590568 w 590592"/>
                <a:gd name="connsiteY2" fmla="*/ 16 h 21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0592" h="21645">
                  <a:moveTo>
                    <a:pt x="-25" y="16"/>
                  </a:moveTo>
                  <a:lnTo>
                    <a:pt x="575330" y="16"/>
                  </a:lnTo>
                  <a:lnTo>
                    <a:pt x="590568" y="16"/>
                  </a:lnTo>
                </a:path>
              </a:pathLst>
            </a:custGeom>
            <a:noFill/>
            <a:ln w="3042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4E759AAA-C021-A2D6-3FEF-FCFA00EDBEAA}"/>
                </a:ext>
              </a:extLst>
            </p:cNvPr>
            <p:cNvSpPr/>
            <p:nvPr/>
          </p:nvSpPr>
          <p:spPr>
            <a:xfrm>
              <a:off x="1327333" y="3963578"/>
              <a:ext cx="128000" cy="128292"/>
            </a:xfrm>
            <a:custGeom>
              <a:avLst/>
              <a:gdLst>
                <a:gd name="connsiteX0" fmla="*/ 0 w 128000"/>
                <a:gd name="connsiteY0" fmla="*/ 128066 h 128292"/>
                <a:gd name="connsiteX1" fmla="*/ 128000 w 128000"/>
                <a:gd name="connsiteY1" fmla="*/ 63930 h 128292"/>
                <a:gd name="connsiteX2" fmla="*/ 0 w 128000"/>
                <a:gd name="connsiteY2" fmla="*/ -227 h 128292"/>
                <a:gd name="connsiteX3" fmla="*/ 32001 w 128000"/>
                <a:gd name="connsiteY3" fmla="*/ 63930 h 12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000" h="128292">
                  <a:moveTo>
                    <a:pt x="0" y="128066"/>
                  </a:moveTo>
                  <a:lnTo>
                    <a:pt x="128000" y="63930"/>
                  </a:lnTo>
                  <a:lnTo>
                    <a:pt x="0" y="-227"/>
                  </a:lnTo>
                  <a:lnTo>
                    <a:pt x="32001" y="63930"/>
                  </a:lnTo>
                  <a:close/>
                </a:path>
              </a:pathLst>
            </a:custGeom>
            <a:solidFill>
              <a:srgbClr val="000000"/>
            </a:solidFill>
            <a:ln w="7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FD707BDF-F409-5F2E-B14F-94684FC7558E}"/>
                </a:ext>
              </a:extLst>
            </p:cNvPr>
            <p:cNvSpPr/>
            <p:nvPr/>
          </p:nvSpPr>
          <p:spPr>
            <a:xfrm>
              <a:off x="5312333" y="3963578"/>
              <a:ext cx="127985" cy="128292"/>
            </a:xfrm>
            <a:custGeom>
              <a:avLst/>
              <a:gdLst>
                <a:gd name="connsiteX0" fmla="*/ 0 w 127985"/>
                <a:gd name="connsiteY0" fmla="*/ 128066 h 128292"/>
                <a:gd name="connsiteX1" fmla="*/ 127985 w 127985"/>
                <a:gd name="connsiteY1" fmla="*/ 63930 h 128292"/>
                <a:gd name="connsiteX2" fmla="*/ 0 w 127985"/>
                <a:gd name="connsiteY2" fmla="*/ -227 h 128292"/>
                <a:gd name="connsiteX3" fmla="*/ 31985 w 127985"/>
                <a:gd name="connsiteY3" fmla="*/ 63930 h 12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985" h="128292">
                  <a:moveTo>
                    <a:pt x="0" y="128066"/>
                  </a:moveTo>
                  <a:lnTo>
                    <a:pt x="127985" y="63930"/>
                  </a:lnTo>
                  <a:lnTo>
                    <a:pt x="0" y="-227"/>
                  </a:lnTo>
                  <a:lnTo>
                    <a:pt x="31985" y="63930"/>
                  </a:lnTo>
                  <a:close/>
                </a:path>
              </a:pathLst>
            </a:custGeom>
            <a:solidFill>
              <a:srgbClr val="000000"/>
            </a:solidFill>
            <a:ln w="7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6B9A97C5-BB3F-33A7-00CA-1818021DC5A5}"/>
                </a:ext>
              </a:extLst>
            </p:cNvPr>
            <p:cNvSpPr/>
            <p:nvPr/>
          </p:nvSpPr>
          <p:spPr>
            <a:xfrm>
              <a:off x="4451295" y="4027735"/>
              <a:ext cx="893023" cy="21645"/>
            </a:xfrm>
            <a:custGeom>
              <a:avLst/>
              <a:gdLst>
                <a:gd name="connsiteX0" fmla="*/ 152 w 893023"/>
                <a:gd name="connsiteY0" fmla="*/ 16 h 21645"/>
                <a:gd name="connsiteX1" fmla="*/ 870135 w 893023"/>
                <a:gd name="connsiteY1" fmla="*/ 16 h 21645"/>
                <a:gd name="connsiteX2" fmla="*/ 893176 w 893023"/>
                <a:gd name="connsiteY2" fmla="*/ 16 h 21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3023" h="21645">
                  <a:moveTo>
                    <a:pt x="152" y="16"/>
                  </a:moveTo>
                  <a:lnTo>
                    <a:pt x="870135" y="16"/>
                  </a:lnTo>
                  <a:lnTo>
                    <a:pt x="893176" y="16"/>
                  </a:lnTo>
                </a:path>
              </a:pathLst>
            </a:custGeom>
            <a:noFill/>
            <a:ln w="3821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pic>
          <p:nvPicPr>
            <p:cNvPr id="122" name="Picture 121" descr="A picture containing machine&#10;&#10;Description automatically generated">
              <a:extLst>
                <a:ext uri="{FF2B5EF4-FFF2-40B4-BE49-F238E27FC236}">
                  <a16:creationId xmlns:a16="http://schemas.microsoft.com/office/drawing/2014/main" id="{ABAA7EE1-E637-8EB3-7AC9-C173B299E2A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0355" y="3906944"/>
              <a:ext cx="3760161" cy="1123110"/>
            </a:xfrm>
            <a:prstGeom prst="rect">
              <a:avLst/>
            </a:prstGeom>
          </p:spPr>
        </p:pic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9EFD489E-7AA1-B5C2-4F65-54F12E9E8D46}"/>
              </a:ext>
            </a:extLst>
          </p:cNvPr>
          <p:cNvGrpSpPr/>
          <p:nvPr/>
        </p:nvGrpSpPr>
        <p:grpSpPr>
          <a:xfrm>
            <a:off x="1079407" y="3088989"/>
            <a:ext cx="5187525" cy="1337447"/>
            <a:chOff x="828561" y="3735736"/>
            <a:chExt cx="5187525" cy="1337446"/>
          </a:xfrm>
        </p:grpSpPr>
        <p:pic>
          <p:nvPicPr>
            <p:cNvPr id="124" name="Picture 123" descr="A close-up of a guitar&#10;&#10;Description automatically generated with low confidence">
              <a:extLst>
                <a:ext uri="{FF2B5EF4-FFF2-40B4-BE49-F238E27FC236}">
                  <a16:creationId xmlns:a16="http://schemas.microsoft.com/office/drawing/2014/main" id="{A140036C-15A3-31E7-68AE-2DE8CCDEF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9466" y="3735736"/>
              <a:ext cx="540374" cy="1100146"/>
            </a:xfrm>
            <a:prstGeom prst="rect">
              <a:avLst/>
            </a:prstGeom>
          </p:spPr>
        </p:pic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E1A2EC0B-A5E1-3F7C-552D-4F99D6056F4B}"/>
                </a:ext>
              </a:extLst>
            </p:cNvPr>
            <p:cNvSpPr txBox="1"/>
            <p:nvPr/>
          </p:nvSpPr>
          <p:spPr>
            <a:xfrm>
              <a:off x="5034379" y="4790599"/>
              <a:ext cx="9817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/>
                <a:t>ToF detector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6B98C38A-2912-7711-C1F5-2CD53802D15C}"/>
                </a:ext>
              </a:extLst>
            </p:cNvPr>
            <p:cNvSpPr txBox="1"/>
            <p:nvPr/>
          </p:nvSpPr>
          <p:spPr>
            <a:xfrm>
              <a:off x="828561" y="4796183"/>
              <a:ext cx="1828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/>
                <a:t>Mirror 1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5188CCAE-0382-F29E-A500-E5FC12C9AFA2}"/>
                </a:ext>
              </a:extLst>
            </p:cNvPr>
            <p:cNvSpPr txBox="1"/>
            <p:nvPr/>
          </p:nvSpPr>
          <p:spPr>
            <a:xfrm>
              <a:off x="3395772" y="4796183"/>
              <a:ext cx="1828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/>
                <a:t>Mirror 2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F98BA578-842F-FD50-76EA-E240B1602425}"/>
                </a:ext>
              </a:extLst>
            </p:cNvPr>
            <p:cNvSpPr txBox="1"/>
            <p:nvPr/>
          </p:nvSpPr>
          <p:spPr>
            <a:xfrm>
              <a:off x="2195462" y="4796183"/>
              <a:ext cx="1828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/>
                <a:t>Pulsed Drift Tube</a:t>
              </a: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937C58B2-A14C-B4A1-8409-11F151FE486B}"/>
              </a:ext>
            </a:extLst>
          </p:cNvPr>
          <p:cNvGrpSpPr/>
          <p:nvPr/>
        </p:nvGrpSpPr>
        <p:grpSpPr>
          <a:xfrm>
            <a:off x="1223830" y="3125060"/>
            <a:ext cx="175415" cy="177733"/>
            <a:chOff x="7673679" y="5276280"/>
            <a:chExt cx="175415" cy="177733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C2B8B4D5-B7D8-AD75-4F98-5672A8F89385}"/>
                </a:ext>
              </a:extLst>
            </p:cNvPr>
            <p:cNvSpPr/>
            <p:nvPr/>
          </p:nvSpPr>
          <p:spPr>
            <a:xfrm>
              <a:off x="7775869" y="5368982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70326595-F010-00A6-1C35-C5543A97744C}"/>
                </a:ext>
              </a:extLst>
            </p:cNvPr>
            <p:cNvSpPr/>
            <p:nvPr/>
          </p:nvSpPr>
          <p:spPr>
            <a:xfrm>
              <a:off x="7718126" y="537665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0A42FBCD-C637-6DB0-0EA5-53B6189C5448}"/>
                </a:ext>
              </a:extLst>
            </p:cNvPr>
            <p:cNvSpPr/>
            <p:nvPr/>
          </p:nvSpPr>
          <p:spPr>
            <a:xfrm>
              <a:off x="7775868" y="529929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A71C1DCA-58CE-63DA-A66B-607666BBDC6F}"/>
                </a:ext>
              </a:extLst>
            </p:cNvPr>
            <p:cNvSpPr/>
            <p:nvPr/>
          </p:nvSpPr>
          <p:spPr>
            <a:xfrm>
              <a:off x="7673679" y="536131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D8A800FF-3F1F-A548-A35F-22EF4DB8C1DF}"/>
                </a:ext>
              </a:extLst>
            </p:cNvPr>
            <p:cNvSpPr/>
            <p:nvPr/>
          </p:nvSpPr>
          <p:spPr>
            <a:xfrm>
              <a:off x="7724773" y="532845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EA7490AF-08C2-FA92-2B52-5AAC79CB457A}"/>
                </a:ext>
              </a:extLst>
            </p:cNvPr>
            <p:cNvSpPr/>
            <p:nvPr/>
          </p:nvSpPr>
          <p:spPr>
            <a:xfrm>
              <a:off x="7731420" y="5276280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F647DE99-CD2C-C96B-EC98-A89D2DE5B7B1}"/>
                </a:ext>
              </a:extLst>
            </p:cNvPr>
            <p:cNvSpPr/>
            <p:nvPr/>
          </p:nvSpPr>
          <p:spPr>
            <a:xfrm>
              <a:off x="7680325" y="5285959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464011CD-CA1D-2689-D26D-72276E31A656}"/>
              </a:ext>
            </a:extLst>
          </p:cNvPr>
          <p:cNvGrpSpPr/>
          <p:nvPr/>
        </p:nvGrpSpPr>
        <p:grpSpPr>
          <a:xfrm>
            <a:off x="1295604" y="3149803"/>
            <a:ext cx="131153" cy="128246"/>
            <a:chOff x="7999107" y="5319805"/>
            <a:chExt cx="131153" cy="128246"/>
          </a:xfrm>
        </p:grpSpPr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4199913C-36B9-BB0C-0C73-1CE2BEFED2EC}"/>
                </a:ext>
              </a:extLst>
            </p:cNvPr>
            <p:cNvSpPr/>
            <p:nvPr/>
          </p:nvSpPr>
          <p:spPr>
            <a:xfrm>
              <a:off x="7999107" y="5319805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3DCFA9FD-DDF8-9910-F411-A6E0520D62D1}"/>
                </a:ext>
              </a:extLst>
            </p:cNvPr>
            <p:cNvSpPr/>
            <p:nvPr/>
          </p:nvSpPr>
          <p:spPr>
            <a:xfrm>
              <a:off x="8057035" y="5325420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81200EB9-AFA7-02DF-E89F-6C84066C3D3A}"/>
                </a:ext>
              </a:extLst>
            </p:cNvPr>
            <p:cNvSpPr/>
            <p:nvPr/>
          </p:nvSpPr>
          <p:spPr>
            <a:xfrm>
              <a:off x="8020237" y="5370691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BED993A0-92B3-C285-F318-F89F20E1F2BA}"/>
              </a:ext>
            </a:extLst>
          </p:cNvPr>
          <p:cNvGrpSpPr/>
          <p:nvPr/>
        </p:nvGrpSpPr>
        <p:grpSpPr>
          <a:xfrm>
            <a:off x="3169450" y="3125060"/>
            <a:ext cx="175415" cy="177733"/>
            <a:chOff x="7673679" y="5276280"/>
            <a:chExt cx="175415" cy="177733"/>
          </a:xfrm>
        </p:grpSpPr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57F76179-6FCF-74F2-A471-8054A694209D}"/>
                </a:ext>
              </a:extLst>
            </p:cNvPr>
            <p:cNvSpPr/>
            <p:nvPr/>
          </p:nvSpPr>
          <p:spPr>
            <a:xfrm>
              <a:off x="7775869" y="5368982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1FC85B06-CA59-098C-611E-C64B8C0E593E}"/>
                </a:ext>
              </a:extLst>
            </p:cNvPr>
            <p:cNvSpPr/>
            <p:nvPr/>
          </p:nvSpPr>
          <p:spPr>
            <a:xfrm>
              <a:off x="7718126" y="537665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FD5DE641-A5A8-D74D-4FE2-97D60B3A0682}"/>
                </a:ext>
              </a:extLst>
            </p:cNvPr>
            <p:cNvSpPr/>
            <p:nvPr/>
          </p:nvSpPr>
          <p:spPr>
            <a:xfrm>
              <a:off x="7775868" y="529929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32BE6A6C-9B59-43CA-9185-DECA8B559C2D}"/>
                </a:ext>
              </a:extLst>
            </p:cNvPr>
            <p:cNvSpPr/>
            <p:nvPr/>
          </p:nvSpPr>
          <p:spPr>
            <a:xfrm>
              <a:off x="7673679" y="536131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A66C96B6-2111-EFB6-3FBC-FE8931AF20FB}"/>
                </a:ext>
              </a:extLst>
            </p:cNvPr>
            <p:cNvSpPr/>
            <p:nvPr/>
          </p:nvSpPr>
          <p:spPr>
            <a:xfrm>
              <a:off x="7724773" y="532845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A2AC2E5-1E7B-9001-4021-5C6AF21245E2}"/>
                </a:ext>
              </a:extLst>
            </p:cNvPr>
            <p:cNvSpPr/>
            <p:nvPr/>
          </p:nvSpPr>
          <p:spPr>
            <a:xfrm>
              <a:off x="7731420" y="5276280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890BEE29-4A66-F4B1-453F-D501368F3083}"/>
                </a:ext>
              </a:extLst>
            </p:cNvPr>
            <p:cNvSpPr/>
            <p:nvPr/>
          </p:nvSpPr>
          <p:spPr>
            <a:xfrm>
              <a:off x="7680325" y="5285959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95E8936C-1F32-CA57-B251-C7BD338A22EA}"/>
              </a:ext>
            </a:extLst>
          </p:cNvPr>
          <p:cNvGrpSpPr/>
          <p:nvPr/>
        </p:nvGrpSpPr>
        <p:grpSpPr>
          <a:xfrm>
            <a:off x="3387440" y="3149803"/>
            <a:ext cx="131153" cy="128246"/>
            <a:chOff x="7999107" y="5319805"/>
            <a:chExt cx="131153" cy="128246"/>
          </a:xfrm>
        </p:grpSpPr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7409B37C-8806-14E0-1BBB-23B3FD0A9E9A}"/>
                </a:ext>
              </a:extLst>
            </p:cNvPr>
            <p:cNvSpPr/>
            <p:nvPr/>
          </p:nvSpPr>
          <p:spPr>
            <a:xfrm>
              <a:off x="7999107" y="5319805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BDFE86D2-99B5-312B-0AC0-84722624605E}"/>
                </a:ext>
              </a:extLst>
            </p:cNvPr>
            <p:cNvSpPr/>
            <p:nvPr/>
          </p:nvSpPr>
          <p:spPr>
            <a:xfrm>
              <a:off x="8057035" y="5325420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75F6FD9A-7ED8-5A4C-7CAD-4B2239B5CB5E}"/>
                </a:ext>
              </a:extLst>
            </p:cNvPr>
            <p:cNvSpPr/>
            <p:nvPr/>
          </p:nvSpPr>
          <p:spPr>
            <a:xfrm>
              <a:off x="8020237" y="5370691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03609E4B-6512-1C50-72A6-3E7CAC5E4921}"/>
              </a:ext>
            </a:extLst>
          </p:cNvPr>
          <p:cNvGrpSpPr/>
          <p:nvPr/>
        </p:nvGrpSpPr>
        <p:grpSpPr>
          <a:xfrm>
            <a:off x="4916408" y="3125060"/>
            <a:ext cx="175415" cy="177733"/>
            <a:chOff x="7673679" y="5276280"/>
            <a:chExt cx="175415" cy="177733"/>
          </a:xfrm>
        </p:grpSpPr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2ACC44C6-443E-9002-58DE-F8648C3D2A95}"/>
                </a:ext>
              </a:extLst>
            </p:cNvPr>
            <p:cNvSpPr/>
            <p:nvPr/>
          </p:nvSpPr>
          <p:spPr>
            <a:xfrm>
              <a:off x="7775869" y="5368982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07282A07-4615-0D23-868F-4232C0EF780B}"/>
                </a:ext>
              </a:extLst>
            </p:cNvPr>
            <p:cNvSpPr/>
            <p:nvPr/>
          </p:nvSpPr>
          <p:spPr>
            <a:xfrm>
              <a:off x="7718126" y="537665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64E0A385-7769-75DB-7810-1916EA8B1EF5}"/>
                </a:ext>
              </a:extLst>
            </p:cNvPr>
            <p:cNvSpPr/>
            <p:nvPr/>
          </p:nvSpPr>
          <p:spPr>
            <a:xfrm>
              <a:off x="7775868" y="529929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7C098921-A8F3-E5F2-3F58-A7093D54D9B0}"/>
                </a:ext>
              </a:extLst>
            </p:cNvPr>
            <p:cNvSpPr/>
            <p:nvPr/>
          </p:nvSpPr>
          <p:spPr>
            <a:xfrm>
              <a:off x="7673679" y="536131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D0620263-122D-ED97-9BAF-C1B7B8EC0B00}"/>
                </a:ext>
              </a:extLst>
            </p:cNvPr>
            <p:cNvSpPr/>
            <p:nvPr/>
          </p:nvSpPr>
          <p:spPr>
            <a:xfrm>
              <a:off x="7724773" y="532845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000F8A4E-FFC3-52A0-D351-0B8B9B0A1D1F}"/>
                </a:ext>
              </a:extLst>
            </p:cNvPr>
            <p:cNvSpPr/>
            <p:nvPr/>
          </p:nvSpPr>
          <p:spPr>
            <a:xfrm>
              <a:off x="7731420" y="5276280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117BD0CC-B836-370F-B0F5-55D3C78460E8}"/>
                </a:ext>
              </a:extLst>
            </p:cNvPr>
            <p:cNvSpPr/>
            <p:nvPr/>
          </p:nvSpPr>
          <p:spPr>
            <a:xfrm>
              <a:off x="7680325" y="5285959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0B16D9D0-7C2A-271E-5641-12391AE8DFA6}"/>
              </a:ext>
            </a:extLst>
          </p:cNvPr>
          <p:cNvGrpSpPr/>
          <p:nvPr/>
        </p:nvGrpSpPr>
        <p:grpSpPr>
          <a:xfrm>
            <a:off x="5393034" y="3149803"/>
            <a:ext cx="131153" cy="128246"/>
            <a:chOff x="7999107" y="5319805"/>
            <a:chExt cx="131153" cy="128246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B01286FE-EB02-E7B8-E113-17B117A580EB}"/>
                </a:ext>
              </a:extLst>
            </p:cNvPr>
            <p:cNvSpPr/>
            <p:nvPr/>
          </p:nvSpPr>
          <p:spPr>
            <a:xfrm>
              <a:off x="7999107" y="5319805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C01D45D9-4465-367A-2503-795A84239514}"/>
                </a:ext>
              </a:extLst>
            </p:cNvPr>
            <p:cNvSpPr/>
            <p:nvPr/>
          </p:nvSpPr>
          <p:spPr>
            <a:xfrm>
              <a:off x="8057035" y="5325420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04BD2513-7D36-811F-D5A7-2997A4AC0EEB}"/>
                </a:ext>
              </a:extLst>
            </p:cNvPr>
            <p:cNvSpPr/>
            <p:nvPr/>
          </p:nvSpPr>
          <p:spPr>
            <a:xfrm>
              <a:off x="8020237" y="5370691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C3403F87-957C-4CAC-F6A4-A064B877C72B}"/>
              </a:ext>
            </a:extLst>
          </p:cNvPr>
          <p:cNvGrpSpPr/>
          <p:nvPr/>
        </p:nvGrpSpPr>
        <p:grpSpPr>
          <a:xfrm>
            <a:off x="1257730" y="4384705"/>
            <a:ext cx="175415" cy="177733"/>
            <a:chOff x="7673679" y="5276280"/>
            <a:chExt cx="175415" cy="177733"/>
          </a:xfrm>
        </p:grpSpPr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33D615BB-0102-B3A7-CF8F-8D395F0DFB7A}"/>
                </a:ext>
              </a:extLst>
            </p:cNvPr>
            <p:cNvSpPr/>
            <p:nvPr/>
          </p:nvSpPr>
          <p:spPr>
            <a:xfrm>
              <a:off x="7775869" y="5368982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6C8A4B3D-1C55-62B7-233C-2E1EF7F124C9}"/>
                </a:ext>
              </a:extLst>
            </p:cNvPr>
            <p:cNvSpPr/>
            <p:nvPr/>
          </p:nvSpPr>
          <p:spPr>
            <a:xfrm>
              <a:off x="7718126" y="537665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3F5F9235-BD32-7EB6-2D5A-EAF58F139541}"/>
                </a:ext>
              </a:extLst>
            </p:cNvPr>
            <p:cNvSpPr/>
            <p:nvPr/>
          </p:nvSpPr>
          <p:spPr>
            <a:xfrm>
              <a:off x="7775868" y="529929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6461DA29-8729-D933-199E-3FDA2B37D108}"/>
                </a:ext>
              </a:extLst>
            </p:cNvPr>
            <p:cNvSpPr/>
            <p:nvPr/>
          </p:nvSpPr>
          <p:spPr>
            <a:xfrm>
              <a:off x="7673679" y="536131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E720EA8A-2D34-2258-A645-F346F8E77106}"/>
                </a:ext>
              </a:extLst>
            </p:cNvPr>
            <p:cNvSpPr/>
            <p:nvPr/>
          </p:nvSpPr>
          <p:spPr>
            <a:xfrm>
              <a:off x="7724773" y="532845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26810E0D-E22A-5A00-940A-86540569E595}"/>
                </a:ext>
              </a:extLst>
            </p:cNvPr>
            <p:cNvSpPr/>
            <p:nvPr/>
          </p:nvSpPr>
          <p:spPr>
            <a:xfrm>
              <a:off x="7731420" y="5276280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077618E5-B0BD-0FDC-3C2C-C61680CF4D95}"/>
                </a:ext>
              </a:extLst>
            </p:cNvPr>
            <p:cNvSpPr/>
            <p:nvPr/>
          </p:nvSpPr>
          <p:spPr>
            <a:xfrm>
              <a:off x="7680325" y="5285959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B3EEBA72-37EF-4FD8-BEB4-4652C5AA0922}"/>
              </a:ext>
            </a:extLst>
          </p:cNvPr>
          <p:cNvGrpSpPr/>
          <p:nvPr/>
        </p:nvGrpSpPr>
        <p:grpSpPr>
          <a:xfrm>
            <a:off x="1329504" y="4409448"/>
            <a:ext cx="131153" cy="128246"/>
            <a:chOff x="7999107" y="5319805"/>
            <a:chExt cx="131153" cy="128246"/>
          </a:xfrm>
        </p:grpSpPr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5F3DC904-B242-6EEE-951F-E743C75E8585}"/>
                </a:ext>
              </a:extLst>
            </p:cNvPr>
            <p:cNvSpPr/>
            <p:nvPr/>
          </p:nvSpPr>
          <p:spPr>
            <a:xfrm>
              <a:off x="7999107" y="5319805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840B4A4B-D6BA-F809-C485-B979E174C8B9}"/>
                </a:ext>
              </a:extLst>
            </p:cNvPr>
            <p:cNvSpPr/>
            <p:nvPr/>
          </p:nvSpPr>
          <p:spPr>
            <a:xfrm>
              <a:off x="8057035" y="5325420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2B91A441-265A-F914-6602-C0254D571DE5}"/>
                </a:ext>
              </a:extLst>
            </p:cNvPr>
            <p:cNvSpPr/>
            <p:nvPr/>
          </p:nvSpPr>
          <p:spPr>
            <a:xfrm>
              <a:off x="8020237" y="5370691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CE6C6186-55CC-944D-FCC3-A7E23E57F76C}"/>
              </a:ext>
            </a:extLst>
          </p:cNvPr>
          <p:cNvGrpSpPr/>
          <p:nvPr/>
        </p:nvGrpSpPr>
        <p:grpSpPr>
          <a:xfrm>
            <a:off x="3183931" y="5214619"/>
            <a:ext cx="175415" cy="177733"/>
            <a:chOff x="7673679" y="5276280"/>
            <a:chExt cx="175415" cy="177733"/>
          </a:xfrm>
        </p:grpSpPr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008DA4-1693-5315-3D40-2D91E0629E08}"/>
                </a:ext>
              </a:extLst>
            </p:cNvPr>
            <p:cNvSpPr/>
            <p:nvPr/>
          </p:nvSpPr>
          <p:spPr>
            <a:xfrm>
              <a:off x="7775869" y="5368982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9BC0C494-3051-CBE2-2B4C-33E019BA384F}"/>
                </a:ext>
              </a:extLst>
            </p:cNvPr>
            <p:cNvSpPr/>
            <p:nvPr/>
          </p:nvSpPr>
          <p:spPr>
            <a:xfrm>
              <a:off x="7718126" y="537665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C91C76C1-CD5E-B034-E96F-BF7E512C9895}"/>
                </a:ext>
              </a:extLst>
            </p:cNvPr>
            <p:cNvSpPr/>
            <p:nvPr/>
          </p:nvSpPr>
          <p:spPr>
            <a:xfrm>
              <a:off x="7775868" y="529929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6E2F94AE-BE0B-4518-4B05-7FD0ECCC8C8C}"/>
                </a:ext>
              </a:extLst>
            </p:cNvPr>
            <p:cNvSpPr/>
            <p:nvPr/>
          </p:nvSpPr>
          <p:spPr>
            <a:xfrm>
              <a:off x="7673679" y="536131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947CFFC5-4CA6-8121-BB2E-89B1E250C371}"/>
                </a:ext>
              </a:extLst>
            </p:cNvPr>
            <p:cNvSpPr/>
            <p:nvPr/>
          </p:nvSpPr>
          <p:spPr>
            <a:xfrm>
              <a:off x="7724773" y="532845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8AD70DEA-27C8-8DA6-1D92-2D64FDE7959D}"/>
                </a:ext>
              </a:extLst>
            </p:cNvPr>
            <p:cNvSpPr/>
            <p:nvPr/>
          </p:nvSpPr>
          <p:spPr>
            <a:xfrm>
              <a:off x="7731420" y="5276280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CE4B51ED-1FD0-DBC2-3022-3162636803DD}"/>
                </a:ext>
              </a:extLst>
            </p:cNvPr>
            <p:cNvSpPr/>
            <p:nvPr/>
          </p:nvSpPr>
          <p:spPr>
            <a:xfrm>
              <a:off x="7680325" y="5285959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90E30BAA-C73C-DCAC-EE9A-C41F39CF7043}"/>
              </a:ext>
            </a:extLst>
          </p:cNvPr>
          <p:cNvGrpSpPr/>
          <p:nvPr/>
        </p:nvGrpSpPr>
        <p:grpSpPr>
          <a:xfrm>
            <a:off x="3240325" y="5248607"/>
            <a:ext cx="131153" cy="128246"/>
            <a:chOff x="7999107" y="5319805"/>
            <a:chExt cx="131153" cy="128246"/>
          </a:xfrm>
        </p:grpSpPr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65C474C7-5477-59A6-65E6-2B6F53C2C31E}"/>
                </a:ext>
              </a:extLst>
            </p:cNvPr>
            <p:cNvSpPr/>
            <p:nvPr/>
          </p:nvSpPr>
          <p:spPr>
            <a:xfrm>
              <a:off x="7999107" y="5319805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AC922C7E-BF07-77D8-2555-F7635FA37BBA}"/>
                </a:ext>
              </a:extLst>
            </p:cNvPr>
            <p:cNvSpPr/>
            <p:nvPr/>
          </p:nvSpPr>
          <p:spPr>
            <a:xfrm>
              <a:off x="8057035" y="5325420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561D8A86-3BB8-0548-588B-2BBAE4775A3A}"/>
                </a:ext>
              </a:extLst>
            </p:cNvPr>
            <p:cNvSpPr/>
            <p:nvPr/>
          </p:nvSpPr>
          <p:spPr>
            <a:xfrm>
              <a:off x="8020237" y="5370691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3FB58112-3BAC-9AD1-6542-75BAE25128BD}"/>
              </a:ext>
            </a:extLst>
          </p:cNvPr>
          <p:cNvGrpSpPr/>
          <p:nvPr/>
        </p:nvGrpSpPr>
        <p:grpSpPr>
          <a:xfrm>
            <a:off x="2902695" y="5843499"/>
            <a:ext cx="175415" cy="177733"/>
            <a:chOff x="7673679" y="5276280"/>
            <a:chExt cx="175415" cy="177733"/>
          </a:xfrm>
        </p:grpSpPr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E5D66911-D0D8-EFC2-64FD-098144D0A2E1}"/>
                </a:ext>
              </a:extLst>
            </p:cNvPr>
            <p:cNvSpPr/>
            <p:nvPr/>
          </p:nvSpPr>
          <p:spPr>
            <a:xfrm>
              <a:off x="7775869" y="5368982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AE2C6738-4C07-F940-ADC0-7E9A13455589}"/>
                </a:ext>
              </a:extLst>
            </p:cNvPr>
            <p:cNvSpPr/>
            <p:nvPr/>
          </p:nvSpPr>
          <p:spPr>
            <a:xfrm>
              <a:off x="7718126" y="537665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D9F38C15-3371-1390-C853-FBE418BAB31C}"/>
                </a:ext>
              </a:extLst>
            </p:cNvPr>
            <p:cNvSpPr/>
            <p:nvPr/>
          </p:nvSpPr>
          <p:spPr>
            <a:xfrm>
              <a:off x="7775868" y="529929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37ECA901-BB2F-E8CF-A15D-BC1C89F45D86}"/>
                </a:ext>
              </a:extLst>
            </p:cNvPr>
            <p:cNvSpPr/>
            <p:nvPr/>
          </p:nvSpPr>
          <p:spPr>
            <a:xfrm>
              <a:off x="7673679" y="536131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A25B9A04-723A-9481-D5EE-2DAFA1FE32F0}"/>
                </a:ext>
              </a:extLst>
            </p:cNvPr>
            <p:cNvSpPr/>
            <p:nvPr/>
          </p:nvSpPr>
          <p:spPr>
            <a:xfrm>
              <a:off x="7724773" y="532845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5CD0CDF4-420B-A424-DDDB-E2CD2A02BC81}"/>
                </a:ext>
              </a:extLst>
            </p:cNvPr>
            <p:cNvSpPr/>
            <p:nvPr/>
          </p:nvSpPr>
          <p:spPr>
            <a:xfrm>
              <a:off x="7731420" y="5276280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CDF834D2-CC42-B43A-1097-B6016033B9D0}"/>
                </a:ext>
              </a:extLst>
            </p:cNvPr>
            <p:cNvSpPr/>
            <p:nvPr/>
          </p:nvSpPr>
          <p:spPr>
            <a:xfrm>
              <a:off x="7680325" y="5285959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97481153-7075-F2B3-EF84-28ED8E5C1C25}"/>
              </a:ext>
            </a:extLst>
          </p:cNvPr>
          <p:cNvGrpSpPr/>
          <p:nvPr/>
        </p:nvGrpSpPr>
        <p:grpSpPr>
          <a:xfrm>
            <a:off x="3489132" y="5879749"/>
            <a:ext cx="131153" cy="128246"/>
            <a:chOff x="7999107" y="5319805"/>
            <a:chExt cx="131153" cy="128246"/>
          </a:xfrm>
        </p:grpSpPr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306511A2-1B7E-2881-721B-790B7DEDF82D}"/>
                </a:ext>
              </a:extLst>
            </p:cNvPr>
            <p:cNvSpPr/>
            <p:nvPr/>
          </p:nvSpPr>
          <p:spPr>
            <a:xfrm>
              <a:off x="7999107" y="5319805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6292B18B-D7A2-2A5D-4249-E3153FCC2B8D}"/>
                </a:ext>
              </a:extLst>
            </p:cNvPr>
            <p:cNvSpPr/>
            <p:nvPr/>
          </p:nvSpPr>
          <p:spPr>
            <a:xfrm>
              <a:off x="8057035" y="5325420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622EB89B-90BE-74FC-D3FD-0BFBCBFB2E1C}"/>
                </a:ext>
              </a:extLst>
            </p:cNvPr>
            <p:cNvSpPr/>
            <p:nvPr/>
          </p:nvSpPr>
          <p:spPr>
            <a:xfrm>
              <a:off x="8020237" y="5370691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201" name="M. Schlaich et al., Int. J. Mass Spectrom. (2023)">
            <a:extLst>
              <a:ext uri="{FF2B5EF4-FFF2-40B4-BE49-F238E27FC236}">
                <a16:creationId xmlns:a16="http://schemas.microsoft.com/office/drawing/2014/main" id="{CA10CEA6-5157-D4F7-AB16-376E10B2E12B}"/>
              </a:ext>
            </a:extLst>
          </p:cNvPr>
          <p:cNvSpPr txBox="1"/>
          <p:nvPr/>
        </p:nvSpPr>
        <p:spPr>
          <a:xfrm>
            <a:off x="9164597" y="485556"/>
            <a:ext cx="3066222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919191"/>
                </a:solidFill>
              </a:defRPr>
            </a:lvl1pPr>
          </a:lstStyle>
          <a:p>
            <a:r>
              <a:rPr sz="1200" dirty="0"/>
              <a:t>M. Schlaich et al., Int. J. Mass </a:t>
            </a:r>
            <a:r>
              <a:rPr sz="1200" dirty="0" err="1"/>
              <a:t>Spectrom</a:t>
            </a:r>
            <a:r>
              <a:rPr sz="1200" dirty="0"/>
              <a:t>. (2023) </a:t>
            </a:r>
          </a:p>
        </p:txBody>
      </p:sp>
      <p:sp>
        <p:nvSpPr>
          <p:cNvPr id="202" name="M. Schlaich et al., Int. J. Mass Spectrom. (2023)">
            <a:extLst>
              <a:ext uri="{FF2B5EF4-FFF2-40B4-BE49-F238E27FC236}">
                <a16:creationId xmlns:a16="http://schemas.microsoft.com/office/drawing/2014/main" id="{95474EF2-3445-90D7-FF8B-27D06326A873}"/>
              </a:ext>
            </a:extLst>
          </p:cNvPr>
          <p:cNvSpPr txBox="1"/>
          <p:nvPr/>
        </p:nvSpPr>
        <p:spPr>
          <a:xfrm>
            <a:off x="7188615" y="5902233"/>
            <a:ext cx="3517949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919191"/>
                </a:solidFill>
              </a:defRPr>
            </a:lvl1pPr>
          </a:lstStyle>
          <a:p>
            <a:r>
              <a:rPr lang="de-DE" sz="1200" dirty="0"/>
              <a:t>* Spectra from ISOLDE online MR-ToF MS at ISOLTRAP</a:t>
            </a:r>
            <a:r>
              <a:rPr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13533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4.81481E-6 L 3.54167E-6 0.00024 L 0.0138 0.0007 C 0.01497 0.0007 0.01614 0.00093 0.01731 0.00093 L 0.02435 0.00139 L 0.02903 0.00163 L 0.03268 0.00209 L 0.03997 0.00232 C 0.0431 0.00301 0.0401 0.00232 0.04479 0.00301 C 0.05091 0.00371 0.04088 0.00301 0.05208 0.00371 L 0.07018 0.00348 C 0.11679 0.00348 0.10273 0.00163 0.12135 0.00417 C 0.12187 0.0044 0.12226 0.00463 0.12278 0.00487 C 0.12369 0.0051 0.12461 0.00533 0.12552 0.00579 C 0.12578 0.00602 0.12604 0.00602 0.1263 0.00625 C 0.12812 0.00741 0.12591 0.00649 0.12799 0.00718 C 0.12877 0.00788 0.12981 0.00857 0.1306 0.00973 C 0.13099 0.01019 0.13138 0.01065 0.13177 0.01135 C 0.13229 0.01204 0.13255 0.0132 0.13307 0.01389 C 0.13359 0.01436 0.13411 0.01459 0.13463 0.01482 C 0.13463 0.01528 0.13515 0.01575 0.13541 0.01621 C 0.13632 0.01737 0.13606 0.01667 0.13685 0.01737 C 0.13698 0.01737 0.13724 0.0176 0.13737 0.01806 C 0.1375 0.01829 0.14023 0.02223 0.14075 0.02246 C 0.14153 0.02338 0.14205 0.02431 0.14297 0.025 C 0.14388 0.02547 0.14349 0.025 0.1444 0.02593 C 0.14466 0.02639 0.14479 0.02663 0.14479 0.02709 C 0.14518 0.02709 0.14544 0.02709 0.14557 0.02732 C 0.1457 0.02755 0.14661 0.02825 0.147 0.02871 C 0.14739 0.02917 0.14752 0.02987 0.14791 0.03056 C 0.14843 0.03102 0.14909 0.03125 0.14948 0.03195 C 0.14987 0.03218 0.15013 0.03241 0.15039 0.03288 C 0.1539 0.03681 0.14987 0.03195 0.15221 0.03565 C 0.15312 0.03681 0.15351 0.03658 0.15442 0.0375 C 0.1569 0.03936 0.15507 0.03843 0.15768 0.03959 C 0.15807 0.04005 0.15846 0.04051 0.15885 0.04098 C 0.15937 0.04121 0.15989 0.04121 0.16041 0.04167 C 0.16067 0.04167 0.1608 0.0419 0.16106 0.0419 C 0.16132 0.04213 0.16159 0.04213 0.16185 0.04237 C 0.16406 0.04352 0.16119 0.0426 0.1651 0.04329 C 0.16862 0.04399 0.16536 0.04329 0.16849 0.04399 C 0.16914 0.04422 0.16992 0.04422 0.17057 0.04445 L 0.18294 0.04399 C 0.18645 0.04375 0.1901 0.04237 0.19362 0.04237 L 0.2108 0.0419 L 0.21549 0.04121 C 0.21601 0.04121 0.2164 0.04098 0.21692 0.04098 C 0.21888 0.04075 0.22083 0.04075 0.22278 0.04051 L 0.23502 0.04098 C 0.2358 0.04098 0.23815 0.04121 0.23737 0.04121 C 0.2345 0.04121 0.23164 0.04098 0.22877 0.04098 C 0.22343 0.04005 0.21797 0.03982 0.21263 0.03959 L 0.18541 0.03982 C 0.18411 0.03982 0.18268 0.04005 0.18138 0.04028 C 0.17018 0.04051 0.16797 0.04051 0.15833 0.04051 L 0.15833 0.04075 " pathEditMode="relative" rAng="0" ptsTypes="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5" y="222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4.81481E-6 L -2.91667E-6 0.00024 L 0.01381 0.0007 C 0.01498 0.0007 0.01615 0.00093 0.01732 0.00093 L 0.02435 0.00139 L 0.02904 0.00163 L 0.03269 0.00209 L 0.03998 0.00232 C 0.0431 0.00301 0.04011 0.00232 0.04479 0.00301 C 0.05091 0.00371 0.04089 0.00301 0.05209 0.00371 L 0.07019 0.00348 C 0.1168 0.00348 0.10274 0.00163 0.12136 0.00417 C 0.12188 0.0044 0.12227 0.00463 0.12279 0.00487 C 0.1237 0.0051 0.12461 0.00533 0.12552 0.00579 C 0.12578 0.00602 0.12604 0.00602 0.12631 0.00625 C 0.12813 0.00741 0.12591 0.00649 0.128 0.00718 C 0.12878 0.00788 0.12982 0.00857 0.1306 0.00973 C 0.13099 0.01019 0.13138 0.01065 0.13177 0.01135 C 0.13229 0.01204 0.13256 0.0132 0.13308 0.01389 C 0.1336 0.01436 0.13412 0.01459 0.13464 0.01482 C 0.13464 0.01528 0.13516 0.01575 0.13542 0.01621 C 0.13633 0.01737 0.13607 0.01667 0.13685 0.01737 C 0.13698 0.01737 0.13724 0.0176 0.13737 0.01806 C 0.1375 0.01829 0.14024 0.02223 0.14076 0.02246 C 0.14154 0.02338 0.14206 0.02431 0.14297 0.025 C 0.14388 0.02547 0.14349 0.025 0.1444 0.02593 C 0.14466 0.02639 0.14479 0.02663 0.14479 0.02709 C 0.14519 0.02709 0.14545 0.02709 0.14558 0.02732 C 0.14571 0.02755 0.14662 0.02825 0.14701 0.02871 C 0.1474 0.02917 0.14753 0.02987 0.14792 0.03056 C 0.14844 0.03102 0.14909 0.03125 0.14948 0.03195 C 0.14987 0.03218 0.15013 0.03241 0.15039 0.03288 C 0.15391 0.03681 0.14987 0.03195 0.15222 0.03565 C 0.15326 0.03681 0.15352 0.03658 0.15443 0.0375 C 0.1569 0.03936 0.15508 0.03843 0.15769 0.03959 C 0.15808 0.04005 0.15847 0.04051 0.15886 0.04098 C 0.15938 0.04121 0.1599 0.04121 0.16042 0.04167 C 0.16068 0.04167 0.16081 0.0419 0.16107 0.0419 C 0.16133 0.04213 0.16159 0.04213 0.16185 0.04237 C 0.16407 0.04352 0.1612 0.0426 0.16511 0.04329 C 0.16862 0.04399 0.16537 0.04329 0.16849 0.04399 C 0.16914 0.04422 0.16992 0.04422 0.17058 0.04445 L 0.18295 0.04399 C 0.18646 0.04375 0.19011 0.04237 0.19362 0.04237 L 0.21081 0.0419 L 0.2155 0.04121 C 0.21602 0.04121 0.21641 0.04098 0.21693 0.04098 C 0.21888 0.04075 0.22084 0.04075 0.22279 0.04051 L 0.23503 0.04098 C 0.23581 0.04098 0.23815 0.04121 0.23737 0.04121 C 0.23451 0.04121 0.23164 0.04098 0.22878 0.04098 C 0.22344 0.04005 0.21797 0.03982 0.21263 0.03959 L 0.18542 0.03982 C 0.18412 0.03982 0.18269 0.04005 0.18138 0.04028 C 0.17019 0.04051 0.16797 0.04051 0.15834 0.04051 L 0.15834 0.04075 " pathEditMode="relative" rAng="0" ptsTypes="AAAAAAAAAAAAAAAAAAAAAAAAAAAAAAAAAAAAAAAAAAAAAAAAAAAAAAAA">
                                      <p:cBhvr>
                                        <p:cTn id="8" dur="2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5" y="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0" presetClass="path" presetSubtype="0" decel="2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3.7037E-7 L -0.00026 0.00023 C -0.00287 -0.00046 -0.00417 -0.00069 -0.00716 -0.00069 C -0.00977 -0.00069 -0.0125 -0.00046 -0.0151 -0.00023 C -0.01641 3.7037E-7 -0.01758 0.00023 -0.01888 0.00046 C -0.02057 0.00069 -0.02227 0.00069 -0.02396 0.00069 C -0.02474 0.00093 -0.02552 0.00093 -0.0263 0.00116 L -0.03503 0.00069 C -0.03646 0.00069 -0.03646 0.00023 -0.03776 3.7037E-7 C -0.03919 -0.00023 -0.04063 -0.00046 -0.04206 -0.00069 C -0.04896 -0.00162 -0.04557 -0.00116 -0.05221 -0.00162 L -0.05912 -0.00139 C -0.06042 -0.00116 -0.06172 -0.00116 -0.06302 -0.00093 L -0.07253 -0.00069 L -0.0806 -0.00023 C -0.08099 -0.00023 -0.08151 0.00046 -0.0819 3.7037E-7 C -0.08229 -0.00023 -0.08125 -0.00069 -0.08099 -0.00069 L -0.0737 -0.00023 L -0.06849 3.7037E-7 C -0.0655 3.7037E-7 -0.06263 3.7037E-7 -0.05964 -0.00023 C -0.05846 -0.00046 -0.05716 -0.00116 -0.05599 -0.00139 C -0.0526 -0.00208 -0.05143 -0.00208 -0.04818 -0.00232 C -0.04453 -0.00301 -0.04115 -0.0037 -0.03737 -0.0037 L -0.01771 -0.00347 L -0.00247 -0.00301 L 0.00495 -0.00208 C 0.00924 -0.00162 0.00794 -0.00185 0.01263 -0.00139 C 0.01367 -0.00116 0.01471 -0.00116 0.01575 -0.00093 C 0.01849 -0.00093 0.02122 -0.00069 0.02396 -0.00069 L 0.05768 -0.00093 C 0.06575 -0.00116 0.06393 -0.00093 0.06862 -0.00162 C 0.06953 -0.00162 0.07031 -0.00139 0.07122 -0.00139 C 0.07161 -0.00116 0.07213 -0.00116 0.07253 -0.00093 C 0.07448 -0.00069 0.0763 -0.00046 0.07825 -0.00023 C 0.0793 -0.00023 0.08242 3.7037E-7 0.08138 3.7037E-7 L 0.05521 -0.00139 L 0.04193 -0.00069 C 0.03919 -0.00046 0.03659 -0.00023 0.03385 3.7037E-7 C 0.03242 0.00023 0.03086 0.00046 0.02943 0.00046 L -0.0013 0.00069 C -0.00599 0.00093 -0.01068 0.00093 -0.01537 0.00139 L -0.02214 0.00208 C -0.02318 0.00231 -0.02409 0.00255 -0.02513 0.00255 C -0.02839 0.00278 -0.03177 0.00278 -0.03503 0.00278 C -0.04284 0.0037 -0.04115 0.0037 -0.05378 0.00278 C -0.05469 0.00278 -0.0556 0.00231 -0.05651 0.00208 C -0.05716 0.00208 -0.05781 0.00185 -0.05846 0.00185 C -0.05912 0.00162 -0.05964 0.00162 -0.06029 0.00139 C -0.0651 0.00093 -0.07188 0.00093 -0.07604 0.00069 C -0.078 0.00069 -0.07982 0.00069 -0.08177 0.00046 C -0.08229 0.00023 -0.08073 0.00023 -0.08021 3.7037E-7 C -0.07865 -0.00023 -0.07708 -0.00046 -0.07552 -0.00069 C -0.07175 -0.00116 -0.06966 -0.00139 -0.06537 -0.00162 L -0.05065 -0.00139 C -0.02083 -0.00139 -0.03997 -0.00208 -0.02396 -0.00139 C -0.02318 -0.00116 -0.0224 -0.00116 -0.02162 -0.00093 C -0.0207 -0.00069 -0.01979 3.7037E-7 -0.01888 3.7037E-7 C -0.01719 0.00046 -0.01563 0.00023 -0.01393 0.00046 C -0.00599 0.00208 -0.01328 0.00069 0.00651 0.00116 L 0.0181 0.00139 L 0.03229 0.00116 C 0.03672 0.00093 0.04102 0.00046 0.04544 3.7037E-7 L 0.04935 -0.00023 C 0.05417 -0.00139 0.05325 -0.00139 0.06029 -0.00139 C 0.06628 -0.00116 0.0724 -0.00093 0.07838 -0.00069 L 0.07995 -0.00023 C 0.08073 -0.00023 0.08281 3.7037E-7 0.08216 3.7037E-7 C 0.07695 0.00023 0.07187 0.00023 0.06667 0.00046 L 0.06042 0.00116 C 0.05768 0.00139 0.05482 0.00185 0.05208 0.00208 C 0.04961 0.00231 0.04713 0.00231 0.04466 0.00255 C 0.04232 0.00301 0.03997 0.00393 0.03763 0.00417 C 0.0362 0.00463 0.0349 0.00463 0.03346 0.00463 L 0.02292 0.00509 C 0.02187 0.00486 0.02083 0.00486 0.01979 0.00463 C 0.01823 0.0044 0.01654 0.00393 0.01497 0.00347 C 0.01354 0.00324 0.01211 0.00324 0.01068 0.00324 C 0.00937 0.00278 0.00807 0.00231 0.00677 0.00208 C -0.00208 0.00069 -0.01784 0.00116 -0.02318 0.00116 L -0.05091 0.00069 L -0.08229 3.7037E-7 C -0.07878 -0.00023 -0.07526 -0.00046 -0.07175 -0.00139 C -0.06367 -0.00324 -0.06992 -0.00232 -0.06354 -0.00301 L -0.05885 -0.00417 C -0.05833 -0.0044 -0.05768 -0.00463 -0.05716 -0.0044 C -0.05013 -0.00417 -0.03607 -0.00301 -0.03607 -0.00278 C -0.03438 -0.00278 -0.03268 -0.00255 -0.03099 -0.00232 C -0.02904 -0.00232 -0.02721 -0.00208 -0.02526 -0.00208 C -0.00846 -0.00093 -0.03529 -0.00185 0.01003 -0.00139 L 0.03542 -0.00093 L 0.07682 -0.00139 C 0.07878 -0.00139 0.08437 -0.00162 0.08255 -0.00162 L 0.04792 -0.00093 C 0.03971 0.00046 0.04297 3.7037E-7 0.02956 3.7037E-7 L 0.00065 -0.00023 L -0.00729 -0.00069 C -0.00912 -0.00069 -0.01081 -0.00093 -0.01263 -0.00093 C -0.02122 -0.00093 -0.02539 -0.00046 -0.03268 3.7037E-7 L -0.03958 0.00116 C -0.04206 0.00139 -0.04662 0.00162 -0.0487 0.00185 L -0.06732 0.00116 C -0.06914 0.00093 -0.07096 0.00093 -0.07279 0.00069 L -0.08372 0.00046 C -0.08516 0.00023 -0.08672 0.00023 -0.08815 3.7037E-7 C -0.08867 3.7037E-7 -0.08997 -0.00023 -0.08958 -0.00023 C -0.08659 -0.00023 -0.08359 3.7037E-7 -0.0806 3.7037E-7 L -0.07682 0.00069 C -0.07552 0.00116 -0.07409 0.00162 -0.07279 0.00185 C -0.07175 0.00185 -0.06029 0.00255 -0.06003 0.00255 L -0.03138 0.00208 C -0.02852 0.00208 -0.01875 0.00162 -0.0155 0.00139 L -0.00612 0.00046 L -0.00065 -0.00023 C 0.00117 -0.00046 0.00299 -0.00046 0.00482 -0.00069 L 0.01237 -0.00139 C 0.01354 -0.00162 0.01458 -0.00185 0.01575 -0.00208 C 0.01979 -0.00232 0.02799 -0.00278 0.02799 -0.00255 C 0.0332 -0.00255 0.03841 -0.00278 0.04362 -0.00232 C 0.04544 -0.00232 0.04713 -0.00162 0.04896 -0.00139 C 0.05013 -0.00116 0.06107 -0.00069 0.06159 -0.00069 L 0.07604 -0.00093 C 0.07904 -0.00116 0.0819 -0.00116 0.0849 -0.00139 C 0.08542 -0.00139 0.08385 -0.00162 0.08333 -0.00162 C 0.08307 -0.00185 0.08281 -0.00208 0.08255 -0.00208 C 0.07995 -0.00232 0.07747 -0.00232 0.07487 -0.00232 C 0.07292 -0.00232 0.07083 -0.00232 0.06888 -0.00208 C 0.06588 -0.00185 0.06302 -0.00139 0.06003 -0.00093 L 0.05338 -0.00023 C 0.0276 0.00208 0.04831 3.7037E-7 0.03724 0.00116 C 0.03034 0.00093 0.02344 0.00069 0.01654 0.00069 C -0.01823 0.00162 0.00286 0.00162 -0.01107 0.00255 L -0.0181 0.00278 C -0.0388 0.0044 -0.01471 0.00301 -0.03268 0.00393 L -0.04622 0.00324 C -0.04922 0.00301 -0.05781 0.00208 -0.06107 0.00185 C -0.06185 0.00162 -0.06263 0.00116 -0.06341 0.00116 C -0.06484 0.00093 -0.06641 0.00093 -0.06784 0.00069 L -0.07135 0.00046 C -0.07214 0.00023 -0.07292 0.00023 -0.0737 3.7037E-7 C -0.07591 3.7037E-7 -0.078 -0.00023 -0.08021 -0.00023 L -0.0849 -0.00069 L -0.06706 -0.00139 C -0.06641 -0.00139 -0.06563 -0.00162 -0.06497 -0.00162 L -0.02943 -0.00208 C -0.02487 -0.00162 -0.02643 -0.00255 -0.02448 -0.00139 L -0.02448 -0.00116 " pathEditMode="relative" rAng="0" ptsTypes="AAAAAAAAAAAAAAAAAAAAAAAAAAAAAAAAAAAAAAAAAAAAAAAAAAAAAAAAAAAAAAAAAAAAAAAAAAAAAAAAAAAAAAAAAAAAAAAAAAAAAAAAAAAAAAAAAAAAAAAAAAAAAAAAAAAAAAAAAAAAAAAAAA">
                                      <p:cBhvr>
                                        <p:cTn id="11" dur="5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" y="23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decel="2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0.0007 L 0.00013 -0.00047 L -0.01015 -0.00116 C -0.01471 -0.00139 -0.01445 -0.00232 -0.02057 -0.00278 L -0.0289 -0.00348 L -0.03984 -0.00324 L -0.05234 -0.00255 C -0.05703 -0.00116 -0.05494 -0.00162 -0.06211 -0.00116 C -0.06432 -0.00093 -0.06653 -0.00093 -0.06875 -0.0007 L -0.07448 -0.00047 L -0.08359 -0.0007 C -0.08502 -0.00093 -0.08645 -0.00093 -0.08789 -0.00116 C -0.08867 -0.00116 -0.09101 -0.00185 -0.09023 -0.00185 C -0.08906 -0.00185 -0.08359 -0.00116 -0.08112 -0.0007 C -0.08007 -0.00047 -0.07903 -0.00023 -0.07799 2.96296E-6 C -0.07122 0.00069 -0.06666 0.00069 -0.05976 0.00092 L -0.05234 0.00139 C -0.04791 0.00185 -0.04492 0.00254 -0.04049 0.00254 C -0.03919 0.00254 -0.03802 0.00208 -0.03671 0.00208 L -0.02382 0.00162 C -0.01927 0.00069 -0.01471 -0.00023 -0.01015 -0.0007 C -0.00677 -0.00116 -0.0039 -0.00116 -0.00039 -0.00139 C 0.00131 -0.00185 0.00313 -0.00232 0.00482 -0.00255 C 0.01875 -0.00417 0.02943 -0.00278 0.04467 -0.00209 C 0.0461 -0.00185 0.04753 -0.00162 0.04896 -0.00139 C 0.05821 -0.00047 0.07644 -0.00139 0.08112 -0.00139 C 0.07969 -0.00162 0.07839 -0.00185 0.07696 -0.00185 C 0.07644 -0.00185 0.07592 -0.00139 0.07539 -0.00139 C 0.07383 -0.00139 0.07227 -0.00162 0.07071 -0.00185 L 0.01914 -0.0007 L -0.00182 2.96296E-6 C -0.00351 2.96296E-6 -0.00533 0.00023 -0.00703 0.00023 C -0.01198 0.00023 -0.02578 -0.00047 -0.03281 -0.0007 C -0.04466 0.00023 -0.03893 -0.00023 -0.04987 0.00023 L -0.0733 2.96296E-6 C -0.07799 -0.00023 -0.0875 -0.0007 -0.0875 -0.00047 C -0.08815 -0.00093 -0.08984 -0.00116 -0.08932 -0.00116 L -0.06796 2.96296E-6 L -0.05846 -0.0007 C -0.0388 -0.00185 -0.00117 -0.0007 0.00795 -0.0007 L 0.07279 -0.00116 C 0.07344 -0.00116 0.07396 -0.00162 0.07461 -0.00185 C 0.07644 -0.00209 0.0819 -0.00232 0.08008 -0.00209 C 0.06654 -0.00093 0.06615 -0.00139 0.04844 -0.00116 L 0.02969 -0.0007 C 0.02774 -0.00047 0.02579 -0.00023 0.02383 2.96296E-6 C 0.00391 0.00139 0.02019 -0.00047 0.01055 0.00069 L -0.02721 -0.00047 C -0.03437 -0.00093 -0.03346 -0.00093 -0.04336 -0.00116 L -0.07487 -0.00139 L -0.08711 -0.00185 C -0.08828 -0.00185 -0.08489 -0.00162 -0.08385 -0.00139 C -0.08346 -0.00139 -0.08307 -0.00116 -0.08268 -0.00116 L -0.06393 -0.0007 L -0.04869 -0.00116 C -0.04765 -0.00116 -0.04674 -0.00139 -0.0457 -0.00139 C -0.04362 -0.00162 -0.0414 -0.00162 -0.03932 -0.00185 L -0.02148 -0.00255 C -0.01211 -0.00371 -0.01484 -0.00348 -0.00078 -0.00348 L 0.03946 -0.00324 L 0.05586 -0.00255 L 0.07357 -0.00209 C 0.07995 -0.00162 0.08477 -0.00139 0.06485 -0.00116 L 0.01368 -0.00047 C 0.00144 0.00092 -0.0108 0.00046 -0.02304 2.96296E-6 C -0.02408 -0.00023 -0.02513 -0.00023 -0.02617 -0.00047 C -0.02864 -0.00047 -0.03112 -0.00047 -0.03359 -0.0007 C -0.03593 -0.00093 -0.03828 -0.00139 -0.04062 -0.00185 L -0.06119 -0.00116 C -0.06289 -0.00093 -0.06471 -0.00093 -0.0664 -0.0007 L -0.07461 -0.00047 C -0.07122 -0.00047 -0.0677 -0.0007 -0.06432 -0.0007 L -0.02252 -0.00116 L 0.05638 -0.00185 L 0.07032 -0.00209 C 0.07175 -0.00232 0.07318 -0.00185 0.07461 -0.00255 C 0.07539 -0.00301 0.07305 -0.00324 0.07227 -0.00324 C 0.06901 -0.00348 0.06563 -0.00348 0.06224 -0.00348 L 0.05157 -0.00417 L 0.03607 -0.00486 C 0.02852 -0.0044 0.01315 -0.00371 0.00313 -0.00255 C 0.00144 -0.00232 -0.00013 -0.00209 -0.00182 -0.00185 C -0.00377 -0.00139 -0.00586 -0.00093 -0.00781 -0.0007 C -0.01145 -0.00047 -0.01497 -0.00047 -0.01862 -0.00047 L -0.02487 2.96296E-6 L -0.07695 -0.00047 C -0.07916 -0.00047 -0.08346 -0.00116 -0.08346 -0.00093 C -0.08763 -0.00209 -0.08346 -0.00116 -0.07838 -0.0007 C -0.07265 -0.00047 -0.06692 -0.00023 -0.06119 2.96296E-6 L -0.03984 0.00092 L -0.02877 0.00162 L -0.01171 0.00254 L 0.01263 0.00162 C 0.01446 0.00162 0.01628 0.00092 0.0181 0.00069 C 0.02006 0.00046 0.02201 0.00023 0.02396 2.96296E-6 C 0.02787 -0.00047 0.03464 -0.00047 0.03802 -0.0007 L 0.04349 -0.00116 C 0.04961 -0.00232 0.04454 -0.00139 0.05118 -0.00209 C 0.05196 -0.00232 0.05274 -0.00232 0.05352 -0.00255 C 0.0573 -0.00301 0.05951 -0.00301 0.06342 -0.00324 C 0.07162 -0.00162 0.06394 -0.00278 0.07826 -0.00278 C 0.07943 -0.00278 0.07618 -0.00255 0.07513 -0.00255 C 0.07435 -0.00232 0.07357 -0.00209 0.07266 -0.00209 L 0.05157 -0.00139 L 0.03646 -0.00047 L -0.00533 0.00069 L -0.02877 0.00023 C -0.03151 0.00023 -0.03424 2.96296E-6 -0.03698 2.96296E-6 L -0.05234 -0.00047 L -0.07213 -0.00116 C -0.07278 -0.00093 -0.07474 -0.00093 -0.07408 -0.0007 C -0.07278 -0.00023 -0.07161 -0.00047 -0.07031 -0.00047 L -0.06158 2.96296E-6 L -0.03007 0.00069 C -0.02487 0.00115 -0.02226 0.00139 -0.01627 0.00139 L 0.0125 0.00092 C 0.01862 0.00069 0.01628 0.00115 0.01967 0.00023 L 0.01967 0.00046 " pathEditMode="relative" rAng="0" ptsTypes="AAAAAAAAAAAAAAAAAAAAAAAAAAAAAAAAAAAAAAAAAAAAAAAAAAAAAAAAAAAAAAAAAAAAAAAAAAAAAAAAAAAAAAAAAAAAAAAAAAAAAAAAAAAAAAAAAAAAAA">
                                      <p:cBhvr>
                                        <p:cTn id="13" dur="5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3.7037E-6 L -2.29167E-6 0.00023 C 0.00065 -0.0007 0.0013 -0.00139 0.00196 -0.00209 C 0.00248 -0.00301 0.00365 -0.00463 0.00365 -0.0044 C 0.00456 -0.00741 0.00378 -0.00556 0.00547 -0.00811 C 0.00612 -0.00926 0.00599 -0.00949 0.00677 -0.01019 C 0.00716 -0.01042 0.00755 -0.01088 0.00795 -0.01111 C 0.0086 -0.01181 0.00925 -0.0125 0.0099 -0.0132 C 0.01055 -0.01389 0.01107 -0.01482 0.01172 -0.01528 C 0.01211 -0.01574 0.01276 -0.01598 0.01328 -0.01644 C 0.01354 -0.01667 0.0138 -0.01713 0.0142 -0.01736 C 0.01459 -0.0176 0.01589 -0.01829 0.01641 -0.01852 C 0.01654 -0.01875 0.01667 -0.01899 0.01693 -0.01922 C 0.01862 -0.02061 0.01732 -0.01899 0.01914 -0.02061 C 0.02526 -0.02547 0.01771 -0.02061 0.02696 -0.0257 C 0.03373 -0.02963 0.02383 -0.02408 0.03242 -0.02917 C 0.03334 -0.02963 0.03425 -0.0301 0.03516 -0.03056 C 0.03672 -0.03125 0.03828 -0.03172 0.03985 -0.03264 C 0.04024 -0.03287 0.04063 -0.03311 0.04102 -0.03334 C 0.04141 -0.03357 0.0418 -0.03357 0.04219 -0.0338 C 0.04245 -0.0338 0.04271 -0.03403 0.04297 -0.03403 C 0.04336 -0.03426 0.04388 -0.03426 0.04427 -0.03449 C 0.04492 -0.03449 0.04558 -0.03473 0.04623 -0.03519 C 0.04675 -0.03519 0.04753 -0.03565 0.04805 -0.03588 C 0.04883 -0.03588 0.04961 -0.03611 0.05039 -0.03611 C 0.05065 -0.03635 0.05091 -0.03635 0.05117 -0.03658 C 0.05599 -0.03774 0.05052 -0.03611 0.05469 -0.03727 C 0.05495 -0.03727 0.05534 -0.0375 0.0556 -0.0375 C 0.06237 -0.03843 0.06446 -0.0382 0.07188 -0.03843 L 0.08177 -0.0382 C 0.08268 -0.0382 0.08347 -0.03797 0.08438 -0.03797 L 0.08724 -0.0375 C 0.08802 -0.0375 0.0888 -0.03727 0.08959 -0.03727 L 0.10508 -0.03681 L 0.12852 -0.03727 C 0.13086 -0.03727 0.13334 -0.03681 0.13568 -0.03681 C 0.13985 -0.03681 0.14401 -0.03704 0.14818 -0.03727 C 0.15 -0.0375 0.14922 -0.03727 0.15065 -0.03797 L 0.15039 -0.03681 " pathEditMode="relative" rAng="0" ptsTypes="AAAAAAAAAAAAAAAAAAAAAAAAAAAAAAAAAAAAAAA">
                                      <p:cBhvr>
                                        <p:cTn id="16" dur="2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26" y="-192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3.33333E-6 L 3.54167E-6 0.00023 C 0.00065 -0.0007 0.0013 -0.00139 0.00195 -0.00209 C 0.00247 -0.00301 0.00364 -0.00463 0.00364 -0.0044 C 0.00455 -0.00741 0.00377 -0.00556 0.00547 -0.00811 C 0.00612 -0.00926 0.00599 -0.00949 0.00677 -0.01019 C 0.00716 -0.01042 0.00755 -0.01088 0.00794 -0.01111 C 0.00859 -0.01181 0.00924 -0.0125 0.00989 -0.0132 C 0.01054 -0.01389 0.01106 -0.01482 0.01172 -0.01528 C 0.01211 -0.01574 0.01276 -0.01598 0.01328 -0.01644 C 0.01354 -0.01667 0.0138 -0.01713 0.01419 -0.01736 C 0.01458 -0.0176 0.01588 -0.01829 0.0164 -0.01852 C 0.01653 -0.01875 0.01666 -0.01898 0.01692 -0.01922 C 0.01862 -0.02061 0.01731 -0.01898 0.01914 -0.02061 C 0.02526 -0.02547 0.0177 -0.02061 0.02695 -0.0257 C 0.03372 -0.02963 0.02382 -0.02408 0.03242 -0.02917 C 0.03333 -0.02963 0.03424 -0.0301 0.03515 -0.03056 C 0.03672 -0.03125 0.03828 -0.03172 0.03984 -0.03264 C 0.04023 -0.03287 0.04062 -0.03311 0.04101 -0.03334 C 0.0414 -0.03357 0.04179 -0.03357 0.04218 -0.0338 C 0.04244 -0.0338 0.0427 -0.03403 0.04297 -0.03403 C 0.04336 -0.03426 0.04388 -0.03426 0.04427 -0.03449 C 0.04492 -0.03449 0.04557 -0.03473 0.04622 -0.03519 C 0.04674 -0.03519 0.04752 -0.03565 0.04804 -0.03588 C 0.04882 -0.03588 0.04961 -0.03611 0.05039 -0.03611 C 0.05065 -0.03635 0.05091 -0.03635 0.05117 -0.03658 C 0.05599 -0.03773 0.05052 -0.03611 0.05468 -0.03727 C 0.05494 -0.03727 0.05534 -0.0375 0.0556 -0.0375 C 0.06237 -0.03843 0.06445 -0.0382 0.07187 -0.03843 L 0.08177 -0.0382 C 0.08268 -0.0382 0.08346 -0.03797 0.08437 -0.03797 L 0.08724 -0.0375 C 0.08802 -0.0375 0.0888 -0.03727 0.08958 -0.03727 L 0.10507 -0.03681 L 0.12851 -0.03727 C 0.13086 -0.03727 0.13333 -0.03681 0.13567 -0.03681 C 0.13984 -0.03681 0.14401 -0.03704 0.14817 -0.03727 C 0.15 -0.0375 0.14922 -0.03727 0.15065 -0.03797 L 0.15039 -0.03681 " pathEditMode="relative" rAng="0" ptsTypes="AAAAAAAAAAAAAAAAAAAAAAAAAAAAAAAAAAAAAAA">
                                      <p:cBhvr>
                                        <p:cTn id="18" dur="2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26" y="-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04.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09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6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74" name="Textfeld 50">
            <a:extLst>
              <a:ext uri="{FF2B5EF4-FFF2-40B4-BE49-F238E27FC236}">
                <a16:creationId xmlns:a16="http://schemas.microsoft.com/office/drawing/2014/main" id="{D61031EA-CC6F-2163-8C1F-71FDD67EB433}"/>
              </a:ext>
            </a:extLst>
          </p:cNvPr>
          <p:cNvSpPr txBox="1"/>
          <p:nvPr/>
        </p:nvSpPr>
        <p:spPr>
          <a:xfrm>
            <a:off x="245970" y="973759"/>
            <a:ext cx="7115516" cy="369332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solidFill>
              <a:schemeClr val="accent3">
                <a:lumOff val="44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marL="285750" indent="-285750">
              <a:buSzPct val="100000"/>
              <a:buChar char="•"/>
              <a:defRPr sz="1800"/>
            </a:pPr>
            <a:endParaRPr dirty="0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490F4A01-4631-8281-5A1D-02BF7CE688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8712"/>
          <a:stretch/>
        </p:blipFill>
        <p:spPr>
          <a:xfrm>
            <a:off x="315451" y="1200156"/>
            <a:ext cx="8702974" cy="12932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29548E-9E15-A5BB-41D1-6FA00A5E953F}"/>
              </a:ext>
            </a:extLst>
          </p:cNvPr>
          <p:cNvSpPr txBox="1"/>
          <p:nvPr/>
        </p:nvSpPr>
        <p:spPr>
          <a:xfrm>
            <a:off x="403311" y="1718262"/>
            <a:ext cx="102071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/>
              <a:t>Ion mixture</a:t>
            </a:r>
            <a:endParaRPr lang="en-GB" sz="1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B1617B-8E33-2B66-A21D-CFD3108B5A17}"/>
              </a:ext>
            </a:extLst>
          </p:cNvPr>
          <p:cNvSpPr txBox="1"/>
          <p:nvPr/>
        </p:nvSpPr>
        <p:spPr>
          <a:xfrm>
            <a:off x="2907138" y="2064639"/>
            <a:ext cx="296498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/>
              <a:t>time-of-flight separation in multiple revolutions</a:t>
            </a:r>
            <a:endParaRPr lang="en-GB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292A81-F1D1-91A5-0559-8F1214AF9B0F}"/>
              </a:ext>
            </a:extLst>
          </p:cNvPr>
          <p:cNvSpPr txBox="1"/>
          <p:nvPr/>
        </p:nvSpPr>
        <p:spPr>
          <a:xfrm>
            <a:off x="5654098" y="2031774"/>
            <a:ext cx="154716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/>
              <a:t>separated ion species</a:t>
            </a:r>
            <a:endParaRPr lang="en-GB" sz="1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165752-A9C4-0EEB-789E-08BC7A3B916B}"/>
              </a:ext>
            </a:extLst>
          </p:cNvPr>
          <p:cNvSpPr txBox="1"/>
          <p:nvPr/>
        </p:nvSpPr>
        <p:spPr>
          <a:xfrm>
            <a:off x="7110054" y="2041428"/>
            <a:ext cx="151519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/>
              <a:t>ion trajectory</a:t>
            </a:r>
            <a:endParaRPr lang="en-GB" sz="1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A2D7D51-3B84-3092-0A50-6CFD9FB7EE51}"/>
              </a:ext>
            </a:extLst>
          </p:cNvPr>
          <p:cNvSpPr/>
          <p:nvPr/>
        </p:nvSpPr>
        <p:spPr>
          <a:xfrm>
            <a:off x="1426924" y="2201315"/>
            <a:ext cx="368741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4BF3E7-3CEC-8813-E42B-D92845770BBE}"/>
              </a:ext>
            </a:extLst>
          </p:cNvPr>
          <p:cNvSpPr/>
          <p:nvPr/>
        </p:nvSpPr>
        <p:spPr>
          <a:xfrm rot="2570803">
            <a:off x="1293492" y="1967807"/>
            <a:ext cx="259029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C38AFF0-BFCB-1D6B-0E45-AB31A1AD138D}"/>
              </a:ext>
            </a:extLst>
          </p:cNvPr>
          <p:cNvSpPr/>
          <p:nvPr/>
        </p:nvSpPr>
        <p:spPr>
          <a:xfrm rot="2570803">
            <a:off x="9268178" y="1835437"/>
            <a:ext cx="259029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89D4CB3-B236-A14A-D0FA-F73CD850EEC7}"/>
              </a:ext>
            </a:extLst>
          </p:cNvPr>
          <p:cNvSpPr/>
          <p:nvPr/>
        </p:nvSpPr>
        <p:spPr>
          <a:xfrm rot="3179754">
            <a:off x="8759506" y="1285104"/>
            <a:ext cx="48391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2BE6DB0-AC17-EA77-0FC7-1561C97214B1}"/>
              </a:ext>
            </a:extLst>
          </p:cNvPr>
          <p:cNvSpPr/>
          <p:nvPr/>
        </p:nvSpPr>
        <p:spPr>
          <a:xfrm>
            <a:off x="10922195" y="1170190"/>
            <a:ext cx="106807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41E08A-F48B-C9B4-1697-120C4F506A7F}"/>
              </a:ext>
            </a:extLst>
          </p:cNvPr>
          <p:cNvSpPr/>
          <p:nvPr/>
        </p:nvSpPr>
        <p:spPr>
          <a:xfrm>
            <a:off x="11398242" y="1599320"/>
            <a:ext cx="478307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27CA939-3EB0-9C91-E8D1-E2B0F4A174D3}"/>
              </a:ext>
            </a:extLst>
          </p:cNvPr>
          <p:cNvCxnSpPr/>
          <p:nvPr/>
        </p:nvCxnSpPr>
        <p:spPr>
          <a:xfrm flipV="1">
            <a:off x="8866901" y="1454388"/>
            <a:ext cx="409412" cy="118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6F643FF7-03F1-283F-343D-60666E576F95}"/>
              </a:ext>
            </a:extLst>
          </p:cNvPr>
          <p:cNvSpPr/>
          <p:nvPr/>
        </p:nvSpPr>
        <p:spPr>
          <a:xfrm>
            <a:off x="11077192" y="1384755"/>
            <a:ext cx="68021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E262A9-E60C-6847-75BC-319BA157D469}"/>
              </a:ext>
            </a:extLst>
          </p:cNvPr>
          <p:cNvSpPr txBox="1"/>
          <p:nvPr/>
        </p:nvSpPr>
        <p:spPr>
          <a:xfrm>
            <a:off x="8074908" y="2469515"/>
            <a:ext cx="1993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Fig. courtesy R. Wolf</a:t>
            </a:r>
            <a:endParaRPr lang="en-GB" sz="14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BFE1BA7-8B7F-8A38-8562-B99837088C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925" y="2787699"/>
            <a:ext cx="4901024" cy="249934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ADF6CD0-E97F-2AAE-276C-316D6DE7CFDD}"/>
              </a:ext>
            </a:extLst>
          </p:cNvPr>
          <p:cNvSpPr txBox="1"/>
          <p:nvPr/>
        </p:nvSpPr>
        <p:spPr>
          <a:xfrm>
            <a:off x="668174" y="317805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A=149</a:t>
            </a:r>
            <a:endParaRPr lang="en-GB" sz="2400" b="1" dirty="0">
              <a:solidFill>
                <a:srgbClr val="FF0000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03919F0-69EE-2D02-A51F-74C9DDBD67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6382" y="2787698"/>
            <a:ext cx="4901024" cy="2499349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A141B061-548F-158A-0429-68655FC7E8A1}"/>
              </a:ext>
            </a:extLst>
          </p:cNvPr>
          <p:cNvSpPr/>
          <p:nvPr/>
        </p:nvSpPr>
        <p:spPr>
          <a:xfrm>
            <a:off x="9054984" y="3829151"/>
            <a:ext cx="144016" cy="18921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Arrow 7">
            <a:extLst>
              <a:ext uri="{FF2B5EF4-FFF2-40B4-BE49-F238E27FC236}">
                <a16:creationId xmlns:a16="http://schemas.microsoft.com/office/drawing/2014/main" id="{C43F26B8-A320-E84B-5E5D-436742687CF7}"/>
              </a:ext>
            </a:extLst>
          </p:cNvPr>
          <p:cNvSpPr/>
          <p:nvPr/>
        </p:nvSpPr>
        <p:spPr>
          <a:xfrm>
            <a:off x="5636106" y="3639723"/>
            <a:ext cx="860472" cy="5226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ight Arrow 37">
            <a:extLst>
              <a:ext uri="{FF2B5EF4-FFF2-40B4-BE49-F238E27FC236}">
                <a16:creationId xmlns:a16="http://schemas.microsoft.com/office/drawing/2014/main" id="{2E428087-11FA-C8BE-F74A-104496C99DA4}"/>
              </a:ext>
            </a:extLst>
          </p:cNvPr>
          <p:cNvSpPr/>
          <p:nvPr/>
        </p:nvSpPr>
        <p:spPr>
          <a:xfrm rot="8549906">
            <a:off x="9128568" y="3501992"/>
            <a:ext cx="860472" cy="2181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B86EE8D2-02EA-9BCC-C664-9115F729F8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798869"/>
              </p:ext>
            </p:extLst>
          </p:nvPr>
        </p:nvGraphicFramePr>
        <p:xfrm>
          <a:off x="1100098" y="4496065"/>
          <a:ext cx="9991803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4565">
                  <a:extLst>
                    <a:ext uri="{9D8B030D-6E8A-4147-A177-3AD203B41FA5}">
                      <a16:colId xmlns:a16="http://schemas.microsoft.com/office/drawing/2014/main" val="297165889"/>
                    </a:ext>
                  </a:extLst>
                </a:gridCol>
                <a:gridCol w="2754585">
                  <a:extLst>
                    <a:ext uri="{9D8B030D-6E8A-4147-A177-3AD203B41FA5}">
                      <a16:colId xmlns:a16="http://schemas.microsoft.com/office/drawing/2014/main" val="821703708"/>
                    </a:ext>
                  </a:extLst>
                </a:gridCol>
                <a:gridCol w="2754585">
                  <a:extLst>
                    <a:ext uri="{9D8B030D-6E8A-4147-A177-3AD203B41FA5}">
                      <a16:colId xmlns:a16="http://schemas.microsoft.com/office/drawing/2014/main" val="2558943977"/>
                    </a:ext>
                  </a:extLst>
                </a:gridCol>
                <a:gridCol w="2678068">
                  <a:extLst>
                    <a:ext uri="{9D8B030D-6E8A-4147-A177-3AD203B41FA5}">
                      <a16:colId xmlns:a16="http://schemas.microsoft.com/office/drawing/2014/main" val="29463738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current MR-</a:t>
                      </a:r>
                      <a:r>
                        <a:rPr lang="en-GB" dirty="0" err="1"/>
                        <a:t>ToF</a:t>
                      </a:r>
                      <a:r>
                        <a:rPr lang="en-GB" dirty="0"/>
                        <a:t> devices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MIRACLS</a:t>
                      </a:r>
                      <a:r>
                        <a:rPr lang="en-GB" b="1" baseline="0" dirty="0"/>
                        <a:t> 30-keV Device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Magnetic</a:t>
                      </a:r>
                      <a:r>
                        <a:rPr lang="en-GB" baseline="0" dirty="0"/>
                        <a:t> mass separators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7075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 = (2-3) x m/</a:t>
                      </a:r>
                      <a:r>
                        <a:rPr lang="el-GR" dirty="0"/>
                        <a:t>Δ</a:t>
                      </a:r>
                      <a:r>
                        <a:rPr lang="en-GB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&gt; 100,000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&gt; 100,000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 few 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753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Processing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(tens of) 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3 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continuous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6034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Ion flux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~10</a:t>
                      </a:r>
                      <a:r>
                        <a:rPr lang="en-GB" baseline="30000" dirty="0"/>
                        <a:t>3</a:t>
                      </a:r>
                      <a:r>
                        <a:rPr lang="en-GB" dirty="0"/>
                        <a:t>-10</a:t>
                      </a:r>
                      <a:r>
                        <a:rPr lang="en-GB" baseline="30000" dirty="0"/>
                        <a:t>7</a:t>
                      </a:r>
                      <a:r>
                        <a:rPr lang="en-GB" baseline="0" dirty="0"/>
                        <a:t> ions/s </a:t>
                      </a:r>
                      <a:r>
                        <a:rPr lang="en-GB" dirty="0"/>
                        <a:t>depending on</a:t>
                      </a:r>
                      <a:r>
                        <a:rPr lang="en-GB" baseline="0" dirty="0"/>
                        <a:t> m/</a:t>
                      </a:r>
                      <a:r>
                        <a:rPr lang="el-GR" baseline="0" dirty="0"/>
                        <a:t>Δ</a:t>
                      </a:r>
                      <a:r>
                        <a:rPr lang="en-GB" baseline="0" dirty="0"/>
                        <a:t>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~10</a:t>
                      </a:r>
                      <a:r>
                        <a:rPr lang="en-GB" b="1" baseline="30000" dirty="0"/>
                        <a:t>5</a:t>
                      </a:r>
                      <a:r>
                        <a:rPr lang="en-GB" b="1" dirty="0"/>
                        <a:t>-10</a:t>
                      </a:r>
                      <a:r>
                        <a:rPr lang="en-GB" b="1" baseline="30000" dirty="0"/>
                        <a:t>9</a:t>
                      </a:r>
                      <a:r>
                        <a:rPr lang="en-GB" b="1" dirty="0"/>
                        <a:t> ions/s depending on m/</a:t>
                      </a:r>
                      <a:r>
                        <a:rPr lang="el-GR" b="1" baseline="0" dirty="0"/>
                        <a:t>Δ</a:t>
                      </a:r>
                      <a:r>
                        <a:rPr lang="en-GB" b="1" baseline="0" dirty="0"/>
                        <a:t>m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  <a:r>
                        <a:rPr lang="en-GB" baseline="30000" dirty="0"/>
                        <a:t>13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pps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0206899"/>
                  </a:ext>
                </a:extLst>
              </a:tr>
            </a:tbl>
          </a:graphicData>
        </a:graphic>
      </p:graphicFrame>
      <p:sp>
        <p:nvSpPr>
          <p:cNvPr id="4" name="Title 1" descr=" 41">
            <a:extLst>
              <a:ext uri="{FF2B5EF4-FFF2-40B4-BE49-F238E27FC236}">
                <a16:creationId xmlns:a16="http://schemas.microsoft.com/office/drawing/2014/main" id="{394424A7-E133-6735-19C9-F36DE074353B}"/>
              </a:ext>
            </a:extLst>
          </p:cNvPr>
          <p:cNvSpPr txBox="1">
            <a:spLocks/>
          </p:cNvSpPr>
          <p:nvPr/>
        </p:nvSpPr>
        <p:spPr>
          <a:xfrm>
            <a:off x="225114" y="248558"/>
            <a:ext cx="11453080" cy="6963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MULTI-REFLECTION TIME-OF-FLIGHT DEVICES</a:t>
            </a:r>
            <a:endParaRPr lang="de-DE" sz="3600" dirty="0">
              <a:solidFill>
                <a:srgbClr val="C00000"/>
              </a:solidFill>
              <a:latin typeface="Fira Sans" panose="020B05030500000200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143723-F895-3814-9BB9-386F89B1253E}"/>
              </a:ext>
            </a:extLst>
          </p:cNvPr>
          <p:cNvSpPr txBox="1"/>
          <p:nvPr/>
        </p:nvSpPr>
        <p:spPr>
          <a:xfrm>
            <a:off x="225114" y="6390491"/>
            <a:ext cx="1993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Slide by F. M. Maier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68356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04.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09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7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4" name="Title 1" descr=" 41">
            <a:extLst>
              <a:ext uri="{FF2B5EF4-FFF2-40B4-BE49-F238E27FC236}">
                <a16:creationId xmlns:a16="http://schemas.microsoft.com/office/drawing/2014/main" id="{394424A7-E133-6735-19C9-F36DE074353B}"/>
              </a:ext>
            </a:extLst>
          </p:cNvPr>
          <p:cNvSpPr txBox="1">
            <a:spLocks/>
          </p:cNvSpPr>
          <p:nvPr/>
        </p:nvSpPr>
        <p:spPr>
          <a:xfrm>
            <a:off x="225114" y="248558"/>
            <a:ext cx="11453080" cy="6963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SPACE CHARGE LIMITS ION FLUX  </a:t>
            </a:r>
            <a:endParaRPr lang="de-DE" sz="3600" dirty="0">
              <a:solidFill>
                <a:srgbClr val="C00000"/>
              </a:solidFill>
              <a:latin typeface="Fira Sans" panose="020B0503050000020004" pitchFamily="34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93168AA-041B-8E33-AAC9-2A50CF5FA4E7}"/>
              </a:ext>
            </a:extLst>
          </p:cNvPr>
          <p:cNvGrpSpPr/>
          <p:nvPr/>
        </p:nvGrpSpPr>
        <p:grpSpPr>
          <a:xfrm>
            <a:off x="-616281" y="892466"/>
            <a:ext cx="7246247" cy="5330391"/>
            <a:chOff x="115239" y="973759"/>
            <a:chExt cx="7246247" cy="5330391"/>
          </a:xfrm>
        </p:grpSpPr>
        <p:sp>
          <p:nvSpPr>
            <p:cNvPr id="74" name="Textfeld 50">
              <a:extLst>
                <a:ext uri="{FF2B5EF4-FFF2-40B4-BE49-F238E27FC236}">
                  <a16:creationId xmlns:a16="http://schemas.microsoft.com/office/drawing/2014/main" id="{D61031EA-CC6F-2163-8C1F-71FDD67EB433}"/>
                </a:ext>
              </a:extLst>
            </p:cNvPr>
            <p:cNvSpPr txBox="1"/>
            <p:nvPr/>
          </p:nvSpPr>
          <p:spPr>
            <a:xfrm>
              <a:off x="245970" y="973759"/>
              <a:ext cx="7115516" cy="369332"/>
            </a:xfrm>
            <a:prstGeom prst="rect">
              <a:avLst/>
            </a:prstGeom>
            <a:solidFill>
              <a:schemeClr val="accent3">
                <a:lumOff val="44000"/>
              </a:schemeClr>
            </a:solidFill>
            <a:ln w="12700">
              <a:solidFill>
                <a:schemeClr val="accent3">
                  <a:lumOff val="44000"/>
                </a:schemeClr>
              </a:solidFill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rIns="45719">
              <a:spAutoFit/>
            </a:bodyPr>
            <a:lstStyle/>
            <a:p>
              <a:pPr marL="285750" indent="-285750">
                <a:buSzPct val="100000"/>
                <a:buChar char="•"/>
                <a:defRPr sz="1800"/>
              </a:pPr>
              <a:endParaRPr dirty="0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380CB01F-33C0-E296-F8CE-DAC95DD412B9}"/>
                </a:ext>
              </a:extLst>
            </p:cNvPr>
            <p:cNvSpPr txBox="1"/>
            <p:nvPr/>
          </p:nvSpPr>
          <p:spPr>
            <a:xfrm>
              <a:off x="1127448" y="1045898"/>
              <a:ext cx="58445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Experimental studies with m/</a:t>
              </a:r>
              <a:r>
                <a:rPr lang="el-GR" dirty="0"/>
                <a:t>Δ</a:t>
              </a:r>
              <a:r>
                <a:rPr lang="en-GB" dirty="0"/>
                <a:t>m ≈ 2500:</a:t>
              </a: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DA2E7E5-4781-57A7-1740-6BEAB68D97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5481" y="1499142"/>
              <a:ext cx="4724925" cy="4805008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2AA920E6-77F5-E933-95B3-C6D03B1A7193}"/>
                </a:ext>
              </a:extLst>
            </p:cNvPr>
            <p:cNvCxnSpPr/>
            <p:nvPr/>
          </p:nvCxnSpPr>
          <p:spPr>
            <a:xfrm>
              <a:off x="5075778" y="1844823"/>
              <a:ext cx="0" cy="3528392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83D90D8-02D2-6C37-CE5D-6AE9B517566E}"/>
                </a:ext>
              </a:extLst>
            </p:cNvPr>
            <p:cNvSpPr txBox="1"/>
            <p:nvPr/>
          </p:nvSpPr>
          <p:spPr>
            <a:xfrm>
              <a:off x="5195199" y="3609019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Ion intensity</a:t>
              </a:r>
              <a:endParaRPr lang="en-GB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A10D7EB-3A57-D636-4FA4-CE8EC344A1B3}"/>
                </a:ext>
              </a:extLst>
            </p:cNvPr>
            <p:cNvSpPr txBox="1"/>
            <p:nvPr/>
          </p:nvSpPr>
          <p:spPr>
            <a:xfrm>
              <a:off x="5120406" y="1744265"/>
              <a:ext cx="20162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 few 100 ions/bunch</a:t>
              </a:r>
              <a:endParaRPr lang="en-GB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0F0B0D0-8198-CEB2-7D33-19AA81C92524}"/>
                </a:ext>
              </a:extLst>
            </p:cNvPr>
            <p:cNvSpPr txBox="1"/>
            <p:nvPr/>
          </p:nvSpPr>
          <p:spPr>
            <a:xfrm>
              <a:off x="5266589" y="4824975"/>
              <a:ext cx="20162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 few 1000 ions/bunch</a:t>
              </a:r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BDEB422-1429-6DE9-F895-0CE3EC4A3E1D}"/>
                </a:ext>
              </a:extLst>
            </p:cNvPr>
            <p:cNvSpPr/>
            <p:nvPr/>
          </p:nvSpPr>
          <p:spPr>
            <a:xfrm>
              <a:off x="1391478" y="1628800"/>
              <a:ext cx="312034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404D84E-86AD-66E8-D0DB-45D823D6E1E9}"/>
                </a:ext>
              </a:extLst>
            </p:cNvPr>
            <p:cNvSpPr/>
            <p:nvPr/>
          </p:nvSpPr>
          <p:spPr>
            <a:xfrm>
              <a:off x="1391478" y="2982468"/>
              <a:ext cx="312034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74365B2-485D-863C-30CF-03D186166F60}"/>
                </a:ext>
              </a:extLst>
            </p:cNvPr>
            <p:cNvSpPr/>
            <p:nvPr/>
          </p:nvSpPr>
          <p:spPr>
            <a:xfrm>
              <a:off x="1360101" y="4336077"/>
              <a:ext cx="312034" cy="2450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D3FDA40-9AAB-25B7-B27B-2B197097E6D8}"/>
                </a:ext>
              </a:extLst>
            </p:cNvPr>
            <p:cNvSpPr/>
            <p:nvPr/>
          </p:nvSpPr>
          <p:spPr>
            <a:xfrm>
              <a:off x="115239" y="1628800"/>
              <a:ext cx="1156225" cy="44644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2D79AB8-3DA9-EF95-C9E3-2881D60D3AB4}"/>
                </a:ext>
              </a:extLst>
            </p:cNvPr>
            <p:cNvSpPr/>
            <p:nvPr/>
          </p:nvSpPr>
          <p:spPr>
            <a:xfrm rot="16200000">
              <a:off x="2579718" y="3599123"/>
              <a:ext cx="475872" cy="46802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E7D1BC3-E416-8E44-1B2D-3FC7FD557583}"/>
                </a:ext>
              </a:extLst>
            </p:cNvPr>
            <p:cNvSpPr txBox="1"/>
            <p:nvPr/>
          </p:nvSpPr>
          <p:spPr>
            <a:xfrm>
              <a:off x="1234848" y="5790878"/>
              <a:ext cx="367240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Time-of-Flight (µs)</a:t>
              </a:r>
              <a:endParaRPr lang="en-GB" sz="2000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5A860EA-8DB5-EF01-1524-64876DB39963}"/>
                </a:ext>
              </a:extLst>
            </p:cNvPr>
            <p:cNvSpPr txBox="1"/>
            <p:nvPr/>
          </p:nvSpPr>
          <p:spPr>
            <a:xfrm rot="16200000">
              <a:off x="-838453" y="3311098"/>
              <a:ext cx="367240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Counts</a:t>
              </a:r>
              <a:endParaRPr lang="en-GB" sz="2000" dirty="0"/>
            </a:p>
          </p:txBody>
        </p:sp>
      </p:grpSp>
      <p:pic>
        <p:nvPicPr>
          <p:cNvPr id="54" name="Picture 53">
            <a:extLst>
              <a:ext uri="{FF2B5EF4-FFF2-40B4-BE49-F238E27FC236}">
                <a16:creationId xmlns:a16="http://schemas.microsoft.com/office/drawing/2014/main" id="{B725AE75-9F93-98AD-07C9-5D6C5EC96E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4271" y="1030090"/>
            <a:ext cx="5449276" cy="3638338"/>
          </a:xfrm>
          <a:prstGeom prst="rect">
            <a:avLst/>
          </a:prstGeom>
        </p:spPr>
      </p:pic>
      <p:sp>
        <p:nvSpPr>
          <p:cNvPr id="55" name="Rectangle 54">
            <a:extLst>
              <a:ext uri="{FF2B5EF4-FFF2-40B4-BE49-F238E27FC236}">
                <a16:creationId xmlns:a16="http://schemas.microsoft.com/office/drawing/2014/main" id="{6EC4955F-02C5-1670-6918-98BBC95F2F5C}"/>
              </a:ext>
            </a:extLst>
          </p:cNvPr>
          <p:cNvSpPr/>
          <p:nvPr/>
        </p:nvSpPr>
        <p:spPr>
          <a:xfrm>
            <a:off x="1077601" y="6012003"/>
            <a:ext cx="277362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 L. </a:t>
            </a:r>
            <a:r>
              <a:rPr lang="en-GB" sz="1400" dirty="0" err="1"/>
              <a:t>Schweikhard</a:t>
            </a:r>
            <a:r>
              <a:rPr lang="en-GB" sz="1400" dirty="0"/>
              <a:t>, X LASNPA, 2013.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7FDAB8-791C-D3DD-194D-129BFFC1ADB3}"/>
              </a:ext>
            </a:extLst>
          </p:cNvPr>
          <p:cNvSpPr txBox="1"/>
          <p:nvPr/>
        </p:nvSpPr>
        <p:spPr>
          <a:xfrm>
            <a:off x="225114" y="6390491"/>
            <a:ext cx="1993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Slide by F. M. Maier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4122AB-6929-DFFD-93EC-F9658EACAF53}"/>
              </a:ext>
            </a:extLst>
          </p:cNvPr>
          <p:cNvSpPr txBox="1"/>
          <p:nvPr/>
        </p:nvSpPr>
        <p:spPr>
          <a:xfrm>
            <a:off x="7511444" y="707800"/>
            <a:ext cx="64084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F.M. Maier, NIM A, 1056, 168545, (2023)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74A968-D363-0FF0-E5F0-8A7138ABA782}"/>
              </a:ext>
            </a:extLst>
          </p:cNvPr>
          <p:cNvSpPr txBox="1"/>
          <p:nvPr/>
        </p:nvSpPr>
        <p:spPr>
          <a:xfrm>
            <a:off x="6096000" y="4701018"/>
            <a:ext cx="57207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Coulomb interaction of stored charges leads to smearing of bunch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Ion optical simulations show: higher beam energy yields higher ion flux</a:t>
            </a:r>
          </a:p>
        </p:txBody>
      </p:sp>
    </p:spTree>
    <p:extLst>
      <p:ext uri="{BB962C8B-B14F-4D97-AF65-F5344CB8AC3E}">
        <p14:creationId xmlns:p14="http://schemas.microsoft.com/office/powerpoint/2010/main" val="1437986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04.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09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8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955CC56D-358C-F974-1357-4BF000E18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11191286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30 keV MR-</a:t>
            </a:r>
            <a:r>
              <a:rPr lang="en-US" sz="3200" spc="150" dirty="0" err="1">
                <a:latin typeface="Arial" panose="020B0604020202020204" pitchFamily="34" charset="0"/>
                <a:cs typeface="Arial" panose="020B0604020202020204" pitchFamily="34" charset="0"/>
              </a:rPr>
              <a:t>ToF</a:t>
            </a:r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 MS DESIGN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2BE6DB0-AC17-EA77-0FC7-1561C97214B1}"/>
              </a:ext>
            </a:extLst>
          </p:cNvPr>
          <p:cNvSpPr/>
          <p:nvPr/>
        </p:nvSpPr>
        <p:spPr>
          <a:xfrm>
            <a:off x="10922195" y="1170190"/>
            <a:ext cx="106807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41E08A-F48B-C9B4-1697-120C4F506A7F}"/>
              </a:ext>
            </a:extLst>
          </p:cNvPr>
          <p:cNvSpPr/>
          <p:nvPr/>
        </p:nvSpPr>
        <p:spPr>
          <a:xfrm>
            <a:off x="11398242" y="1599320"/>
            <a:ext cx="478307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643FF7-03F1-283F-343D-60666E576F95}"/>
              </a:ext>
            </a:extLst>
          </p:cNvPr>
          <p:cNvSpPr/>
          <p:nvPr/>
        </p:nvSpPr>
        <p:spPr>
          <a:xfrm>
            <a:off x="11077192" y="1384755"/>
            <a:ext cx="68021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79B1D9-F231-98BE-2692-290AB1EDC5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3508" y="1961895"/>
            <a:ext cx="5947235" cy="217267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E9A0D65-2AB8-933E-BE32-2A568C96DE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1949" y="3941835"/>
            <a:ext cx="2974559" cy="27478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C04C782-77B6-1BDE-51DE-EE61DD89B3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3508" y="3997007"/>
            <a:ext cx="2932293" cy="20846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A3B0A1-E8A5-1995-7FD1-D852C414CB0A}"/>
              </a:ext>
            </a:extLst>
          </p:cNvPr>
          <p:cNvSpPr txBox="1"/>
          <p:nvPr/>
        </p:nvSpPr>
        <p:spPr>
          <a:xfrm>
            <a:off x="315451" y="1181565"/>
            <a:ext cx="4181801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Two main challenges: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Triple junction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Vacuum gap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Cup design for triple junction held</a:t>
            </a:r>
          </a:p>
          <a:p>
            <a:r>
              <a:rPr lang="de-DE" dirty="0"/>
              <a:t>      60 kV in test setup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Discharge between electrode vacuum</a:t>
            </a:r>
          </a:p>
          <a:p>
            <a:pPr marL="288925" indent="-288925"/>
            <a:r>
              <a:rPr lang="de-DE" dirty="0"/>
              <a:t>      gap at 12 to 21 kV Limits MR-ToF operation to &lt; 10 keV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Recent upgrade: Electropolishing of all electrodes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Both mirrors stable for 11 keV beam energy and max. 35 kV between 2 electrodes during the last 6 months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Tests for 18 keV beam energy shows stable mirrors for 2 days, after which the test was ended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5B7B02-738B-EB84-C45F-983B20759055}"/>
              </a:ext>
            </a:extLst>
          </p:cNvPr>
          <p:cNvSpPr txBox="1"/>
          <p:nvPr/>
        </p:nvSpPr>
        <p:spPr>
          <a:xfrm>
            <a:off x="225114" y="6390491"/>
            <a:ext cx="1993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Slide by S. Lechner</a:t>
            </a:r>
            <a:endParaRPr lang="en-GB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F82456D-E37F-B8A1-7416-E940FEAE85D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1919"/>
          <a:stretch/>
        </p:blipFill>
        <p:spPr>
          <a:xfrm>
            <a:off x="5373508" y="746323"/>
            <a:ext cx="5947236" cy="127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464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981</Words>
  <Application>Microsoft Office PowerPoint</Application>
  <PresentationFormat>Widescreen</PresentationFormat>
  <Paragraphs>144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Courier New</vt:lpstr>
      <vt:lpstr>Fira Sans</vt:lpstr>
      <vt:lpstr>Wingdings</vt:lpstr>
      <vt:lpstr>Office Theme</vt:lpstr>
      <vt:lpstr>ISOLDE MR-ToF MS</vt:lpstr>
      <vt:lpstr>MIRACLS @ ISOLDE</vt:lpstr>
      <vt:lpstr>Collinear Laser Spectroscopy</vt:lpstr>
      <vt:lpstr>MIRACLS: Multi-Ion-Reflection Apparatus for Collinear Laser Spectroscopy</vt:lpstr>
      <vt:lpstr>PAUL TRAP FOR BEAM BUNCHING</vt:lpstr>
      <vt:lpstr>PowerPoint Presentation</vt:lpstr>
      <vt:lpstr>PowerPoint Presentation</vt:lpstr>
      <vt:lpstr>PowerPoint Presentation</vt:lpstr>
      <vt:lpstr>30 keV MR-ToF MS DESIGN</vt:lpstr>
      <vt:lpstr>30 keV MR-ToF MS OPERATION</vt:lpstr>
      <vt:lpstr>30 keV MR-ToF MS OPERATION</vt:lpstr>
      <vt:lpstr>30 keV MR-ToF MS OPERATION</vt:lpstr>
      <vt:lpstr>30 keV MR-ToF LASER SPECTROSCOPY</vt:lpstr>
      <vt:lpstr>MODIFICATIONS NEEDED</vt:lpstr>
      <vt:lpstr>MODIFICATIONS NEEDED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RC6 Transfer Beamline</dc:title>
  <dc:creator>Lukas Nies</dc:creator>
  <cp:lastModifiedBy>Lukas Nies</cp:lastModifiedBy>
  <cp:revision>40</cp:revision>
  <dcterms:created xsi:type="dcterms:W3CDTF">2024-04-24T18:01:20Z</dcterms:created>
  <dcterms:modified xsi:type="dcterms:W3CDTF">2024-09-03T18:03:18Z</dcterms:modified>
</cp:coreProperties>
</file>