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6" r:id="rId3"/>
    <p:sldId id="262" r:id="rId4"/>
    <p:sldId id="263" r:id="rId5"/>
    <p:sldId id="264" r:id="rId6"/>
    <p:sldId id="260" r:id="rId7"/>
    <p:sldId id="257" r:id="rId8"/>
    <p:sldId id="259" r:id="rId9"/>
    <p:sldId id="265" r:id="rId10"/>
    <p:sldId id="266" r:id="rId11"/>
    <p:sldId id="267" r:id="rId12"/>
    <p:sldId id="270" r:id="rId13"/>
    <p:sldId id="268" r:id="rId14"/>
    <p:sldId id="261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568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 September 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BI4Puma@IsoldeDay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bia.com/en/products/industry-standard-cables/coaxial-cables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597896" TargetMode="External"/><Relationship Id="rId2" Type="http://schemas.openxmlformats.org/officeDocument/2006/relationships/hyperlink" Target="https://cern.service-now.com/service-portal?id=ticket&amp;table=u_request_fulfillment&amp;n=RQF2634357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s://cern.service-now.com/service-portal?id=ticket&amp;table=u_request_fulfillment&amp;sys_id=77aa3aa2970c52108a6b34ae2153afca&amp;view=sp" TargetMode="External"/><Relationship Id="rId4" Type="http://schemas.openxmlformats.org/officeDocument/2006/relationships/hyperlink" Target="https://cern.service-now.com/service-portal?id=ticket&amp;table=u_request_fulfillment&amp;sys_id=c9c8c2a5832746d0bd5a5fb6feaad357&amp;view=sp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041626-B994-A7DD-073E-F1E0E0E70F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Instrumentation for </a:t>
            </a:r>
            <a:r>
              <a:rPr lang="en-US" dirty="0" err="1"/>
              <a:t>Puma@Isolde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89977A7-0C53-25CD-954E-A17D28B88D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/>
              <a:t>M. Martin Nieto , P. Martins, </a:t>
            </a:r>
            <a:r>
              <a:rPr lang="en-US" sz="1600" b="0" dirty="0" err="1"/>
              <a:t>J.Tassan</a:t>
            </a:r>
            <a:r>
              <a:rPr lang="en-US" sz="1600" b="0" dirty="0"/>
              <a:t>-Viol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 err="1"/>
              <a:t>W.Andreazza</a:t>
            </a:r>
            <a:r>
              <a:rPr lang="en-US" sz="1600" b="0" dirty="0"/>
              <a:t>, </a:t>
            </a:r>
            <a:r>
              <a:rPr lang="en-US" sz="1600" b="0" dirty="0" err="1"/>
              <a:t>S.Bart</a:t>
            </a:r>
            <a:r>
              <a:rPr lang="en-US" sz="1600" b="0" dirty="0"/>
              <a:t> Pedersen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 err="1"/>
              <a:t>C.Pasquino</a:t>
            </a:r>
            <a:r>
              <a:rPr lang="en-US" sz="1600" b="0" dirty="0"/>
              <a:t>, F. Roncarolo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 err="1"/>
              <a:t>Puma@Isolde</a:t>
            </a:r>
            <a:r>
              <a:rPr lang="en-US" sz="1600" b="0" dirty="0"/>
              <a:t> Day – 09-Sept-2024 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16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1E46F-67E9-B2C5-5635-1E2DF174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28 May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51327-CB7C-709E-6054-845A6D063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BC78D-2D45-843B-93CC-8CC98263F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923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BFB289-0850-23AC-4EB0-B40CC12E7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06463"/>
            <a:ext cx="11376024" cy="252253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b="0" dirty="0"/>
              <a:t>Standard ISOLDE FC-Scanner electronics.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IN-OUT and FC charge </a:t>
            </a:r>
            <a:r>
              <a:rPr lang="en-US" sz="1800" b="0" dirty="0" err="1"/>
              <a:t>meas</a:t>
            </a:r>
            <a:r>
              <a:rPr lang="en-US" sz="1800" b="0" dirty="0"/>
              <a:t> via PLC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PAM (Pico-</a:t>
            </a:r>
            <a:r>
              <a:rPr lang="en-US" sz="1800" b="0" dirty="0" err="1"/>
              <a:t>Amper</a:t>
            </a:r>
            <a:r>
              <a:rPr lang="en-US" sz="1800" b="0" dirty="0"/>
              <a:t> Meter) via  </a:t>
            </a:r>
            <a:r>
              <a:rPr lang="en-US" sz="1800" b="0" dirty="0" err="1"/>
              <a:t>profinet</a:t>
            </a:r>
            <a:r>
              <a:rPr lang="en-US" sz="1800" b="0" dirty="0"/>
              <a:t> communication. PAM connected on free channels in rack50 (same rack off all Isolde’s faraday-cup)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333333"/>
                </a:solidFill>
                <a:latin typeface="Helvetica" panose="020B0604020202020204" pitchFamily="34" charset="0"/>
              </a:rPr>
              <a:t>Scanner driven by stepping motors,  read out ISO-SCANNER VME boards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 err="1">
                <a:solidFill>
                  <a:srgbClr val="333333"/>
                </a:solidFill>
                <a:highlight>
                  <a:srgbClr val="00FFFF"/>
                </a:highlight>
                <a:latin typeface="Helvetica" panose="020B0604020202020204" pitchFamily="34" charset="0"/>
              </a:rPr>
              <a:t>Habia</a:t>
            </a:r>
            <a:r>
              <a:rPr lang="en-US" sz="1800" b="0" dirty="0">
                <a:solidFill>
                  <a:srgbClr val="333333"/>
                </a:solidFill>
                <a:highlight>
                  <a:srgbClr val="00FFFF"/>
                </a:highlight>
                <a:latin typeface="Helvetica" panose="020B0604020202020204" pitchFamily="34" charset="0"/>
              </a:rPr>
              <a:t> PTFE coaxial cable with low noise layer for the scanner was cleaned and RGA tested (150°C-24h-30°C/h). The cleaning method is validated with </a:t>
            </a:r>
            <a:r>
              <a:rPr lang="en-US" sz="1800" b="0" dirty="0" err="1">
                <a:solidFill>
                  <a:srgbClr val="333333"/>
                </a:solidFill>
                <a:highlight>
                  <a:srgbClr val="00FFFF"/>
                </a:highlight>
                <a:latin typeface="Helvetica" panose="020B0604020202020204" pitchFamily="34" charset="0"/>
              </a:rPr>
              <a:t>Isopropylic</a:t>
            </a:r>
            <a:r>
              <a:rPr lang="en-US" sz="1800" b="0" dirty="0">
                <a:solidFill>
                  <a:srgbClr val="333333"/>
                </a:solidFill>
                <a:highlight>
                  <a:srgbClr val="00FFFF"/>
                </a:highlight>
                <a:latin typeface="Helvetica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333333"/>
                </a:solidFill>
                <a:highlight>
                  <a:srgbClr val="00FFFF"/>
                </a:highlight>
                <a:latin typeface="Helvetica" panose="020B0604020202020204" pitchFamily="34" charset="0"/>
              </a:rPr>
              <a:t>alcool</a:t>
            </a:r>
            <a:r>
              <a:rPr lang="en-US" sz="1800" b="0" dirty="0">
                <a:solidFill>
                  <a:srgbClr val="333333"/>
                </a:solidFill>
                <a:highlight>
                  <a:srgbClr val="00FFFF"/>
                </a:highlight>
                <a:latin typeface="Helvetica" panose="020B0604020202020204" pitchFamily="34" charset="0"/>
              </a:rPr>
              <a:t> at 40°/ 20mn in ultrasonic cleaner. It shows an acceptable outgassing. </a:t>
            </a:r>
            <a:r>
              <a:rPr lang="en-US" sz="1800" b="0" dirty="0">
                <a:solidFill>
                  <a:srgbClr val="333333"/>
                </a:solidFill>
                <a:latin typeface="Helvetica" panose="020B0604020202020204" pitchFamily="34" charset="0"/>
                <a:hlinkClick r:id="rId2"/>
              </a:rPr>
              <a:t>https://www.habia.com/en/products/industry-standard-cables/coaxial-cables/</a:t>
            </a:r>
            <a:r>
              <a:rPr lang="en-US" sz="1800" b="0" dirty="0">
                <a:solidFill>
                  <a:srgbClr val="333333"/>
                </a:solidFill>
                <a:latin typeface="Helvetica" panose="020B0604020202020204" pitchFamily="34" charset="0"/>
              </a:rPr>
              <a:t> </a:t>
            </a: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6759B-E2D3-E2AF-D8B7-32EFC7956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E8925-F57B-3653-03E9-DCE52C7E4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87613-1E19-F950-8259-35E62D6D0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7486D-C39D-8E06-9CCA-AA2DC3D46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BA299F2-DC3D-7BB2-D1A4-271E01E3E2DD}"/>
              </a:ext>
            </a:extLst>
          </p:cNvPr>
          <p:cNvSpPr txBox="1">
            <a:spLocks/>
          </p:cNvSpPr>
          <p:nvPr/>
        </p:nvSpPr>
        <p:spPr>
          <a:xfrm>
            <a:off x="407985" y="4225837"/>
            <a:ext cx="11376024" cy="1792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Slit control via Standard HIE Isolde electronics and motor drivers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Baseline specs </a:t>
            </a:r>
            <a:r>
              <a:rPr lang="en-US" sz="1800" b="0" dirty="0">
                <a:sym typeface="Wingdings" panose="05000000000000000000" pitchFamily="2" charset="2"/>
              </a:rPr>
              <a:t> only </a:t>
            </a:r>
            <a:r>
              <a:rPr lang="en-US" sz="1800" b="0" dirty="0" err="1">
                <a:sym typeface="Wingdings" panose="05000000000000000000" pitchFamily="2" charset="2"/>
              </a:rPr>
              <a:t>MagneTOF</a:t>
            </a:r>
            <a:r>
              <a:rPr lang="en-US" sz="1800" b="0" dirty="0">
                <a:sym typeface="Wingdings" panose="05000000000000000000" pitchFamily="2" charset="2"/>
              </a:rPr>
              <a:t> expected to be used with pulsed beam, but to cope </a:t>
            </a:r>
            <a:r>
              <a:rPr lang="en-US" sz="1800" b="0" dirty="0"/>
              <a:t>with uncertainty about absolute signal levels and signal/noise: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/>
              <a:t>FC DAQ: recently agreed to prepare both low energy FC DAQ (spare channels available as for DB1) and HIE Isolde readout (with max integration time == xx us) to cope.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 err="1"/>
              <a:t>MagneTOF</a:t>
            </a:r>
            <a:r>
              <a:rPr lang="en-US" sz="1800" b="0" dirty="0"/>
              <a:t> signal via TDC (next slide)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15ADE8B-FF41-9AD9-5359-3689CD7D5F26}"/>
              </a:ext>
            </a:extLst>
          </p:cNvPr>
          <p:cNvSpPr txBox="1">
            <a:spLocks/>
          </p:cNvSpPr>
          <p:nvPr/>
        </p:nvSpPr>
        <p:spPr>
          <a:xfrm>
            <a:off x="412775" y="357137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DB2,3,4</a:t>
            </a:r>
          </a:p>
        </p:txBody>
      </p:sp>
    </p:spTree>
    <p:extLst>
      <p:ext uri="{BB962C8B-B14F-4D97-AF65-F5344CB8AC3E}">
        <p14:creationId xmlns:p14="http://schemas.microsoft.com/office/powerpoint/2010/main" val="1915760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2DDA7D-5102-C933-352E-D2E168EA1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Needed resolution is ~1ns, for 10-20 ns windows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best choice is </a:t>
            </a:r>
            <a:r>
              <a:rPr lang="en-US" dirty="0" err="1"/>
              <a:t>PicoQuant</a:t>
            </a:r>
            <a:r>
              <a:rPr lang="en-US" dirty="0"/>
              <a:t> </a:t>
            </a:r>
            <a:r>
              <a:rPr lang="en-US" dirty="0" err="1"/>
              <a:t>TimeHarp</a:t>
            </a:r>
            <a:r>
              <a:rPr lang="en-US" dirty="0"/>
              <a:t> 260 NANO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250 </a:t>
            </a:r>
            <a:r>
              <a:rPr lang="en-US" dirty="0" err="1"/>
              <a:t>ps</a:t>
            </a:r>
            <a:r>
              <a:rPr lang="en-US" dirty="0"/>
              <a:t> time bin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Single input channel, multiplexer at the input to select </a:t>
            </a:r>
            <a:r>
              <a:rPr lang="en-US" dirty="0" err="1"/>
              <a:t>MagneToF</a:t>
            </a:r>
            <a:endParaRPr lang="en-US" dirty="0"/>
          </a:p>
          <a:p>
            <a:pPr marL="990900" lvl="2" indent="-342900"/>
            <a:r>
              <a:rPr lang="en-US" dirty="0" err="1"/>
              <a:t>MagneToFs</a:t>
            </a:r>
            <a:r>
              <a:rPr lang="en-US" dirty="0"/>
              <a:t> stop the beam, so there is only one channel active at any time → can use multiplexer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Same model (different variant) of the upcoming LHC BSRL upgrade → </a:t>
            </a:r>
            <a:r>
              <a:rPr lang="en-US" dirty="0" err="1"/>
              <a:t>Standarisation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5.6 </a:t>
            </a:r>
            <a:r>
              <a:rPr lang="en-US" dirty="0" err="1"/>
              <a:t>kEUR</a:t>
            </a:r>
            <a:r>
              <a:rPr lang="en-US" dirty="0"/>
              <a:t> for card, multiplexer &lt;500 EUR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In-depth discussion to happen on 5/6/2024 (for PUMA and HIE Isolde silicon detectors DAQ CONS)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0A4DC5-82B4-8EE8-32D4-E954F120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MagneTOF</a:t>
            </a:r>
            <a:r>
              <a:rPr lang="en-US" dirty="0"/>
              <a:t> – DAQ via TDC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EF00E-8A3C-5C5F-92C0-245CF840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8DD92-49C9-A3A5-9469-8C58F988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FCDAE-D368-1410-A816-E5997BC4F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60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CE0BA4-875D-EB9C-C6C3-E7ED5D771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r>
              <a:rPr lang="en-US" b="0" dirty="0"/>
              <a:t>Electronics chassis and components being prepared / procured. Plan to be ready for end of the year</a:t>
            </a:r>
          </a:p>
          <a:p>
            <a:r>
              <a:rPr lang="en-US" b="0" dirty="0"/>
              <a:t>Cables and racks  requested (next slide)</a:t>
            </a:r>
          </a:p>
          <a:p>
            <a:r>
              <a:rPr lang="en-US" b="0" dirty="0"/>
              <a:t>Budget: 70k foreseen in initial envelope may not be enough, depends on real cable costs (EN-EL to answer ticket) and TDC choices. </a:t>
            </a:r>
          </a:p>
          <a:p>
            <a:r>
              <a:rPr lang="en-US" b="0" dirty="0"/>
              <a:t>(Also related to HV platform plates, see next slides):</a:t>
            </a:r>
          </a:p>
          <a:p>
            <a:r>
              <a:rPr lang="en-US" b="0" dirty="0"/>
              <a:t>+15-20k for additional PAMs + DSS work for procurement, reception, chassis assembly/tests</a:t>
            </a:r>
          </a:p>
          <a:p>
            <a:endParaRPr lang="en-US" b="0" dirty="0"/>
          </a:p>
          <a:p>
            <a:r>
              <a:rPr lang="en-US" b="0" dirty="0"/>
              <a:t>Will come back ASAP with best estimate.</a:t>
            </a:r>
          </a:p>
          <a:p>
            <a:r>
              <a:rPr lang="en-US" b="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EDE7AA-2A02-EB52-C198-4460209B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and budget (electronics)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CF162-7EA9-26CF-553F-F4AB9A0D5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A6120-6355-C778-C20E-557BB9CA6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6B0A6-F757-1778-129F-37F6CAC8D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79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598A6B-F8A9-D13B-7119-F752DA806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151" y="1710418"/>
            <a:ext cx="7336221" cy="2597660"/>
          </a:xfrm>
        </p:spPr>
        <p:txBody>
          <a:bodyPr/>
          <a:lstStyle/>
          <a:p>
            <a:r>
              <a:rPr lang="en-US" b="0" dirty="0"/>
              <a:t>Requests submitted and being processed: </a:t>
            </a:r>
          </a:p>
          <a:p>
            <a:r>
              <a:rPr lang="en-US" sz="1800" b="0" dirty="0">
                <a:solidFill>
                  <a:srgbClr val="0000FF"/>
                </a:solidFill>
                <a:latin typeface="SegoeUI"/>
                <a:hlinkClick r:id="rId2"/>
              </a:rPr>
              <a:t>RQF2634357</a:t>
            </a:r>
            <a:r>
              <a:rPr lang="en-US" sz="1800" b="0" dirty="0">
                <a:solidFill>
                  <a:srgbClr val="1B1B1B"/>
                </a:solidFill>
                <a:latin typeface="SegoeUI"/>
                <a:hlinkClick r:id="rId2"/>
              </a:rPr>
              <a:t>  DIC</a:t>
            </a:r>
            <a:endParaRPr lang="en-US" sz="1800" b="0" dirty="0">
              <a:solidFill>
                <a:srgbClr val="1B1B1B"/>
              </a:solidFill>
              <a:latin typeface="SegoeUI"/>
            </a:endParaRPr>
          </a:p>
          <a:p>
            <a:r>
              <a:rPr lang="en-US" sz="1800" b="0" dirty="0">
                <a:solidFill>
                  <a:srgbClr val="0000FF"/>
                </a:solidFill>
                <a:latin typeface="SegoeUI"/>
                <a:hlinkClick r:id="rId3"/>
              </a:rPr>
              <a:t>RQF2597896</a:t>
            </a:r>
            <a:r>
              <a:rPr lang="en-US" sz="1800" b="0" dirty="0">
                <a:solidFill>
                  <a:srgbClr val="1B1B1B"/>
                </a:solidFill>
                <a:latin typeface="SegoeUI"/>
                <a:hlinkClick r:id="rId3"/>
              </a:rPr>
              <a:t>  Rack</a:t>
            </a:r>
            <a:endParaRPr lang="en-US" sz="1800" b="0" dirty="0">
              <a:solidFill>
                <a:srgbClr val="1B1B1B"/>
              </a:solidFill>
              <a:latin typeface="SegoeUI"/>
            </a:endParaRPr>
          </a:p>
          <a:p>
            <a:r>
              <a:rPr lang="en-GB" sz="1800" b="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RQF2749174 - Electrical connection of the rack</a:t>
            </a:r>
            <a:endParaRPr lang="en-US" sz="1800" b="0" dirty="0">
              <a:solidFill>
                <a:srgbClr val="1B1B1B"/>
              </a:solidFill>
              <a:latin typeface="SegoeUI"/>
            </a:endParaRPr>
          </a:p>
          <a:p>
            <a:r>
              <a:rPr lang="fr-FR" sz="1800" b="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RQF2783961 - Installation d'un </a:t>
            </a:r>
            <a:r>
              <a:rPr lang="fr-FR" sz="1800" b="0" u="sng" dirty="0" err="1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chassis</a:t>
            </a:r>
            <a:r>
              <a:rPr lang="fr-FR" sz="1800" b="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 VME</a:t>
            </a:r>
            <a:endParaRPr lang="en-GB" sz="1800" b="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72E8C4-6D98-40C2-7C04-5CAA8DDB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Cables and Rack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75AFF-293B-AB2B-C2B2-466A7F92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89833-BE8C-AC77-45DD-A38E2AE59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A5EAF-F98A-6043-3138-B05EB2A0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2187BA-6743-7E27-1FC4-38BE00670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4614" y="649985"/>
            <a:ext cx="4196508" cy="502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22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238F52A-5A89-789D-1E79-55AA96116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29" t="18838" r="3738" b="3637"/>
          <a:stretch/>
        </p:blipFill>
        <p:spPr>
          <a:xfrm>
            <a:off x="157873" y="956659"/>
            <a:ext cx="8202777" cy="415656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117BB6-A858-FC48-807A-E6B3D40B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Collector Plates – Additional request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87FBF-4A72-2854-BC7D-050EFC904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FF263-C5B5-AFA2-B924-575045D3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EB608-D80A-1037-D9E6-250216CB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00C80F-F7F1-87A0-0559-E661277F2FDA}"/>
              </a:ext>
            </a:extLst>
          </p:cNvPr>
          <p:cNvSpPr txBox="1"/>
          <p:nvPr/>
        </p:nvSpPr>
        <p:spPr>
          <a:xfrm>
            <a:off x="8583260" y="436335"/>
            <a:ext cx="3450867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4 Collector Plates: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Manually Actuated;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Alu Plate DN35, no requirements on the thickness (1 mm?);</a:t>
            </a:r>
            <a:endParaRPr lang="en-GB" sz="14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We will take charge of the design and production;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1 </a:t>
            </a:r>
            <a:r>
              <a:rPr lang="en-GB" sz="1400" dirty="0" err="1">
                <a:solidFill>
                  <a:schemeClr val="tx2"/>
                </a:solidFill>
              </a:rPr>
              <a:t>MagneToF</a:t>
            </a:r>
            <a:r>
              <a:rPr lang="en-GB" sz="1400" dirty="0">
                <a:solidFill>
                  <a:schemeClr val="tx2"/>
                </a:solidFill>
              </a:rPr>
              <a:t> mini: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Manually Actuated;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We will take charge of the design and production;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Is the </a:t>
            </a:r>
            <a:r>
              <a:rPr lang="en-GB" sz="1400" dirty="0" err="1">
                <a:solidFill>
                  <a:schemeClr val="tx2"/>
                </a:solidFill>
              </a:rPr>
              <a:t>MagneToF</a:t>
            </a:r>
            <a:r>
              <a:rPr lang="en-GB" sz="1400" dirty="0">
                <a:solidFill>
                  <a:schemeClr val="tx2"/>
                </a:solidFill>
              </a:rPr>
              <a:t> supplied by the collaboration or purchased by us?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Budget:15X5 KCHF (75 KCHF) t o be added to the previous envelop.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C575D9-2456-C401-349E-B8B7B7C63940}"/>
              </a:ext>
            </a:extLst>
          </p:cNvPr>
          <p:cNvSpPr txBox="1"/>
          <p:nvPr/>
        </p:nvSpPr>
        <p:spPr>
          <a:xfrm>
            <a:off x="7545372" y="4565660"/>
            <a:ext cx="451656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</a:rPr>
              <a:t>Single </a:t>
            </a:r>
            <a:r>
              <a:rPr lang="en-US" sz="1600" dirty="0" err="1">
                <a:solidFill>
                  <a:srgbClr val="303030"/>
                </a:solidFill>
              </a:rPr>
              <a:t>MagneToF</a:t>
            </a:r>
            <a:r>
              <a:rPr lang="en-US" sz="1600" dirty="0">
                <a:solidFill>
                  <a:srgbClr val="303030"/>
                </a:solidFill>
              </a:rPr>
              <a:t> mini in the cage (?)</a:t>
            </a:r>
          </a:p>
          <a:p>
            <a:r>
              <a:rPr lang="en-US" sz="1600" dirty="0">
                <a:solidFill>
                  <a:srgbClr val="303030"/>
                </a:solidFill>
              </a:rPr>
              <a:t>Reused from MR-</a:t>
            </a:r>
            <a:r>
              <a:rPr lang="en-US" sz="1600" dirty="0" err="1">
                <a:solidFill>
                  <a:srgbClr val="303030"/>
                </a:solidFill>
              </a:rPr>
              <a:t>ToF</a:t>
            </a:r>
            <a:r>
              <a:rPr lang="en-US" sz="1600" dirty="0">
                <a:solidFill>
                  <a:srgbClr val="303030"/>
                </a:solidFill>
              </a:rPr>
              <a:t> MS operation</a:t>
            </a:r>
          </a:p>
          <a:p>
            <a:r>
              <a:rPr lang="en-US" sz="1600" dirty="0">
                <a:solidFill>
                  <a:srgbClr val="303030"/>
                </a:solidFill>
              </a:rPr>
              <a:t>If at 30 kV, isolation is challenging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28AB90-9BA0-E0A2-FC38-363D671A49A2}"/>
              </a:ext>
            </a:extLst>
          </p:cNvPr>
          <p:cNvSpPr txBox="1"/>
          <p:nvPr/>
        </p:nvSpPr>
        <p:spPr>
          <a:xfrm>
            <a:off x="815006" y="5042118"/>
            <a:ext cx="6094476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Single/Individual PAM for 4 collector plates, to be connected one at a time</a:t>
            </a:r>
            <a:r>
              <a:rPr lang="en-GB" sz="1600" dirty="0">
                <a:solidFill>
                  <a:srgbClr val="303030"/>
                </a:solidFill>
              </a:rPr>
              <a:t>  (Seldom used)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03030"/>
                </a:solidFill>
              </a:rPr>
              <a:t>HV isolation for data to PLC-</a:t>
            </a:r>
            <a:r>
              <a:rPr lang="en-GB" sz="1600" dirty="0" err="1">
                <a:solidFill>
                  <a:srgbClr val="303030"/>
                </a:solidFill>
              </a:rPr>
              <a:t>profinet</a:t>
            </a:r>
            <a:r>
              <a:rPr lang="en-GB" sz="1600" dirty="0">
                <a:solidFill>
                  <a:srgbClr val="303030"/>
                </a:solidFill>
              </a:rPr>
              <a:t>:  made via an ethernet-fibre adapter – no issue with 30kV isolation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03030"/>
                </a:solidFill>
              </a:rPr>
              <a:t>Power (24V) taken from inside the power supplies available in the cage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63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6A823-B3C5-76B5-1C15-8442E1E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944800"/>
            <a:ext cx="11376024" cy="5449929"/>
          </a:xfrm>
          <a:solidFill>
            <a:schemeClr val="bg1"/>
          </a:solidFill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0" dirty="0"/>
              <a:t>DBs layout ~finished, integration being completed, procurement and manufacturing to start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0" dirty="0"/>
              <a:t>Both DAQ types (low energy Isolde and HIE Isolde version) will be prepared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0" dirty="0"/>
              <a:t>Schedule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600" dirty="0"/>
              <a:t>Best effort in place. Will do all possible to be in line with overall project schedule. Will come back ASAP to confirm or announce delays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0" dirty="0"/>
              <a:t>Budget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600" dirty="0"/>
              <a:t>Initial budget estimate (270kCHF) 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600" b="0" dirty="0"/>
              <a:t>likely to need 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sz="1600" b="0" dirty="0"/>
              <a:t>+ 45k for </a:t>
            </a:r>
            <a:r>
              <a:rPr lang="en-US" sz="1600" dirty="0" err="1"/>
              <a:t>M</a:t>
            </a:r>
            <a:r>
              <a:rPr lang="en-US" sz="1600" b="0" dirty="0" err="1"/>
              <a:t>agneTof</a:t>
            </a:r>
            <a:r>
              <a:rPr lang="en-US" sz="1600" b="0" dirty="0"/>
              <a:t> + 20-30k for </a:t>
            </a:r>
            <a:r>
              <a:rPr lang="en-US" sz="1600" b="0" dirty="0" err="1"/>
              <a:t>relatd</a:t>
            </a:r>
            <a:r>
              <a:rPr lang="en-US" sz="1600" b="0" dirty="0"/>
              <a:t> electronics (TBC)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sz="1600" dirty="0"/>
              <a:t>+75k for HV platform collector plates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sz="1600" dirty="0"/>
              <a:t>+20k for additional PAMs + DSS work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/>
              <a:t>SW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600" dirty="0"/>
              <a:t>We still need to look at details about SW solutions to combine Low energy ISOLDE and HIE control + DAQ (</a:t>
            </a:r>
            <a:r>
              <a:rPr lang="en-US" sz="1600" dirty="0" err="1"/>
              <a:t>e.g</a:t>
            </a:r>
            <a:r>
              <a:rPr lang="en-US" sz="1600" dirty="0"/>
              <a:t> sync DB2-3-4 scanners DAQ </a:t>
            </a:r>
            <a:r>
              <a:rPr lang="en-US" sz="1600" dirty="0" err="1"/>
              <a:t>wtth</a:t>
            </a:r>
            <a:r>
              <a:rPr lang="en-US" sz="1600" dirty="0"/>
              <a:t> motor movements)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600" dirty="0"/>
              <a:t>TDC SW development in parallel to new LHC LDM and HIE Isolde Si detectors – almost surely not completed before Q1 2025 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2302EF-30AF-9645-B5F1-AB5A86295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32B4C-908B-24CC-84C2-ACF24EF43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BC29D-3810-7E74-725C-A40B8CDA3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D2380-A6C6-02E8-E6C7-2ED2D4333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98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1D93-943E-E682-7830-1C433EDF5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Layout – Beam instrumentation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8E790D-28A6-5694-4C6F-C965E22B9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B9BE53-9DA7-189E-94BD-2A7DBD411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6CCCAD8-6843-5BBE-1FCF-DC2DD6BB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523E1C-9D6F-F348-5CFE-4C005B897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47" y="1302749"/>
            <a:ext cx="7340030" cy="398508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093B3B0-FA87-26E2-58FD-2174F5A74F19}"/>
              </a:ext>
            </a:extLst>
          </p:cNvPr>
          <p:cNvSpPr txBox="1"/>
          <p:nvPr/>
        </p:nvSpPr>
        <p:spPr>
          <a:xfrm>
            <a:off x="8135305" y="1351508"/>
            <a:ext cx="3717384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Continuous  beam from ISOLDE</a:t>
            </a:r>
            <a:r>
              <a:rPr lang="en-US" sz="1400" dirty="0"/>
              <a:t>:</a:t>
            </a:r>
          </a:p>
          <a:p>
            <a:endParaRPr lang="en-US" sz="1400" dirty="0"/>
          </a:p>
          <a:p>
            <a:r>
              <a:rPr lang="en-US" sz="1400" dirty="0"/>
              <a:t>- 30-60keV</a:t>
            </a:r>
          </a:p>
          <a:p>
            <a:r>
              <a:rPr lang="en-US" sz="1400" dirty="0"/>
              <a:t>- Current of 1pA to a maximum of 1nA in rare cases</a:t>
            </a:r>
          </a:p>
          <a:p>
            <a:r>
              <a:rPr lang="en-US" sz="1400" dirty="0"/>
              <a:t>- Transversal emittance of 30 pi mm </a:t>
            </a:r>
            <a:r>
              <a:rPr lang="en-US" sz="1400" dirty="0" err="1"/>
              <a:t>mrad</a:t>
            </a:r>
            <a:r>
              <a:rPr lang="en-US" sz="1400" dirty="0"/>
              <a:t> (tbc)</a:t>
            </a:r>
          </a:p>
          <a:p>
            <a:endParaRPr lang="en-US" sz="1400" dirty="0"/>
          </a:p>
          <a:p>
            <a:r>
              <a:rPr lang="en-US" sz="1400" b="1" dirty="0"/>
              <a:t>Pulsed beam (after Paul trap/separator):</a:t>
            </a:r>
          </a:p>
          <a:p>
            <a:endParaRPr lang="en-US" sz="1400" b="1" dirty="0"/>
          </a:p>
          <a:p>
            <a:r>
              <a:rPr lang="en-US" sz="1400" dirty="0"/>
              <a:t>- Expected energy spread and bunch length tbc, a maximum </a:t>
            </a:r>
            <a:r>
              <a:rPr lang="en-US" sz="1400" dirty="0" err="1"/>
              <a:t>DeltaE</a:t>
            </a:r>
            <a:r>
              <a:rPr lang="en-US" sz="1400" dirty="0"/>
              <a:t> of 5%</a:t>
            </a:r>
          </a:p>
          <a:p>
            <a:r>
              <a:rPr lang="en-US" sz="1400" dirty="0"/>
              <a:t>- bunch length of 100ns-100mus</a:t>
            </a:r>
          </a:p>
          <a:p>
            <a:r>
              <a:rPr lang="en-US" sz="1400" dirty="0"/>
              <a:t>- Expect 1 (for unstable ions) to 10^5 (for stable ions) ions per bunch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7E0CBD-8403-59F3-4257-E548CACD0C76}"/>
              </a:ext>
            </a:extLst>
          </p:cNvPr>
          <p:cNvSpPr txBox="1"/>
          <p:nvPr/>
        </p:nvSpPr>
        <p:spPr>
          <a:xfrm>
            <a:off x="101600" y="5663887"/>
            <a:ext cx="1022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BI work kind of boosted recently, meetings organized by </a:t>
            </a:r>
            <a:r>
              <a:rPr lang="en-US" dirty="0" err="1"/>
              <a:t>Puma@Isolde</a:t>
            </a:r>
            <a:r>
              <a:rPr lang="en-US" dirty="0"/>
              <a:t> </a:t>
            </a:r>
          </a:p>
          <a:p>
            <a:r>
              <a:rPr lang="en-US" dirty="0"/>
              <a:t>https://indico.cern.ch/category/15189/</a:t>
            </a:r>
          </a:p>
        </p:txBody>
      </p:sp>
    </p:spTree>
    <p:extLst>
      <p:ext uri="{BB962C8B-B14F-4D97-AF65-F5344CB8AC3E}">
        <p14:creationId xmlns:p14="http://schemas.microsoft.com/office/powerpoint/2010/main" val="2973137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FD1062-825C-31CF-9651-7B1E2276F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DB1 : 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b="0" dirty="0"/>
              <a:t>Standard low energy ISOLDE DB equipped with 1 FC and 1 scanner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DAQ : continuous acquisition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signal acquisition with integration time can be changed from 200ms to 1s. Max rep </a:t>
            </a:r>
            <a:r>
              <a:rPr lang="en-US" dirty="0" err="1"/>
              <a:t>rep</a:t>
            </a:r>
            <a:r>
              <a:rPr lang="en-US" dirty="0"/>
              <a:t> rate 5Hz. 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FC signal via low noise high sensitivity electronics – Pico Ampere Meters (PAM)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Scanner acquisition correlated to motor movement, via dedicated VME electronics</a:t>
            </a:r>
          </a:p>
          <a:p>
            <a:r>
              <a:rPr lang="en-US" dirty="0"/>
              <a:t>DB2,3,4 :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Standard (long) HIE DBs with multiple ports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Possibility to install different detectors with different actuators, either IN out or motorized - see 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DAQ: detector signals sync to pulsed beam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5EB316-ACF8-9668-A452-57FD57846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Boxes (BD) -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0BD9B-DAE0-CE0D-0EC6-622C78E04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19FE7-04D8-172E-0DF6-5C7857E17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28BCC-A798-8217-C714-705484784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3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913F33-C540-4AEC-FCEC-8334EFBAB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1" y="1308799"/>
            <a:ext cx="5816314" cy="46085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0" dirty="0"/>
              <a:t>Recently agreed to equip </a:t>
            </a:r>
            <a:r>
              <a:rPr lang="en-US" sz="2000" dirty="0"/>
              <a:t>all 3 DBs</a:t>
            </a:r>
            <a:r>
              <a:rPr lang="en-US" sz="2000" b="0" dirty="0"/>
              <a:t> with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(ISOLDE-type) scanner </a:t>
            </a:r>
            <a:r>
              <a:rPr lang="en-US" sz="2000" b="0" dirty="0"/>
              <a:t>(to be compatible with the option of having FC IN at the same time).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H+V slit</a:t>
            </a:r>
            <a:r>
              <a:rPr lang="en-US" sz="2000" b="0" dirty="0"/>
              <a:t>, 45 degrees actuator.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/>
              <a:t>Aperture to be confirmed.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/>
              <a:t>May want to have two sets of H/V slits with different aperture on the same actuator.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/>
              <a:t>Concept: only one slit at a time overlapped to </a:t>
            </a:r>
            <a:r>
              <a:rPr lang="en-US" sz="2000" b="0" dirty="0" err="1"/>
              <a:t>MagneTOF</a:t>
            </a:r>
            <a:r>
              <a:rPr lang="en-US" sz="2000" b="0" dirty="0"/>
              <a:t> acceptance.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FC </a:t>
            </a:r>
            <a:r>
              <a:rPr lang="en-US" sz="2000" b="0" dirty="0"/>
              <a:t>(IN-OUT).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</a:t>
            </a:r>
            <a:r>
              <a:rPr lang="en-US" sz="2000" dirty="0" err="1"/>
              <a:t>MagneTOF</a:t>
            </a:r>
            <a:r>
              <a:rPr lang="en-US" sz="2000" dirty="0"/>
              <a:t> </a:t>
            </a:r>
            <a:r>
              <a:rPr lang="en-US" sz="2000" b="0" dirty="0"/>
              <a:t>(IN-OUT).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10D2D1-E949-7435-EB74-371881C8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DB2,3,4 – Layout + Use cases / modes of 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101D-BCDD-571D-9662-3D6F6F604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754C6-550A-EFCA-186A-8264F447B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4B0D8-A7CF-9416-339F-4E600B272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4FAE757-B7C5-28CE-5B6C-6422977C3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332517"/>
              </p:ext>
            </p:extLst>
          </p:nvPr>
        </p:nvGraphicFramePr>
        <p:xfrm>
          <a:off x="6517307" y="1295762"/>
          <a:ext cx="5522977" cy="2390479"/>
        </p:xfrm>
        <a:graphic>
          <a:graphicData uri="http://schemas.openxmlformats.org/drawingml/2006/table">
            <a:tbl>
              <a:tblPr firstRow="1">
                <a:tableStyleId>{D113A9D2-9D6B-4929-AA2D-F23B5EE8CBE7}</a:tableStyleId>
              </a:tblPr>
              <a:tblGrid>
                <a:gridCol w="1119967">
                  <a:extLst>
                    <a:ext uri="{9D8B030D-6E8A-4147-A177-3AD203B41FA5}">
                      <a16:colId xmlns:a16="http://schemas.microsoft.com/office/drawing/2014/main" val="2812305266"/>
                    </a:ext>
                  </a:extLst>
                </a:gridCol>
                <a:gridCol w="880602">
                  <a:extLst>
                    <a:ext uri="{9D8B030D-6E8A-4147-A177-3AD203B41FA5}">
                      <a16:colId xmlns:a16="http://schemas.microsoft.com/office/drawing/2014/main" val="1112337879"/>
                    </a:ext>
                  </a:extLst>
                </a:gridCol>
                <a:gridCol w="880602">
                  <a:extLst>
                    <a:ext uri="{9D8B030D-6E8A-4147-A177-3AD203B41FA5}">
                      <a16:colId xmlns:a16="http://schemas.microsoft.com/office/drawing/2014/main" val="2154181381"/>
                    </a:ext>
                  </a:extLst>
                </a:gridCol>
                <a:gridCol w="880602">
                  <a:extLst>
                    <a:ext uri="{9D8B030D-6E8A-4147-A177-3AD203B41FA5}">
                      <a16:colId xmlns:a16="http://schemas.microsoft.com/office/drawing/2014/main" val="1635292887"/>
                    </a:ext>
                  </a:extLst>
                </a:gridCol>
                <a:gridCol w="746221">
                  <a:extLst>
                    <a:ext uri="{9D8B030D-6E8A-4147-A177-3AD203B41FA5}">
                      <a16:colId xmlns:a16="http://schemas.microsoft.com/office/drawing/2014/main" val="2417256902"/>
                    </a:ext>
                  </a:extLst>
                </a:gridCol>
                <a:gridCol w="1014983">
                  <a:extLst>
                    <a:ext uri="{9D8B030D-6E8A-4147-A177-3AD203B41FA5}">
                      <a16:colId xmlns:a16="http://schemas.microsoft.com/office/drawing/2014/main" val="4083965533"/>
                    </a:ext>
                  </a:extLst>
                </a:gridCol>
              </a:tblGrid>
              <a:tr h="635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Operation Mode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Beam Mode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Scanner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H+V Slit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FC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solidFill>
                            <a:srgbClr val="002060"/>
                          </a:solidFill>
                          <a:effectLst/>
                        </a:rPr>
                        <a:t>MagneTOF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334402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(fixed)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05944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#2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 (scan)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(fixed)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945802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(scan)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831173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Pulsed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(scan)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(fixed)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39607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Pulsed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 (fixed)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06275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61150C99-D8BC-A79D-631D-6A95A9A0C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1207" y="3965871"/>
            <a:ext cx="1537671" cy="239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57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336C47-7D1C-3358-0E05-33C7D2339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283" y="1046163"/>
            <a:ext cx="10850137" cy="2387600"/>
          </a:xfrm>
        </p:spPr>
        <p:txBody>
          <a:bodyPr/>
          <a:lstStyle/>
          <a:p>
            <a:r>
              <a:rPr lang="en-US" sz="4000" dirty="0" err="1"/>
              <a:t>Status&amp;Plans</a:t>
            </a:r>
            <a:r>
              <a:rPr lang="en-US" sz="4000" dirty="0"/>
              <a:t> of DBs mechanical  design/integration/procurement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06917D2-E98C-4117-0A81-AEE31041B7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AD96-6535-D189-232C-B23A5280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62362-D70D-4725-5F89-220913581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F55EB-8976-716B-1397-6F5FD424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0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1D93-943E-E682-7830-1C433EDF5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DB1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5CBE3-B02A-FA5E-FE2B-4CDB2A2CE9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51" y="1193539"/>
            <a:ext cx="11623674" cy="4608512"/>
          </a:xfrm>
        </p:spPr>
        <p:txBody>
          <a:bodyPr>
            <a:normAutofit fontScale="92500" lnSpcReduction="20000"/>
          </a:bodyPr>
          <a:lstStyle/>
          <a:p>
            <a:r>
              <a:rPr lang="fr-CH" dirty="0"/>
              <a:t>1x Scanner &amp; Faraday cup, 10-8mbar for DC </a:t>
            </a:r>
            <a:r>
              <a:rPr lang="fr-CH" dirty="0" err="1"/>
              <a:t>beam</a:t>
            </a:r>
            <a:r>
              <a:rPr lang="fr-CH" dirty="0"/>
              <a:t> (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Isolde)</a:t>
            </a:r>
            <a:endParaRPr lang="en-GB" dirty="0"/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New design from Standard Models with CF Flange. 2 Instruments SC+FC on same Flange.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Study made @ 70%, forecast @ end of June 2024.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X,Y, Z Adjustment box table to be done and added to the instrument.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As production drawings ready, order (material &amp; components) will be done by main workshop, delay to be discussed this week with main workshop.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rgbClr val="FF0000"/>
                </a:solidFill>
              </a:rPr>
              <a:t>Update: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Beam diameter 26mm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Alignment table added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2D drawings being done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Job discussed with the Main Workshop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Discussion with VSC foreseen for next week.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Raw Material being purchased next week &amp; critical standard components ( gaskets &amp; bellows)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Great collaboration with EN-MME design office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endParaRPr lang="en-GB" sz="2100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E78464B2-1451-EF33-3765-57FE39EB299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28 May 2024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542258F9-1FD1-C5E4-7BFB-08228245B8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BI4Puma@IsoldeDay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8D819671-03DE-E070-A94D-55BBF1F849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75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51EBFA-32DA-37D5-ECA2-029B1DE7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7282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DB2,3,4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A4003DA-4D84-0CD6-8021-4B60B30D5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362" y="989547"/>
            <a:ext cx="11577337" cy="4878905"/>
          </a:xfrm>
        </p:spPr>
        <p:txBody>
          <a:bodyPr>
            <a:noAutofit/>
          </a:bodyPr>
          <a:lstStyle/>
          <a:p>
            <a:pPr algn="just"/>
            <a:r>
              <a:rPr lang="en-GB" sz="1400" dirty="0"/>
              <a:t>3 (+1) HIE Isolde (Long) DBs, 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10-9mbar/10-11 mbar for DC and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Pulsed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Beam </a:t>
            </a:r>
            <a:endParaRPr lang="en-GB" sz="1400" dirty="0"/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/>
              <a:t>1 Instrument per Flange.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/>
              <a:t>Slits &amp; FC instruments study ready.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/>
              <a:t>Complete study made @ 30%, forecast @ end of July 2024.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/>
              <a:t>X,Y, Z Adjustment box table to be done and added to the instrument.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/>
              <a:t>As production drawings ready, order (material &amp; components) will be done by main workshop, delay to be discussed this week with main workshop.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 err="1">
                <a:highlight>
                  <a:srgbClr val="FFFF00"/>
                </a:highlight>
              </a:rPr>
              <a:t>MagneToF</a:t>
            </a:r>
            <a:r>
              <a:rPr lang="en-GB" sz="1400" dirty="0">
                <a:highlight>
                  <a:srgbClr val="FFFF00"/>
                </a:highlight>
              </a:rPr>
              <a:t>, supplied by the collaboration.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Update: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Beam diameter 26mm 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 confirmed?</a:t>
            </a:r>
            <a:endParaRPr lang="en-GB" sz="1400" dirty="0">
              <a:solidFill>
                <a:srgbClr val="FF0000"/>
              </a:solidFill>
            </a:endParaRP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Alignment table added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2D drawings being done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Job discussed with the Main Workshop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Discussion with VSC foreseen for next week.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Raw Material being purchased next week &amp; critical standard components ( gaskets &amp; bellows)</a:t>
            </a:r>
          </a:p>
          <a:p>
            <a:pPr marL="991050" lvl="2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Great collaboration with EN-MME design office</a:t>
            </a:r>
          </a:p>
          <a:p>
            <a:pPr marL="609750" lvl="1" indent="-285750" algn="just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FF0000"/>
              </a:solidFill>
            </a:endParaRPr>
          </a:p>
          <a:p>
            <a:pPr marL="933900" lvl="2" indent="-285750" algn="just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B8EBC-F5BA-41C1-34F9-8DA493C02BC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28 May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251B5-D6DF-EBBF-DECE-F4958C9EBE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BI4Puma@IsoldeDay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B41C3-12CA-52CF-187B-64E511BB75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81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7035E9-E4A4-3671-5723-479BB843B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Mechanical Production Planning </a:t>
            </a:r>
            <a:r>
              <a:rPr lang="en-US" dirty="0">
                <a:solidFill>
                  <a:srgbClr val="FF0000"/>
                </a:solidFill>
              </a:rPr>
              <a:t>(Updates)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89C7D-56A5-8F50-9A87-6080F25EC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DFE97-7125-3B5E-839C-5B87C810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BEEF6-564F-2E9A-BA8B-532FBE3E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1868FC7-B902-A071-8551-B3472EF5F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Raw material purchasing – orders to be launched in the coming 2 weeks;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 several design modifications over summer. 2D drawings being produced, material purchase in the coming week (316LN – 2D forged instead of 3D forged).</a:t>
            </a:r>
            <a:endParaRPr lang="en-US" b="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Design completion within June 2024 for the first instrument; July 2024 for the DBs; 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 design completed in August.</a:t>
            </a:r>
            <a:endParaRPr lang="en-US" b="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Production with Main Workshop </a:t>
            </a:r>
            <a:r>
              <a:rPr lang="en-US" b="0" dirty="0">
                <a:sym typeface="Wingdings" panose="05000000000000000000" pitchFamily="2" charset="2"/>
              </a:rPr>
              <a:t> likely the instruments will be ready not earlier than Q1 2025  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feasible but tight. To be added to this timeline the following: metrology measurements ,cleaning, assembly and VSC acceptance test. 2 – 3 months estimated.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0" dirty="0"/>
              <a:t>Budget envelop : 200 KCHF for the mechanical production. This was based on the previous estimates </a:t>
            </a:r>
            <a:r>
              <a:rPr lang="en-GB" b="0" dirty="0">
                <a:highlight>
                  <a:srgbClr val="FFFF00"/>
                </a:highlight>
              </a:rPr>
              <a:t>without the </a:t>
            </a:r>
            <a:r>
              <a:rPr lang="en-GB" b="0" dirty="0" err="1">
                <a:highlight>
                  <a:srgbClr val="FFFF00"/>
                </a:highlight>
              </a:rPr>
              <a:t>MagneToF</a:t>
            </a:r>
            <a:r>
              <a:rPr lang="en-GB" b="0" dirty="0"/>
              <a:t>: 45 KCHF should be added to this envelop.</a:t>
            </a:r>
            <a:r>
              <a:rPr lang="en-GB" b="0" dirty="0">
                <a:sym typeface="Wingdings" panose="05000000000000000000" pitchFamily="2" charset="2"/>
              </a:rPr>
              <a:t> </a:t>
            </a:r>
            <a:r>
              <a:rPr lang="en-GB" b="0" dirty="0">
                <a:solidFill>
                  <a:srgbClr val="FF0000"/>
                </a:solidFill>
                <a:sym typeface="Wingdings" panose="05000000000000000000" pitchFamily="2" charset="2"/>
              </a:rPr>
              <a:t>no updated</a:t>
            </a:r>
            <a:endParaRPr lang="en-GB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8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336C47-7D1C-3358-0E05-33C7D2339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283" y="1046163"/>
            <a:ext cx="10850137" cy="2387600"/>
          </a:xfrm>
        </p:spPr>
        <p:txBody>
          <a:bodyPr/>
          <a:lstStyle/>
          <a:p>
            <a:r>
              <a:rPr lang="en-US" sz="4000" dirty="0" err="1"/>
              <a:t>Status&amp;Plans</a:t>
            </a:r>
            <a:r>
              <a:rPr lang="en-US" sz="4000" dirty="0"/>
              <a:t> of DBs electronics architecture, cabling, racks </a:t>
            </a:r>
            <a:r>
              <a:rPr lang="en-US" sz="4000" dirty="0" err="1"/>
              <a:t>etc</a:t>
            </a:r>
            <a:r>
              <a:rPr lang="en-US" sz="4000" dirty="0"/>
              <a:t>…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06917D2-E98C-4117-0A81-AEE31041B7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AD96-6535-D189-232C-B23A5280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62362-D70D-4725-5F89-220913581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F55EB-8976-716B-1397-6F5FD424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4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601</TotalTime>
  <Words>1696</Words>
  <Application>Microsoft Office PowerPoint</Application>
  <PresentationFormat>Widescreen</PresentationFormat>
  <Paragraphs>225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Aptos</vt:lpstr>
      <vt:lpstr>Aptos Narrow</vt:lpstr>
      <vt:lpstr>Arial</vt:lpstr>
      <vt:lpstr>Calibri</vt:lpstr>
      <vt:lpstr>Helvetica</vt:lpstr>
      <vt:lpstr>SegoeUI</vt:lpstr>
      <vt:lpstr>Wingdings</vt:lpstr>
      <vt:lpstr>Office Theme</vt:lpstr>
      <vt:lpstr>Beam Instrumentation for Puma@Isolde</vt:lpstr>
      <vt:lpstr>Beamline Layout – Beam instrumentation</vt:lpstr>
      <vt:lpstr>Diagnostics Boxes (BD) - Overview</vt:lpstr>
      <vt:lpstr>DB2,3,4 – Layout + Use cases / modes of operation</vt:lpstr>
      <vt:lpstr>Status&amp;Plans of DBs mechanical  design/integration/procurement</vt:lpstr>
      <vt:lpstr>DB1</vt:lpstr>
      <vt:lpstr>DB2,3,4</vt:lpstr>
      <vt:lpstr> Mechanical Production Planning (Updates)</vt:lpstr>
      <vt:lpstr>Status&amp;Plans of DBs electronics architecture, cabling, racks etc…</vt:lpstr>
      <vt:lpstr>DB1</vt:lpstr>
      <vt:lpstr>MagneTOF – DAQ via TDC</vt:lpstr>
      <vt:lpstr>Schedule and budget (electronics)</vt:lpstr>
      <vt:lpstr>Cables and Rack</vt:lpstr>
      <vt:lpstr>Collector Plates – Additional request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Miguel Martin Nieto</dc:creator>
  <cp:lastModifiedBy>Chiara Pasquino</cp:lastModifiedBy>
  <cp:revision>55</cp:revision>
  <dcterms:created xsi:type="dcterms:W3CDTF">2023-03-10T08:43:41Z</dcterms:created>
  <dcterms:modified xsi:type="dcterms:W3CDTF">2024-09-04T08:44:44Z</dcterms:modified>
</cp:coreProperties>
</file>