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6" r:id="rId2"/>
    <p:sldId id="331" r:id="rId3"/>
    <p:sldId id="342" r:id="rId4"/>
    <p:sldId id="343" r:id="rId5"/>
    <p:sldId id="344" r:id="rId6"/>
    <p:sldId id="336" r:id="rId7"/>
    <p:sldId id="338" r:id="rId8"/>
    <p:sldId id="337" r:id="rId9"/>
    <p:sldId id="339" r:id="rId10"/>
    <p:sldId id="340" r:id="rId11"/>
    <p:sldId id="332" r:id="rId12"/>
    <p:sldId id="333" r:id="rId13"/>
    <p:sldId id="334" r:id="rId14"/>
    <p:sldId id="335" r:id="rId15"/>
  </p:sldIdLst>
  <p:sldSz cx="12192000" cy="6858000"/>
  <p:notesSz cx="6858000" cy="9144000"/>
  <p:embeddedFontLst>
    <p:embeddedFont>
      <p:font typeface="JuliaMono" panose="020B0609060300020004" pitchFamily="49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86"/>
  </p:normalViewPr>
  <p:slideViewPr>
    <p:cSldViewPr snapToGrid="0" snapToObjects="1">
      <p:cViewPr varScale="1">
        <p:scale>
          <a:sx n="80" d="100"/>
          <a:sy n="80" d="100"/>
        </p:scale>
        <p:origin x="710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'He injection'!$B$19</c:f>
              <c:strCache>
                <c:ptCount val="1"/>
                <c:pt idx="0">
                  <c:v>MRToF Downstream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'He injection'!$D$19:$J$19</c:f>
              <c:numCache>
                <c:formatCode>General</c:formatCode>
                <c:ptCount val="7"/>
                <c:pt idx="0">
                  <c:v>-5.2681764978804816E-9</c:v>
                </c:pt>
                <c:pt idx="1">
                  <c:v>-7.8210208856673582E-9</c:v>
                </c:pt>
                <c:pt idx="2">
                  <c:v>-9.2909615695183163E-9</c:v>
                </c:pt>
                <c:pt idx="3">
                  <c:v>-1.1061587661503358E-8</c:v>
                </c:pt>
                <c:pt idx="4">
                  <c:v>-1.1892152753045649E-8</c:v>
                </c:pt>
                <c:pt idx="5">
                  <c:v>-1.1349951540392369E-8</c:v>
                </c:pt>
                <c:pt idx="6">
                  <c:v>-8.068751369579918E-9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B37-48A5-9A7A-1D2551A01078}"/>
            </c:ext>
          </c:extLst>
        </c:ser>
        <c:ser>
          <c:idx val="1"/>
          <c:order val="1"/>
          <c:tx>
            <c:strRef>
              <c:f>'He injection'!$B$20</c:f>
              <c:strCache>
                <c:ptCount val="1"/>
                <c:pt idx="0">
                  <c:v>MRToF upstream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'He injection'!$D$20:$J$20</c:f>
              <c:numCache>
                <c:formatCode>General</c:formatCode>
                <c:ptCount val="7"/>
                <c:pt idx="0">
                  <c:v>1.9920670914094006E-9</c:v>
                </c:pt>
                <c:pt idx="1">
                  <c:v>5.2916034588172214E-9</c:v>
                </c:pt>
                <c:pt idx="2">
                  <c:v>1.5518665448186299E-8</c:v>
                </c:pt>
                <c:pt idx="3">
                  <c:v>3.1528309252839737E-8</c:v>
                </c:pt>
                <c:pt idx="4">
                  <c:v>5.6864647939836117E-8</c:v>
                </c:pt>
                <c:pt idx="5">
                  <c:v>8.1713193154994546E-8</c:v>
                </c:pt>
                <c:pt idx="6">
                  <c:v>1.3516742215734556E-7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B37-48A5-9A7A-1D2551A01078}"/>
            </c:ext>
          </c:extLst>
        </c:ser>
        <c:ser>
          <c:idx val="2"/>
          <c:order val="2"/>
          <c:tx>
            <c:strRef>
              <c:f>'He injection'!$B$21</c:f>
              <c:strCache>
                <c:ptCount val="1"/>
                <c:pt idx="0">
                  <c:v>Reacceleration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'He injection'!$D$21:$J$21</c:f>
              <c:numCache>
                <c:formatCode>General</c:formatCode>
                <c:ptCount val="7"/>
                <c:pt idx="0">
                  <c:v>6.1862562923863893E-8</c:v>
                </c:pt>
                <c:pt idx="1">
                  <c:v>8.7180783212776501E-8</c:v>
                </c:pt>
                <c:pt idx="2">
                  <c:v>2.1317154778601745E-7</c:v>
                </c:pt>
                <c:pt idx="3">
                  <c:v>4.2771971072004595E-7</c:v>
                </c:pt>
                <c:pt idx="4">
                  <c:v>8.3459469325609431E-7</c:v>
                </c:pt>
                <c:pt idx="5">
                  <c:v>1.2412157973297407E-6</c:v>
                </c:pt>
                <c:pt idx="6">
                  <c:v>2.0927490718127426E-6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B37-48A5-9A7A-1D2551A01078}"/>
            </c:ext>
          </c:extLst>
        </c:ser>
        <c:ser>
          <c:idx val="3"/>
          <c:order val="3"/>
          <c:tx>
            <c:strRef>
              <c:f>'He injection'!$B$22</c:f>
              <c:strCache>
                <c:ptCount val="1"/>
                <c:pt idx="0">
                  <c:v>PT extraction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'He injection'!$D$22:$J$22</c:f>
              <c:numCache>
                <c:formatCode>General</c:formatCode>
                <c:ptCount val="7"/>
                <c:pt idx="0">
                  <c:v>3.8940000000000009E-7</c:v>
                </c:pt>
                <c:pt idx="1">
                  <c:v>1.00908459403282E-6</c:v>
                </c:pt>
                <c:pt idx="2">
                  <c:v>3.0820632466577456E-6</c:v>
                </c:pt>
                <c:pt idx="3">
                  <c:v>6.4735113637888102E-6</c:v>
                </c:pt>
                <c:pt idx="4">
                  <c:v>1.3558153639476236E-5</c:v>
                </c:pt>
                <c:pt idx="5">
                  <c:v>1.9852895397225209E-5</c:v>
                </c:pt>
                <c:pt idx="6">
                  <c:v>3.2055735689222179E-5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B37-48A5-9A7A-1D2551A01078}"/>
            </c:ext>
          </c:extLst>
        </c:ser>
        <c:ser>
          <c:idx val="4"/>
          <c:order val="4"/>
          <c:tx>
            <c:strRef>
              <c:f>'He injection'!$B$23</c:f>
              <c:strCache>
                <c:ptCount val="1"/>
                <c:pt idx="0">
                  <c:v>PT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val>
            <c:numRef>
              <c:f>'He injection'!$D$23:$J$23</c:f>
              <c:numCache>
                <c:formatCode>General</c:formatCode>
                <c:ptCount val="7"/>
                <c:pt idx="0">
                  <c:v>9.4469774990427474E-6</c:v>
                </c:pt>
                <c:pt idx="1">
                  <c:v>2.5089057593686527E-5</c:v>
                </c:pt>
                <c:pt idx="2">
                  <c:v>7.6447598497405561E-5</c:v>
                </c:pt>
                <c:pt idx="3">
                  <c:v>1.6853747873853174E-4</c:v>
                </c:pt>
                <c:pt idx="4">
                  <c:v>3.6522416745969269E-4</c:v>
                </c:pt>
                <c:pt idx="5">
                  <c:v>6.9386783835063894E-4</c:v>
                </c:pt>
                <c:pt idx="6">
                  <c:v>1.2094858306799685E-3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B37-48A5-9A7A-1D2551A01078}"/>
            </c:ext>
          </c:extLst>
        </c:ser>
        <c:ser>
          <c:idx val="5"/>
          <c:order val="5"/>
          <c:tx>
            <c:strRef>
              <c:f>'He injection'!$B$24</c:f>
              <c:strCache>
                <c:ptCount val="1"/>
                <c:pt idx="0">
                  <c:v>Injection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val>
            <c:numRef>
              <c:f>'He injection'!$D$24:$J$24</c:f>
              <c:numCache>
                <c:formatCode>General</c:formatCode>
                <c:ptCount val="7"/>
                <c:pt idx="0">
                  <c:v>3.3719954020964044E-7</c:v>
                </c:pt>
                <c:pt idx="1">
                  <c:v>1.0034011220840496E-6</c:v>
                </c:pt>
                <c:pt idx="2">
                  <c:v>3.1483667283063098E-6</c:v>
                </c:pt>
                <c:pt idx="3">
                  <c:v>6.982236718145645E-6</c:v>
                </c:pt>
                <c:pt idx="4">
                  <c:v>1.5475680935607576E-5</c:v>
                </c:pt>
                <c:pt idx="5">
                  <c:v>2.3502145475881626E-5</c:v>
                </c:pt>
                <c:pt idx="6">
                  <c:v>3.9753186491105921E-5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9B37-48A5-9A7A-1D2551A010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9439055"/>
        <c:axId val="739446255"/>
      </c:lineChart>
      <c:catAx>
        <c:axId val="73943905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pPr>
            <a:endParaRPr lang="en-US"/>
          </a:p>
        </c:txPr>
        <c:crossAx val="739446255"/>
        <c:crossesAt val="1.0000000000000005E-9"/>
        <c:auto val="1"/>
        <c:lblAlgn val="ctr"/>
        <c:lblOffset val="100"/>
        <c:noMultiLvlLbl val="0"/>
      </c:catAx>
      <c:valAx>
        <c:axId val="739446255"/>
        <c:scaling>
          <c:logBase val="10"/>
          <c:orientation val="minMax"/>
          <c:max val="1.0000000000000002E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pPr>
            <a:endParaRPr lang="en-US"/>
          </a:p>
        </c:txPr>
        <c:crossAx val="7394390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home.cern</a:t>
            </a:r>
            <a:endParaRPr lang="en-US" dirty="0"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US"/>
              <a:t>JAFS | WP3: Vacuum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WP3: Vacuum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Jose A. Ferreira Somoza and Alice Michet (TE-VSC)</a:t>
            </a:r>
          </a:p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9F9C756-4F6F-E52D-E023-15975DB0F7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352585" y="1335741"/>
            <a:ext cx="8256921" cy="495415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EAF1A65-6861-7BDE-0958-8EF1579D8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 propagation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C7267-27D9-78AF-2257-39E171D7A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4C586-A7C3-F98B-4E1E-7B8061C9B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4738C-86BD-E40A-01FB-5619C07E6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9BFC41-1113-C020-2414-154291246133}"/>
              </a:ext>
            </a:extLst>
          </p:cNvPr>
          <p:cNvSpPr txBox="1"/>
          <p:nvPr/>
        </p:nvSpPr>
        <p:spPr>
          <a:xfrm>
            <a:off x="336270" y="1200642"/>
            <a:ext cx="8017805" cy="204247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10</a:t>
            </a:r>
            <a:r>
              <a:rPr lang="en-GB" sz="1600" baseline="300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-8</a:t>
            </a: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mbar at entrance of the previous sector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Assuming NEG coating in the first drift towards PUMA and in most of PUMA elements (0.005 sticking factor)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2×StarCell 300 as in PUMA at ELENA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Outgassing pessimistic assumption 5×10</a:t>
            </a:r>
            <a:r>
              <a:rPr lang="en-GB" sz="1600" baseline="300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-12</a:t>
            </a: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mbar×l</a:t>
            </a: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/s/cm²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Effect of irises conductance restriction not considered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Not considered pumping from the trap, neither NEG cartridges.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P~10</a:t>
            </a:r>
            <a:r>
              <a:rPr lang="en-GB" sz="1600" b="1" baseline="300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-11</a:t>
            </a:r>
            <a:r>
              <a:rPr lang="en-GB" sz="1600" b="1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mbar next to the trap</a:t>
            </a:r>
          </a:p>
        </p:txBody>
      </p:sp>
    </p:spTree>
    <p:extLst>
      <p:ext uri="{BB962C8B-B14F-4D97-AF65-F5344CB8AC3E}">
        <p14:creationId xmlns:p14="http://schemas.microsoft.com/office/powerpoint/2010/main" val="761187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51BD97A-D08B-26D7-25CA-5ED727C747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4406" y="906464"/>
            <a:ext cx="8799602" cy="545529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42DEF0A-7308-59A8-79F0-6D79F6BA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PUMA beam line vacuum equipment:</a:t>
            </a:r>
            <a:br>
              <a:rPr lang="en-GB" dirty="0"/>
            </a:br>
            <a:r>
              <a:rPr lang="en-GB" dirty="0"/>
              <a:t>Sector RC610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4BB49-9063-8A75-2EB8-56FFE53E8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34E4D-DFF7-EFD4-CDE4-69FCDD277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25C30-EB75-F4E9-1162-CB96BC88F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D715D2A-C243-7E65-25D0-88EF21451286}"/>
              </a:ext>
            </a:extLst>
          </p:cNvPr>
          <p:cNvSpPr/>
          <p:nvPr/>
        </p:nvSpPr>
        <p:spPr>
          <a:xfrm>
            <a:off x="6301946" y="3243649"/>
            <a:ext cx="648730" cy="6363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971FE5-A970-64F3-5FAA-2768A500E2A1}"/>
              </a:ext>
            </a:extLst>
          </p:cNvPr>
          <p:cNvSpPr/>
          <p:nvPr/>
        </p:nvSpPr>
        <p:spPr>
          <a:xfrm>
            <a:off x="6144247" y="2815281"/>
            <a:ext cx="648730" cy="6363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842B402-E64F-F956-8417-FA7C78819490}"/>
              </a:ext>
            </a:extLst>
          </p:cNvPr>
          <p:cNvSpPr/>
          <p:nvPr/>
        </p:nvSpPr>
        <p:spPr>
          <a:xfrm>
            <a:off x="6867997" y="2178908"/>
            <a:ext cx="648730" cy="6363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C08EAB7-1929-3BBC-B86A-6D8F18722882}"/>
              </a:ext>
            </a:extLst>
          </p:cNvPr>
          <p:cNvSpPr/>
          <p:nvPr/>
        </p:nvSpPr>
        <p:spPr>
          <a:xfrm>
            <a:off x="7192362" y="1473120"/>
            <a:ext cx="648730" cy="6363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8F7654-A7CF-357A-118C-84CD4C854394}"/>
              </a:ext>
            </a:extLst>
          </p:cNvPr>
          <p:cNvSpPr txBox="1"/>
          <p:nvPr/>
        </p:nvSpPr>
        <p:spPr>
          <a:xfrm>
            <a:off x="477825" y="1584562"/>
            <a:ext cx="3703107" cy="11806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1×HiPace 300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3×HiPace 700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2×Penning + Pirani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Venting valve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024E51D-0CB8-C2B7-A057-6D9F57EEA88D}"/>
              </a:ext>
            </a:extLst>
          </p:cNvPr>
          <p:cNvCxnSpPr/>
          <p:nvPr/>
        </p:nvCxnSpPr>
        <p:spPr>
          <a:xfrm flipH="1" flipV="1">
            <a:off x="6864951" y="4048095"/>
            <a:ext cx="171450" cy="5715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2DDA478-8369-8A46-6D3D-907FA3A77EA7}"/>
              </a:ext>
            </a:extLst>
          </p:cNvPr>
          <p:cNvSpPr txBox="1"/>
          <p:nvPr/>
        </p:nvSpPr>
        <p:spPr>
          <a:xfrm>
            <a:off x="6416117" y="4699295"/>
            <a:ext cx="1359346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Instrumentation?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6CE91D-8F81-8994-4483-E83F04E10C65}"/>
              </a:ext>
            </a:extLst>
          </p:cNvPr>
          <p:cNvCxnSpPr>
            <a:cxnSpLocks/>
          </p:cNvCxnSpPr>
          <p:nvPr/>
        </p:nvCxnSpPr>
        <p:spPr>
          <a:xfrm flipH="1" flipV="1">
            <a:off x="7080422" y="3554854"/>
            <a:ext cx="27953" cy="10647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E3DEB93-118B-19A6-0962-874A75C5D382}"/>
              </a:ext>
            </a:extLst>
          </p:cNvPr>
          <p:cNvCxnSpPr>
            <a:cxnSpLocks/>
          </p:cNvCxnSpPr>
          <p:nvPr/>
        </p:nvCxnSpPr>
        <p:spPr>
          <a:xfrm flipH="1">
            <a:off x="7516727" y="2482688"/>
            <a:ext cx="1136350" cy="28522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62B408B-1EBD-C159-5BEE-4E29841DBE61}"/>
              </a:ext>
            </a:extLst>
          </p:cNvPr>
          <p:cNvSpPr txBox="1"/>
          <p:nvPr/>
        </p:nvSpPr>
        <p:spPr>
          <a:xfrm>
            <a:off x="8032793" y="2313411"/>
            <a:ext cx="1359346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Instrumentation?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9951C9A-430D-B70B-F11A-E63B0E6A53BD}"/>
              </a:ext>
            </a:extLst>
          </p:cNvPr>
          <p:cNvCxnSpPr>
            <a:cxnSpLocks/>
          </p:cNvCxnSpPr>
          <p:nvPr/>
        </p:nvCxnSpPr>
        <p:spPr>
          <a:xfrm flipH="1" flipV="1">
            <a:off x="7775463" y="2313411"/>
            <a:ext cx="200823" cy="8957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CCA83D2-0BA8-B38C-2154-CAC39DABC37D}"/>
              </a:ext>
            </a:extLst>
          </p:cNvPr>
          <p:cNvSpPr txBox="1"/>
          <p:nvPr/>
        </p:nvSpPr>
        <p:spPr>
          <a:xfrm>
            <a:off x="4497859" y="3119061"/>
            <a:ext cx="119242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Missing valve. High voltage?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A4B7197-14B8-7D00-6E05-6286476D3B8F}"/>
              </a:ext>
            </a:extLst>
          </p:cNvPr>
          <p:cNvCxnSpPr>
            <a:cxnSpLocks/>
            <a:stCxn id="29" idx="3"/>
            <a:endCxn id="11" idx="2"/>
          </p:cNvCxnSpPr>
          <p:nvPr/>
        </p:nvCxnSpPr>
        <p:spPr>
          <a:xfrm flipV="1">
            <a:off x="5690286" y="3133468"/>
            <a:ext cx="453961" cy="1548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D103D939-9FF2-A995-DD34-DC413754AB31}"/>
              </a:ext>
            </a:extLst>
          </p:cNvPr>
          <p:cNvSpPr/>
          <p:nvPr/>
        </p:nvSpPr>
        <p:spPr>
          <a:xfrm rot="1568331">
            <a:off x="6769999" y="1362283"/>
            <a:ext cx="614597" cy="26764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2F8FC3-A06C-0B19-93C0-358114709D44}"/>
              </a:ext>
            </a:extLst>
          </p:cNvPr>
          <p:cNvSpPr txBox="1"/>
          <p:nvPr/>
        </p:nvSpPr>
        <p:spPr>
          <a:xfrm>
            <a:off x="4990578" y="1100764"/>
            <a:ext cx="146703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Common primary pump?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1DB1CD9-13A2-0827-446E-9EB64DD539A6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6457611" y="1270041"/>
            <a:ext cx="879796" cy="1585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82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6" grpId="0"/>
      <p:bldP spid="22" grpId="0"/>
      <p:bldP spid="29" grpId="0"/>
      <p:bldP spid="35" grpId="0" animBg="1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6B35337-3C03-99AD-5C33-B804EF55E6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2126" r="71965"/>
          <a:stretch/>
        </p:blipFill>
        <p:spPr>
          <a:xfrm>
            <a:off x="4164227" y="1498285"/>
            <a:ext cx="2883244" cy="452997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C07455B-0744-AC60-E1B3-4039C717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PUMA beam line vacuum equipment:</a:t>
            </a:r>
            <a:br>
              <a:rPr lang="en-GB" dirty="0"/>
            </a:br>
            <a:r>
              <a:rPr lang="en-GB" dirty="0"/>
              <a:t>Sector RC611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D7EF9-0007-EF13-EB27-A740501E4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659DE-6FE1-CC02-B615-243B10864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6C6BA-FF67-8992-927B-5C50F0631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3B47214-079A-B056-02B7-E3B4F62D76B8}"/>
              </a:ext>
            </a:extLst>
          </p:cNvPr>
          <p:cNvCxnSpPr>
            <a:cxnSpLocks/>
          </p:cNvCxnSpPr>
          <p:nvPr/>
        </p:nvCxnSpPr>
        <p:spPr>
          <a:xfrm flipH="1">
            <a:off x="6573795" y="2465173"/>
            <a:ext cx="809367" cy="10875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B15EFC9-82DC-2ED0-0AC7-FF87DA90B0A2}"/>
              </a:ext>
            </a:extLst>
          </p:cNvPr>
          <p:cNvSpPr txBox="1"/>
          <p:nvPr/>
        </p:nvSpPr>
        <p:spPr>
          <a:xfrm>
            <a:off x="7457508" y="2305850"/>
            <a:ext cx="12888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063EEDE-18BA-CEE7-1291-83B73E9EDC05}"/>
              </a:ext>
            </a:extLst>
          </p:cNvPr>
          <p:cNvSpPr/>
          <p:nvPr/>
        </p:nvSpPr>
        <p:spPr>
          <a:xfrm>
            <a:off x="4837670" y="1524062"/>
            <a:ext cx="1486630" cy="15465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4C322D8-DFD2-66E3-181C-AB0A10BAE056}"/>
              </a:ext>
            </a:extLst>
          </p:cNvPr>
          <p:cNvCxnSpPr>
            <a:cxnSpLocks/>
          </p:cNvCxnSpPr>
          <p:nvPr/>
        </p:nvCxnSpPr>
        <p:spPr>
          <a:xfrm>
            <a:off x="4009768" y="4037541"/>
            <a:ext cx="920578" cy="834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7B0BC71-B2F8-20FB-02F9-E808F095CD5B}"/>
              </a:ext>
            </a:extLst>
          </p:cNvPr>
          <p:cNvSpPr txBox="1"/>
          <p:nvPr/>
        </p:nvSpPr>
        <p:spPr>
          <a:xfrm>
            <a:off x="3286639" y="3593609"/>
            <a:ext cx="127485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Instrumentation and venting?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386950-690F-914A-FB18-7433748BB58C}"/>
              </a:ext>
            </a:extLst>
          </p:cNvPr>
          <p:cNvSpPr txBox="1"/>
          <p:nvPr/>
        </p:nvSpPr>
        <p:spPr>
          <a:xfrm>
            <a:off x="477825" y="1584562"/>
            <a:ext cx="3703107" cy="9037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1×HiPace 700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Penning + Pirani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Venting valve</a:t>
            </a:r>
          </a:p>
        </p:txBody>
      </p:sp>
    </p:spTree>
    <p:extLst>
      <p:ext uri="{BB962C8B-B14F-4D97-AF65-F5344CB8AC3E}">
        <p14:creationId xmlns:p14="http://schemas.microsoft.com/office/powerpoint/2010/main" val="310507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D329A00-4432-C45D-C172-024527864B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3319" y="1592263"/>
            <a:ext cx="8405363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3DAC292-0F0E-0E00-0C1E-6FE644444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PUMA beam line vacuum equipment:</a:t>
            </a:r>
            <a:br>
              <a:rPr lang="en-GB" dirty="0"/>
            </a:br>
            <a:r>
              <a:rPr lang="en-GB" dirty="0"/>
              <a:t>Sector RC612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999B4-D1C4-F40F-5510-8AC5D8ADA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ED75-9324-079B-BA0C-02F5B728F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C1325-9F58-7931-58F2-AAAE4BF6E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B001D28-E5B4-B76A-55E4-68AC02575CFB}"/>
              </a:ext>
            </a:extLst>
          </p:cNvPr>
          <p:cNvCxnSpPr>
            <a:cxnSpLocks/>
          </p:cNvCxnSpPr>
          <p:nvPr/>
        </p:nvCxnSpPr>
        <p:spPr>
          <a:xfrm flipH="1">
            <a:off x="4615249" y="1315995"/>
            <a:ext cx="809367" cy="10875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762BB28-D136-68C4-BFC9-2D5AA7DD3F77}"/>
              </a:ext>
            </a:extLst>
          </p:cNvPr>
          <p:cNvSpPr txBox="1"/>
          <p:nvPr/>
        </p:nvSpPr>
        <p:spPr>
          <a:xfrm>
            <a:off x="5498962" y="1156672"/>
            <a:ext cx="12888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0EFF6DE-8B94-23E2-DF1E-E930AA032748}"/>
              </a:ext>
            </a:extLst>
          </p:cNvPr>
          <p:cNvCxnSpPr>
            <a:cxnSpLocks/>
          </p:cNvCxnSpPr>
          <p:nvPr/>
        </p:nvCxnSpPr>
        <p:spPr>
          <a:xfrm>
            <a:off x="7932738" y="1366055"/>
            <a:ext cx="1619035" cy="11485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8F02976-7A23-CBB6-92B8-123BFDC62A23}"/>
              </a:ext>
            </a:extLst>
          </p:cNvPr>
          <p:cNvSpPr txBox="1"/>
          <p:nvPr/>
        </p:nvSpPr>
        <p:spPr>
          <a:xfrm>
            <a:off x="7304465" y="1146718"/>
            <a:ext cx="135934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Instrumentation?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8F4AC1-6AC5-7E93-12E7-49D54F280906}"/>
              </a:ext>
            </a:extLst>
          </p:cNvPr>
          <p:cNvCxnSpPr>
            <a:cxnSpLocks/>
          </p:cNvCxnSpPr>
          <p:nvPr/>
        </p:nvCxnSpPr>
        <p:spPr>
          <a:xfrm flipH="1">
            <a:off x="6096000" y="1366055"/>
            <a:ext cx="1836738" cy="14574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599888D5-CB81-7FDA-F97A-22B52E4EDDF3}"/>
              </a:ext>
            </a:extLst>
          </p:cNvPr>
          <p:cNvSpPr/>
          <p:nvPr/>
        </p:nvSpPr>
        <p:spPr>
          <a:xfrm>
            <a:off x="6249279" y="3719384"/>
            <a:ext cx="855856" cy="8794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4EB72CA-C1A9-0545-B6A9-B877022E9366}"/>
              </a:ext>
            </a:extLst>
          </p:cNvPr>
          <p:cNvSpPr/>
          <p:nvPr/>
        </p:nvSpPr>
        <p:spPr>
          <a:xfrm>
            <a:off x="8465258" y="3758536"/>
            <a:ext cx="855856" cy="8794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8A791AA-2CAF-DFCF-5AC5-149E2A57CAFD}"/>
              </a:ext>
            </a:extLst>
          </p:cNvPr>
          <p:cNvSpPr/>
          <p:nvPr/>
        </p:nvSpPr>
        <p:spPr>
          <a:xfrm>
            <a:off x="7246059" y="3632735"/>
            <a:ext cx="855856" cy="8794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Summing Junction 24">
            <a:extLst>
              <a:ext uri="{FF2B5EF4-FFF2-40B4-BE49-F238E27FC236}">
                <a16:creationId xmlns:a16="http://schemas.microsoft.com/office/drawing/2014/main" id="{B61BCF84-CF51-F8DC-5264-EA22679173C9}"/>
              </a:ext>
            </a:extLst>
          </p:cNvPr>
          <p:cNvSpPr/>
          <p:nvPr/>
        </p:nvSpPr>
        <p:spPr>
          <a:xfrm>
            <a:off x="4474325" y="3632735"/>
            <a:ext cx="883713" cy="879411"/>
          </a:xfrm>
          <a:prstGeom prst="flowChartSummingJunction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2BFE04-1C17-D4FA-6682-5F98DDEF69D4}"/>
              </a:ext>
            </a:extLst>
          </p:cNvPr>
          <p:cNvSpPr txBox="1"/>
          <p:nvPr/>
        </p:nvSpPr>
        <p:spPr>
          <a:xfrm>
            <a:off x="5993027" y="5061231"/>
            <a:ext cx="11121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Missing valve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A8ED798-13A0-654B-22EF-E9590DF9399F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7105135" y="4454978"/>
            <a:ext cx="453961" cy="6908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CF1EDE0-0B5E-3DCA-2E08-4CDE89FA5E4F}"/>
              </a:ext>
            </a:extLst>
          </p:cNvPr>
          <p:cNvSpPr txBox="1"/>
          <p:nvPr/>
        </p:nvSpPr>
        <p:spPr>
          <a:xfrm>
            <a:off x="4550980" y="4976593"/>
            <a:ext cx="11121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Not considered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0A3514-09F9-7861-6575-AB704465B4E3}"/>
              </a:ext>
            </a:extLst>
          </p:cNvPr>
          <p:cNvCxnSpPr>
            <a:cxnSpLocks/>
            <a:endCxn id="25" idx="4"/>
          </p:cNvCxnSpPr>
          <p:nvPr/>
        </p:nvCxnSpPr>
        <p:spPr>
          <a:xfrm flipV="1">
            <a:off x="4898551" y="4512146"/>
            <a:ext cx="17631" cy="5274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56BEA8B-A0CD-E225-BB19-893BBA3F9FD4}"/>
              </a:ext>
            </a:extLst>
          </p:cNvPr>
          <p:cNvCxnSpPr>
            <a:cxnSpLocks/>
          </p:cNvCxnSpPr>
          <p:nvPr/>
        </p:nvCxnSpPr>
        <p:spPr>
          <a:xfrm flipH="1">
            <a:off x="5019932" y="1372116"/>
            <a:ext cx="2912806" cy="17484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49BD617F-1D1A-4063-7B35-02F45E40617F}"/>
              </a:ext>
            </a:extLst>
          </p:cNvPr>
          <p:cNvSpPr/>
          <p:nvPr/>
        </p:nvSpPr>
        <p:spPr>
          <a:xfrm rot="5400000">
            <a:off x="7125956" y="2404197"/>
            <a:ext cx="1292887" cy="35587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640B91-6CC4-7CCC-81C7-CA3FD217DA07}"/>
              </a:ext>
            </a:extLst>
          </p:cNvPr>
          <p:cNvSpPr txBox="1"/>
          <p:nvPr/>
        </p:nvSpPr>
        <p:spPr>
          <a:xfrm>
            <a:off x="9969848" y="3086671"/>
            <a:ext cx="1213017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Common primary pump? High voltage?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A063E02-4075-FCE9-919D-CE6375F89A31}"/>
              </a:ext>
            </a:extLst>
          </p:cNvPr>
          <p:cNvCxnSpPr>
            <a:cxnSpLocks/>
            <a:stCxn id="39" idx="2"/>
            <a:endCxn id="38" idx="0"/>
          </p:cNvCxnSpPr>
          <p:nvPr/>
        </p:nvCxnSpPr>
        <p:spPr>
          <a:xfrm flipH="1">
            <a:off x="9551773" y="3594502"/>
            <a:ext cx="1024584" cy="5890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FA27488-CE5F-9672-118E-4618D6766471}"/>
              </a:ext>
            </a:extLst>
          </p:cNvPr>
          <p:cNvSpPr txBox="1"/>
          <p:nvPr/>
        </p:nvSpPr>
        <p:spPr>
          <a:xfrm>
            <a:off x="240758" y="1499825"/>
            <a:ext cx="3703107" cy="11806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2×HiPace 700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1×HiPace 300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Penning + Pirani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Venting valve</a:t>
            </a:r>
          </a:p>
        </p:txBody>
      </p:sp>
    </p:spTree>
    <p:extLst>
      <p:ext uri="{BB962C8B-B14F-4D97-AF65-F5344CB8AC3E}">
        <p14:creationId xmlns:p14="http://schemas.microsoft.com/office/powerpoint/2010/main" val="365098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22" grpId="0" animBg="1"/>
      <p:bldP spid="23" grpId="0" animBg="1"/>
      <p:bldP spid="24" grpId="0" animBg="1"/>
      <p:bldP spid="25" grpId="0" animBg="1"/>
      <p:bldP spid="26" grpId="0"/>
      <p:bldP spid="30" grpId="0"/>
      <p:bldP spid="38" grpId="0" animBg="1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C0D16C7-16D6-97C0-3AE7-88AB4A924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643822"/>
            <a:ext cx="11376025" cy="450539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7B4FD9D-AE31-7D7C-78EB-78C327D63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PUMA beam line vacuum equipment:</a:t>
            </a:r>
            <a:br>
              <a:rPr lang="en-GB" dirty="0"/>
            </a:br>
            <a:r>
              <a:rPr lang="en-GB" dirty="0"/>
              <a:t>Sector RC620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17746-AE28-8B46-F67C-37171DC61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5A13D-1DB9-EBF2-39F6-E254D4FD5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F69E3-B216-16E1-758C-6FD85FED6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6782133-EF6C-9287-7664-C259EF784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84" b="89853" l="6782" r="93958">
                        <a14:foregroundMark x1="7275" y1="44354" x2="29716" y2="61538"/>
                        <a14:foregroundMark x1="29716" y1="61538" x2="9248" y2="46481"/>
                        <a14:foregroundMark x1="9248" y1="46481" x2="6905" y2="46645"/>
                        <a14:foregroundMark x1="31936" y1="34043" x2="32552" y2="73977"/>
                        <a14:foregroundMark x1="35882" y1="35679" x2="35512" y2="44026"/>
                        <a14:foregroundMark x1="37978" y1="50245" x2="47102" y2="51391"/>
                        <a14:foregroundMark x1="35265" y1="33715" x2="37608" y2="44681"/>
                        <a14:foregroundMark x1="90382" y1="53846" x2="89766" y2="55810"/>
                        <a14:foregroundMark x1="91492" y1="53846" x2="93958" y2="53846"/>
                        <a14:foregroundMark x1="8138" y1="61702" x2="19482" y2="60229"/>
                        <a14:foregroundMark x1="22195" y1="47954" x2="20345" y2="5188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43732" y="1847449"/>
            <a:ext cx="1535811" cy="1157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0254DD-81B9-CFE8-A382-75A80A32AD34}"/>
              </a:ext>
            </a:extLst>
          </p:cNvPr>
          <p:cNvCxnSpPr>
            <a:cxnSpLocks/>
          </p:cNvCxnSpPr>
          <p:nvPr/>
        </p:nvCxnSpPr>
        <p:spPr>
          <a:xfrm>
            <a:off x="1145352" y="3320988"/>
            <a:ext cx="883201" cy="978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85B9029-97A8-D77B-984E-DF5D87C76FC4}"/>
              </a:ext>
            </a:extLst>
          </p:cNvPr>
          <p:cNvSpPr txBox="1"/>
          <p:nvPr/>
        </p:nvSpPr>
        <p:spPr>
          <a:xfrm>
            <a:off x="407988" y="3105544"/>
            <a:ext cx="12888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1698248-1FFD-2F19-1CEE-98D3E75BA9FE}"/>
              </a:ext>
            </a:extLst>
          </p:cNvPr>
          <p:cNvCxnSpPr>
            <a:cxnSpLocks/>
          </p:cNvCxnSpPr>
          <p:nvPr/>
        </p:nvCxnSpPr>
        <p:spPr>
          <a:xfrm>
            <a:off x="6240047" y="2566814"/>
            <a:ext cx="883201" cy="978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6871208-7A12-B478-1D00-4ED9AD1A9FAE}"/>
              </a:ext>
            </a:extLst>
          </p:cNvPr>
          <p:cNvSpPr txBox="1"/>
          <p:nvPr/>
        </p:nvSpPr>
        <p:spPr>
          <a:xfrm>
            <a:off x="5502683" y="2351370"/>
            <a:ext cx="12888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FCE9439-752D-2B19-711A-C3AB9AEA8B37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7166919" y="4355757"/>
            <a:ext cx="833292" cy="5352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D300820A-DFB3-E071-8EE7-A099BA959D99}"/>
              </a:ext>
            </a:extLst>
          </p:cNvPr>
          <p:cNvSpPr/>
          <p:nvPr/>
        </p:nvSpPr>
        <p:spPr>
          <a:xfrm>
            <a:off x="5747175" y="4463479"/>
            <a:ext cx="463263" cy="4507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89A247-C288-FE7A-B211-117E1669C550}"/>
              </a:ext>
            </a:extLst>
          </p:cNvPr>
          <p:cNvSpPr/>
          <p:nvPr/>
        </p:nvSpPr>
        <p:spPr>
          <a:xfrm>
            <a:off x="5928594" y="4271231"/>
            <a:ext cx="372375" cy="36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4261E2-3C29-AB49-6001-DE6533AC38A6}"/>
              </a:ext>
            </a:extLst>
          </p:cNvPr>
          <p:cNvSpPr txBox="1"/>
          <p:nvPr/>
        </p:nvSpPr>
        <p:spPr>
          <a:xfrm>
            <a:off x="6125593" y="4947707"/>
            <a:ext cx="111210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Extra TMP</a:t>
            </a:r>
          </a:p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Common primary pump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B80EA50-6D40-7668-B4F5-52A7CBC715F0}"/>
              </a:ext>
            </a:extLst>
          </p:cNvPr>
          <p:cNvCxnSpPr>
            <a:cxnSpLocks/>
            <a:endCxn id="34" idx="5"/>
          </p:cNvCxnSpPr>
          <p:nvPr/>
        </p:nvCxnSpPr>
        <p:spPr>
          <a:xfrm flipH="1" flipV="1">
            <a:off x="6246436" y="4584656"/>
            <a:ext cx="319633" cy="3295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05E9F83-9D9A-E751-8B68-80953DC823A5}"/>
              </a:ext>
            </a:extLst>
          </p:cNvPr>
          <p:cNvSpPr txBox="1"/>
          <p:nvPr/>
        </p:nvSpPr>
        <p:spPr>
          <a:xfrm>
            <a:off x="240758" y="1499825"/>
            <a:ext cx="3703107" cy="14576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1×HiPace 700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1×HiPace 300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3×NexTorr 500 </a:t>
            </a:r>
            <a:r>
              <a:rPr lang="en-GB" dirty="0" err="1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StarCell</a:t>
            </a:r>
            <a:endParaRPr lang="en-GB" dirty="0">
              <a:solidFill>
                <a:srgbClr val="FF0000"/>
              </a:solidFill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2×Penning + Pirani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Venting valve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A211403-5B92-3C1C-1B75-0445456BD669}"/>
              </a:ext>
            </a:extLst>
          </p:cNvPr>
          <p:cNvCxnSpPr>
            <a:cxnSpLocks/>
          </p:cNvCxnSpPr>
          <p:nvPr/>
        </p:nvCxnSpPr>
        <p:spPr>
          <a:xfrm>
            <a:off x="4461668" y="3336000"/>
            <a:ext cx="1956745" cy="79115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0B558F9-D398-4228-C6BC-172B5B924F8E}"/>
              </a:ext>
            </a:extLst>
          </p:cNvPr>
          <p:cNvSpPr txBox="1"/>
          <p:nvPr/>
        </p:nvSpPr>
        <p:spPr>
          <a:xfrm>
            <a:off x="4278149" y="2601341"/>
            <a:ext cx="13593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Add arm for instrumentation and possible extra-pumping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24B7FE9-CED8-4F82-1CEE-7ACE63ADB8D8}"/>
              </a:ext>
            </a:extLst>
          </p:cNvPr>
          <p:cNvCxnSpPr>
            <a:cxnSpLocks/>
          </p:cNvCxnSpPr>
          <p:nvPr/>
        </p:nvCxnSpPr>
        <p:spPr>
          <a:xfrm flipH="1">
            <a:off x="4171616" y="3320988"/>
            <a:ext cx="214158" cy="11187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CA831F6-5E26-5530-7375-0C69E5E69A61}"/>
              </a:ext>
            </a:extLst>
          </p:cNvPr>
          <p:cNvCxnSpPr>
            <a:cxnSpLocks/>
          </p:cNvCxnSpPr>
          <p:nvPr/>
        </p:nvCxnSpPr>
        <p:spPr>
          <a:xfrm flipH="1" flipV="1">
            <a:off x="7193566" y="3968045"/>
            <a:ext cx="1585977" cy="2731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50E1BAF-12B8-AAD1-9926-6332D077C6D0}"/>
              </a:ext>
            </a:extLst>
          </p:cNvPr>
          <p:cNvSpPr txBox="1"/>
          <p:nvPr/>
        </p:nvSpPr>
        <p:spPr>
          <a:xfrm>
            <a:off x="8996453" y="4104619"/>
            <a:ext cx="211275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Add H</a:t>
            </a:r>
            <a:r>
              <a:rPr lang="en-GB" sz="1400" baseline="-250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2</a:t>
            </a:r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pumping speed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1D8A380-4826-997D-030D-F676B652DAFA}"/>
              </a:ext>
            </a:extLst>
          </p:cNvPr>
          <p:cNvCxnSpPr>
            <a:cxnSpLocks/>
          </p:cNvCxnSpPr>
          <p:nvPr/>
        </p:nvCxnSpPr>
        <p:spPr>
          <a:xfrm flipH="1">
            <a:off x="6950009" y="4279557"/>
            <a:ext cx="1813888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DDC59AEB-1975-F083-2ACF-C5B372CCA1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2782" y="5012091"/>
            <a:ext cx="1247341" cy="9064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DEBB66-F634-2CEF-BC06-15059D73BFA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380" y="4355757"/>
            <a:ext cx="1986606" cy="14163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00E3DB4-8FB9-EECD-A734-9939F55954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71411" y="5729653"/>
            <a:ext cx="2214830" cy="56356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BFDCD5F-4C17-6641-DC43-FFACCB4F469C}"/>
              </a:ext>
            </a:extLst>
          </p:cNvPr>
          <p:cNvSpPr txBox="1"/>
          <p:nvPr/>
        </p:nvSpPr>
        <p:spPr>
          <a:xfrm>
            <a:off x="7355804" y="4891012"/>
            <a:ext cx="12888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02F0B34-76D3-525A-2C10-E30495C7ACA5}"/>
              </a:ext>
            </a:extLst>
          </p:cNvPr>
          <p:cNvCxnSpPr>
            <a:cxnSpLocks/>
          </p:cNvCxnSpPr>
          <p:nvPr/>
        </p:nvCxnSpPr>
        <p:spPr>
          <a:xfrm>
            <a:off x="4385774" y="3342969"/>
            <a:ext cx="2032639" cy="9560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727B30D-E02E-EF6A-E3B8-0271E350D61A}"/>
              </a:ext>
            </a:extLst>
          </p:cNvPr>
          <p:cNvSpPr txBox="1"/>
          <p:nvPr/>
        </p:nvSpPr>
        <p:spPr>
          <a:xfrm>
            <a:off x="3147478" y="5530698"/>
            <a:ext cx="21127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Add H</a:t>
            </a:r>
            <a:r>
              <a:rPr lang="en-GB" sz="1400" baseline="-250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2</a:t>
            </a:r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pumping speed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432FFF0-A605-EB70-64EA-7178A6EA0018}"/>
              </a:ext>
            </a:extLst>
          </p:cNvPr>
          <p:cNvCxnSpPr>
            <a:cxnSpLocks/>
          </p:cNvCxnSpPr>
          <p:nvPr/>
        </p:nvCxnSpPr>
        <p:spPr>
          <a:xfrm flipH="1" flipV="1">
            <a:off x="3082159" y="4662524"/>
            <a:ext cx="1137265" cy="8681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D7F71FE-4FDA-38BF-8A64-8AF45D6E67F3}"/>
              </a:ext>
            </a:extLst>
          </p:cNvPr>
          <p:cNvSpPr txBox="1"/>
          <p:nvPr/>
        </p:nvSpPr>
        <p:spPr>
          <a:xfrm>
            <a:off x="4453311" y="1447809"/>
            <a:ext cx="211275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Add H</a:t>
            </a:r>
            <a:r>
              <a:rPr lang="en-GB" sz="1400" baseline="-250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2</a:t>
            </a:r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pumping speed (NEG)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7C949C-C32E-5C57-13F2-398856B75F0F}"/>
              </a:ext>
            </a:extLst>
          </p:cNvPr>
          <p:cNvCxnSpPr>
            <a:cxnSpLocks/>
          </p:cNvCxnSpPr>
          <p:nvPr/>
        </p:nvCxnSpPr>
        <p:spPr>
          <a:xfrm>
            <a:off x="5059766" y="1895446"/>
            <a:ext cx="1358647" cy="22892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91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33" grpId="0" animBg="1"/>
      <p:bldP spid="34" grpId="0" animBg="1"/>
      <p:bldP spid="35" grpId="0"/>
      <p:bldP spid="41" grpId="0"/>
      <p:bldP spid="53" grpId="0"/>
      <p:bldP spid="28" grpId="0"/>
      <p:bldP spid="2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50">
            <a:extLst>
              <a:ext uri="{FF2B5EF4-FFF2-40B4-BE49-F238E27FC236}">
                <a16:creationId xmlns:a16="http://schemas.microsoft.com/office/drawing/2014/main" id="{6F04DDD6-1D20-9ACA-4634-249D5233A3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9302"/>
          <a:stretch/>
        </p:blipFill>
        <p:spPr>
          <a:xfrm>
            <a:off x="145299" y="955740"/>
            <a:ext cx="12046701" cy="529059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7C219D-66B4-AC96-A979-54C070A81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PUMA beam line sectorization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BEDA5F-AA8A-0419-A7EA-B4CECD47F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13BAE8-3AF4-B26F-0B6E-06A6A82D6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ED55E3-6D3F-13C2-5772-B37F016A8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0F4CD46-CAE4-AF1F-EF96-0CF6DF7AD721}"/>
              </a:ext>
            </a:extLst>
          </p:cNvPr>
          <p:cNvCxnSpPr/>
          <p:nvPr/>
        </p:nvCxnSpPr>
        <p:spPr>
          <a:xfrm flipH="1" flipV="1">
            <a:off x="2062142" y="4360780"/>
            <a:ext cx="171450" cy="5715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7EC357-B658-A186-70A6-AE4F834D7325}"/>
              </a:ext>
            </a:extLst>
          </p:cNvPr>
          <p:cNvSpPr txBox="1"/>
          <p:nvPr/>
        </p:nvSpPr>
        <p:spPr>
          <a:xfrm>
            <a:off x="1613308" y="5011980"/>
            <a:ext cx="12888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sp>
        <p:nvSpPr>
          <p:cNvPr id="14" name="Arrow: Left 13">
            <a:extLst>
              <a:ext uri="{FF2B5EF4-FFF2-40B4-BE49-F238E27FC236}">
                <a16:creationId xmlns:a16="http://schemas.microsoft.com/office/drawing/2014/main" id="{32F229F0-8775-DA0C-2E3C-1762ECBAC133}"/>
              </a:ext>
            </a:extLst>
          </p:cNvPr>
          <p:cNvSpPr/>
          <p:nvPr/>
        </p:nvSpPr>
        <p:spPr>
          <a:xfrm>
            <a:off x="1319753" y="3601039"/>
            <a:ext cx="565608" cy="2828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5343AB-759F-0149-6B13-548E47726F20}"/>
              </a:ext>
            </a:extLst>
          </p:cNvPr>
          <p:cNvSpPr txBox="1"/>
          <p:nvPr/>
        </p:nvSpPr>
        <p:spPr>
          <a:xfrm>
            <a:off x="441190" y="3014753"/>
            <a:ext cx="1459831" cy="50359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GB" dirty="0"/>
              <a:t>ISOLDE vacuum 10</a:t>
            </a:r>
            <a:r>
              <a:rPr lang="en-GB" baseline="30000" dirty="0"/>
              <a:t>-6</a:t>
            </a:r>
            <a:r>
              <a:rPr lang="en-GB" dirty="0"/>
              <a:t> mbar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6F2D98-17E1-3291-9DD5-86128CD5C537}"/>
              </a:ext>
            </a:extLst>
          </p:cNvPr>
          <p:cNvCxnSpPr>
            <a:cxnSpLocks/>
          </p:cNvCxnSpPr>
          <p:nvPr/>
        </p:nvCxnSpPr>
        <p:spPr>
          <a:xfrm flipV="1">
            <a:off x="2030228" y="3076441"/>
            <a:ext cx="0" cy="9948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5613972-484C-038B-2F5C-B02909B4B16E}"/>
              </a:ext>
            </a:extLst>
          </p:cNvPr>
          <p:cNvCxnSpPr/>
          <p:nvPr/>
        </p:nvCxnSpPr>
        <p:spPr>
          <a:xfrm flipH="1" flipV="1">
            <a:off x="5437840" y="4513180"/>
            <a:ext cx="171450" cy="5715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7E79B65-5399-8FEA-9E97-D2B6DE69BF60}"/>
              </a:ext>
            </a:extLst>
          </p:cNvPr>
          <p:cNvSpPr txBox="1"/>
          <p:nvPr/>
        </p:nvSpPr>
        <p:spPr>
          <a:xfrm>
            <a:off x="4989006" y="5164380"/>
            <a:ext cx="12888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33B1BB0F-DC8D-CEF0-A88C-A77B526000C5}"/>
              </a:ext>
            </a:extLst>
          </p:cNvPr>
          <p:cNvSpPr/>
          <p:nvPr/>
        </p:nvSpPr>
        <p:spPr>
          <a:xfrm rot="5400000">
            <a:off x="3584781" y="1672437"/>
            <a:ext cx="237948" cy="3188221"/>
          </a:xfrm>
          <a:prstGeom prst="leftBrace">
            <a:avLst>
              <a:gd name="adj1" fmla="val 84139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A1745E0-200A-CE35-DAE3-C01913E19C60}"/>
              </a:ext>
            </a:extLst>
          </p:cNvPr>
          <p:cNvCxnSpPr>
            <a:cxnSpLocks/>
          </p:cNvCxnSpPr>
          <p:nvPr/>
        </p:nvCxnSpPr>
        <p:spPr>
          <a:xfrm flipV="1">
            <a:off x="5388839" y="3266548"/>
            <a:ext cx="0" cy="9948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18D0D1E-301F-C516-FE0F-EA03AEFEA5C3}"/>
              </a:ext>
            </a:extLst>
          </p:cNvPr>
          <p:cNvSpPr txBox="1"/>
          <p:nvPr/>
        </p:nvSpPr>
        <p:spPr>
          <a:xfrm>
            <a:off x="2630971" y="2613564"/>
            <a:ext cx="2358035" cy="50359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GB" dirty="0"/>
              <a:t>MRTOF vacuum sectors 10</a:t>
            </a:r>
            <a:r>
              <a:rPr lang="en-GB" baseline="30000" dirty="0"/>
              <a:t>-8</a:t>
            </a:r>
            <a:r>
              <a:rPr lang="en-GB" dirty="0"/>
              <a:t> mbar (unbaked)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F1FD11-A84C-46CF-B3A0-833EBD1EAA50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3455198" y="3775989"/>
            <a:ext cx="866900" cy="1078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E1BCFFE-2022-3FD8-02DA-CACE1EF8AA78}"/>
              </a:ext>
            </a:extLst>
          </p:cNvPr>
          <p:cNvSpPr txBox="1"/>
          <p:nvPr/>
        </p:nvSpPr>
        <p:spPr>
          <a:xfrm>
            <a:off x="2810791" y="3560545"/>
            <a:ext cx="12888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6AC59F4-3944-DB70-D6A7-4A50223ECA03}"/>
              </a:ext>
            </a:extLst>
          </p:cNvPr>
          <p:cNvCxnSpPr>
            <a:cxnSpLocks/>
            <a:stCxn id="29" idx="3"/>
          </p:cNvCxnSpPr>
          <p:nvPr/>
        </p:nvCxnSpPr>
        <p:spPr>
          <a:xfrm flipV="1">
            <a:off x="3934294" y="4570692"/>
            <a:ext cx="411888" cy="2206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5609E8F-FBBD-0FB3-293B-16E63EEB12C8}"/>
              </a:ext>
            </a:extLst>
          </p:cNvPr>
          <p:cNvSpPr txBox="1"/>
          <p:nvPr/>
        </p:nvSpPr>
        <p:spPr>
          <a:xfrm>
            <a:off x="2645480" y="4683614"/>
            <a:ext cx="12888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AB71EB7-98DB-2536-6087-1CDE92D6E6D6}"/>
              </a:ext>
            </a:extLst>
          </p:cNvPr>
          <p:cNvCxnSpPr>
            <a:cxnSpLocks/>
          </p:cNvCxnSpPr>
          <p:nvPr/>
        </p:nvCxnSpPr>
        <p:spPr>
          <a:xfrm flipH="1" flipV="1">
            <a:off x="8611314" y="4021894"/>
            <a:ext cx="315870" cy="17303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E1B2B0A-B32E-7595-0234-14235C186D9D}"/>
              </a:ext>
            </a:extLst>
          </p:cNvPr>
          <p:cNvSpPr txBox="1"/>
          <p:nvPr/>
        </p:nvSpPr>
        <p:spPr>
          <a:xfrm>
            <a:off x="9020042" y="4081774"/>
            <a:ext cx="12888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88EF7F98-21E3-03F4-5745-F35F37883052}"/>
              </a:ext>
            </a:extLst>
          </p:cNvPr>
          <p:cNvSpPr/>
          <p:nvPr/>
        </p:nvSpPr>
        <p:spPr>
          <a:xfrm rot="5400000">
            <a:off x="6880157" y="1796639"/>
            <a:ext cx="237948" cy="2951131"/>
          </a:xfrm>
          <a:prstGeom prst="leftBrace">
            <a:avLst>
              <a:gd name="adj1" fmla="val 84139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05A3355-614D-E545-DF1C-603234C2F081}"/>
              </a:ext>
            </a:extLst>
          </p:cNvPr>
          <p:cNvSpPr txBox="1"/>
          <p:nvPr/>
        </p:nvSpPr>
        <p:spPr>
          <a:xfrm>
            <a:off x="5747626" y="2593766"/>
            <a:ext cx="2358035" cy="50359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Transfer line 10</a:t>
            </a:r>
            <a:r>
              <a:rPr lang="en-GB" sz="1400" baseline="300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-10</a:t>
            </a:r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mbar (baked)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BC75604-E878-D285-B24D-A3C8F61AF0DE}"/>
              </a:ext>
            </a:extLst>
          </p:cNvPr>
          <p:cNvCxnSpPr>
            <a:cxnSpLocks/>
          </p:cNvCxnSpPr>
          <p:nvPr/>
        </p:nvCxnSpPr>
        <p:spPr>
          <a:xfrm flipV="1">
            <a:off x="8597327" y="2732928"/>
            <a:ext cx="0" cy="9948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eft Brace 39">
            <a:extLst>
              <a:ext uri="{FF2B5EF4-FFF2-40B4-BE49-F238E27FC236}">
                <a16:creationId xmlns:a16="http://schemas.microsoft.com/office/drawing/2014/main" id="{5C394473-CFC9-3611-9624-8A439C91972C}"/>
              </a:ext>
            </a:extLst>
          </p:cNvPr>
          <p:cNvSpPr/>
          <p:nvPr/>
        </p:nvSpPr>
        <p:spPr>
          <a:xfrm rot="3561767">
            <a:off x="9457132" y="1672249"/>
            <a:ext cx="238389" cy="2134467"/>
          </a:xfrm>
          <a:prstGeom prst="leftBrace">
            <a:avLst>
              <a:gd name="adj1" fmla="val 84139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9353CBF-3096-2EF1-3506-DAE2FD22BD0E}"/>
              </a:ext>
            </a:extLst>
          </p:cNvPr>
          <p:cNvSpPr txBox="1"/>
          <p:nvPr/>
        </p:nvSpPr>
        <p:spPr>
          <a:xfrm>
            <a:off x="8619803" y="1641921"/>
            <a:ext cx="1689053" cy="50359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PUMA line &lt;10</a:t>
            </a:r>
            <a:r>
              <a:rPr lang="en-GB" sz="1400" baseline="300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-11</a:t>
            </a:r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mbar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5B2C3C-DF63-D26A-72BD-F8D51B629CAB}"/>
              </a:ext>
            </a:extLst>
          </p:cNvPr>
          <p:cNvSpPr txBox="1"/>
          <p:nvPr/>
        </p:nvSpPr>
        <p:spPr>
          <a:xfrm>
            <a:off x="8970851" y="5688229"/>
            <a:ext cx="2813160" cy="62670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4×Vacuum sectors + experiment beam line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C38E0E-E965-CCB7-B794-5B2A657BA1CA}"/>
              </a:ext>
            </a:extLst>
          </p:cNvPr>
          <p:cNvSpPr txBox="1"/>
          <p:nvPr/>
        </p:nvSpPr>
        <p:spPr>
          <a:xfrm>
            <a:off x="8597325" y="4420940"/>
            <a:ext cx="2300254" cy="50359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Anybody here should target 10</a:t>
            </a:r>
            <a:r>
              <a:rPr lang="en-GB" sz="1400" baseline="300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-10</a:t>
            </a:r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mbar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7490770-94BD-2201-A097-0F8D0A529444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7830290" y="4672735"/>
            <a:ext cx="621851" cy="3448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669CE23-911C-28F2-C1B4-4B90B2726FAB}"/>
              </a:ext>
            </a:extLst>
          </p:cNvPr>
          <p:cNvSpPr txBox="1"/>
          <p:nvPr/>
        </p:nvSpPr>
        <p:spPr>
          <a:xfrm>
            <a:off x="7185883" y="5017627"/>
            <a:ext cx="12888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Sector valve</a:t>
            </a:r>
          </a:p>
        </p:txBody>
      </p:sp>
    </p:spTree>
    <p:extLst>
      <p:ext uri="{BB962C8B-B14F-4D97-AF65-F5344CB8AC3E}">
        <p14:creationId xmlns:p14="http://schemas.microsoft.com/office/powerpoint/2010/main" val="348847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20" grpId="0"/>
      <p:bldP spid="21" grpId="0" animBg="1"/>
      <p:bldP spid="23" grpId="0" animBg="1"/>
      <p:bldP spid="25" grpId="0"/>
      <p:bldP spid="29" grpId="0"/>
      <p:bldP spid="33" grpId="0"/>
      <p:bldP spid="35" grpId="0" animBg="1"/>
      <p:bldP spid="36" grpId="0" animBg="1"/>
      <p:bldP spid="40" grpId="0" animBg="1"/>
      <p:bldP spid="41" grpId="0" animBg="1"/>
      <p:bldP spid="43" grpId="0" animBg="1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C56872-494C-3E40-F5FA-F297DFF50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layout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D8481F1-633C-D9E0-6325-5A21FA8AB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052052"/>
            <a:ext cx="4655626" cy="5148724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Layout was progressing and ready to order the equipment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Some pumps recovered from the MR-TOF =&gt; Onboard electronics. Despite not standard the other 6 turbos will have onboard electronics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At least the two last pumps should be H (high compression for light gases)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Pirani gauges for turbo baking =&gt; active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Cable request evolving with the changes (Abel)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Baking of the turbos still under discussion =&gt; Oil pumps for unbaked and dry for baked sector? =&gt; No venting</a:t>
            </a:r>
          </a:p>
        </p:txBody>
      </p:sp>
      <p:pic>
        <p:nvPicPr>
          <p:cNvPr id="10" name="Content Placeholder 5" descr="A diagram of a machine&#10;&#10;Description automatically generated">
            <a:extLst>
              <a:ext uri="{FF2B5EF4-FFF2-40B4-BE49-F238E27FC236}">
                <a16:creationId xmlns:a16="http://schemas.microsoft.com/office/drawing/2014/main" id="{F3A2E438-8699-FDFF-46E7-7CC8314C83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9256" y="1209368"/>
            <a:ext cx="7527220" cy="428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28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DB93A-46FF-D194-C054-D5F3354C9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Benchmarking with He gas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C1693-DF8A-6821-1015-9F1DBEE3AA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090614"/>
            <a:ext cx="6060888" cy="5077430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Calibrated leak of 4.86e-9 mol/s (≈10</a:t>
            </a:r>
            <a:r>
              <a:rPr lang="en-GB" baseline="30000" dirty="0"/>
              <a:t>-4</a:t>
            </a:r>
            <a:r>
              <a:rPr lang="en-GB" dirty="0"/>
              <a:t> </a:t>
            </a:r>
            <a:r>
              <a:rPr lang="en-GB" dirty="0" err="1"/>
              <a:t>mbar×l</a:t>
            </a:r>
            <a:r>
              <a:rPr lang="en-GB" dirty="0"/>
              <a:t>/s)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Early results =&gt; 5 times discrepancy between simulated and observed profile =&gt; Same for the injection from the Paul trap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Possible explanations:</a:t>
            </a:r>
          </a:p>
          <a:p>
            <a:pPr marL="666750" lvl="1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Geometry errors =&gt; Recheck model (2 years old)</a:t>
            </a:r>
          </a:p>
          <a:p>
            <a:pPr marL="666750" lvl="1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u="sng" dirty="0"/>
              <a:t>Insufficient compression ratio?</a:t>
            </a:r>
          </a:p>
          <a:p>
            <a:pPr lvl="1" indent="0">
              <a:lnSpc>
                <a:spcPct val="120000"/>
              </a:lnSpc>
              <a:buNone/>
            </a:pPr>
            <a:r>
              <a:rPr lang="en-GB" dirty="0"/>
              <a:t>Check the baking pump model and repeat test with and without ballast =&gt; Primary pumps do not provide compression ratios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ABEE573-CA4C-A083-520D-2DB8A28865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68875" y="1090613"/>
            <a:ext cx="5040001" cy="252000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72F194-56E0-6BF0-3108-C78A63119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77F62-E728-FF1D-9E3A-60CD69C74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4C2FE-9D82-8F56-A274-AD6476F9D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A2BF575F-07E2-1195-E306-15D7AE893A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378678" y="3792885"/>
            <a:ext cx="5040001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937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0096B-7503-E62C-3D42-54D070F22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Paul Trap set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FA2DD-0B2E-A80B-9A07-E95AD3F590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28725"/>
            <a:ext cx="5616575" cy="4972051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dirty="0"/>
              <a:t>Between SP 2 and 3 the requirement of 10</a:t>
            </a:r>
            <a:r>
              <a:rPr lang="en-GB" baseline="30000" dirty="0"/>
              <a:t>-8</a:t>
            </a:r>
            <a:r>
              <a:rPr lang="en-GB" dirty="0"/>
              <a:t> mbar is not met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It may require modifications of the turbo baking system (i.e. booster TMPs?)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Stresses the importance of reducing the conductance along the line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Not enough resources to do a thorough analysis. How critical is this for the project? Resources?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C35E8-FF19-CE58-A558-2A83C73A6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F472D-50BB-9786-AB54-AF718BCC7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81CF8D-33B1-88D1-FE36-BA308A4AC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388C960F-7629-F6F5-E3F6-A8477480F59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46482642"/>
              </p:ext>
            </p:extLst>
          </p:nvPr>
        </p:nvGraphicFramePr>
        <p:xfrm>
          <a:off x="6172200" y="1592263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7630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437B5A9-E0F0-11E5-E322-D6C107423F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6082" y="1002582"/>
            <a:ext cx="10467675" cy="52338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34F0CAB-EC29-D0A5-B980-8A336374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 propagation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8E4EB-28AA-C5C9-C29B-3A7FC0CFB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28131F-5107-6B45-877C-F050132EB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F1A90-4283-43D2-8033-922D25DD4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2AB50-651C-AB98-AAC1-665CDA778E22}"/>
              </a:ext>
            </a:extLst>
          </p:cNvPr>
          <p:cNvSpPr txBox="1"/>
          <p:nvPr/>
        </p:nvSpPr>
        <p:spPr>
          <a:xfrm>
            <a:off x="407988" y="1002582"/>
            <a:ext cx="8017805" cy="179625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10</a:t>
            </a:r>
            <a:r>
              <a:rPr lang="en-GB" sz="1600" baseline="300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-4</a:t>
            </a: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mbar He pressure inside Paul trap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Simulation in two steps to overcome the lack of statistics (MC simulation)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2×StarCell 300 as in PUMA at ELENA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No pumping from the trap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Effect of irises conductance restriction not considered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P&lt;10</a:t>
            </a:r>
            <a:r>
              <a:rPr lang="en-GB" sz="1600" b="1" baseline="30000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-12</a:t>
            </a:r>
            <a:r>
              <a:rPr lang="en-GB" sz="1600" b="1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mbar next to the trap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291C3D-7D49-E54B-EFA8-C70A5742E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4192236"/>
            <a:ext cx="2664183" cy="18716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7642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ontent Placeholder 18">
            <a:extLst>
              <a:ext uri="{FF2B5EF4-FFF2-40B4-BE49-F238E27FC236}">
                <a16:creationId xmlns:a16="http://schemas.microsoft.com/office/drawing/2014/main" id="{2D9A8A0B-2236-5673-36A1-8A215DCB4FC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68320083"/>
              </p:ext>
            </p:extLst>
          </p:nvPr>
        </p:nvGraphicFramePr>
        <p:xfrm>
          <a:off x="8079148" y="187239"/>
          <a:ext cx="3149600" cy="3133725"/>
        </p:xfrm>
        <a:graphic>
          <a:graphicData uri="http://schemas.openxmlformats.org/drawingml/2006/table">
            <a:tbl>
              <a:tblPr/>
              <a:tblGrid>
                <a:gridCol w="1256034">
                  <a:extLst>
                    <a:ext uri="{9D8B030D-6E8A-4147-A177-3AD203B41FA5}">
                      <a16:colId xmlns:a16="http://schemas.microsoft.com/office/drawing/2014/main" val="353191316"/>
                    </a:ext>
                  </a:extLst>
                </a:gridCol>
                <a:gridCol w="608986">
                  <a:extLst>
                    <a:ext uri="{9D8B030D-6E8A-4147-A177-3AD203B41FA5}">
                      <a16:colId xmlns:a16="http://schemas.microsoft.com/office/drawing/2014/main" val="4149368826"/>
                    </a:ext>
                  </a:extLst>
                </a:gridCol>
                <a:gridCol w="675594">
                  <a:extLst>
                    <a:ext uri="{9D8B030D-6E8A-4147-A177-3AD203B41FA5}">
                      <a16:colId xmlns:a16="http://schemas.microsoft.com/office/drawing/2014/main" val="3988772384"/>
                    </a:ext>
                  </a:extLst>
                </a:gridCol>
                <a:gridCol w="608986">
                  <a:extLst>
                    <a:ext uri="{9D8B030D-6E8A-4147-A177-3AD203B41FA5}">
                      <a16:colId xmlns:a16="http://schemas.microsoft.com/office/drawing/2014/main" val="373884325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ED7D31"/>
                          </a:highlight>
                          <a:latin typeface="Calibri" panose="020F0502020204030204" pitchFamily="34" charset="0"/>
                        </a:rPr>
                        <a:t>Item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ED7D31"/>
                          </a:highlight>
                          <a:latin typeface="Calibri" panose="020F0502020204030204" pitchFamily="34" charset="0"/>
                        </a:rPr>
                        <a:t>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ED7D31"/>
                          </a:highlight>
                          <a:latin typeface="Calibri" panose="020F0502020204030204" pitchFamily="34" charset="0"/>
                        </a:rPr>
                        <a:t>CHF/piece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ED7D31"/>
                          </a:highlight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7916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 10 DN100CF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2802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 10 DN40CF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9672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HiPace 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79653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 10 DN150CF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2481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valve DN25KF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1015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Hipace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6772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valve DN16KF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66744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Venting valve TMP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75241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VGR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7444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 pumps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58995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VGP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49447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VVV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51268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 48 DN40CF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080675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NexTorr 500 -StarCell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4652942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021431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3BF5C763-6E00-0FE1-F16B-43031244A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and budget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EFB25-EEEB-82C3-8874-80D9E9A15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6C3A5-2CE5-07EF-F957-655A3D6AE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5C216-04E6-B4DD-79CB-9E452A55D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B3E18DF-A428-65D9-9775-406276284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52" y="1181100"/>
            <a:ext cx="6360366" cy="5104619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Savings:</a:t>
            </a:r>
          </a:p>
          <a:p>
            <a:pPr marL="666750" lvl="1" indent="-342900">
              <a:buFont typeface="Wingdings" panose="05000000000000000000" pitchFamily="2" charset="2"/>
              <a:buChar char="Ø"/>
            </a:pPr>
            <a:r>
              <a:rPr lang="en-GB" dirty="0"/>
              <a:t>Recover TMPs with onboard electronics for MR-TOF</a:t>
            </a:r>
          </a:p>
          <a:p>
            <a:pPr marL="666750" lvl="1" indent="-342900">
              <a:buFont typeface="Wingdings" panose="05000000000000000000" pitchFamily="2" charset="2"/>
              <a:buChar char="Ø"/>
            </a:pPr>
            <a:r>
              <a:rPr lang="en-GB" dirty="0"/>
              <a:t>Valves from MR-TOF</a:t>
            </a:r>
          </a:p>
          <a:p>
            <a:pPr marL="666750" lvl="1" indent="-342900">
              <a:buFont typeface="Wingdings" panose="05000000000000000000" pitchFamily="2" charset="2"/>
              <a:buChar char="Ø"/>
            </a:pPr>
            <a:r>
              <a:rPr lang="en-GB" dirty="0"/>
              <a:t>Other pumps with onboard electronics</a:t>
            </a:r>
          </a:p>
          <a:p>
            <a:pPr marL="666750" lvl="1" indent="-342900">
              <a:buFont typeface="Wingdings" panose="05000000000000000000" pitchFamily="2" charset="2"/>
              <a:buChar char="Ø"/>
            </a:pPr>
            <a:r>
              <a:rPr lang="en-GB" dirty="0"/>
              <a:t>Reduce the number of valves (1×automatic + 1×manual leak detection valve per sector)</a:t>
            </a:r>
          </a:p>
          <a:p>
            <a:pPr marL="666750" lvl="1" indent="-342900">
              <a:buFont typeface="Wingdings" panose="05000000000000000000" pitchFamily="2" charset="2"/>
              <a:buChar char="Ø"/>
            </a:pPr>
            <a:r>
              <a:rPr lang="en-GB" dirty="0"/>
              <a:t>2×old all metal DN40CF in stock before the experiment =&gt; reuse them after testing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200 </a:t>
            </a:r>
            <a:r>
              <a:rPr lang="en-GB" dirty="0" err="1"/>
              <a:t>kCHF</a:t>
            </a:r>
            <a:r>
              <a:rPr lang="en-GB" dirty="0"/>
              <a:t> + bakeout equipment + controls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DF49FF-2A2A-971E-3F42-491ED5D4A3A7}"/>
              </a:ext>
            </a:extLst>
          </p:cNvPr>
          <p:cNvSpPr txBox="1"/>
          <p:nvPr/>
        </p:nvSpPr>
        <p:spPr>
          <a:xfrm rot="19825307">
            <a:off x="7868396" y="1487190"/>
            <a:ext cx="3571103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Evaluation 2024</a:t>
            </a:r>
          </a:p>
        </p:txBody>
      </p:sp>
      <p:pic>
        <p:nvPicPr>
          <p:cNvPr id="1026" name="Picture 6">
            <a:extLst>
              <a:ext uri="{FF2B5EF4-FFF2-40B4-BE49-F238E27FC236}">
                <a16:creationId xmlns:a16="http://schemas.microsoft.com/office/drawing/2014/main" id="{9FD4E110-11FA-216F-3372-4063EC2ED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3460238"/>
            <a:ext cx="4700587" cy="2720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9509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CE7748-37F4-E5A5-8F5F-D942D13C3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30531"/>
            <a:ext cx="11376024" cy="5070244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GB" u="sng" dirty="0"/>
              <a:t>What we have: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dirty="0"/>
              <a:t>Vacuum layout defined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dirty="0"/>
              <a:t>Main risk =&gt; He propagation. Disagreement between model and measurements to be analysed, but present injection levels put a question mark about compatibility with PUMA trap. Possible mitigation increasing compression ration =&gt; booster TMPs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dirty="0"/>
              <a:t>TMPs H version, still for the last part of the beam line for maximum compression ratio (50 times higher for H</a:t>
            </a:r>
            <a:r>
              <a:rPr lang="en-GB" baseline="-25000" dirty="0"/>
              <a:t>2</a:t>
            </a:r>
            <a:r>
              <a:rPr lang="en-GB" dirty="0"/>
              <a:t> and 30 for He)</a:t>
            </a:r>
            <a:endParaRPr lang="en-GB" baseline="-25000" dirty="0"/>
          </a:p>
          <a:p>
            <a:pPr>
              <a:lnSpc>
                <a:spcPct val="110000"/>
              </a:lnSpc>
            </a:pPr>
            <a:r>
              <a:rPr lang="en-GB" u="sng" dirty="0"/>
              <a:t>What we need: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dirty="0"/>
              <a:t>Schedule and testing and installation planning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dirty="0"/>
              <a:t>List of vacuum signals to provide to the “users” (power supplies, etc.)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strike="sngStrike" dirty="0"/>
              <a:t>How many elements are at high voltage and where to place those racks?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F2B419-0DD7-EF05-4044-0251F4FF7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have and what do we need?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633A5-EF47-26B9-E2E5-B786F6752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698E9-B197-F66A-B63A-D759747A3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D69F6-971E-9B08-2EEC-9710BBE47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407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8269753-595A-D8E1-5869-9E620A3E65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1F49D4B9-2726-78C4-9AEE-79D5D7D9DB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2C95F-7644-DE07-9A33-5D04FED9B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866DF-F322-6E51-864A-A13D60E72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JAFS | WP3: Vacuum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9E642-F6E7-1674-8E28-D6C45A8C2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914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EF3BF528-494A-400C-96AD-D5A77D4EB1BC}" vid="{8DBC792B-A05C-44F2-8B7A-74DAAACD4F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with Julia fonts v2023</Template>
  <TotalTime>2758</TotalTime>
  <Words>967</Words>
  <Application>Microsoft Office PowerPoint</Application>
  <PresentationFormat>Widescreen</PresentationFormat>
  <Paragraphs>207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Wingdings</vt:lpstr>
      <vt:lpstr>Calibri</vt:lpstr>
      <vt:lpstr>Arial</vt:lpstr>
      <vt:lpstr>JuliaMono</vt:lpstr>
      <vt:lpstr>Office Theme</vt:lpstr>
      <vt:lpstr>WP3: Vacuum</vt:lpstr>
      <vt:lpstr>PUMA beam line sectorization</vt:lpstr>
      <vt:lpstr>Vacuum layout</vt:lpstr>
      <vt:lpstr>Benchmarking with He gas injection</vt:lpstr>
      <vt:lpstr>Paul Trap set point</vt:lpstr>
      <vt:lpstr>He propagation</vt:lpstr>
      <vt:lpstr>Equipment and budget</vt:lpstr>
      <vt:lpstr>What do we have and what do we need?</vt:lpstr>
      <vt:lpstr>Thank you</vt:lpstr>
      <vt:lpstr>H2 propagation</vt:lpstr>
      <vt:lpstr>PUMA beam line vacuum equipment: Sector RC610</vt:lpstr>
      <vt:lpstr>PUMA beam line vacuum equipment: Sector RC611</vt:lpstr>
      <vt:lpstr>PUMA beam line vacuum equipment: Sector RC612</vt:lpstr>
      <vt:lpstr>PUMA beam line vacuum equipment: Sector RC620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WP3: Vacuum</dc:title>
  <dc:creator>Jose Antonio Ferreira Somoza</dc:creator>
  <cp:lastModifiedBy>Jose Antonio Ferreira Somoza</cp:lastModifiedBy>
  <cp:revision>20</cp:revision>
  <dcterms:created xsi:type="dcterms:W3CDTF">2024-05-22T12:22:17Z</dcterms:created>
  <dcterms:modified xsi:type="dcterms:W3CDTF">2024-09-03T20:27:48Z</dcterms:modified>
</cp:coreProperties>
</file>