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24"/>
  </p:notesMasterIdLst>
  <p:handoutMasterIdLst>
    <p:handoutMasterId r:id="rId25"/>
  </p:handoutMasterIdLst>
  <p:sldIdLst>
    <p:sldId id="299" r:id="rId3"/>
    <p:sldId id="261" r:id="rId4"/>
    <p:sldId id="307" r:id="rId5"/>
    <p:sldId id="301" r:id="rId6"/>
    <p:sldId id="302" r:id="rId7"/>
    <p:sldId id="303" r:id="rId8"/>
    <p:sldId id="308" r:id="rId9"/>
    <p:sldId id="309" r:id="rId10"/>
    <p:sldId id="285" r:id="rId11"/>
    <p:sldId id="286" r:id="rId12"/>
    <p:sldId id="314" r:id="rId13"/>
    <p:sldId id="289" r:id="rId14"/>
    <p:sldId id="311" r:id="rId15"/>
    <p:sldId id="312" r:id="rId16"/>
    <p:sldId id="313" r:id="rId17"/>
    <p:sldId id="300" r:id="rId18"/>
    <p:sldId id="315" r:id="rId19"/>
    <p:sldId id="297" r:id="rId20"/>
    <p:sldId id="257" r:id="rId21"/>
    <p:sldId id="294" r:id="rId22"/>
    <p:sldId id="310" r:id="rId2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61" autoAdjust="0"/>
    <p:restoredTop sz="94620" autoAdjust="0"/>
  </p:normalViewPr>
  <p:slideViewPr>
    <p:cSldViewPr snapToObjects="1" showGuides="1">
      <p:cViewPr varScale="1">
        <p:scale>
          <a:sx n="131" d="100"/>
          <a:sy n="131" d="100"/>
        </p:scale>
        <p:origin x="1312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0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4C8729-3C85-AA46-A94A-5AA3E642EB8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33B1180-6E03-DE40-B46E-B08F0BAA0AA2}">
      <dgm:prSet/>
      <dgm:spPr/>
      <dgm:t>
        <a:bodyPr/>
        <a:lstStyle/>
        <a:p>
          <a:r>
            <a:rPr lang="en-US" dirty="0"/>
            <a:t>Energy loss/ loss fluctuation</a:t>
          </a:r>
          <a:endParaRPr lang="de-AT" dirty="0"/>
        </a:p>
      </dgm:t>
    </dgm:pt>
    <dgm:pt modelId="{B198FE21-D7E2-5A4B-A3BA-5B3CE1DA0F71}" type="parTrans" cxnId="{B305FC9A-1989-B549-8EC1-1D4D5CFD6C83}">
      <dgm:prSet/>
      <dgm:spPr/>
      <dgm:t>
        <a:bodyPr/>
        <a:lstStyle/>
        <a:p>
          <a:endParaRPr lang="de-DE"/>
        </a:p>
      </dgm:t>
    </dgm:pt>
    <dgm:pt modelId="{0B1B8835-69B9-154F-8821-D839189D2E62}" type="sibTrans" cxnId="{B305FC9A-1989-B549-8EC1-1D4D5CFD6C83}">
      <dgm:prSet/>
      <dgm:spPr/>
      <dgm:t>
        <a:bodyPr/>
        <a:lstStyle/>
        <a:p>
          <a:endParaRPr lang="de-DE"/>
        </a:p>
      </dgm:t>
    </dgm:pt>
    <dgm:pt modelId="{5704D70C-1DB5-5540-AB4C-8A2476F37EC1}">
      <dgm:prSet/>
      <dgm:spPr/>
      <dgm:t>
        <a:bodyPr/>
        <a:lstStyle/>
        <a:p>
          <a:r>
            <a:rPr lang="en-US" dirty="0"/>
            <a:t>Multiple Coulomb scattering</a:t>
          </a:r>
          <a:endParaRPr lang="de-AT" dirty="0"/>
        </a:p>
      </dgm:t>
    </dgm:pt>
    <dgm:pt modelId="{55A692FC-27B4-F34D-9E7B-A5CEF0C25C9F}" type="parTrans" cxnId="{E9026430-4A10-D24A-9800-DAD05FBEF417}">
      <dgm:prSet/>
      <dgm:spPr/>
      <dgm:t>
        <a:bodyPr/>
        <a:lstStyle/>
        <a:p>
          <a:endParaRPr lang="de-DE"/>
        </a:p>
      </dgm:t>
    </dgm:pt>
    <dgm:pt modelId="{B12FCAFA-145F-3A42-B885-CDCB1E601ED4}" type="sibTrans" cxnId="{E9026430-4A10-D24A-9800-DAD05FBEF417}">
      <dgm:prSet/>
      <dgm:spPr/>
      <dgm:t>
        <a:bodyPr/>
        <a:lstStyle/>
        <a:p>
          <a:endParaRPr lang="de-DE"/>
        </a:p>
      </dgm:t>
    </dgm:pt>
    <dgm:pt modelId="{A4D83AFA-1310-CA44-9ACF-D897796E5190}" type="pres">
      <dgm:prSet presAssocID="{AA4C8729-3C85-AA46-A94A-5AA3E642EB8C}" presName="CompostProcess" presStyleCnt="0">
        <dgm:presLayoutVars>
          <dgm:dir/>
          <dgm:resizeHandles val="exact"/>
        </dgm:presLayoutVars>
      </dgm:prSet>
      <dgm:spPr/>
    </dgm:pt>
    <dgm:pt modelId="{BCACF80B-4A8C-1944-8B42-152584E69FCB}" type="pres">
      <dgm:prSet presAssocID="{AA4C8729-3C85-AA46-A94A-5AA3E642EB8C}" presName="arrow" presStyleLbl="bgShp" presStyleIdx="0" presStyleCnt="1"/>
      <dgm:spPr/>
    </dgm:pt>
    <dgm:pt modelId="{42E3FEF3-4208-B049-BD7C-D75353067E33}" type="pres">
      <dgm:prSet presAssocID="{AA4C8729-3C85-AA46-A94A-5AA3E642EB8C}" presName="linearProcess" presStyleCnt="0"/>
      <dgm:spPr/>
    </dgm:pt>
    <dgm:pt modelId="{BDD4D7CA-A0DE-9247-BA9C-F31EA028B210}" type="pres">
      <dgm:prSet presAssocID="{A33B1180-6E03-DE40-B46E-B08F0BAA0AA2}" presName="textNode" presStyleLbl="node1" presStyleIdx="0" presStyleCnt="2" custScaleX="92729" custScaleY="88339" custLinFactX="-3996" custLinFactNeighborX="-100000" custLinFactNeighborY="4523">
        <dgm:presLayoutVars>
          <dgm:bulletEnabled val="1"/>
        </dgm:presLayoutVars>
      </dgm:prSet>
      <dgm:spPr/>
    </dgm:pt>
    <dgm:pt modelId="{E042C251-109B-F54A-98A1-7CC2070159C9}" type="pres">
      <dgm:prSet presAssocID="{0B1B8835-69B9-154F-8821-D839189D2E62}" presName="sibTrans" presStyleCnt="0"/>
      <dgm:spPr/>
    </dgm:pt>
    <dgm:pt modelId="{3A84AD42-12BA-824D-ADF3-C0F82BB077DC}" type="pres">
      <dgm:prSet presAssocID="{5704D70C-1DB5-5540-AB4C-8A2476F37EC1}" presName="textNode" presStyleLbl="node1" presStyleIdx="1" presStyleCnt="2" custScaleX="92729" custScaleY="88339" custLinFactX="-6088" custLinFactNeighborX="-100000">
        <dgm:presLayoutVars>
          <dgm:bulletEnabled val="1"/>
        </dgm:presLayoutVars>
      </dgm:prSet>
      <dgm:spPr/>
    </dgm:pt>
  </dgm:ptLst>
  <dgm:cxnLst>
    <dgm:cxn modelId="{640A5D16-FF23-B140-AC9E-5CFF5FE9E3DC}" type="presOf" srcId="{5704D70C-1DB5-5540-AB4C-8A2476F37EC1}" destId="{3A84AD42-12BA-824D-ADF3-C0F82BB077DC}" srcOrd="0" destOrd="0" presId="urn:microsoft.com/office/officeart/2005/8/layout/hProcess9"/>
    <dgm:cxn modelId="{E9026430-4A10-D24A-9800-DAD05FBEF417}" srcId="{AA4C8729-3C85-AA46-A94A-5AA3E642EB8C}" destId="{5704D70C-1DB5-5540-AB4C-8A2476F37EC1}" srcOrd="1" destOrd="0" parTransId="{55A692FC-27B4-F34D-9E7B-A5CEF0C25C9F}" sibTransId="{B12FCAFA-145F-3A42-B885-CDCB1E601ED4}"/>
    <dgm:cxn modelId="{25FCE969-D853-704A-B438-D12B403FE47D}" type="presOf" srcId="{A33B1180-6E03-DE40-B46E-B08F0BAA0AA2}" destId="{BDD4D7CA-A0DE-9247-BA9C-F31EA028B210}" srcOrd="0" destOrd="0" presId="urn:microsoft.com/office/officeart/2005/8/layout/hProcess9"/>
    <dgm:cxn modelId="{B305FC9A-1989-B549-8EC1-1D4D5CFD6C83}" srcId="{AA4C8729-3C85-AA46-A94A-5AA3E642EB8C}" destId="{A33B1180-6E03-DE40-B46E-B08F0BAA0AA2}" srcOrd="0" destOrd="0" parTransId="{B198FE21-D7E2-5A4B-A3BA-5B3CE1DA0F71}" sibTransId="{0B1B8835-69B9-154F-8821-D839189D2E62}"/>
    <dgm:cxn modelId="{1589D8E7-4B70-C04F-9E6E-559D77B52A89}" type="presOf" srcId="{AA4C8729-3C85-AA46-A94A-5AA3E642EB8C}" destId="{A4D83AFA-1310-CA44-9ACF-D897796E5190}" srcOrd="0" destOrd="0" presId="urn:microsoft.com/office/officeart/2005/8/layout/hProcess9"/>
    <dgm:cxn modelId="{10BEED7A-8BF7-AF4F-B6D6-F83CCD850DA7}" type="presParOf" srcId="{A4D83AFA-1310-CA44-9ACF-D897796E5190}" destId="{BCACF80B-4A8C-1944-8B42-152584E69FCB}" srcOrd="0" destOrd="0" presId="urn:microsoft.com/office/officeart/2005/8/layout/hProcess9"/>
    <dgm:cxn modelId="{B7042FF4-55E1-DE48-8BBC-D020B3E0F062}" type="presParOf" srcId="{A4D83AFA-1310-CA44-9ACF-D897796E5190}" destId="{42E3FEF3-4208-B049-BD7C-D75353067E33}" srcOrd="1" destOrd="0" presId="urn:microsoft.com/office/officeart/2005/8/layout/hProcess9"/>
    <dgm:cxn modelId="{8627C774-00F2-674C-94DB-F3BBC9F2A236}" type="presParOf" srcId="{42E3FEF3-4208-B049-BD7C-D75353067E33}" destId="{BDD4D7CA-A0DE-9247-BA9C-F31EA028B210}" srcOrd="0" destOrd="0" presId="urn:microsoft.com/office/officeart/2005/8/layout/hProcess9"/>
    <dgm:cxn modelId="{C48A4CFC-F1B1-BE4F-92DC-B92DD24E9AA3}" type="presParOf" srcId="{42E3FEF3-4208-B049-BD7C-D75353067E33}" destId="{E042C251-109B-F54A-98A1-7CC2070159C9}" srcOrd="1" destOrd="0" presId="urn:microsoft.com/office/officeart/2005/8/layout/hProcess9"/>
    <dgm:cxn modelId="{94643CEE-0E8C-A047-99E3-32AAB732835E}" type="presParOf" srcId="{42E3FEF3-4208-B049-BD7C-D75353067E33}" destId="{3A84AD42-12BA-824D-ADF3-C0F82BB077D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8001E7-3642-AB45-8DCC-8C21F8D361A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B5777D7D-7986-2940-85DF-4790FA010296}">
      <dgm:prSet/>
      <dgm:spPr/>
      <dgm:t>
        <a:bodyPr/>
        <a:lstStyle/>
        <a:p>
          <a:r>
            <a:rPr lang="en-US"/>
            <a:t>Energy loss of muons depends on:</a:t>
          </a:r>
          <a:endParaRPr lang="de-AT" dirty="0"/>
        </a:p>
      </dgm:t>
    </dgm:pt>
    <dgm:pt modelId="{C7030DB1-337D-FE4C-9CEA-C2A008E7DEA5}" type="parTrans" cxnId="{920345B7-345E-8E48-B5E4-C2BF2CFB4C75}">
      <dgm:prSet/>
      <dgm:spPr/>
      <dgm:t>
        <a:bodyPr/>
        <a:lstStyle/>
        <a:p>
          <a:endParaRPr lang="de-DE"/>
        </a:p>
      </dgm:t>
    </dgm:pt>
    <dgm:pt modelId="{AE72303D-2A6F-C14D-A2C3-8C25F1396FD7}" type="sibTrans" cxnId="{920345B7-345E-8E48-B5E4-C2BF2CFB4C75}">
      <dgm:prSet/>
      <dgm:spPr/>
      <dgm:t>
        <a:bodyPr/>
        <a:lstStyle/>
        <a:p>
          <a:endParaRPr lang="de-DE"/>
        </a:p>
      </dgm:t>
    </dgm:pt>
    <dgm:pt modelId="{CBCB084C-35A4-2745-A104-62D59DBC671D}">
      <dgm:prSet/>
      <dgm:spPr/>
      <dgm:t>
        <a:bodyPr/>
        <a:lstStyle/>
        <a:p>
          <a:r>
            <a:rPr lang="en-US"/>
            <a:t>Energy of the particle</a:t>
          </a:r>
          <a:endParaRPr lang="de-AT"/>
        </a:p>
      </dgm:t>
    </dgm:pt>
    <dgm:pt modelId="{4C473713-4614-2B47-9C7F-DDBF0CE1AC12}" type="parTrans" cxnId="{2B9A538D-764F-594A-BC67-73D7C40C015C}">
      <dgm:prSet/>
      <dgm:spPr/>
      <dgm:t>
        <a:bodyPr/>
        <a:lstStyle/>
        <a:p>
          <a:endParaRPr lang="de-DE"/>
        </a:p>
      </dgm:t>
    </dgm:pt>
    <dgm:pt modelId="{10C33CB1-39AC-5A49-9994-370ACEE614B7}" type="sibTrans" cxnId="{2B9A538D-764F-594A-BC67-73D7C40C015C}">
      <dgm:prSet/>
      <dgm:spPr/>
      <dgm:t>
        <a:bodyPr/>
        <a:lstStyle/>
        <a:p>
          <a:endParaRPr lang="de-DE"/>
        </a:p>
      </dgm:t>
    </dgm:pt>
    <dgm:pt modelId="{8FDFAE18-C51F-E14C-88E8-26A586E9A076}">
      <dgm:prSet/>
      <dgm:spPr/>
      <dgm:t>
        <a:bodyPr/>
        <a:lstStyle/>
        <a:p>
          <a:r>
            <a:rPr lang="en-US"/>
            <a:t>Material properties</a:t>
          </a:r>
          <a:endParaRPr lang="de-AT"/>
        </a:p>
      </dgm:t>
    </dgm:pt>
    <dgm:pt modelId="{B23446D4-B470-C845-8CFB-AA6104A26EB6}" type="parTrans" cxnId="{CAD6D329-DFAF-594C-A142-B0E16B3D5A1B}">
      <dgm:prSet/>
      <dgm:spPr/>
      <dgm:t>
        <a:bodyPr/>
        <a:lstStyle/>
        <a:p>
          <a:endParaRPr lang="de-DE"/>
        </a:p>
      </dgm:t>
    </dgm:pt>
    <dgm:pt modelId="{024C74CD-363D-3E47-9538-33FE33272BE1}" type="sibTrans" cxnId="{CAD6D329-DFAF-594C-A142-B0E16B3D5A1B}">
      <dgm:prSet/>
      <dgm:spPr/>
      <dgm:t>
        <a:bodyPr/>
        <a:lstStyle/>
        <a:p>
          <a:endParaRPr lang="de-DE"/>
        </a:p>
      </dgm:t>
    </dgm:pt>
    <dgm:pt modelId="{69DBB549-323C-214A-9ADD-441409839E4A}">
      <dgm:prSet/>
      <dgm:spPr/>
      <dgm:t>
        <a:bodyPr/>
        <a:lstStyle/>
        <a:p>
          <a:r>
            <a:rPr lang="en-US" dirty="0"/>
            <a:t>Path length </a:t>
          </a:r>
          <a:endParaRPr lang="de-AT" dirty="0"/>
        </a:p>
      </dgm:t>
    </dgm:pt>
    <dgm:pt modelId="{B8007987-A223-0749-9EF8-D177913A88CF}" type="parTrans" cxnId="{62F348D5-7F03-6640-89F1-36092CAB98F2}">
      <dgm:prSet/>
      <dgm:spPr/>
      <dgm:t>
        <a:bodyPr/>
        <a:lstStyle/>
        <a:p>
          <a:endParaRPr lang="de-DE"/>
        </a:p>
      </dgm:t>
    </dgm:pt>
    <dgm:pt modelId="{5F891FEB-D8D8-1943-81F8-6A4E960C70DD}" type="sibTrans" cxnId="{62F348D5-7F03-6640-89F1-36092CAB98F2}">
      <dgm:prSet/>
      <dgm:spPr/>
      <dgm:t>
        <a:bodyPr/>
        <a:lstStyle/>
        <a:p>
          <a:endParaRPr lang="de-DE"/>
        </a:p>
      </dgm:t>
    </dgm:pt>
    <dgm:pt modelId="{444A6C73-77FB-ED4E-BBA6-D994051115AF}" type="pres">
      <dgm:prSet presAssocID="{548001E7-3642-AB45-8DCC-8C21F8D361A4}" presName="Name0" presStyleCnt="0">
        <dgm:presLayoutVars>
          <dgm:dir/>
          <dgm:animLvl val="lvl"/>
          <dgm:resizeHandles val="exact"/>
        </dgm:presLayoutVars>
      </dgm:prSet>
      <dgm:spPr/>
    </dgm:pt>
    <dgm:pt modelId="{1E56C3CF-D3C0-BD4A-AD43-A911CF915DD4}" type="pres">
      <dgm:prSet presAssocID="{B5777D7D-7986-2940-85DF-4790FA010296}" presName="linNode" presStyleCnt="0"/>
      <dgm:spPr/>
    </dgm:pt>
    <dgm:pt modelId="{A49EE554-9E5E-D849-8193-475764AC4E18}" type="pres">
      <dgm:prSet presAssocID="{B5777D7D-7986-2940-85DF-4790FA010296}" presName="parentText" presStyleLbl="node1" presStyleIdx="0" presStyleCnt="1" custLinFactNeighborX="-2263" custLinFactNeighborY="45263">
        <dgm:presLayoutVars>
          <dgm:chMax val="1"/>
          <dgm:bulletEnabled val="1"/>
        </dgm:presLayoutVars>
      </dgm:prSet>
      <dgm:spPr/>
    </dgm:pt>
    <dgm:pt modelId="{8CD6EFA0-F873-7D4F-B102-2316034FA63C}" type="pres">
      <dgm:prSet presAssocID="{B5777D7D-7986-2940-85DF-4790FA010296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CAD6D329-DFAF-594C-A142-B0E16B3D5A1B}" srcId="{B5777D7D-7986-2940-85DF-4790FA010296}" destId="{8FDFAE18-C51F-E14C-88E8-26A586E9A076}" srcOrd="1" destOrd="0" parTransId="{B23446D4-B470-C845-8CFB-AA6104A26EB6}" sibTransId="{024C74CD-363D-3E47-9538-33FE33272BE1}"/>
    <dgm:cxn modelId="{34256836-295D-5F48-A050-93A54D3BC363}" type="presOf" srcId="{69DBB549-323C-214A-9ADD-441409839E4A}" destId="{8CD6EFA0-F873-7D4F-B102-2316034FA63C}" srcOrd="0" destOrd="2" presId="urn:microsoft.com/office/officeart/2005/8/layout/vList5"/>
    <dgm:cxn modelId="{0A88F052-D713-7440-847A-069B145F911A}" type="presOf" srcId="{8FDFAE18-C51F-E14C-88E8-26A586E9A076}" destId="{8CD6EFA0-F873-7D4F-B102-2316034FA63C}" srcOrd="0" destOrd="1" presId="urn:microsoft.com/office/officeart/2005/8/layout/vList5"/>
    <dgm:cxn modelId="{2B9A538D-764F-594A-BC67-73D7C40C015C}" srcId="{B5777D7D-7986-2940-85DF-4790FA010296}" destId="{CBCB084C-35A4-2745-A104-62D59DBC671D}" srcOrd="0" destOrd="0" parTransId="{4C473713-4614-2B47-9C7F-DDBF0CE1AC12}" sibTransId="{10C33CB1-39AC-5A49-9994-370ACEE614B7}"/>
    <dgm:cxn modelId="{3E585397-BD56-7C47-9FE3-92774CEF8774}" type="presOf" srcId="{CBCB084C-35A4-2745-A104-62D59DBC671D}" destId="{8CD6EFA0-F873-7D4F-B102-2316034FA63C}" srcOrd="0" destOrd="0" presId="urn:microsoft.com/office/officeart/2005/8/layout/vList5"/>
    <dgm:cxn modelId="{AB560498-BF9F-6547-AFF9-9D05D1E0731D}" type="presOf" srcId="{548001E7-3642-AB45-8DCC-8C21F8D361A4}" destId="{444A6C73-77FB-ED4E-BBA6-D994051115AF}" srcOrd="0" destOrd="0" presId="urn:microsoft.com/office/officeart/2005/8/layout/vList5"/>
    <dgm:cxn modelId="{920345B7-345E-8E48-B5E4-C2BF2CFB4C75}" srcId="{548001E7-3642-AB45-8DCC-8C21F8D361A4}" destId="{B5777D7D-7986-2940-85DF-4790FA010296}" srcOrd="0" destOrd="0" parTransId="{C7030DB1-337D-FE4C-9CEA-C2A008E7DEA5}" sibTransId="{AE72303D-2A6F-C14D-A2C3-8C25F1396FD7}"/>
    <dgm:cxn modelId="{62F348D5-7F03-6640-89F1-36092CAB98F2}" srcId="{B5777D7D-7986-2940-85DF-4790FA010296}" destId="{69DBB549-323C-214A-9ADD-441409839E4A}" srcOrd="2" destOrd="0" parTransId="{B8007987-A223-0749-9EF8-D177913A88CF}" sibTransId="{5F891FEB-D8D8-1943-81F8-6A4E960C70DD}"/>
    <dgm:cxn modelId="{EA21C3F7-2ACF-0D45-A388-74D98F80A710}" type="presOf" srcId="{B5777D7D-7986-2940-85DF-4790FA010296}" destId="{A49EE554-9E5E-D849-8193-475764AC4E18}" srcOrd="0" destOrd="0" presId="urn:microsoft.com/office/officeart/2005/8/layout/vList5"/>
    <dgm:cxn modelId="{34FD8DAF-2802-7C4F-84F6-C516C6342BE3}" type="presParOf" srcId="{444A6C73-77FB-ED4E-BBA6-D994051115AF}" destId="{1E56C3CF-D3C0-BD4A-AD43-A911CF915DD4}" srcOrd="0" destOrd="0" presId="urn:microsoft.com/office/officeart/2005/8/layout/vList5"/>
    <dgm:cxn modelId="{0026B125-9F7D-564D-9D2D-48DBE8B6779A}" type="presParOf" srcId="{1E56C3CF-D3C0-BD4A-AD43-A911CF915DD4}" destId="{A49EE554-9E5E-D849-8193-475764AC4E18}" srcOrd="0" destOrd="0" presId="urn:microsoft.com/office/officeart/2005/8/layout/vList5"/>
    <dgm:cxn modelId="{1B3B8D7F-FAC9-D54E-AF08-342B0F8BEDCF}" type="presParOf" srcId="{1E56C3CF-D3C0-BD4A-AD43-A911CF915DD4}" destId="{8CD6EFA0-F873-7D4F-B102-2316034FA63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ACF80B-4A8C-1944-8B42-152584E69FCB}">
      <dsp:nvSpPr>
        <dsp:cNvPr id="0" name=""/>
        <dsp:cNvSpPr/>
      </dsp:nvSpPr>
      <dsp:spPr>
        <a:xfrm>
          <a:off x="523858" y="0"/>
          <a:ext cx="5937059" cy="254381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D4D7CA-A0DE-9247-BA9C-F31EA028B210}">
      <dsp:nvSpPr>
        <dsp:cNvPr id="0" name=""/>
        <dsp:cNvSpPr/>
      </dsp:nvSpPr>
      <dsp:spPr>
        <a:xfrm>
          <a:off x="899904" y="868495"/>
          <a:ext cx="2222011" cy="8988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Energy loss/ loss fluctuation</a:t>
          </a:r>
          <a:endParaRPr lang="de-AT" sz="2000" kern="1200" dirty="0"/>
        </a:p>
      </dsp:txBody>
      <dsp:txXfrm>
        <a:off x="943783" y="912374"/>
        <a:ext cx="2134253" cy="811115"/>
      </dsp:txXfrm>
    </dsp:sp>
    <dsp:sp modelId="{3A84AD42-12BA-824D-ADF3-C0F82BB077DC}">
      <dsp:nvSpPr>
        <dsp:cNvPr id="0" name=""/>
        <dsp:cNvSpPr/>
      </dsp:nvSpPr>
      <dsp:spPr>
        <a:xfrm>
          <a:off x="3254931" y="822472"/>
          <a:ext cx="2222011" cy="8988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Multiple Coulomb scattering</a:t>
          </a:r>
          <a:endParaRPr lang="de-AT" sz="2000" kern="1200" dirty="0"/>
        </a:p>
      </dsp:txBody>
      <dsp:txXfrm>
        <a:off x="3298810" y="866351"/>
        <a:ext cx="2134253" cy="8111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D6EFA0-F873-7D4F-B102-2316034FA63C}">
      <dsp:nvSpPr>
        <dsp:cNvPr id="0" name=""/>
        <dsp:cNvSpPr/>
      </dsp:nvSpPr>
      <dsp:spPr>
        <a:xfrm rot="5400000">
          <a:off x="2212967" y="-667176"/>
          <a:ext cx="960263" cy="253468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Energy of the particle</a:t>
          </a:r>
          <a:endParaRPr lang="de-AT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Material properties</a:t>
          </a:r>
          <a:endParaRPr lang="de-AT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Path length </a:t>
          </a:r>
          <a:endParaRPr lang="de-AT" sz="1800" kern="1200" dirty="0"/>
        </a:p>
      </dsp:txBody>
      <dsp:txXfrm rot="-5400000">
        <a:off x="1425758" y="166909"/>
        <a:ext cx="2487805" cy="866511"/>
      </dsp:txXfrm>
    </dsp:sp>
    <dsp:sp modelId="{A49EE554-9E5E-D849-8193-475764AC4E18}">
      <dsp:nvSpPr>
        <dsp:cNvPr id="0" name=""/>
        <dsp:cNvSpPr/>
      </dsp:nvSpPr>
      <dsp:spPr>
        <a:xfrm>
          <a:off x="0" y="0"/>
          <a:ext cx="1425758" cy="1200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Energy loss of muons depends on:</a:t>
          </a:r>
          <a:endParaRPr lang="de-AT" sz="1700" kern="1200" dirty="0"/>
        </a:p>
      </dsp:txBody>
      <dsp:txXfrm>
        <a:off x="58595" y="58595"/>
        <a:ext cx="1308568" cy="1083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17/10/2024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17/10/2024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697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F6192-17E0-985A-31D5-C79CFAD071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2B47729-3D6E-1C7D-D278-294A3D2FEB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FF3C1A4-484A-8516-8B2F-95FF5E1D57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7674DEB-8759-39C7-D5DB-037C618CC7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140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.jpe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rf-track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84" y="152721"/>
            <a:ext cx="1064723" cy="106472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E0000AF7-2F22-8475-23DC-AB91A30EC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466" y="136136"/>
            <a:ext cx="1064723" cy="106472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99ED836-8729-AF9B-CC5D-EFFDD72C4393}"/>
              </a:ext>
            </a:extLst>
          </p:cNvPr>
          <p:cNvSpPr txBox="1"/>
          <p:nvPr/>
        </p:nvSpPr>
        <p:spPr>
          <a:xfrm>
            <a:off x="226209" y="3429813"/>
            <a:ext cx="8738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u="sng" dirty="0"/>
              <a:t>Bernd Stechauner</a:t>
            </a:r>
            <a:r>
              <a:rPr lang="en-US" sz="1600" i="1" baseline="30000" dirty="0"/>
              <a:t>1,2</a:t>
            </a:r>
            <a:r>
              <a:rPr lang="en-US" sz="1600" b="1" i="1" dirty="0"/>
              <a:t>, </a:t>
            </a:r>
            <a:r>
              <a:rPr lang="en-US" sz="1600" b="1" i="1" u="sng" dirty="0"/>
              <a:t>Rebecca Taylor</a:t>
            </a:r>
            <a:r>
              <a:rPr lang="en-US" sz="1600" i="1" baseline="30000" dirty="0"/>
              <a:t>2</a:t>
            </a:r>
            <a:r>
              <a:rPr lang="en-US" sz="1600" i="1" dirty="0"/>
              <a:t>, </a:t>
            </a:r>
            <a:r>
              <a:rPr lang="en-US" sz="1600" b="1" i="1" dirty="0"/>
              <a:t>Rudolf Frühwirth</a:t>
            </a:r>
            <a:r>
              <a:rPr lang="en-US" sz="1600" baseline="30000" dirty="0"/>
              <a:t>1,4</a:t>
            </a:r>
            <a:r>
              <a:rPr lang="en-US" sz="1600" b="1" i="1" dirty="0"/>
              <a:t>, Andrea Latina</a:t>
            </a:r>
            <a:r>
              <a:rPr lang="en-US" sz="1600" i="1" baseline="30000" dirty="0"/>
              <a:t>2</a:t>
            </a:r>
            <a:r>
              <a:rPr lang="en-US" sz="1600" b="1" i="1" dirty="0"/>
              <a:t>, Chris Rogers</a:t>
            </a:r>
            <a:r>
              <a:rPr lang="en-US" sz="1600" i="1" baseline="30000" dirty="0"/>
              <a:t>3</a:t>
            </a:r>
            <a:r>
              <a:rPr lang="en-US" sz="1600" b="1" i="1" dirty="0"/>
              <a:t>, Daniel Schulte</a:t>
            </a:r>
            <a:r>
              <a:rPr lang="en-US" sz="1600" i="1" baseline="30000" dirty="0"/>
              <a:t>2</a:t>
            </a:r>
            <a:r>
              <a:rPr lang="en-US" sz="1600" i="1" dirty="0"/>
              <a:t>, &amp; </a:t>
            </a:r>
            <a:r>
              <a:rPr lang="en-US" sz="1600" b="1" i="1" dirty="0"/>
              <a:t>Jochen Schieck</a:t>
            </a:r>
            <a:r>
              <a:rPr lang="en-US" sz="1600" i="1" baseline="30000" dirty="0"/>
              <a:t>1,4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2B7C0F9-ED4B-2BA6-FC9C-471BC9A951ED}"/>
              </a:ext>
            </a:extLst>
          </p:cNvPr>
          <p:cNvSpPr txBox="1"/>
          <p:nvPr/>
        </p:nvSpPr>
        <p:spPr>
          <a:xfrm>
            <a:off x="2563761" y="4083918"/>
            <a:ext cx="36459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aseline="30000" dirty="0"/>
              <a:t>1</a:t>
            </a:r>
            <a:r>
              <a:rPr lang="en-US" sz="1200" dirty="0"/>
              <a:t>University of Technology, Vienna</a:t>
            </a:r>
          </a:p>
          <a:p>
            <a:pPr algn="ctr"/>
            <a:r>
              <a:rPr lang="en-US" sz="1200" baseline="30000" dirty="0"/>
              <a:t>2</a:t>
            </a:r>
            <a:r>
              <a:rPr lang="en-US" sz="1200" dirty="0"/>
              <a:t>CERN, Geneva</a:t>
            </a:r>
          </a:p>
          <a:p>
            <a:pPr algn="ctr"/>
            <a:r>
              <a:rPr lang="en-US" sz="1200" baseline="30000" dirty="0"/>
              <a:t>3</a:t>
            </a:r>
            <a:r>
              <a:rPr lang="en-US" sz="1200" dirty="0"/>
              <a:t>STFC Rutherford Appleton Laboratory, </a:t>
            </a:r>
            <a:r>
              <a:rPr lang="de-AT" sz="1200" dirty="0" err="1"/>
              <a:t>Didcot</a:t>
            </a:r>
            <a:endParaRPr lang="en-US" sz="1200" dirty="0"/>
          </a:p>
          <a:p>
            <a:pPr algn="ctr"/>
            <a:r>
              <a:rPr lang="de-AT" sz="1200" baseline="30000" dirty="0"/>
              <a:t>4</a:t>
            </a:r>
            <a:r>
              <a:rPr lang="de-AT" sz="1200" dirty="0"/>
              <a:t>Institute </a:t>
            </a:r>
            <a:r>
              <a:rPr lang="de-AT" sz="1200" dirty="0" err="1"/>
              <a:t>of</a:t>
            </a:r>
            <a:r>
              <a:rPr lang="de-AT" sz="1200" dirty="0"/>
              <a:t> High Energy Physics (HEHPY), Vienna</a:t>
            </a:r>
            <a:endParaRPr lang="en-US" sz="1200" dirty="0"/>
          </a:p>
          <a:p>
            <a:pPr algn="ctr"/>
            <a:endParaRPr lang="en-US" sz="1200" dirty="0"/>
          </a:p>
          <a:p>
            <a:pPr algn="ctr"/>
            <a:endParaRPr lang="en-US" sz="1200" dirty="0"/>
          </a:p>
        </p:txBody>
      </p:sp>
      <p:sp>
        <p:nvSpPr>
          <p:cNvPr id="6" name="Titre 81">
            <a:extLst>
              <a:ext uri="{FF2B5EF4-FFF2-40B4-BE49-F238E27FC236}">
                <a16:creationId xmlns:a16="http://schemas.microsoft.com/office/drawing/2014/main" id="{A8803A29-6081-EF8B-7A61-127DFAE2F5DB}"/>
              </a:ext>
            </a:extLst>
          </p:cNvPr>
          <p:cNvSpPr txBox="1">
            <a:spLocks/>
          </p:cNvSpPr>
          <p:nvPr/>
        </p:nvSpPr>
        <p:spPr>
          <a:xfrm>
            <a:off x="174292" y="1203598"/>
            <a:ext cx="842493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200" u="sng" dirty="0"/>
              <a:t>RF-Track</a:t>
            </a:r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511B020A-04AC-F5F5-5C13-197008708A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1200" y="0"/>
            <a:ext cx="77200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Grafik 8" descr="Ein Bild, das Text, Schrift, Grafiken, Grafikdesign enthält.&#10;&#10;Automatisch generierte Beschreibung">
            <a:extLst>
              <a:ext uri="{FF2B5EF4-FFF2-40B4-BE49-F238E27FC236}">
                <a16:creationId xmlns:a16="http://schemas.microsoft.com/office/drawing/2014/main" id="{ED6D46E5-5968-0647-DDD0-36C673FC1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0523" y="1948766"/>
            <a:ext cx="2787538" cy="1379132"/>
          </a:xfrm>
          <a:prstGeom prst="rect">
            <a:avLst/>
          </a:prstGeom>
        </p:spPr>
      </p:pic>
      <p:sp>
        <p:nvSpPr>
          <p:cNvPr id="12" name="Titre 81">
            <a:extLst>
              <a:ext uri="{FF2B5EF4-FFF2-40B4-BE49-F238E27FC236}">
                <a16:creationId xmlns:a16="http://schemas.microsoft.com/office/drawing/2014/main" id="{BB754A3E-DC51-57A6-DA1C-C15D38C8A1D0}"/>
              </a:ext>
            </a:extLst>
          </p:cNvPr>
          <p:cNvSpPr txBox="1">
            <a:spLocks/>
          </p:cNvSpPr>
          <p:nvPr/>
        </p:nvSpPr>
        <p:spPr>
          <a:xfrm>
            <a:off x="1173392" y="423608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Software Mini-Workshop, online, 17.10.2024</a:t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1360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FC4AF56-448C-B65F-896A-70085DDC0B8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try: </a:t>
            </a:r>
            <a:r>
              <a:rPr lang="en-US" dirty="0">
                <a:solidFill>
                  <a:srgbClr val="002060"/>
                </a:solidFill>
              </a:rPr>
              <a:t>ICOOL</a:t>
            </a:r>
            <a:r>
              <a:rPr lang="en-US" dirty="0"/>
              <a:t> vs </a:t>
            </a:r>
            <a:r>
              <a:rPr lang="en-US" dirty="0">
                <a:solidFill>
                  <a:srgbClr val="FF0000"/>
                </a:solidFill>
              </a:rPr>
              <a:t>RF-track</a:t>
            </a:r>
            <a:r>
              <a:rPr lang="en-US" dirty="0"/>
              <a:t>: Beryllium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E7872BD-DB44-2886-DA84-64678651E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973" y="2859782"/>
            <a:ext cx="4506868" cy="225343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BD39CD9-0E6E-E708-2D93-5E0CB30D5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12" y="2868556"/>
            <a:ext cx="4535158" cy="2267579"/>
          </a:xfrm>
          <a:prstGeom prst="rect">
            <a:avLst/>
          </a:prstGeom>
        </p:spPr>
      </p:pic>
      <p:pic>
        <p:nvPicPr>
          <p:cNvPr id="13" name="Image 84" descr="MCC-LogoCERN.jpg">
            <a:extLst>
              <a:ext uri="{FF2B5EF4-FFF2-40B4-BE49-F238E27FC236}">
                <a16:creationId xmlns:a16="http://schemas.microsoft.com/office/drawing/2014/main" id="{D05C1F5A-F48E-0A91-93E3-B91E3A7984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887" y="152990"/>
            <a:ext cx="838200" cy="8382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5DADD470-8B12-A44C-C1C2-D1551FAE2AEE}"/>
              </a:ext>
            </a:extLst>
          </p:cNvPr>
          <p:cNvSpPr txBox="1"/>
          <p:nvPr/>
        </p:nvSpPr>
        <p:spPr>
          <a:xfrm>
            <a:off x="825830" y="922902"/>
            <a:ext cx="81458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1E6 muons for each simulation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Start: 1 GeV mono energetic pencil beam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Absorber length: 1% of radiation length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The shape of the distribution changes minimally with the number of integration steps.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The </a:t>
            </a:r>
            <a:r>
              <a:rPr lang="en-US" dirty="0" err="1"/>
              <a:t>Moliér</a:t>
            </a:r>
            <a:r>
              <a:rPr lang="en-US" dirty="0"/>
              <a:t> model lacks on the convolution property, indicating potential for further improvement.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992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D4975-0B2C-F000-564B-549D83FA31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5DA722A-B88C-868C-DB5A-88CCC71D425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93C473-F7E5-9874-F355-C5CEDD3DE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1026ADE-31B4-1962-E10A-85185C2B5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ICOOL</a:t>
            </a:r>
            <a:r>
              <a:rPr lang="en-US" dirty="0"/>
              <a:t> vs </a:t>
            </a:r>
            <a:r>
              <a:rPr lang="en-US" dirty="0">
                <a:solidFill>
                  <a:srgbClr val="FF0000"/>
                </a:solidFill>
              </a:rPr>
              <a:t>RF-Track</a:t>
            </a:r>
            <a:r>
              <a:rPr lang="en-US" dirty="0"/>
              <a:t>: Liquid hydrogen</a:t>
            </a:r>
          </a:p>
        </p:txBody>
      </p:sp>
      <p:pic>
        <p:nvPicPr>
          <p:cNvPr id="13" name="Image 84" descr="MCC-LogoCERN.jpg">
            <a:extLst>
              <a:ext uri="{FF2B5EF4-FFF2-40B4-BE49-F238E27FC236}">
                <a16:creationId xmlns:a16="http://schemas.microsoft.com/office/drawing/2014/main" id="{843DFCCB-DFF4-83B0-8EDB-F7159974A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2887" y="152990"/>
            <a:ext cx="838200" cy="8382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942B89EE-E125-B9EE-4AD4-961FAAAC223A}"/>
              </a:ext>
            </a:extLst>
          </p:cNvPr>
          <p:cNvSpPr txBox="1"/>
          <p:nvPr/>
        </p:nvSpPr>
        <p:spPr>
          <a:xfrm>
            <a:off x="4651770" y="1874963"/>
            <a:ext cx="419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1E6 muons for each simulation.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Example with 1, 10, 100 and 1000 steps.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Excellent agreement is observed with </a:t>
            </a:r>
            <a:r>
              <a:rPr lang="en-US" b="1" dirty="0">
                <a:solidFill>
                  <a:srgbClr val="002060"/>
                </a:solidFill>
              </a:rPr>
              <a:t>ICOOL</a:t>
            </a:r>
            <a:r>
              <a:rPr lang="en-US" dirty="0"/>
              <a:t>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Exception: the </a:t>
            </a:r>
            <a:r>
              <a:rPr lang="en-US" b="1" dirty="0">
                <a:solidFill>
                  <a:srgbClr val="002060"/>
                </a:solidFill>
              </a:rPr>
              <a:t>ICOOL</a:t>
            </a:r>
            <a:r>
              <a:rPr lang="en-US" dirty="0"/>
              <a:t> model overestimates the tails slightly 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1F8D9DF-4A67-07FA-6E71-56B518552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43" y="1194528"/>
            <a:ext cx="4510657" cy="383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583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FC4AF56-448C-B65F-896A-70085DDC0B8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Std. scatter angle benchmarks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43169E44-0F4C-80A7-89F4-2FA3CF666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F136C1D-534B-0A18-4017-B541B5842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57" y="1185207"/>
            <a:ext cx="4458843" cy="379279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0F2E3CF-3FB0-E432-4D03-055FD4BE1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119" y="3002908"/>
            <a:ext cx="4207724" cy="1728484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2EEEC7A-39BA-3D76-33D5-863A2EFE1EA7}"/>
              </a:ext>
            </a:extLst>
          </p:cNvPr>
          <p:cNvSpPr txBox="1"/>
          <p:nvPr/>
        </p:nvSpPr>
        <p:spPr>
          <a:xfrm>
            <a:off x="6122914" y="257175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LiH</a:t>
            </a:r>
            <a:r>
              <a:rPr lang="en-US" dirty="0"/>
              <a:t> Examples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B797C09-AB49-E34F-A8EF-7BFA3B7F62A8}"/>
              </a:ext>
            </a:extLst>
          </p:cNvPr>
          <p:cNvSpPr txBox="1"/>
          <p:nvPr/>
        </p:nvSpPr>
        <p:spPr>
          <a:xfrm>
            <a:off x="1066800" y="830986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Liquid hydrogen Examples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DE774E1-9458-F293-1FFE-480E843609C7}"/>
              </a:ext>
            </a:extLst>
          </p:cNvPr>
          <p:cNvSpPr txBox="1"/>
          <p:nvPr/>
        </p:nvSpPr>
        <p:spPr>
          <a:xfrm>
            <a:off x="4572111" y="1382233"/>
            <a:ext cx="42510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Error are in the range of 5%.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Exception: low energy example, due to high losses.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033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1936E-DA46-5827-ADC0-991049755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902B3CD-E290-7A43-0233-EDF306EAA52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62838" y="1081330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F07EF4-D20D-F88A-D464-10E8FE49D4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0CEF480-D2C0-047E-1FA8-C875DB6D9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Solenoid model </a:t>
            </a:r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59110EF1-FBE5-B204-DAD1-4F1D3A81F17C}"/>
              </a:ext>
            </a:extLst>
          </p:cNvPr>
          <p:cNvSpPr txBox="1">
            <a:spLocks/>
          </p:cNvSpPr>
          <p:nvPr/>
        </p:nvSpPr>
        <p:spPr>
          <a:xfrm>
            <a:off x="2420244" y="1235348"/>
            <a:ext cx="6590356" cy="267280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FF0000"/>
                </a:solidFill>
              </a:rPr>
              <a:t>RF-Track</a:t>
            </a:r>
            <a:r>
              <a:rPr lang="en-US" sz="2400" dirty="0"/>
              <a:t> uses the current sheet model for solenoids.</a:t>
            </a:r>
          </a:p>
          <a:p>
            <a:r>
              <a:rPr lang="en-US" sz="2400" dirty="0"/>
              <a:t>The model is based on </a:t>
            </a:r>
            <a:r>
              <a:rPr lang="en-US" sz="2400" b="1" dirty="0"/>
              <a:t>elliptical integral functions</a:t>
            </a:r>
            <a:r>
              <a:rPr lang="en-US" sz="2400" dirty="0"/>
              <a:t>.</a:t>
            </a:r>
          </a:p>
          <a:p>
            <a:r>
              <a:rPr lang="en-US" sz="2400" dirty="0"/>
              <a:t>These functions come from GSL but require more computational time to evaluate field strength for all particle positions.</a:t>
            </a:r>
          </a:p>
          <a:p>
            <a:r>
              <a:rPr lang="en-US" sz="2400" b="1" dirty="0"/>
              <a:t>Solution</a:t>
            </a:r>
            <a:r>
              <a:rPr lang="en-US" sz="2400" dirty="0"/>
              <a:t>: </a:t>
            </a:r>
            <a:r>
              <a:rPr lang="en-US" sz="2400" b="1" dirty="0">
                <a:solidFill>
                  <a:srgbClr val="FF0000"/>
                </a:solidFill>
              </a:rPr>
              <a:t>RF-Track</a:t>
            </a:r>
            <a:r>
              <a:rPr lang="en-US" sz="2400" dirty="0"/>
              <a:t> creates a </a:t>
            </a:r>
            <a:r>
              <a:rPr lang="en-US" sz="2400" dirty="0" err="1"/>
              <a:t>meshgrid</a:t>
            </a:r>
            <a:r>
              <a:rPr lang="en-US" sz="2400" dirty="0"/>
              <a:t> of the 3D solenoid field and uses an interpolation function to provide field strengths during particle tracking.</a:t>
            </a:r>
          </a:p>
        </p:txBody>
      </p:sp>
      <p:pic>
        <p:nvPicPr>
          <p:cNvPr id="10" name="Grafik 9" descr="Ein Bild, das Kreis, Farbigkeit, Diagramm, Grafiken enthält.&#10;&#10;Automatisch generierte Beschreibung">
            <a:extLst>
              <a:ext uri="{FF2B5EF4-FFF2-40B4-BE49-F238E27FC236}">
                <a16:creationId xmlns:a16="http://schemas.microsoft.com/office/drawing/2014/main" id="{262C8666-6DDA-8107-06A5-2A6BB1947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1107719" y="1398614"/>
            <a:ext cx="4640560" cy="2256082"/>
          </a:xfrm>
          <a:prstGeom prst="rect">
            <a:avLst/>
          </a:prstGeom>
        </p:spPr>
      </p:pic>
      <p:pic>
        <p:nvPicPr>
          <p:cNvPr id="11" name="Image 84" descr="MCC-LogoCERN.jpg">
            <a:extLst>
              <a:ext uri="{FF2B5EF4-FFF2-40B4-BE49-F238E27FC236}">
                <a16:creationId xmlns:a16="http://schemas.microsoft.com/office/drawing/2014/main" id="{627006FA-E044-928B-68B2-0A900FE20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400" y="73624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05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2EA737-81E7-C401-538F-1FAE3E6F7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18DB80F-3BDA-B0A9-D8AA-3BBB3BC6299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62838" y="1081330"/>
            <a:ext cx="8305800" cy="3536156"/>
          </a:xfrm>
        </p:spPr>
        <p:txBody>
          <a:bodyPr/>
          <a:lstStyle/>
          <a:p>
            <a:r>
              <a:rPr lang="en-US" sz="2400" dirty="0"/>
              <a:t>Comparison </a:t>
            </a:r>
            <a:r>
              <a:rPr lang="en-US" sz="2400" b="1" dirty="0">
                <a:solidFill>
                  <a:srgbClr val="FF0000"/>
                </a:solidFill>
              </a:rPr>
              <a:t>RT-Track</a:t>
            </a:r>
            <a:r>
              <a:rPr lang="en-US" sz="2400" dirty="0"/>
              <a:t> with </a:t>
            </a:r>
            <a:r>
              <a:rPr lang="en-US" sz="2400" b="1" dirty="0">
                <a:solidFill>
                  <a:srgbClr val="00B050"/>
                </a:solidFill>
              </a:rPr>
              <a:t>G4BL</a:t>
            </a:r>
            <a:r>
              <a:rPr lang="en-US" sz="2400" dirty="0"/>
              <a:t>.</a:t>
            </a:r>
          </a:p>
          <a:p>
            <a:r>
              <a:rPr lang="en-US" sz="2400" dirty="0"/>
              <a:t>Sheet number: 200</a:t>
            </a:r>
          </a:p>
          <a:p>
            <a:r>
              <a:rPr lang="en-US" sz="2400" dirty="0"/>
              <a:t>We find slightly differences in the off-axis and coil regions.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6B99A84-B9EA-28DB-ABB8-2C29CABC54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054A4D3-6832-8F0D-2172-964598270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24080"/>
            <a:ext cx="6781800" cy="857250"/>
          </a:xfrm>
        </p:spPr>
        <p:txBody>
          <a:bodyPr/>
          <a:lstStyle/>
          <a:p>
            <a:r>
              <a:rPr lang="en-US" dirty="0"/>
              <a:t>Solenoid field benchmarking  </a:t>
            </a:r>
          </a:p>
        </p:txBody>
      </p:sp>
      <p:pic>
        <p:nvPicPr>
          <p:cNvPr id="11" name="Image 84" descr="MCC-LogoCERN.jpg">
            <a:extLst>
              <a:ext uri="{FF2B5EF4-FFF2-40B4-BE49-F238E27FC236}">
                <a16:creationId xmlns:a16="http://schemas.microsoft.com/office/drawing/2014/main" id="{90DD7BDA-A545-BAA9-7289-3FC551127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00" y="73624"/>
            <a:ext cx="838200" cy="838200"/>
          </a:xfrm>
          <a:prstGeom prst="rect">
            <a:avLst/>
          </a:prstGeom>
        </p:spPr>
      </p:pic>
      <p:pic>
        <p:nvPicPr>
          <p:cNvPr id="7" name="Grafik 6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78C42039-C1DA-6BF9-4ACE-7D346D4FB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368" y="30699"/>
            <a:ext cx="2832100" cy="1765300"/>
          </a:xfrm>
          <a:prstGeom prst="rect">
            <a:avLst/>
          </a:prstGeom>
        </p:spPr>
      </p:pic>
      <p:pic>
        <p:nvPicPr>
          <p:cNvPr id="9" name="Grafik 8" descr="Ein Bild, das Text, Screenshot, Farbigkeit, Grafiken enthält.&#10;&#10;Automatisch generierte Beschreibung">
            <a:extLst>
              <a:ext uri="{FF2B5EF4-FFF2-40B4-BE49-F238E27FC236}">
                <a16:creationId xmlns:a16="http://schemas.microsoft.com/office/drawing/2014/main" id="{4D4A0FEB-E7B1-7762-01BB-F7F505E7E1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6123" y="2370695"/>
            <a:ext cx="2832101" cy="2171277"/>
          </a:xfrm>
          <a:prstGeom prst="rect">
            <a:avLst/>
          </a:prstGeom>
        </p:spPr>
      </p:pic>
      <p:pic>
        <p:nvPicPr>
          <p:cNvPr id="13" name="Grafik 12" descr="Ein Bild, das Screenshot, Farbigkeit, Text, Grafiken enthält.&#10;&#10;Automatisch generierte Beschreibung">
            <a:extLst>
              <a:ext uri="{FF2B5EF4-FFF2-40B4-BE49-F238E27FC236}">
                <a16:creationId xmlns:a16="http://schemas.microsoft.com/office/drawing/2014/main" id="{939BCB30-5517-47CD-C83A-49C32199F1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0418" y="2412040"/>
            <a:ext cx="2832101" cy="2223151"/>
          </a:xfrm>
          <a:prstGeom prst="rect">
            <a:avLst/>
          </a:prstGeom>
        </p:spPr>
      </p:pic>
      <p:pic>
        <p:nvPicPr>
          <p:cNvPr id="15" name="Grafik 14" descr="Ein Bild, das Screenshot, Farbigkeit, Text, Grafiken enthält.&#10;&#10;Automatisch generierte Beschreibung">
            <a:extLst>
              <a:ext uri="{FF2B5EF4-FFF2-40B4-BE49-F238E27FC236}">
                <a16:creationId xmlns:a16="http://schemas.microsoft.com/office/drawing/2014/main" id="{F51E6DCA-DE4F-323D-9511-60A438045F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07" y="2412041"/>
            <a:ext cx="2832101" cy="2223151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3DA9D0CE-A663-0D6F-225B-FE6100CB838E}"/>
              </a:ext>
            </a:extLst>
          </p:cNvPr>
          <p:cNvSpPr txBox="1"/>
          <p:nvPr/>
        </p:nvSpPr>
        <p:spPr>
          <a:xfrm rot="16200000">
            <a:off x="8605707" y="284265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difference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CCE5DE7-5B57-0904-B99E-E0E7AD860CFD}"/>
              </a:ext>
            </a:extLst>
          </p:cNvPr>
          <p:cNvSpPr txBox="1"/>
          <p:nvPr/>
        </p:nvSpPr>
        <p:spPr>
          <a:xfrm>
            <a:off x="107504" y="4682947"/>
            <a:ext cx="2540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Analysis from R. Taylor</a:t>
            </a:r>
          </a:p>
        </p:txBody>
      </p:sp>
    </p:spTree>
    <p:extLst>
      <p:ext uri="{BB962C8B-B14F-4D97-AF65-F5344CB8AC3E}">
        <p14:creationId xmlns:p14="http://schemas.microsoft.com/office/powerpoint/2010/main" val="1465303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3E6F2-B4A6-BD96-4794-DDF4D2CA8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A42054-36C8-1C28-D4C3-B00482F17D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DDB535F-0EFD-3725-ADA4-21F59F4DD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24080"/>
            <a:ext cx="6019848" cy="857250"/>
          </a:xfrm>
        </p:spPr>
        <p:txBody>
          <a:bodyPr/>
          <a:lstStyle/>
          <a:p>
            <a:r>
              <a:rPr lang="en-US" dirty="0"/>
              <a:t>Solenoid field: particle tracking benchmarking  </a:t>
            </a:r>
          </a:p>
        </p:txBody>
      </p:sp>
      <p:pic>
        <p:nvPicPr>
          <p:cNvPr id="11" name="Image 84" descr="MCC-LogoCERN.jpg">
            <a:extLst>
              <a:ext uri="{FF2B5EF4-FFF2-40B4-BE49-F238E27FC236}">
                <a16:creationId xmlns:a16="http://schemas.microsoft.com/office/drawing/2014/main" id="{1534E000-0167-E218-6AF1-C252C2EC5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00" y="73624"/>
            <a:ext cx="838200" cy="838200"/>
          </a:xfrm>
          <a:prstGeom prst="rect">
            <a:avLst/>
          </a:prstGeom>
        </p:spPr>
      </p:pic>
      <p:pic>
        <p:nvPicPr>
          <p:cNvPr id="7" name="Grafik 6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A2738060-1A29-7274-FFAB-5B58000A48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368" y="30699"/>
            <a:ext cx="2832100" cy="1765300"/>
          </a:xfrm>
          <a:prstGeom prst="rect">
            <a:avLst/>
          </a:prstGeom>
        </p:spPr>
      </p:pic>
      <p:pic>
        <p:nvPicPr>
          <p:cNvPr id="6" name="Grafik 5" descr="Ein Bild, das Text, Screenshot, Diagramm, Kreis enthält.&#10;&#10;Automatisch generierte Beschreibung">
            <a:extLst>
              <a:ext uri="{FF2B5EF4-FFF2-40B4-BE49-F238E27FC236}">
                <a16:creationId xmlns:a16="http://schemas.microsoft.com/office/drawing/2014/main" id="{CEF30383-C0A9-DFC5-C7BA-7E9223E0A1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108" y="1274711"/>
            <a:ext cx="3024336" cy="3002578"/>
          </a:xfrm>
          <a:prstGeom prst="rect">
            <a:avLst/>
          </a:prstGeom>
        </p:spPr>
      </p:pic>
      <p:pic>
        <p:nvPicPr>
          <p:cNvPr id="14" name="Grafik 13" descr="Ein Bild, das Text, Reihe, Screenshot, Diagramm enthält.&#10;&#10;Automatisch generierte Beschreibung">
            <a:extLst>
              <a:ext uri="{FF2B5EF4-FFF2-40B4-BE49-F238E27FC236}">
                <a16:creationId xmlns:a16="http://schemas.microsoft.com/office/drawing/2014/main" id="{0E6BA91D-CF7B-2E05-1BBB-D405F28619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5936" y="2004654"/>
            <a:ext cx="3600400" cy="2819082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36CFA1DD-EE42-D165-4BD2-A79E4B961C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3968" y="1815486"/>
            <a:ext cx="2362200" cy="23495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D0C1324-BCD6-53BA-3BBF-9A1F4CF3EAEF}"/>
              </a:ext>
            </a:extLst>
          </p:cNvPr>
          <p:cNvSpPr txBox="1"/>
          <p:nvPr/>
        </p:nvSpPr>
        <p:spPr>
          <a:xfrm>
            <a:off x="107504" y="4682947"/>
            <a:ext cx="2540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Analysis from R. Taylor</a:t>
            </a:r>
          </a:p>
        </p:txBody>
      </p:sp>
    </p:spTree>
    <p:extLst>
      <p:ext uri="{BB962C8B-B14F-4D97-AF65-F5344CB8AC3E}">
        <p14:creationId xmlns:p14="http://schemas.microsoft.com/office/powerpoint/2010/main" val="750010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A74D1B0-A825-AFF2-61E2-26651C00A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8850DFE-F23E-AA8C-EE5D-61C2D06DB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78041"/>
            <a:ext cx="6781800" cy="857250"/>
          </a:xfrm>
        </p:spPr>
        <p:txBody>
          <a:bodyPr/>
          <a:lstStyle/>
          <a:p>
            <a:r>
              <a:rPr lang="en-US" dirty="0"/>
              <a:t>Final cooling cell example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7CF5D25-C7CA-2729-C129-1D5B90BC5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143403"/>
            <a:ext cx="4190246" cy="293838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99D4387-5764-3C92-F202-6109A9CD2E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5050" y="1114070"/>
            <a:ext cx="4190246" cy="2938388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CA8CF8DC-B642-EF86-B83B-4294E0254162}"/>
              </a:ext>
            </a:extLst>
          </p:cNvPr>
          <p:cNvSpPr txBox="1"/>
          <p:nvPr/>
        </p:nvSpPr>
        <p:spPr>
          <a:xfrm>
            <a:off x="61839" y="4835723"/>
            <a:ext cx="2747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Initial emittances taken form [11]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1519E27-48C3-6AEF-EFA1-57837CD6EAD3}"/>
              </a:ext>
            </a:extLst>
          </p:cNvPr>
          <p:cNvSpPr txBox="1"/>
          <p:nvPr/>
        </p:nvSpPr>
        <p:spPr>
          <a:xfrm>
            <a:off x="1691680" y="699542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absorber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F59F624-300A-DE30-5459-1812AD2AA6A2}"/>
              </a:ext>
            </a:extLst>
          </p:cNvPr>
          <p:cNvSpPr txBox="1"/>
          <p:nvPr/>
        </p:nvSpPr>
        <p:spPr>
          <a:xfrm>
            <a:off x="6444208" y="699542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absorber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D98FF80-E670-A72B-0A27-314BB038C2C8}"/>
              </a:ext>
            </a:extLst>
          </p:cNvPr>
          <p:cNvSpPr txBox="1"/>
          <p:nvPr/>
        </p:nvSpPr>
        <p:spPr>
          <a:xfrm>
            <a:off x="3974227" y="4060570"/>
            <a:ext cx="1921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Slightly higher cooling with </a:t>
            </a:r>
            <a:r>
              <a:rPr lang="en-US" sz="1200" b="1" dirty="0">
                <a:solidFill>
                  <a:srgbClr val="FF0000"/>
                </a:solidFill>
              </a:rPr>
              <a:t>RF-Track</a:t>
            </a:r>
            <a:r>
              <a:rPr lang="en-US" sz="1200" dirty="0"/>
              <a:t>, which must be investigated.</a:t>
            </a:r>
          </a:p>
        </p:txBody>
      </p:sp>
      <p:pic>
        <p:nvPicPr>
          <p:cNvPr id="5" name="Grafik 4" descr="Ein Bild, das Text, Schrift, Screenshot, Zahl enthält.&#10;&#10;Automatisch generierte Beschreibung">
            <a:extLst>
              <a:ext uri="{FF2B5EF4-FFF2-40B4-BE49-F238E27FC236}">
                <a16:creationId xmlns:a16="http://schemas.microsoft.com/office/drawing/2014/main" id="{220B5181-3A6B-426B-93B0-A1A41883E2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4169292"/>
            <a:ext cx="3037954" cy="706714"/>
          </a:xfrm>
          <a:prstGeom prst="rect">
            <a:avLst/>
          </a:prstGeom>
        </p:spPr>
      </p:pic>
      <p:pic>
        <p:nvPicPr>
          <p:cNvPr id="7" name="Grafik 6" descr="Ein Bild, das Text, Schrift, Screenshot, Zahl enthält.&#10;&#10;Automatisch generierte Beschreibung">
            <a:extLst>
              <a:ext uri="{FF2B5EF4-FFF2-40B4-BE49-F238E27FC236}">
                <a16:creationId xmlns:a16="http://schemas.microsoft.com/office/drawing/2014/main" id="{B51B7B17-A4DF-368E-5293-5C2080A467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6508" y="4221383"/>
            <a:ext cx="2927919" cy="60253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BE97ED0-CE6F-8977-C046-1667ED7E998F}"/>
              </a:ext>
            </a:extLst>
          </p:cNvPr>
          <p:cNvSpPr txBox="1"/>
          <p:nvPr/>
        </p:nvSpPr>
        <p:spPr>
          <a:xfrm>
            <a:off x="693513" y="4017513"/>
            <a:ext cx="1587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Computation time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2495765-C954-7550-7BAA-3A7AE7877A6F}"/>
              </a:ext>
            </a:extLst>
          </p:cNvPr>
          <p:cNvSpPr txBox="1"/>
          <p:nvPr/>
        </p:nvSpPr>
        <p:spPr>
          <a:xfrm>
            <a:off x="5719143" y="3987088"/>
            <a:ext cx="1587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Computation time</a:t>
            </a:r>
          </a:p>
        </p:txBody>
      </p:sp>
    </p:spTree>
    <p:extLst>
      <p:ext uri="{BB962C8B-B14F-4D97-AF65-F5344CB8AC3E}">
        <p14:creationId xmlns:p14="http://schemas.microsoft.com/office/powerpoint/2010/main" val="3095574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D0B35-C36B-E6D6-4475-E5DD53715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7BC3CD-45C5-2B44-01D4-FFA925B552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1666EEE-FBD7-1445-9948-5BC791E26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78041"/>
            <a:ext cx="6781800" cy="857250"/>
          </a:xfrm>
        </p:spPr>
        <p:txBody>
          <a:bodyPr/>
          <a:lstStyle/>
          <a:p>
            <a:r>
              <a:rPr lang="en-US" dirty="0"/>
              <a:t>To-do list for </a:t>
            </a:r>
            <a:r>
              <a:rPr lang="en-US" dirty="0">
                <a:solidFill>
                  <a:srgbClr val="FF0000"/>
                </a:solidFill>
              </a:rPr>
              <a:t>RF-Track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1A54BAD-6114-75F5-B0F0-837FD3136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317" y="1225849"/>
            <a:ext cx="2718565" cy="204039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8047E67-9204-3AD5-ABF9-3AA9EB7F6AEC}"/>
              </a:ext>
            </a:extLst>
          </p:cNvPr>
          <p:cNvSpPr txBox="1"/>
          <p:nvPr/>
        </p:nvSpPr>
        <p:spPr>
          <a:xfrm>
            <a:off x="251520" y="1371421"/>
            <a:ext cx="35283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RF-Track</a:t>
            </a:r>
            <a:r>
              <a:rPr lang="en-US" dirty="0"/>
              <a:t> assumes the energy fluctuation as normal distributed.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It must be Vavilov/Landau distributed.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The Gauss approximation is valid for very thick materials.   </a:t>
            </a:r>
          </a:p>
          <a:p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70C2E49-8244-2932-A5FB-C3A079007E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7862" y="1363954"/>
            <a:ext cx="2784709" cy="192787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3D1E2CE-E0C5-AE14-84FB-8F876A95C983}"/>
              </a:ext>
            </a:extLst>
          </p:cNvPr>
          <p:cNvSpPr txBox="1"/>
          <p:nvPr/>
        </p:nvSpPr>
        <p:spPr>
          <a:xfrm>
            <a:off x="251520" y="3795886"/>
            <a:ext cx="8714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Comparison of tracking in cavities.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RF-Track uses TM011 mode; G4BL uses TM010 mode.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TM011 is the better option, since we consider window less </a:t>
            </a:r>
            <a:r>
              <a:rPr lang="en-US" dirty="0" err="1"/>
              <a:t>cavites</a:t>
            </a:r>
            <a:r>
              <a:rPr lang="en-US" dirty="0"/>
              <a:t> in final cooling.</a:t>
            </a:r>
          </a:p>
        </p:txBody>
      </p:sp>
    </p:spTree>
    <p:extLst>
      <p:ext uri="{BB962C8B-B14F-4D97-AF65-F5344CB8AC3E}">
        <p14:creationId xmlns:p14="http://schemas.microsoft.com/office/powerpoint/2010/main" val="3732460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EA1F0F7-DA9D-5862-C1FF-0390CFC04FF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1131590"/>
            <a:ext cx="9144000" cy="3536156"/>
          </a:xfrm>
        </p:spPr>
        <p:txBody>
          <a:bodyPr/>
          <a:lstStyle/>
          <a:p>
            <a:r>
              <a:rPr lang="en-US" sz="2400" dirty="0"/>
              <a:t>Energy loss model </a:t>
            </a:r>
            <a:r>
              <a:rPr lang="en-US" sz="2400" b="1" dirty="0">
                <a:solidFill>
                  <a:srgbClr val="FF0000"/>
                </a:solidFill>
              </a:rPr>
              <a:t>in RF-Track </a:t>
            </a:r>
            <a:r>
              <a:rPr lang="en-US" sz="2400" dirty="0"/>
              <a:t>show high agreement with </a:t>
            </a:r>
            <a:r>
              <a:rPr lang="en-US" sz="2400" b="1" dirty="0">
                <a:solidFill>
                  <a:srgbClr val="002060"/>
                </a:solidFill>
              </a:rPr>
              <a:t>ICOOL </a:t>
            </a:r>
            <a:r>
              <a:rPr lang="en-US" sz="2400" dirty="0"/>
              <a:t>and </a:t>
            </a:r>
            <a:r>
              <a:rPr lang="en-US" sz="2400" b="1" dirty="0">
                <a:solidFill>
                  <a:srgbClr val="00B050"/>
                </a:solidFill>
              </a:rPr>
              <a:t>G4BL</a:t>
            </a:r>
          </a:p>
          <a:p>
            <a:r>
              <a:rPr lang="en-US" sz="2400" dirty="0"/>
              <a:t>A multiple Coulomb scattering model based on a semi-Gaussian mixture model was added in </a:t>
            </a:r>
            <a:r>
              <a:rPr lang="en-US" sz="2400" b="1" dirty="0">
                <a:solidFill>
                  <a:srgbClr val="FF0000"/>
                </a:solidFill>
              </a:rPr>
              <a:t>RF-Track </a:t>
            </a:r>
            <a:r>
              <a:rPr lang="en-US" sz="2400" dirty="0"/>
              <a:t>and compared with </a:t>
            </a:r>
            <a:r>
              <a:rPr lang="en-US" sz="2400" b="1" dirty="0">
                <a:solidFill>
                  <a:srgbClr val="002060"/>
                </a:solidFill>
              </a:rPr>
              <a:t>ICOOL</a:t>
            </a:r>
            <a:r>
              <a:rPr lang="en-US" sz="2400" dirty="0"/>
              <a:t>.</a:t>
            </a:r>
          </a:p>
          <a:p>
            <a:r>
              <a:rPr lang="en-US" sz="2400" dirty="0"/>
              <a:t>Results were compared with </a:t>
            </a:r>
            <a:r>
              <a:rPr lang="en-US" sz="2400" b="1" dirty="0">
                <a:solidFill>
                  <a:srgbClr val="002060"/>
                </a:solidFill>
              </a:rPr>
              <a:t>ICOOL</a:t>
            </a:r>
            <a:r>
              <a:rPr lang="en-US" sz="2400" dirty="0"/>
              <a:t>, showing excellent benchmarking results. </a:t>
            </a:r>
          </a:p>
          <a:p>
            <a:r>
              <a:rPr lang="en-US" sz="2400" dirty="0"/>
              <a:t>This new tool enables an optimized design of ionization cooling channels for a future muon collider.</a:t>
            </a:r>
          </a:p>
          <a:p>
            <a:r>
              <a:rPr lang="en-US" sz="2400" dirty="0"/>
              <a:t>Next step: Focus on longitudinal beam distributions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FBEA0-4252-B1DE-90E0-2919BBA7D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69F9931-856C-6C55-EC93-326B18D36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outlook</a:t>
            </a:r>
          </a:p>
        </p:txBody>
      </p:sp>
    </p:spTree>
    <p:extLst>
      <p:ext uri="{BB962C8B-B14F-4D97-AF65-F5344CB8AC3E}">
        <p14:creationId xmlns:p14="http://schemas.microsoft.com/office/powerpoint/2010/main" val="3239108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>
            <a:extLst>
              <a:ext uri="{FF2B5EF4-FFF2-40B4-BE49-F238E27FC236}">
                <a16:creationId xmlns:a16="http://schemas.microsoft.com/office/drawing/2014/main" id="{511B020A-04AC-F5F5-5C13-197008708A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1200" y="0"/>
            <a:ext cx="77200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2DF57BD-4F57-42E5-3062-12CB94C90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" y="4219853"/>
            <a:ext cx="813598" cy="813598"/>
          </a:xfrm>
          <a:prstGeom prst="rect">
            <a:avLst/>
          </a:prstGeom>
        </p:spPr>
      </p:pic>
      <p:pic>
        <p:nvPicPr>
          <p:cNvPr id="7" name="Grafik 6" descr="Ein Bild, das Zeichnung, Entwurf, Himmel, Zug enthält.&#10;&#10;Automatisch generierte Beschreibung">
            <a:extLst>
              <a:ext uri="{FF2B5EF4-FFF2-40B4-BE49-F238E27FC236}">
                <a16:creationId xmlns:a16="http://schemas.microsoft.com/office/drawing/2014/main" id="{469AC669-78EE-F40A-CB48-FB5E78754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551" y="646315"/>
            <a:ext cx="9174757" cy="4845471"/>
          </a:xfrm>
          <a:prstGeom prst="rect">
            <a:avLst/>
          </a:prstGeom>
        </p:spPr>
      </p:pic>
      <p:pic>
        <p:nvPicPr>
          <p:cNvPr id="9" name="Image 7" descr="MUON-SlideGraph-LogoBkgnd2.png">
            <a:extLst>
              <a:ext uri="{FF2B5EF4-FFF2-40B4-BE49-F238E27FC236}">
                <a16:creationId xmlns:a16="http://schemas.microsoft.com/office/drawing/2014/main" id="{F9D13AFA-EE08-18C6-42C5-691370C4D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284" y="51470"/>
            <a:ext cx="9144000" cy="5140960"/>
          </a:xfrm>
          <a:prstGeom prst="rect">
            <a:avLst/>
          </a:prstGeom>
        </p:spPr>
      </p:pic>
      <p:sp>
        <p:nvSpPr>
          <p:cNvPr id="10" name="ZoneTexte 10">
            <a:extLst>
              <a:ext uri="{FF2B5EF4-FFF2-40B4-BE49-F238E27FC236}">
                <a16:creationId xmlns:a16="http://schemas.microsoft.com/office/drawing/2014/main" id="{5226C61C-E18E-F127-CCE5-96C3E6CCD7A3}"/>
              </a:ext>
            </a:extLst>
          </p:cNvPr>
          <p:cNvSpPr txBox="1"/>
          <p:nvPr/>
        </p:nvSpPr>
        <p:spPr>
          <a:xfrm>
            <a:off x="1691680" y="383945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latin typeface="Arial Narrow"/>
                <a:cs typeface="Arial Narrow"/>
              </a:rPr>
              <a:t>Thank you for your attention</a:t>
            </a:r>
            <a:endParaRPr lang="en-US" sz="3200" b="1" i="1" dirty="0"/>
          </a:p>
        </p:txBody>
      </p:sp>
      <p:pic>
        <p:nvPicPr>
          <p:cNvPr id="11" name="Image 84" descr="MCC-LogoCERN.jpg">
            <a:extLst>
              <a:ext uri="{FF2B5EF4-FFF2-40B4-BE49-F238E27FC236}">
                <a16:creationId xmlns:a16="http://schemas.microsoft.com/office/drawing/2014/main" id="{97FECF5D-F201-29A4-87A0-45C50BD3CE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4467" y="257232"/>
            <a:ext cx="838200" cy="838200"/>
          </a:xfrm>
          <a:prstGeom prst="rect">
            <a:avLst/>
          </a:prstGeom>
        </p:spPr>
      </p:pic>
      <p:pic>
        <p:nvPicPr>
          <p:cNvPr id="4" name="Grafik 3" descr="Ein Bild, das Text, Grafiken, Grafikdesign, Schrift enthält.&#10;&#10;Automatisch generierte Beschreibung">
            <a:extLst>
              <a:ext uri="{FF2B5EF4-FFF2-40B4-BE49-F238E27FC236}">
                <a16:creationId xmlns:a16="http://schemas.microsoft.com/office/drawing/2014/main" id="{864CA72A-FA40-272B-A65D-DF8E3D0AD2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38" y="261233"/>
            <a:ext cx="838200" cy="83419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C994ED6-7DCB-4FB0-0CBD-93E521E34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8" y="4158322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185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190023" y="1300622"/>
            <a:ext cx="8992554" cy="3536156"/>
          </a:xfrm>
        </p:spPr>
        <p:txBody>
          <a:bodyPr/>
          <a:lstStyle/>
          <a:p>
            <a:r>
              <a:rPr lang="en-US" dirty="0"/>
              <a:t>Focus on </a:t>
            </a:r>
            <a:r>
              <a:rPr lang="en-US" b="1" dirty="0">
                <a:solidFill>
                  <a:srgbClr val="FF0000"/>
                </a:solidFill>
              </a:rPr>
              <a:t>RF-Track [1] </a:t>
            </a:r>
            <a:r>
              <a:rPr lang="en-US" dirty="0"/>
              <a:t>as a novel simulation tool for final cooling</a:t>
            </a:r>
          </a:p>
          <a:p>
            <a:r>
              <a:rPr lang="en-US" dirty="0"/>
              <a:t>Overview of implemented particle-matter interaction models</a:t>
            </a:r>
          </a:p>
          <a:p>
            <a:r>
              <a:rPr lang="en-US" dirty="0"/>
              <a:t>Compare </a:t>
            </a:r>
            <a:r>
              <a:rPr lang="en-US" b="1" dirty="0">
                <a:solidFill>
                  <a:srgbClr val="FF0000"/>
                </a:solidFill>
              </a:rPr>
              <a:t>RF-Track </a:t>
            </a:r>
            <a:r>
              <a:rPr lang="en-US" dirty="0"/>
              <a:t>with </a:t>
            </a:r>
            <a:r>
              <a:rPr lang="en-US" b="1" dirty="0">
                <a:solidFill>
                  <a:srgbClr val="002060"/>
                </a:solidFill>
              </a:rPr>
              <a:t>ICOOL[2] </a:t>
            </a:r>
            <a:r>
              <a:rPr lang="en-US" dirty="0"/>
              <a:t>and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G4BL[3]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To-Dos</a:t>
            </a:r>
          </a:p>
          <a:p>
            <a:r>
              <a:rPr lang="en-US" dirty="0">
                <a:solidFill>
                  <a:srgbClr val="002060"/>
                </a:solidFill>
              </a:rPr>
              <a:t>Conclusion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pic>
        <p:nvPicPr>
          <p:cNvPr id="3" name="Image 84" descr="MCC-LogoCERN.jpg">
            <a:extLst>
              <a:ext uri="{FF2B5EF4-FFF2-40B4-BE49-F238E27FC236}">
                <a16:creationId xmlns:a16="http://schemas.microsoft.com/office/drawing/2014/main" id="{BF1081EB-EFA8-1AFD-9F92-7D47C2FA0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8D13387-E256-3689-7DEE-CE51F5781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92" y="4358606"/>
            <a:ext cx="682501" cy="68250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0ED34A8-0CE0-DC16-8522-E30CCC711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B2637DD-87E8-2C24-CDB2-260FC3AF5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2800" b="1" dirty="0">
                <a:effectLst/>
                <a:latin typeface="ArialNarrow" panose="020B0604020202020204" pitchFamily="34" charset="0"/>
              </a:rPr>
              <a:t>Reference </a:t>
            </a:r>
            <a:r>
              <a:rPr lang="de-AT" sz="2800" b="1" dirty="0" err="1">
                <a:effectLst/>
                <a:latin typeface="ArialNarrow" panose="020B0604020202020204" pitchFamily="34" charset="0"/>
              </a:rPr>
              <a:t>list</a:t>
            </a:r>
            <a:r>
              <a:rPr lang="de-AT" sz="2800" b="1" dirty="0">
                <a:effectLst/>
                <a:latin typeface="ArialNarrow" panose="020B0604020202020204" pitchFamily="34" charset="0"/>
              </a:rPr>
              <a:t> </a:t>
            </a:r>
            <a:br>
              <a:rPr lang="de-AT" dirty="0">
                <a:effectLst/>
              </a:rPr>
            </a:b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E119C424-5D0E-D00F-D8DA-AF9A2A58D7D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5496" y="1063625"/>
            <a:ext cx="8305800" cy="3536156"/>
          </a:xfrm>
        </p:spPr>
        <p:txBody>
          <a:bodyPr/>
          <a:lstStyle/>
          <a:p>
            <a:r>
              <a:rPr lang="en-US" sz="1600" dirty="0">
                <a:effectLst/>
                <a:latin typeface="ArialNarrow" panose="020B0604020202020204" pitchFamily="34" charset="0"/>
              </a:rPr>
              <a:t>[1] </a:t>
            </a:r>
            <a:r>
              <a:rPr lang="en-US" sz="1600" dirty="0" err="1">
                <a:effectLst/>
                <a:latin typeface="Calibri" panose="020F0502020204030204" pitchFamily="34" charset="0"/>
              </a:rPr>
              <a:t>A.Latina,</a:t>
            </a:r>
            <a:r>
              <a:rPr lang="en-US" sz="1600" i="1" dirty="0" err="1">
                <a:effectLst/>
                <a:latin typeface="Calibri" panose="020F0502020204030204" pitchFamily="34" charset="0"/>
              </a:rPr>
              <a:t>RF</a:t>
            </a:r>
            <a:r>
              <a:rPr lang="en-US" sz="1600" i="1" dirty="0">
                <a:effectLst/>
                <a:latin typeface="Calibri" panose="020F0502020204030204" pitchFamily="34" charset="0"/>
              </a:rPr>
              <a:t>-TRACK</a:t>
            </a:r>
            <a:r>
              <a:rPr lang="en-US" sz="1600" dirty="0">
                <a:effectLst/>
                <a:latin typeface="Calibri" panose="020F0502020204030204" pitchFamily="34" charset="0"/>
              </a:rPr>
              <a:t>, </a:t>
            </a:r>
            <a:r>
              <a:rPr lang="de-AT" sz="1600" dirty="0">
                <a:hlinkClick r:id="rId2"/>
              </a:rPr>
              <a:t>https://gitlab.cern.ch/rf-track</a:t>
            </a:r>
            <a:r>
              <a:rPr lang="en-US" sz="1600" dirty="0">
                <a:effectLst/>
                <a:latin typeface="Calibri" panose="020F0502020204030204" pitchFamily="34" charset="0"/>
              </a:rPr>
              <a:t>. </a:t>
            </a:r>
            <a:endParaRPr lang="en-US" sz="1600" dirty="0">
              <a:effectLst/>
              <a:latin typeface="ArialNarrow" panose="020B0604020202020204" pitchFamily="34" charset="0"/>
            </a:endParaRPr>
          </a:p>
          <a:p>
            <a:r>
              <a:rPr lang="en-US" sz="1600" dirty="0">
                <a:effectLst/>
                <a:latin typeface="ArialNarrow" panose="020B0604020202020204" pitchFamily="34" charset="0"/>
              </a:rPr>
              <a:t>[2] </a:t>
            </a:r>
            <a:r>
              <a:rPr lang="en-US" sz="1600" dirty="0">
                <a:effectLst/>
                <a:latin typeface="Calibri" panose="020F0502020204030204" pitchFamily="34" charset="0"/>
              </a:rPr>
              <a:t>R. </a:t>
            </a:r>
            <a:r>
              <a:rPr lang="en-US" sz="1600" dirty="0" err="1">
                <a:effectLst/>
                <a:latin typeface="Calibri" panose="020F0502020204030204" pitchFamily="34" charset="0"/>
              </a:rPr>
              <a:t>Fernow</a:t>
            </a:r>
            <a:r>
              <a:rPr lang="en-US" sz="1600" dirty="0">
                <a:effectLst/>
                <a:latin typeface="Calibri" panose="020F0502020204030204" pitchFamily="34" charset="0"/>
              </a:rPr>
              <a:t>, "COOL: a simulation code for ionization cool- </a:t>
            </a:r>
            <a:r>
              <a:rPr lang="en-US" sz="1600" dirty="0" err="1">
                <a:effectLst/>
                <a:latin typeface="Calibri" panose="020F0502020204030204" pitchFamily="34" charset="0"/>
              </a:rPr>
              <a:t>ing</a:t>
            </a:r>
            <a:r>
              <a:rPr lang="en-US" sz="1600" dirty="0">
                <a:effectLst/>
                <a:latin typeface="Calibri" panose="020F0502020204030204" pitchFamily="34" charset="0"/>
              </a:rPr>
              <a:t> of muon beams", </a:t>
            </a:r>
            <a:r>
              <a:rPr lang="en-US" sz="1600" i="1" dirty="0">
                <a:effectLst/>
                <a:latin typeface="Calibri" panose="020F0502020204030204" pitchFamily="34" charset="0"/>
              </a:rPr>
              <a:t>Proc. of the 1999 Particle Accelerator Conference</a:t>
            </a:r>
            <a:r>
              <a:rPr lang="en-US" sz="1600" dirty="0">
                <a:effectLst/>
                <a:latin typeface="Calibri" panose="020F0502020204030204" pitchFamily="34" charset="0"/>
              </a:rPr>
              <a:t>, New York, NY, USA, 1999, pp. 3020-3022 vol.5, doi:10.1109/PAC.1999.792132. </a:t>
            </a:r>
            <a:endParaRPr lang="en-US" sz="1600" dirty="0">
              <a:effectLst/>
            </a:endParaRPr>
          </a:p>
          <a:p>
            <a:r>
              <a:rPr lang="en-US" sz="1600" dirty="0">
                <a:effectLst/>
                <a:latin typeface="ArialNarrow" panose="020B0604020202020204" pitchFamily="34" charset="0"/>
              </a:rPr>
              <a:t>[3] </a:t>
            </a:r>
            <a:r>
              <a:rPr lang="en-US" sz="1600" dirty="0">
                <a:effectLst/>
                <a:latin typeface="Calibri" panose="020F0502020204030204" pitchFamily="34" charset="0"/>
              </a:rPr>
              <a:t>T.J. Roberts, "G4beamline simulation program for matter- dominated beamline", IEEE Particle Accelerator Conference (PAC), Albuquerque, NM, USA, 2007, pp. 3468-3470, 2007, </a:t>
            </a:r>
            <a:r>
              <a:rPr lang="en-US" sz="1600" dirty="0" err="1">
                <a:effectLst/>
                <a:latin typeface="Calibri" panose="020F0502020204030204" pitchFamily="34" charset="0"/>
              </a:rPr>
              <a:t>doi</a:t>
            </a:r>
            <a:r>
              <a:rPr lang="en-US" sz="1600" dirty="0">
                <a:effectLst/>
                <a:latin typeface="Calibri" panose="020F0502020204030204" pitchFamily="34" charset="0"/>
              </a:rPr>
              <a:t>: 10.1109/PAC.2007.4440461. </a:t>
            </a:r>
            <a:endParaRPr lang="en-US" sz="1600" dirty="0">
              <a:effectLst/>
            </a:endParaRPr>
          </a:p>
          <a:p>
            <a:r>
              <a:rPr lang="en-US" sz="1600" dirty="0">
                <a:effectLst/>
                <a:latin typeface="Calibri" panose="020F0502020204030204" pitchFamily="34" charset="0"/>
              </a:rPr>
              <a:t>[</a:t>
            </a:r>
            <a:r>
              <a:rPr lang="en-US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4] S. Benedetti et al., “High gradient </a:t>
            </a:r>
            <a:r>
              <a:rPr lang="en-US" sz="1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 proton therapy”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/>
              <a:t>[5]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C. Rossi et al., “The deep electron flash therapy facility”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[6] Y. Han et al., “Optimization of the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clic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positron source using a start-to-end simulation approach involving multiple simulation codes”. 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[7] Y. Zhao et al., “Comparison of Different Matching Device Field Profiles for the FCC-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Positron Source,”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[8] V.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Musat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et al., “A high-energy and high-intensity inverse Compton scattering source based on compact light technology,”</a:t>
            </a:r>
          </a:p>
        </p:txBody>
      </p:sp>
    </p:spTree>
    <p:extLst>
      <p:ext uri="{BB962C8B-B14F-4D97-AF65-F5344CB8AC3E}">
        <p14:creationId xmlns:p14="http://schemas.microsoft.com/office/powerpoint/2010/main" val="252784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41C64-54D8-4C9C-F59A-4764AB668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27D7EA9-FBE2-61AE-D876-722734EFF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3A6AF04-1C72-F6AB-DED6-62CBF7330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2800" b="1" dirty="0">
                <a:effectLst/>
                <a:latin typeface="ArialNarrow" panose="020B0604020202020204" pitchFamily="34" charset="0"/>
              </a:rPr>
              <a:t>Reference </a:t>
            </a:r>
            <a:r>
              <a:rPr lang="de-AT" sz="2800" b="1" dirty="0" err="1">
                <a:effectLst/>
                <a:latin typeface="ArialNarrow" panose="020B0604020202020204" pitchFamily="34" charset="0"/>
              </a:rPr>
              <a:t>list</a:t>
            </a:r>
            <a:r>
              <a:rPr lang="de-AT" sz="2800" b="1" dirty="0">
                <a:effectLst/>
                <a:latin typeface="ArialNarrow" panose="020B0604020202020204" pitchFamily="34" charset="0"/>
              </a:rPr>
              <a:t> </a:t>
            </a:r>
            <a:br>
              <a:rPr lang="de-AT" dirty="0">
                <a:effectLst/>
              </a:rPr>
            </a:b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22A4CE84-A1DC-98E2-24A1-995E35FC732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5496" y="1063625"/>
            <a:ext cx="8305800" cy="3536156"/>
          </a:xfrm>
        </p:spPr>
        <p:txBody>
          <a:bodyPr/>
          <a:lstStyle/>
          <a:p>
            <a:r>
              <a:rPr lang="en-US" sz="1600" dirty="0">
                <a:effectLst/>
                <a:latin typeface="ArialNarrow" panose="020B0604020202020204" pitchFamily="34" charset="0"/>
              </a:rPr>
              <a:t>[9] </a:t>
            </a:r>
            <a:r>
              <a:rPr lang="en-US" sz="1600" dirty="0"/>
              <a:t>R. </a:t>
            </a:r>
            <a:r>
              <a:rPr lang="en-US" sz="1600" dirty="0" err="1"/>
              <a:t>Frühwirth</a:t>
            </a:r>
            <a:r>
              <a:rPr lang="en-US" sz="1600" dirty="0"/>
              <a:t>, M. </a:t>
            </a:r>
            <a:r>
              <a:rPr lang="en-US" sz="1600" dirty="0" err="1"/>
              <a:t>Liendel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Mixture models of multiple scattering: computation and simulation.</a:t>
            </a:r>
          </a:p>
          <a:p>
            <a:r>
              <a:rPr lang="en-US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[10] </a:t>
            </a:r>
            <a:r>
              <a:rPr lang="en-US" sz="1600" dirty="0"/>
              <a:t>R. </a:t>
            </a:r>
            <a:r>
              <a:rPr lang="en-US" sz="1600" dirty="0" err="1"/>
              <a:t>Frühwirth</a:t>
            </a:r>
            <a:r>
              <a:rPr lang="en-US" sz="1600" dirty="0"/>
              <a:t>, M. </a:t>
            </a:r>
            <a:r>
              <a:rPr lang="en-US" sz="1600" dirty="0" err="1"/>
              <a:t>Regler</a:t>
            </a:r>
            <a:r>
              <a:rPr lang="en-US" sz="1600" dirty="0"/>
              <a:t>: </a:t>
            </a:r>
            <a:r>
              <a:rPr lang="en-US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 the quantitative modelling of core and tails of multiple scattering by Gaussian mixtures .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[11] B. Palmer: Muon final cooling in 30-50T solenoids.</a:t>
            </a:r>
            <a:endParaRPr lang="en-US" sz="1600" dirty="0">
              <a:effectLst/>
              <a:latin typeface="Arial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865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93DEA47-DB4B-8598-77AC-97A65F2FC93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0040" y="1044575"/>
            <a:ext cx="9252520" cy="3536156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b="1" dirty="0"/>
              <a:t>C++ </a:t>
            </a:r>
            <a:r>
              <a:rPr lang="en-US" sz="2400" dirty="0"/>
              <a:t>code for accelerator physics simulations.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Utilizes GNU Scientific Library (</a:t>
            </a:r>
            <a:r>
              <a:rPr lang="en-US" sz="2400" b="1" dirty="0"/>
              <a:t>GSL</a:t>
            </a:r>
            <a:r>
              <a:rPr lang="en-US" sz="2400" dirty="0"/>
              <a:t>) and the </a:t>
            </a:r>
            <a:r>
              <a:rPr lang="en-US" sz="2400" b="1" dirty="0"/>
              <a:t>FFTW</a:t>
            </a:r>
            <a:r>
              <a:rPr lang="en-US" sz="2400" dirty="0"/>
              <a:t> library 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Software supports </a:t>
            </a:r>
            <a:r>
              <a:rPr lang="en-US" sz="2400" b="1" dirty="0"/>
              <a:t>parallel processing</a:t>
            </a:r>
            <a:r>
              <a:rPr lang="en-US" sz="2400" dirty="0"/>
              <a:t> for increased computational efficiency in complex particle tracking within field maps</a:t>
            </a:r>
            <a:r>
              <a:rPr lang="de-AT" sz="2400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Users have the option to interface with </a:t>
            </a:r>
            <a:r>
              <a:rPr lang="en-US" sz="2400" b="1" dirty="0">
                <a:solidFill>
                  <a:srgbClr val="FF0000"/>
                </a:solidFill>
              </a:rPr>
              <a:t>RF-Track</a:t>
            </a:r>
            <a:r>
              <a:rPr lang="en-US" sz="2400" dirty="0"/>
              <a:t> using </a:t>
            </a:r>
            <a:r>
              <a:rPr lang="en-US" sz="2400" b="1" dirty="0"/>
              <a:t>Python</a:t>
            </a:r>
            <a:r>
              <a:rPr lang="en-US" sz="2400" dirty="0"/>
              <a:t> or </a:t>
            </a:r>
            <a:r>
              <a:rPr lang="en-US" sz="2400" b="1" dirty="0"/>
              <a:t>Octave</a:t>
            </a:r>
            <a:r>
              <a:rPr lang="en-US" sz="2400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/>
              <a:t>Collective Effects:</a:t>
            </a:r>
            <a:endParaRPr lang="en-US" sz="2400" dirty="0"/>
          </a:p>
          <a:p>
            <a:pPr lvl="1">
              <a:buFont typeface="Wingdings" pitchFamily="2" charset="2"/>
              <a:buChar char="§"/>
            </a:pPr>
            <a:r>
              <a:rPr lang="en-US" sz="2200" dirty="0"/>
              <a:t>Space charge forces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dirty="0"/>
              <a:t>Short- and long-range </a:t>
            </a:r>
            <a:r>
              <a:rPr lang="en-US" sz="2200" dirty="0" err="1"/>
              <a:t>wakefields</a:t>
            </a:r>
            <a:endParaRPr lang="en-US" sz="2200" dirty="0"/>
          </a:p>
          <a:p>
            <a:pPr lvl="1">
              <a:buFont typeface="Wingdings" pitchFamily="2" charset="2"/>
              <a:buChar char="§"/>
            </a:pPr>
            <a:r>
              <a:rPr lang="en-US" sz="2200" dirty="0"/>
              <a:t>Beam loading phenomena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F86B361-3D7A-E41B-F8EB-57528BE881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3AFC292-0860-8808-76B2-55C03BC28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</a:t>
            </a:r>
            <a:r>
              <a:rPr lang="en-US" dirty="0">
                <a:solidFill>
                  <a:srgbClr val="FF0000"/>
                </a:solidFill>
              </a:rPr>
              <a:t>RF-Track</a:t>
            </a:r>
            <a:r>
              <a:rPr lang="en-US" dirty="0"/>
              <a:t> software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80FC49A4-B263-3E8F-D130-781D16271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DB84A9E-EDD3-715F-AFBD-9B814EB378C2}"/>
              </a:ext>
            </a:extLst>
          </p:cNvPr>
          <p:cNvSpPr txBox="1"/>
          <p:nvPr/>
        </p:nvSpPr>
        <p:spPr>
          <a:xfrm>
            <a:off x="4020482" y="3213576"/>
            <a:ext cx="5123518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accent1"/>
              </a:buClr>
              <a:buSzPct val="93000"/>
              <a:buFont typeface="Wingdings" pitchFamily="2" charset="2"/>
              <a:buChar char="§"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Single-Particle Effects: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Clr>
                <a:schemeClr val="accent1"/>
              </a:buClr>
              <a:buSzPct val="93000"/>
              <a:buFont typeface="Wingdings" pitchFamily="2" charset="2"/>
              <a:buChar char="§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Incoherent synchrotron radiation</a:t>
            </a:r>
          </a:p>
          <a:p>
            <a:pPr marL="800100" lvl="1" indent="-342900">
              <a:buClr>
                <a:schemeClr val="accent1"/>
              </a:buClr>
              <a:buSzPct val="93000"/>
              <a:buFont typeface="Wingdings" pitchFamily="2" charset="2"/>
              <a:buChar char="§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Magnetic multipole kicks</a:t>
            </a:r>
          </a:p>
          <a:p>
            <a:pPr marL="800100" lvl="1" indent="-342900">
              <a:buClr>
                <a:schemeClr val="accent1"/>
              </a:buClr>
              <a:buSzPct val="93000"/>
              <a:buFont typeface="Wingdings" pitchFamily="2" charset="2"/>
              <a:buChar char="§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Multiple Coulomb scattering</a:t>
            </a:r>
          </a:p>
          <a:p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9A5B20B-5FA6-899E-3719-12FB7AC12B3B}"/>
              </a:ext>
            </a:extLst>
          </p:cNvPr>
          <p:cNvSpPr txBox="1"/>
          <p:nvPr/>
        </p:nvSpPr>
        <p:spPr>
          <a:xfrm>
            <a:off x="-10660" y="4774168"/>
            <a:ext cx="3698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latin typeface="Arial" panose="020B0604020202020204" pitchFamily="34" charset="0"/>
                <a:cs typeface="Arial" panose="020B0604020202020204" pitchFamily="34" charset="0"/>
              </a:rPr>
              <a:t>Many </a:t>
            </a:r>
            <a:r>
              <a:rPr lang="de-AT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RF-Track</a:t>
            </a:r>
            <a:r>
              <a:rPr lang="de-AT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contributions [4-8]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046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BAD2B-B7A0-3055-97DF-C4EB47B09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0DED58A-3E8E-6269-9F93-6E0026827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Image 84" descr="MCC-LogoCERN.jpg">
            <a:extLst>
              <a:ext uri="{FF2B5EF4-FFF2-40B4-BE49-F238E27FC236}">
                <a16:creationId xmlns:a16="http://schemas.microsoft.com/office/drawing/2014/main" id="{7B034E43-57BB-A7FF-71AD-5A8CD6C62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sp>
        <p:nvSpPr>
          <p:cNvPr id="8" name="Titel 3">
            <a:extLst>
              <a:ext uri="{FF2B5EF4-FFF2-40B4-BE49-F238E27FC236}">
                <a16:creationId xmlns:a16="http://schemas.microsoft.com/office/drawing/2014/main" id="{106DEADC-DAC5-78EB-31A1-7B2DDB67B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43956"/>
            <a:ext cx="6781800" cy="857250"/>
          </a:xfrm>
        </p:spPr>
        <p:txBody>
          <a:bodyPr/>
          <a:lstStyle/>
          <a:p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Particle-material interactions that are relevant for ionization cooling </a:t>
            </a:r>
            <a:endParaRPr lang="en-US" u="sng" dirty="0"/>
          </a:p>
        </p:txBody>
      </p:sp>
      <p:graphicFrame>
        <p:nvGraphicFramePr>
          <p:cNvPr id="28" name="Inhaltsplatzhalter 8">
            <a:extLst>
              <a:ext uri="{FF2B5EF4-FFF2-40B4-BE49-F238E27FC236}">
                <a16:creationId xmlns:a16="http://schemas.microsoft.com/office/drawing/2014/main" id="{5ABBBFEF-488F-7E3B-FEAF-967FAFD23186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1544716217"/>
              </p:ext>
            </p:extLst>
          </p:nvPr>
        </p:nvGraphicFramePr>
        <p:xfrm>
          <a:off x="-35113" y="1563638"/>
          <a:ext cx="6984776" cy="2543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Textfeld 28">
            <a:extLst>
              <a:ext uri="{FF2B5EF4-FFF2-40B4-BE49-F238E27FC236}">
                <a16:creationId xmlns:a16="http://schemas.microsoft.com/office/drawing/2014/main" id="{86FB4B15-13C0-9FE8-D606-E0DD5A0692A9}"/>
              </a:ext>
            </a:extLst>
          </p:cNvPr>
          <p:cNvSpPr txBox="1"/>
          <p:nvPr/>
        </p:nvSpPr>
        <p:spPr>
          <a:xfrm>
            <a:off x="6509503" y="2143049"/>
            <a:ext cx="29067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Implementation into the </a:t>
            </a:r>
            <a:r>
              <a:rPr lang="en-US" sz="2800" b="1" dirty="0">
                <a:solidFill>
                  <a:srgbClr val="FF0000"/>
                </a:solidFill>
              </a:rPr>
              <a:t>RF-Track</a:t>
            </a:r>
            <a:r>
              <a:rPr lang="en-US" sz="2800" dirty="0"/>
              <a:t> code</a:t>
            </a:r>
          </a:p>
        </p:txBody>
      </p:sp>
    </p:spTree>
    <p:extLst>
      <p:ext uri="{BB962C8B-B14F-4D97-AF65-F5344CB8AC3E}">
        <p14:creationId xmlns:p14="http://schemas.microsoft.com/office/powerpoint/2010/main" val="639270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C7CE1A-0A68-0D4B-C9AF-AC7738F49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573E97D-DAD7-E107-7CF5-B0AD50BAC5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A83F5CD-80CF-0505-30AD-6A3F9B7CE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99244"/>
            <a:ext cx="6768752" cy="85725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 materials for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benchmarkings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studies</a:t>
            </a:r>
            <a:endParaRPr lang="en-US" dirty="0"/>
          </a:p>
        </p:txBody>
      </p:sp>
      <p:pic>
        <p:nvPicPr>
          <p:cNvPr id="6" name="Image 84" descr="MCC-LogoCERN.jpg">
            <a:extLst>
              <a:ext uri="{FF2B5EF4-FFF2-40B4-BE49-F238E27FC236}">
                <a16:creationId xmlns:a16="http://schemas.microsoft.com/office/drawing/2014/main" id="{C2ADD499-4B5E-2164-91CE-F6B07D783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5" name="Grafik 4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CC0BDC14-2936-97F1-2307-ED50470CE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145" y="1486781"/>
            <a:ext cx="3727354" cy="297519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EBD5F9A1-7734-3ED0-FDF1-3DBC47C3705B}"/>
              </a:ext>
            </a:extLst>
          </p:cNvPr>
          <p:cNvSpPr txBox="1"/>
          <p:nvPr/>
        </p:nvSpPr>
        <p:spPr>
          <a:xfrm>
            <a:off x="395536" y="1820217"/>
            <a:ext cx="33842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Performed </a:t>
            </a:r>
            <a:r>
              <a:rPr lang="en-US" dirty="0" err="1"/>
              <a:t>benchmarkings</a:t>
            </a:r>
            <a:r>
              <a:rPr lang="en-US" dirty="0"/>
              <a:t>:</a:t>
            </a:r>
          </a:p>
          <a:p>
            <a:pPr marL="800100" lvl="1" indent="-34290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Absorbers</a:t>
            </a:r>
          </a:p>
          <a:p>
            <a:pPr marL="1314450" lvl="2" indent="-400050">
              <a:buClr>
                <a:srgbClr val="FF0000"/>
              </a:buClr>
              <a:buFont typeface="+mj-lt"/>
              <a:buAutoNum type="romanUcPeriod"/>
            </a:pPr>
            <a:r>
              <a:rPr lang="en-US" dirty="0"/>
              <a:t>Liquid hydrogen</a:t>
            </a:r>
          </a:p>
          <a:p>
            <a:pPr marL="1314450" lvl="2" indent="-400050">
              <a:buClr>
                <a:srgbClr val="FF0000"/>
              </a:buClr>
              <a:buFont typeface="+mj-lt"/>
              <a:buAutoNum type="romanUcPeriod"/>
            </a:pPr>
            <a:r>
              <a:rPr lang="en-US" dirty="0"/>
              <a:t>Lithium hydride</a:t>
            </a:r>
          </a:p>
          <a:p>
            <a:pPr marL="1314450" lvl="2" indent="-400050">
              <a:buClr>
                <a:srgbClr val="FF0000"/>
              </a:buClr>
              <a:buFont typeface="+mj-lt"/>
              <a:buAutoNum type="romanUcPeriod"/>
            </a:pPr>
            <a:r>
              <a:rPr lang="en-US" dirty="0"/>
              <a:t>Beryllium</a:t>
            </a:r>
          </a:p>
          <a:p>
            <a:pPr marL="857250" lvl="1" indent="-4000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Solenoid</a:t>
            </a:r>
          </a:p>
          <a:p>
            <a:pPr marL="857250" lvl="1" indent="-4000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Single final cooling cell</a:t>
            </a:r>
          </a:p>
          <a:p>
            <a:pPr marL="857250" lvl="1" indent="-400050">
              <a:buClr>
                <a:srgbClr val="FF0000"/>
              </a:buCl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567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B1D95-A4C5-CD87-0B1D-7D5471C38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F0ED0D9-C771-2E4B-ABFE-D0F0BECA22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C44C63A-283E-5233-F15A-5707ED74D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99244"/>
            <a:ext cx="6781800" cy="85725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Energy loss liquid hydrogen</a:t>
            </a:r>
            <a:endParaRPr lang="en-US" dirty="0"/>
          </a:p>
        </p:txBody>
      </p:sp>
      <p:pic>
        <p:nvPicPr>
          <p:cNvPr id="6" name="Image 84" descr="MCC-LogoCERN.jpg">
            <a:extLst>
              <a:ext uri="{FF2B5EF4-FFF2-40B4-BE49-F238E27FC236}">
                <a16:creationId xmlns:a16="http://schemas.microsoft.com/office/drawing/2014/main" id="{4B00DADE-2883-7D17-6708-07D1B2711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5642" y="8907"/>
            <a:ext cx="838200" cy="838200"/>
          </a:xfrm>
          <a:prstGeom prst="rect">
            <a:avLst/>
          </a:prstGeom>
        </p:spPr>
      </p:pic>
      <p:pic>
        <p:nvPicPr>
          <p:cNvPr id="2" name="Grafik 1" descr="Ein Bild, das Text enthält.&#10;&#10;Automatisch generierte Beschreibung">
            <a:extLst>
              <a:ext uri="{FF2B5EF4-FFF2-40B4-BE49-F238E27FC236}">
                <a16:creationId xmlns:a16="http://schemas.microsoft.com/office/drawing/2014/main" id="{FA405043-E1A4-A736-CC77-401D97788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" y="1330575"/>
            <a:ext cx="4311416" cy="560024"/>
          </a:xfrm>
          <a:prstGeom prst="rect">
            <a:avLst/>
          </a:prstGeom>
        </p:spPr>
      </p:pic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A7CF439B-8811-6A5C-6A4C-A2E8DEA457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1273718"/>
              </p:ext>
            </p:extLst>
          </p:nvPr>
        </p:nvGraphicFramePr>
        <p:xfrm>
          <a:off x="103264" y="1923678"/>
          <a:ext cx="3960440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07481594-FC36-9258-4C97-0CB7331E6E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13523" y="895187"/>
            <a:ext cx="4830477" cy="4108911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2B8D689-E2EA-2C0D-7B33-9713E3A438A1}"/>
              </a:ext>
            </a:extLst>
          </p:cNvPr>
          <p:cNvSpPr txBox="1"/>
          <p:nvPr/>
        </p:nvSpPr>
        <p:spPr>
          <a:xfrm>
            <a:off x="125964" y="3252901"/>
            <a:ext cx="41648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Compare </a:t>
            </a:r>
            <a:r>
              <a:rPr lang="en-US" b="1" dirty="0">
                <a:solidFill>
                  <a:srgbClr val="FF0000"/>
                </a:solidFill>
              </a:rPr>
              <a:t>RF-Track</a:t>
            </a:r>
            <a:r>
              <a:rPr lang="en-US" dirty="0"/>
              <a:t> energy loss of liquid hydrogen with </a:t>
            </a:r>
            <a:r>
              <a:rPr lang="en-US" b="1" dirty="0">
                <a:solidFill>
                  <a:srgbClr val="002060"/>
                </a:solidFill>
              </a:rPr>
              <a:t>ICOOL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Error is less than 0.3%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Results show good agreement.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Error </a:t>
            </a:r>
            <a:r>
              <a:rPr lang="en-US" b="1" dirty="0"/>
              <a:t>increase</a:t>
            </a:r>
            <a:r>
              <a:rPr lang="en-US" dirty="0"/>
              <a:t> in case of particle </a:t>
            </a:r>
            <a:r>
              <a:rPr lang="en-US" b="1" dirty="0"/>
              <a:t>losses</a:t>
            </a:r>
            <a:r>
              <a:rPr lang="en-US" dirty="0"/>
              <a:t> (see lower right plot).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B23C2AA-CEDA-7AF8-9EBB-4DFC5E0EBD6B}"/>
              </a:ext>
            </a:extLst>
          </p:cNvPr>
          <p:cNvSpPr txBox="1"/>
          <p:nvPr/>
        </p:nvSpPr>
        <p:spPr>
          <a:xfrm>
            <a:off x="1259632" y="942030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Bethe-Bloch equation</a:t>
            </a:r>
          </a:p>
        </p:txBody>
      </p:sp>
    </p:spTree>
    <p:extLst>
      <p:ext uri="{BB962C8B-B14F-4D97-AF65-F5344CB8AC3E}">
        <p14:creationId xmlns:p14="http://schemas.microsoft.com/office/powerpoint/2010/main" val="2903935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9C59C3-3D06-7231-F939-0E4A52591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69E901C-0F9F-0DBA-AE77-A8F6C43229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A8DD8BA-AAF1-AA7B-9B5B-94BCC29F2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99244"/>
            <a:ext cx="6781800" cy="85725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Energy loss lithium hydride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dirty="0"/>
          </a:p>
        </p:txBody>
      </p:sp>
      <p:pic>
        <p:nvPicPr>
          <p:cNvPr id="6" name="Image 84" descr="MCC-LogoCERN.jpg">
            <a:extLst>
              <a:ext uri="{FF2B5EF4-FFF2-40B4-BE49-F238E27FC236}">
                <a16:creationId xmlns:a16="http://schemas.microsoft.com/office/drawing/2014/main" id="{1250E582-9379-58C9-3B6E-DB2D88F29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5642" y="8907"/>
            <a:ext cx="838200" cy="8382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232F457-C4AE-1135-CA3A-55CFB5445433}"/>
              </a:ext>
            </a:extLst>
          </p:cNvPr>
          <p:cNvSpPr txBox="1"/>
          <p:nvPr/>
        </p:nvSpPr>
        <p:spPr>
          <a:xfrm>
            <a:off x="1114074" y="745086"/>
            <a:ext cx="82429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The ICOOL manual presents </a:t>
            </a:r>
            <a:r>
              <a:rPr lang="en-US" b="1" dirty="0" err="1"/>
              <a:t>LiH</a:t>
            </a:r>
            <a:r>
              <a:rPr lang="en-US" dirty="0"/>
              <a:t> with a different density and a varying composition of </a:t>
            </a:r>
            <a:r>
              <a:rPr lang="en-US" b="1" dirty="0"/>
              <a:t>Li6</a:t>
            </a:r>
            <a:r>
              <a:rPr lang="en-US" dirty="0"/>
              <a:t> and </a:t>
            </a:r>
            <a:r>
              <a:rPr lang="en-US" b="1" dirty="0"/>
              <a:t>Li7 </a:t>
            </a:r>
            <a:r>
              <a:rPr lang="en-US" dirty="0"/>
              <a:t>compared to the </a:t>
            </a:r>
            <a:r>
              <a:rPr lang="en-US" dirty="0" err="1"/>
              <a:t>LiH</a:t>
            </a:r>
            <a:r>
              <a:rPr lang="en-US" dirty="0"/>
              <a:t> sample form </a:t>
            </a:r>
            <a:r>
              <a:rPr lang="en-US" b="1" dirty="0"/>
              <a:t>MICE.</a:t>
            </a:r>
            <a:r>
              <a:rPr lang="en-US" dirty="0"/>
              <a:t> 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Mixing a specific material with </a:t>
            </a:r>
            <a:r>
              <a:rPr lang="en-US" b="1" dirty="0">
                <a:solidFill>
                  <a:srgbClr val="002060"/>
                </a:solidFill>
              </a:rPr>
              <a:t>ICOOL</a:t>
            </a:r>
            <a:r>
              <a:rPr lang="en-US" dirty="0"/>
              <a:t> might require some additional clarification, as the process isn't immediately intuitive.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Therefore, </a:t>
            </a:r>
            <a:r>
              <a:rPr lang="en-US" b="1" dirty="0">
                <a:solidFill>
                  <a:srgbClr val="FF0000"/>
                </a:solidFill>
              </a:rPr>
              <a:t>RF-Track</a:t>
            </a:r>
            <a:r>
              <a:rPr lang="en-US" dirty="0"/>
              <a:t> energy loss benchmarking of </a:t>
            </a:r>
            <a:r>
              <a:rPr lang="en-US" b="1" dirty="0" err="1"/>
              <a:t>LiH</a:t>
            </a:r>
            <a:r>
              <a:rPr lang="en-US" dirty="0"/>
              <a:t> with </a:t>
            </a:r>
            <a:r>
              <a:rPr lang="en-US" b="1" dirty="0">
                <a:solidFill>
                  <a:srgbClr val="00B050"/>
                </a:solidFill>
              </a:rPr>
              <a:t>G4Bl.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94C8B4A-942D-3EAC-B0E0-12B58F63AB71}"/>
              </a:ext>
            </a:extLst>
          </p:cNvPr>
          <p:cNvSpPr txBox="1"/>
          <p:nvPr/>
        </p:nvSpPr>
        <p:spPr>
          <a:xfrm>
            <a:off x="75711" y="2243469"/>
            <a:ext cx="6297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to mix material in </a:t>
            </a:r>
            <a:r>
              <a:rPr lang="en-US" b="1" dirty="0">
                <a:solidFill>
                  <a:srgbClr val="FF0000"/>
                </a:solidFill>
              </a:rPr>
              <a:t>RF-Tack</a:t>
            </a:r>
            <a:r>
              <a:rPr lang="en-US" dirty="0"/>
              <a:t> and </a:t>
            </a:r>
            <a:r>
              <a:rPr lang="en-US" b="1" dirty="0">
                <a:solidFill>
                  <a:srgbClr val="00B050"/>
                </a:solidFill>
              </a:rPr>
              <a:t>G4BL</a:t>
            </a:r>
            <a:r>
              <a:rPr lang="en-US" dirty="0"/>
              <a:t> – code example: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AAEF92C-2707-F8F3-BB7A-E636956B1DCA}"/>
              </a:ext>
            </a:extLst>
          </p:cNvPr>
          <p:cNvSpPr txBox="1"/>
          <p:nvPr/>
        </p:nvSpPr>
        <p:spPr>
          <a:xfrm>
            <a:off x="-19076" y="4850053"/>
            <a:ext cx="2069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Special thanks to D. Kaplan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41012EF-6DBF-24E5-0C5E-E30C25CE4E43}"/>
              </a:ext>
            </a:extLst>
          </p:cNvPr>
          <p:cNvSpPr txBox="1"/>
          <p:nvPr/>
        </p:nvSpPr>
        <p:spPr>
          <a:xfrm>
            <a:off x="1276955" y="2704065"/>
            <a:ext cx="7862577" cy="138499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frac_Li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0.86</a:t>
            </a:r>
          </a:p>
          <a:p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frac_H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0.14</a:t>
            </a:r>
          </a:p>
          <a:p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A_Li_Mice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A_H = 6.05, 1.0079 #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atomic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numbers</a:t>
            </a:r>
            <a:endParaRPr lang="de-AT" sz="1200" dirty="0"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Li = 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RF_Track.Absorber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abs_len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X0_Li, Z=3., A=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A_Li_Mice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rho_LiH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frac_Li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I=40.)</a:t>
            </a:r>
          </a:p>
          <a:p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H = 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RF_Track.Absorber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abs_len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X0_H, Z=1., A=A_H , 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rho_LiH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frac_H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I=21.)</a:t>
            </a:r>
          </a:p>
          <a:p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V.add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(Li, 0, 0, 0, '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entrance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V.add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(H, 0, 0, 0, '</a:t>
            </a:r>
            <a:r>
              <a:rPr lang="de-AT" sz="12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entrance</a:t>
            </a:r>
            <a:r>
              <a:rPr lang="de-AT" sz="12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A3C6CD0-EAC9-8B3B-A0BD-554541A22A4D}"/>
              </a:ext>
            </a:extLst>
          </p:cNvPr>
          <p:cNvSpPr txBox="1"/>
          <p:nvPr/>
        </p:nvSpPr>
        <p:spPr>
          <a:xfrm>
            <a:off x="99956" y="4144983"/>
            <a:ext cx="5832648" cy="73866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AT" sz="14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material Li6 Z=3 A=6 </a:t>
            </a:r>
            <a:r>
              <a:rPr lang="de-AT" sz="14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density</a:t>
            </a:r>
            <a:r>
              <a:rPr lang="de-AT" sz="14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=0.539</a:t>
            </a:r>
          </a:p>
          <a:p>
            <a:r>
              <a:rPr lang="de-AT" sz="14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material Li7 Z=3 A=7 </a:t>
            </a:r>
            <a:r>
              <a:rPr lang="de-AT" sz="14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density</a:t>
            </a:r>
            <a:r>
              <a:rPr lang="de-AT" sz="14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=0.534 </a:t>
            </a:r>
          </a:p>
          <a:p>
            <a:r>
              <a:rPr lang="de-AT" sz="14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material </a:t>
            </a:r>
            <a:r>
              <a:rPr lang="de-AT" sz="14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LiH</a:t>
            </a:r>
            <a:r>
              <a:rPr lang="de-AT" sz="14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Li6,0.814 Li7,0.043 H,0.143 </a:t>
            </a:r>
            <a:r>
              <a:rPr lang="de-AT" sz="14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density</a:t>
            </a:r>
            <a:r>
              <a:rPr lang="de-AT" sz="14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=0.69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F498FC9-DF8C-DC34-116F-4E18CC81FE51}"/>
              </a:ext>
            </a:extLst>
          </p:cNvPr>
          <p:cNvSpPr txBox="1"/>
          <p:nvPr/>
        </p:nvSpPr>
        <p:spPr>
          <a:xfrm rot="16200000">
            <a:off x="519764" y="3176337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RF-Track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C18EFAA-33D9-9B08-084A-497F15A2CFC9}"/>
              </a:ext>
            </a:extLst>
          </p:cNvPr>
          <p:cNvSpPr txBox="1"/>
          <p:nvPr/>
        </p:nvSpPr>
        <p:spPr>
          <a:xfrm rot="5400000">
            <a:off x="5747175" y="433734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G4Bl</a:t>
            </a:r>
          </a:p>
        </p:txBody>
      </p:sp>
    </p:spTree>
    <p:extLst>
      <p:ext uri="{BB962C8B-B14F-4D97-AF65-F5344CB8AC3E}">
        <p14:creationId xmlns:p14="http://schemas.microsoft.com/office/powerpoint/2010/main" val="429529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44AC7-A6C5-1ADF-F5BC-60ECB4680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E4DC63C-412A-EA8D-EE99-72D65AFC79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2CD91A7-2970-72CC-8CFB-173C8C74F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99244"/>
            <a:ext cx="6781800" cy="85725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Energy loss lithium hydride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dirty="0"/>
          </a:p>
        </p:txBody>
      </p:sp>
      <p:pic>
        <p:nvPicPr>
          <p:cNvPr id="6" name="Image 84" descr="MCC-LogoCERN.jpg">
            <a:extLst>
              <a:ext uri="{FF2B5EF4-FFF2-40B4-BE49-F238E27FC236}">
                <a16:creationId xmlns:a16="http://schemas.microsoft.com/office/drawing/2014/main" id="{55B31F9A-C6B3-7023-B863-B374FAD01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5642" y="8907"/>
            <a:ext cx="838200" cy="8382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500C389-7EB6-DA20-E65D-F2F85C708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847107"/>
            <a:ext cx="4769540" cy="405707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4DB48F0-2DC5-995B-E7B7-E8222206DFB4}"/>
              </a:ext>
            </a:extLst>
          </p:cNvPr>
          <p:cNvSpPr txBox="1"/>
          <p:nvPr/>
        </p:nvSpPr>
        <p:spPr>
          <a:xfrm>
            <a:off x="3923928" y="3332891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Error slightly higher, than compared to LH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/>
              <a:t>Might come from different mixing techniques </a:t>
            </a:r>
          </a:p>
        </p:txBody>
      </p:sp>
    </p:spTree>
    <p:extLst>
      <p:ext uri="{BB962C8B-B14F-4D97-AF65-F5344CB8AC3E}">
        <p14:creationId xmlns:p14="http://schemas.microsoft.com/office/powerpoint/2010/main" val="1501040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CFC4AF56-448C-B65F-896A-70085DDC0B8B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808901" y="1923678"/>
                <a:ext cx="8305800" cy="2672804"/>
              </a:xfrm>
            </p:spPr>
            <p:txBody>
              <a:bodyPr/>
              <a:lstStyle/>
              <a:p>
                <a:r>
                  <a:rPr lang="en-US" sz="2400" dirty="0"/>
                  <a:t>The tail weight factor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2400" dirty="0"/>
                  <a:t> indicates the probability of a particle to be long ranged scattered </a:t>
                </a:r>
              </a:p>
              <a:p>
                <a:r>
                  <a:rPr lang="en-US" sz="2400" dirty="0"/>
                  <a:t>The first term represents the </a:t>
                </a:r>
                <a:r>
                  <a:rPr lang="en-US" sz="2400" b="1" dirty="0"/>
                  <a:t>core</a:t>
                </a:r>
                <a:r>
                  <a:rPr lang="en-US" sz="2400" dirty="0"/>
                  <a:t> Gaussian of the distribution</a:t>
                </a:r>
              </a:p>
              <a:p>
                <a:r>
                  <a:rPr lang="en-US" sz="2400" dirty="0"/>
                  <a:t>Term 2 shows a non-Gaussian single scattering distribution (</a:t>
                </a:r>
                <a:r>
                  <a:rPr lang="en-US" sz="2400" b="1" dirty="0"/>
                  <a:t>tails</a:t>
                </a:r>
                <a:r>
                  <a:rPr lang="en-US" sz="2400" dirty="0"/>
                  <a:t>)</a:t>
                </a:r>
              </a:p>
              <a:p>
                <a:r>
                  <a:rPr lang="en-US" sz="2400" b="1" dirty="0">
                    <a:solidFill>
                      <a:srgbClr val="00B050"/>
                    </a:solidFill>
                  </a:rPr>
                  <a:t>ICOOL</a:t>
                </a:r>
                <a:r>
                  <a:rPr lang="en-US" sz="2400" dirty="0"/>
                  <a:t> and </a:t>
                </a:r>
                <a:r>
                  <a:rPr lang="en-US" sz="2400" b="1" dirty="0">
                    <a:solidFill>
                      <a:srgbClr val="002060"/>
                    </a:solidFill>
                  </a:rPr>
                  <a:t>G4Bl</a:t>
                </a:r>
                <a:r>
                  <a:rPr lang="en-US" sz="2400" dirty="0"/>
                  <a:t> use the </a:t>
                </a:r>
                <a:r>
                  <a:rPr lang="en-US" sz="2400" b="1" dirty="0" err="1"/>
                  <a:t>Moliér</a:t>
                </a:r>
                <a:r>
                  <a:rPr lang="en-US" sz="2400" dirty="0"/>
                  <a:t> algorithm from the Gant4 library.</a:t>
                </a:r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CFC4AF56-448C-B65F-896A-70085DDC0B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808901" y="1923678"/>
                <a:ext cx="8305800" cy="2672804"/>
              </a:xfrm>
              <a:blipFill>
                <a:blip r:embed="rId2"/>
                <a:stretch>
                  <a:fillRect l="-916" t="-1896" r="-1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51470"/>
            <a:ext cx="6781800" cy="857250"/>
          </a:xfrm>
        </p:spPr>
        <p:txBody>
          <a:bodyPr/>
          <a:lstStyle/>
          <a:p>
            <a:r>
              <a:rPr lang="en-US" dirty="0"/>
              <a:t>Semi-Gaussian distribution as scattering model in </a:t>
            </a:r>
            <a:r>
              <a:rPr lang="en-US" dirty="0">
                <a:solidFill>
                  <a:srgbClr val="FF0000"/>
                </a:solidFill>
              </a:rPr>
              <a:t>RF-Track</a:t>
            </a:r>
            <a:r>
              <a:rPr lang="en-US" dirty="0"/>
              <a:t> [9,10]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43169E44-0F4C-80A7-89F4-2FA3CF666A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1C09254-89BC-4E72-3F6F-55174D829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F01818B-BB7B-0CBA-DE8A-B5B3AF7D15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7784" y="1059582"/>
            <a:ext cx="3904394" cy="762010"/>
          </a:xfrm>
          <a:prstGeom prst="rect">
            <a:avLst/>
          </a:prstGeom>
        </p:spPr>
      </p:pic>
      <p:sp>
        <p:nvSpPr>
          <p:cNvPr id="7" name="Rahmen 6">
            <a:extLst>
              <a:ext uri="{FF2B5EF4-FFF2-40B4-BE49-F238E27FC236}">
                <a16:creationId xmlns:a16="http://schemas.microsoft.com/office/drawing/2014/main" id="{52A28623-91AF-7EDE-AA95-A3D064EF9995}"/>
              </a:ext>
            </a:extLst>
          </p:cNvPr>
          <p:cNvSpPr/>
          <p:nvPr/>
        </p:nvSpPr>
        <p:spPr>
          <a:xfrm>
            <a:off x="2483768" y="987574"/>
            <a:ext cx="4176464" cy="929258"/>
          </a:xfrm>
          <a:prstGeom prst="frame">
            <a:avLst>
              <a:gd name="adj1" fmla="val 51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254357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1310</Words>
  <Application>Microsoft Macintosh PowerPoint</Application>
  <PresentationFormat>Bildschirmpräsentation (16:9)</PresentationFormat>
  <Paragraphs>164</Paragraphs>
  <Slides>21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21</vt:i4>
      </vt:variant>
    </vt:vector>
  </HeadingPairs>
  <TitlesOfParts>
    <vt:vector size="30" baseType="lpstr">
      <vt:lpstr>Arial</vt:lpstr>
      <vt:lpstr>Arial Narrow</vt:lpstr>
      <vt:lpstr>ArialNarrow</vt:lpstr>
      <vt:lpstr>Calibri</vt:lpstr>
      <vt:lpstr>Cambria Math</vt:lpstr>
      <vt:lpstr>Courier New</vt:lpstr>
      <vt:lpstr>Wingdings</vt:lpstr>
      <vt:lpstr>IMCC - 1</vt:lpstr>
      <vt:lpstr>1_IMCC - 1</vt:lpstr>
      <vt:lpstr>PowerPoint-Präsentation</vt:lpstr>
      <vt:lpstr>Overview</vt:lpstr>
      <vt:lpstr>About the RF-Track software</vt:lpstr>
      <vt:lpstr>Particle-material interactions that are relevant for ionization cooling </vt:lpstr>
      <vt:lpstr>Reference materials for benchmarkings studies</vt:lpstr>
      <vt:lpstr>Energy loss liquid hydrogen</vt:lpstr>
      <vt:lpstr>Energy loss lithium hydride (LiH)</vt:lpstr>
      <vt:lpstr>Energy loss lithium hydride (LiH)</vt:lpstr>
      <vt:lpstr>Semi-Gaussian distribution as scattering model in RF-Track [9,10]</vt:lpstr>
      <vt:lpstr>First try: ICOOL vs RF-track: Beryllium </vt:lpstr>
      <vt:lpstr>ICOOL vs RF-Track: Liquid hydrogen</vt:lpstr>
      <vt:lpstr>Std. scatter angle benchmarks</vt:lpstr>
      <vt:lpstr>Solenoid model </vt:lpstr>
      <vt:lpstr>Solenoid field benchmarking  </vt:lpstr>
      <vt:lpstr>Solenoid field: particle tracking benchmarking  </vt:lpstr>
      <vt:lpstr>Final cooling cell example</vt:lpstr>
      <vt:lpstr>To-do list for RF-Track</vt:lpstr>
      <vt:lpstr>Summary &amp; outlook</vt:lpstr>
      <vt:lpstr>PowerPoint-Präsentation</vt:lpstr>
      <vt:lpstr>Reference list  </vt:lpstr>
      <vt:lpstr>Reference list 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Bernd Stechauner</cp:lastModifiedBy>
  <cp:revision>360</cp:revision>
  <dcterms:created xsi:type="dcterms:W3CDTF">2021-05-17T12:13:58Z</dcterms:created>
  <dcterms:modified xsi:type="dcterms:W3CDTF">2024-10-17T10:31:45Z</dcterms:modified>
</cp:coreProperties>
</file>