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1679" r:id="rId3"/>
    <p:sldId id="370" r:id="rId4"/>
    <p:sldId id="258" r:id="rId5"/>
    <p:sldId id="257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9404"/>
    <a:srgbClr val="0A8E10"/>
    <a:srgbClr val="9503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7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511563-3D13-4C26-AC05-FFB6DCC39E8A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26175-5ED7-482A-B555-DBA03A522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70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47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2C0F8-AC7C-5463-1932-52F02094BD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871997-2F87-A2EE-22E3-9288BD3B8B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39872-3445-B9A6-CED8-E97F7AE4D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F7F6-761E-4C64-811D-966B4C95D266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F21218-06B4-FBCD-AC76-2C8A0D348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8BC440-1587-0E2B-A6CB-2993EB60B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9936-832A-408D-8F9F-F59BDE14E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1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B6C08-C126-E155-6353-484F1812A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9A2987-F756-8ACB-0315-9E6022EC9D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82CED-AC64-920D-01BB-DC87C864D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F7F6-761E-4C64-811D-966B4C95D266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C6688-9D04-14B4-16A0-719620A84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14DEC-6E0F-ACE4-C795-B00296B9A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9936-832A-408D-8F9F-F59BDE14E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704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894A65-0D44-94B9-95F5-7D57A2ADE0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B93BB0-A7DC-10E9-3697-0D9E44A6A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C83A7-4EF6-CA56-E6D6-BEC942A8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F7F6-761E-4C64-811D-966B4C95D266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4EBF6-9AC4-7E1F-BC5D-EF05BB74D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71A62-1644-B6CC-D2ED-8791270C1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9936-832A-408D-8F9F-F59BDE14E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165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781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ABF4B-7D75-9FE8-7186-28D4B0883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18CD7-5B43-CB00-D1CA-A2B2A96A5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430BF-AB11-D825-1246-4AD3A824D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F7F6-761E-4C64-811D-966B4C95D266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91835-A9B0-9229-312F-06C4BDE18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1AAC4-B3AF-F998-8285-58D4767B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9936-832A-408D-8F9F-F59BDE14E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49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B2870-AE24-2C8C-3D20-D4D4C91A3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67AC5B-F015-150A-D2AF-EF26B0D23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A97D7-CA6F-35C8-7EAB-959712AE0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F7F6-761E-4C64-811D-966B4C95D266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50532-1944-3CB4-DAE3-FECBAFED5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BCCD5-CFB8-010E-9F83-459E59467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9936-832A-408D-8F9F-F59BDE14E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698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374E8-BCDF-E7B3-9155-E2286502B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F96A3-BD5A-77D4-2885-2F6A174E1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EFD3C0-2B90-A545-EDCC-84A93B313A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87E0F-6853-A655-E756-FEB4E5EF0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F7F6-761E-4C64-811D-966B4C95D266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D20440-5798-E7B2-CE48-730F12633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504D13-0942-343C-4306-D574AD9BD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9936-832A-408D-8F9F-F59BDE14E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175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807D2-46AB-C2F5-BCAB-E4A71EEA4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729FD-01E8-1471-662E-965D8ACF8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078388-1005-15DE-0150-39342DFC67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D0228F-9FCB-3400-CAE8-13DBE121D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ADB542-6220-3C20-5F48-45018B5E1C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660A02-543C-4869-73DD-6707BF780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F7F6-761E-4C64-811D-966B4C95D266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840083-5B79-7D97-A053-9644AAF41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DA9A0A-73EB-E634-98BA-CECEDC645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9936-832A-408D-8F9F-F59BDE14E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669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4676F-13C9-F8FC-3FB5-340DC0D0A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C79B41-2AB0-E22C-3A67-60E2F05B5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F7F6-761E-4C64-811D-966B4C95D266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06D99F-951D-C50F-320D-CB7E8BC44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887AF6-BE6F-6EF7-0FA8-4AA04496E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9936-832A-408D-8F9F-F59BDE14E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299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866205-B767-33A6-1DDB-FFE1E5BF1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F7F6-761E-4C64-811D-966B4C95D266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5C2607-E3E1-8EC1-CF26-C1B003A6A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2E7F7-A606-A2BD-57CB-3F607C102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9936-832A-408D-8F9F-F59BDE14E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067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12232-CE2E-C34C-A981-AA305E857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275DC-65C1-9BE6-DC6B-891AB0F7E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1BF248-2BA9-E10A-8D40-9143DBFEEF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02865D-818A-EEA9-18A3-3A2C4A919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F7F6-761E-4C64-811D-966B4C95D266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096FA4-1937-AA9F-28C0-27AD69135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659E3-6A3E-F72F-F6C6-A174EF6FF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9936-832A-408D-8F9F-F59BDE14E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378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4C319-DE0D-C5B3-2703-C4A236729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4108E4-AA3D-F20F-C20F-1DBC7D4190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5D508B-CE01-4CE0-FCFA-6EDD0E91EB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7C6864-71A9-4735-A550-C2B06281B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6F7F6-761E-4C64-811D-966B4C95D266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0080F7-CD0C-BC51-4067-AB7D26746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BFBE2-2984-DE67-E652-5454A45E7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A9936-832A-408D-8F9F-F59BDE14E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558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03BE08-AAB9-31A3-B2D4-E0CBDBE8D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CE3970-C35A-F4C5-4C5A-C80BD0743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1FF0A-F968-CFD1-309F-5D7B0745FE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86F7F6-761E-4C64-811D-966B4C95D266}" type="datetimeFigureOut">
              <a:rPr lang="en-GB" smtClean="0"/>
              <a:t>15/08/2024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3920A-B269-0144-F67F-946E590F58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19B2E-25C1-D86D-6023-AF6D23D3FB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CA9936-832A-408D-8F9F-F59BDE14E9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777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11" Type="http://schemas.microsoft.com/office/2007/relationships/hdphoto" Target="../media/hdphoto2.wdp"/><Relationship Id="rId5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6912F-A501-4713-BEB7-9DEFA28F38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BDF </a:t>
            </a:r>
            <a:r>
              <a:rPr lang="fr-CH" dirty="0" err="1"/>
              <a:t>target</a:t>
            </a:r>
            <a:r>
              <a:rPr lang="fr-CH" dirty="0"/>
              <a:t> station</a:t>
            </a:r>
            <a:br>
              <a:rPr lang="fr-CH" dirty="0"/>
            </a:br>
            <a:r>
              <a:rPr lang="fr-CH" dirty="0"/>
              <a:t>Design </a:t>
            </a:r>
            <a:r>
              <a:rPr lang="fr-CH" dirty="0" err="1"/>
              <a:t>limits</a:t>
            </a:r>
            <a:r>
              <a:rPr lang="fr-CH" dirty="0"/>
              <a:t> of </a:t>
            </a:r>
            <a:r>
              <a:rPr lang="fr-CH" dirty="0" err="1"/>
              <a:t>responsabilities</a:t>
            </a:r>
            <a:r>
              <a:rPr lang="fr-CH" dirty="0"/>
              <a:t>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F0DAED-F699-AFE4-0D8C-C77E05B26D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R. Franqueira Ximenes, </a:t>
            </a:r>
            <a:r>
              <a:rPr lang="fr-CH" dirty="0"/>
              <a:t>J-L. Grenard, C. Mucher </a:t>
            </a:r>
            <a:r>
              <a:rPr lang="en-GB" dirty="0"/>
              <a:t>– </a:t>
            </a:r>
            <a:r>
              <a:rPr lang="fr-CH" dirty="0"/>
              <a:t>WP3, </a:t>
            </a:r>
            <a:r>
              <a:rPr lang="en-GB"/>
              <a:t>WP4</a:t>
            </a:r>
            <a:endParaRPr lang="en-GB" dirty="0"/>
          </a:p>
          <a:p>
            <a:r>
              <a:rPr lang="en-GB" dirty="0"/>
              <a:t>15-08-2024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54195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1E2B65-9026-400A-B9B5-EB41EEE6F0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/>
        </p:blipFill>
        <p:spPr>
          <a:xfrm rot="-60000">
            <a:off x="127672" y="263073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2C38DF1A-A755-A63B-1669-33E6F03D3573}"/>
              </a:ext>
            </a:extLst>
          </p:cNvPr>
          <p:cNvSpPr/>
          <p:nvPr/>
        </p:nvSpPr>
        <p:spPr>
          <a:xfrm>
            <a:off x="6643019" y="116632"/>
            <a:ext cx="5323287" cy="2847335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665" y="-15355"/>
            <a:ext cx="10515600" cy="1325563"/>
          </a:xfrm>
        </p:spPr>
        <p:txBody>
          <a:bodyPr/>
          <a:lstStyle/>
          <a:p>
            <a:r>
              <a:rPr lang="en-US" sz="4267" dirty="0"/>
              <a:t>BDF/</a:t>
            </a:r>
            <a:r>
              <a:rPr lang="en-US" sz="4267" dirty="0" err="1"/>
              <a:t>SHiP</a:t>
            </a:r>
            <a:r>
              <a:rPr lang="en-US" sz="4267" dirty="0"/>
              <a:t> Target</a:t>
            </a:r>
          </a:p>
        </p:txBody>
      </p:sp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z="133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3ED583-5B98-AF4D-FF3C-0AD9ED880277}"/>
              </a:ext>
            </a:extLst>
          </p:cNvPr>
          <p:cNvSpPr txBox="1"/>
          <p:nvPr/>
        </p:nvSpPr>
        <p:spPr>
          <a:xfrm>
            <a:off x="7536678" y="297304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b="1" dirty="0"/>
              <a:t>New </a:t>
            </a:r>
          </a:p>
          <a:p>
            <a:pPr algn="ctr"/>
            <a:r>
              <a:rPr lang="en-CH" sz="1400" b="1" dirty="0"/>
              <a:t>Service Building</a:t>
            </a:r>
          </a:p>
          <a:p>
            <a:pPr algn="ctr"/>
            <a:r>
              <a:rPr lang="en-CH" sz="1400" dirty="0"/>
              <a:t>~ 500 – 700 m</a:t>
            </a:r>
            <a:r>
              <a:rPr lang="en-CH" sz="1400" baseline="30000" dirty="0"/>
              <a:t>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365241" y="438712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7390687" y="547136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8798454" y="564944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ECN3</a:t>
            </a:r>
            <a:endParaRPr lang="en-CH" sz="1400" b="1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5C7866-AFB6-030A-951D-F0A3C0754854}"/>
              </a:ext>
            </a:extLst>
          </p:cNvPr>
          <p:cNvCxnSpPr>
            <a:cxnSpLocks/>
          </p:cNvCxnSpPr>
          <p:nvPr/>
        </p:nvCxnSpPr>
        <p:spPr>
          <a:xfrm flipV="1">
            <a:off x="5447235" y="517172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Left Brace 34">
            <a:extLst>
              <a:ext uri="{FF2B5EF4-FFF2-40B4-BE49-F238E27FC236}">
                <a16:creationId xmlns:a16="http://schemas.microsoft.com/office/drawing/2014/main" id="{75913E46-2666-89A2-4843-ED6506C2C374}"/>
              </a:ext>
            </a:extLst>
          </p:cNvPr>
          <p:cNvSpPr/>
          <p:nvPr/>
        </p:nvSpPr>
        <p:spPr>
          <a:xfrm rot="16740277">
            <a:off x="6194318" y="469537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D33DE-51F2-07AB-CA8C-C35BABB5B2FE}"/>
              </a:ext>
            </a:extLst>
          </p:cNvPr>
          <p:cNvSpPr txBox="1"/>
          <p:nvPr/>
        </p:nvSpPr>
        <p:spPr>
          <a:xfrm>
            <a:off x="-43814" y="4744757"/>
            <a:ext cx="178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Beam Dilution System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664D7C-8BB1-810C-B7DE-AD6536E352C4}"/>
              </a:ext>
            </a:extLst>
          </p:cNvPr>
          <p:cNvCxnSpPr>
            <a:cxnSpLocks/>
          </p:cNvCxnSpPr>
          <p:nvPr/>
        </p:nvCxnSpPr>
        <p:spPr>
          <a:xfrm flipV="1">
            <a:off x="712537" y="449805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93C011-C654-DF2A-E768-85CFEE7EA1B2}"/>
              </a:ext>
            </a:extLst>
          </p:cNvPr>
          <p:cNvSpPr/>
          <p:nvPr/>
        </p:nvSpPr>
        <p:spPr>
          <a:xfrm rot="16740277">
            <a:off x="718194" y="409638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F9B39F79-1ACC-7F91-0964-3B552ED835E3}"/>
              </a:ext>
            </a:extLst>
          </p:cNvPr>
          <p:cNvSpPr/>
          <p:nvPr/>
        </p:nvSpPr>
        <p:spPr>
          <a:xfrm rot="5955759">
            <a:off x="7006214" y="274589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/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400" b="1" dirty="0"/>
                  <a:t>New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(material only)</a:t>
                </a:r>
              </a:p>
              <a:p>
                <a:pPr algn="ctr"/>
                <a:r>
                  <a:rPr lang="en-CH" sz="1400" dirty="0"/>
                  <a:t>8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blipFill>
                <a:blip r:embed="rId4"/>
                <a:stretch>
                  <a:fillRect l="-926" t="-1282" r="-463" b="-5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C7986-2ADB-A2E4-175B-FDE755ED483C}"/>
              </a:ext>
            </a:extLst>
          </p:cNvPr>
          <p:cNvCxnSpPr>
            <a:cxnSpLocks/>
          </p:cNvCxnSpPr>
          <p:nvPr/>
        </p:nvCxnSpPr>
        <p:spPr>
          <a:xfrm>
            <a:off x="11712624" y="3883375"/>
            <a:ext cx="89641" cy="366756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8092EDF-B376-A31C-295F-C4D9E9F70E2E}"/>
              </a:ext>
            </a:extLst>
          </p:cNvPr>
          <p:cNvCxnSpPr>
            <a:cxnSpLocks/>
          </p:cNvCxnSpPr>
          <p:nvPr/>
        </p:nvCxnSpPr>
        <p:spPr>
          <a:xfrm flipH="1">
            <a:off x="7126775" y="330079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3251675" y="4760987"/>
            <a:ext cx="65274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TCC8</a:t>
            </a:r>
            <a:endParaRPr lang="en-CH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Existing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4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blipFill>
                <a:blip r:embed="rId5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AFCA07-F9EB-67B7-CC64-310860C9B89F}"/>
              </a:ext>
            </a:extLst>
          </p:cNvPr>
          <p:cNvSpPr txBox="1"/>
          <p:nvPr/>
        </p:nvSpPr>
        <p:spPr>
          <a:xfrm rot="524821">
            <a:off x="9671723" y="438974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7194B-E7F5-0AE0-6649-A95DBD4F31A3}"/>
              </a:ext>
            </a:extLst>
          </p:cNvPr>
          <p:cNvSpPr txBox="1"/>
          <p:nvPr/>
        </p:nvSpPr>
        <p:spPr>
          <a:xfrm rot="524821">
            <a:off x="7297210" y="402033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075FC7-CF3D-246B-24DA-608B369466EE}"/>
              </a:ext>
            </a:extLst>
          </p:cNvPr>
          <p:cNvCxnSpPr>
            <a:cxnSpLocks/>
          </p:cNvCxnSpPr>
          <p:nvPr/>
        </p:nvCxnSpPr>
        <p:spPr>
          <a:xfrm flipH="1">
            <a:off x="8411244" y="382616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6FD9C2-7AD7-5EF3-2231-AB21C0E0713F}"/>
              </a:ext>
            </a:extLst>
          </p:cNvPr>
          <p:cNvSpPr txBox="1"/>
          <p:nvPr/>
        </p:nvSpPr>
        <p:spPr>
          <a:xfrm>
            <a:off x="965739" y="5724967"/>
            <a:ext cx="5386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b="1" dirty="0"/>
              <a:t>New Target Complex</a:t>
            </a:r>
          </a:p>
          <a:p>
            <a:pPr algn="r"/>
            <a:r>
              <a:rPr lang="en-US" sz="1400" dirty="0"/>
              <a:t>containing the Beam Dump Target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03C9849-7ADD-8CE7-EFF9-0E5B9A1F60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88" y="1046337"/>
            <a:ext cx="5462552" cy="252667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AEE792A-B1C6-43B1-AAA5-6BFD5F2EE43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68" t="1928" r="12022" b="11895"/>
          <a:stretch/>
        </p:blipFill>
        <p:spPr>
          <a:xfrm>
            <a:off x="7891101" y="626158"/>
            <a:ext cx="3384376" cy="2160241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63B11EDB-E973-6167-304E-908B9B2970E1}"/>
              </a:ext>
            </a:extLst>
          </p:cNvPr>
          <p:cNvGrpSpPr/>
          <p:nvPr/>
        </p:nvGrpSpPr>
        <p:grpSpPr>
          <a:xfrm>
            <a:off x="7846460" y="986199"/>
            <a:ext cx="3869323" cy="1909359"/>
            <a:chOff x="3458735" y="4067051"/>
            <a:chExt cx="3869323" cy="190935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183402B-3223-412B-9973-6D7A08DAC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45692" y="4067051"/>
              <a:ext cx="3150698" cy="1749984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F31027-E5DA-60DD-9F2A-8F1F490E7EC3}"/>
                </a:ext>
              </a:extLst>
            </p:cNvPr>
            <p:cNvSpPr txBox="1"/>
            <p:nvPr/>
          </p:nvSpPr>
          <p:spPr bwMode="auto">
            <a:xfrm>
              <a:off x="3458735" y="5699411"/>
              <a:ext cx="20162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13 x TZM blocks (580 mm)</a:t>
              </a:r>
              <a:endParaRPr lang="en-GB" sz="12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275E69E-0C55-1BA6-7113-59759CB00587}"/>
                </a:ext>
              </a:extLst>
            </p:cNvPr>
            <p:cNvSpPr txBox="1"/>
            <p:nvPr/>
          </p:nvSpPr>
          <p:spPr bwMode="auto">
            <a:xfrm>
              <a:off x="5517275" y="5699410"/>
              <a:ext cx="18107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5x W blocks (780 mm)</a:t>
              </a:r>
              <a:endParaRPr lang="en-GB" sz="1200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8EFF519-E3CA-039A-5711-BBB9F4D0075C}"/>
                </a:ext>
              </a:extLst>
            </p:cNvPr>
            <p:cNvGrpSpPr/>
            <p:nvPr/>
          </p:nvGrpSpPr>
          <p:grpSpPr>
            <a:xfrm>
              <a:off x="4102820" y="4816615"/>
              <a:ext cx="2381308" cy="882796"/>
              <a:chOff x="7233229" y="4839999"/>
              <a:chExt cx="2381308" cy="882796"/>
            </a:xfrm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grpSpPr>
          <p:sp>
            <p:nvSpPr>
              <p:cNvPr id="42" name="Left Brace 41">
                <a:extLst>
                  <a:ext uri="{FF2B5EF4-FFF2-40B4-BE49-F238E27FC236}">
                    <a16:creationId xmlns:a16="http://schemas.microsoft.com/office/drawing/2014/main" id="{3DE63713-886A-6EC1-E9F6-68FCB25059EE}"/>
                  </a:ext>
                </a:extLst>
              </p:cNvPr>
              <p:cNvSpPr/>
              <p:nvPr/>
            </p:nvSpPr>
            <p:spPr>
              <a:xfrm rot="15442837">
                <a:off x="7609822" y="4724113"/>
                <a:ext cx="347609" cy="1100795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Left Brace 43">
                <a:extLst>
                  <a:ext uri="{FF2B5EF4-FFF2-40B4-BE49-F238E27FC236}">
                    <a16:creationId xmlns:a16="http://schemas.microsoft.com/office/drawing/2014/main" id="{79A56A97-CA87-4F86-3777-AC44FA8D4945}"/>
                  </a:ext>
                </a:extLst>
              </p:cNvPr>
              <p:cNvSpPr/>
              <p:nvPr/>
            </p:nvSpPr>
            <p:spPr>
              <a:xfrm rot="4655090" flipH="1">
                <a:off x="8824468" y="4321419"/>
                <a:ext cx="271489" cy="1308649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30F25DC-E11A-EAAE-FBFB-000F85BBE5D5}"/>
                  </a:ext>
                </a:extLst>
              </p:cNvPr>
              <p:cNvCxnSpPr>
                <a:cxnSpLocks/>
                <a:stCxn id="39" idx="0"/>
                <a:endCxn id="44" idx="1"/>
              </p:cNvCxnSpPr>
              <p:nvPr/>
            </p:nvCxnSpPr>
            <p:spPr>
              <a:xfrm flipH="1" flipV="1">
                <a:off x="8989396" y="5108314"/>
                <a:ext cx="563680" cy="614480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60AFE628-C694-14C6-8AF6-FD84796F4827}"/>
                  </a:ext>
                </a:extLst>
              </p:cNvPr>
              <p:cNvCxnSpPr>
                <a:cxnSpLocks/>
                <a:stCxn id="38" idx="0"/>
                <a:endCxn id="42" idx="1"/>
              </p:cNvCxnSpPr>
              <p:nvPr/>
            </p:nvCxnSpPr>
            <p:spPr>
              <a:xfrm flipV="1">
                <a:off x="7597256" y="5444116"/>
                <a:ext cx="224343" cy="278679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643B94F9-1F97-AB46-5D63-A7197600BE5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alphaModFix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7126" b="95487" l="20221" r="95470">
                        <a14:foregroundMark x1="23867" y1="74109" x2="21326" y2="73397"/>
                        <a14:foregroundMark x1="26077" y1="69121" x2="30055" y2="83373"/>
                        <a14:foregroundMark x1="89392" y1="39905" x2="90055" y2="30641"/>
                        <a14:foregroundMark x1="87293" y1="15914" x2="89834" y2="7126"/>
                        <a14:foregroundMark x1="90939" y1="36580" x2="95580" y2="29216"/>
                        <a14:foregroundMark x1="23646" y1="83848" x2="20331" y2="68884"/>
                        <a14:foregroundMark x1="23757" y1="93349" x2="25635" y2="95487"/>
                      </a14:backgroundRemoval>
                    </a14:imgEffect>
                  </a14:imgLayer>
                </a14:imgProps>
              </a:ext>
            </a:extLst>
          </a:blip>
          <a:srcRect l="15529"/>
          <a:stretch/>
        </p:blipFill>
        <p:spPr>
          <a:xfrm rot="395342">
            <a:off x="8333075" y="973997"/>
            <a:ext cx="2601033" cy="1323220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C1F5683-86AF-52C4-F56D-F003D1813DF2}"/>
              </a:ext>
            </a:extLst>
          </p:cNvPr>
          <p:cNvCxnSpPr>
            <a:cxnSpLocks/>
          </p:cNvCxnSpPr>
          <p:nvPr/>
        </p:nvCxnSpPr>
        <p:spPr>
          <a:xfrm flipV="1">
            <a:off x="4331283" y="2327447"/>
            <a:ext cx="3420914" cy="20690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0038CD80-86E0-0438-60CA-151B1AF574CB}"/>
              </a:ext>
            </a:extLst>
          </p:cNvPr>
          <p:cNvSpPr/>
          <p:nvPr/>
        </p:nvSpPr>
        <p:spPr>
          <a:xfrm>
            <a:off x="3749449" y="2321356"/>
            <a:ext cx="546351" cy="315556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10DCD9-AF1C-874F-081B-7DE7DF422F39}"/>
              </a:ext>
            </a:extLst>
          </p:cNvPr>
          <p:cNvSpPr txBox="1"/>
          <p:nvPr/>
        </p:nvSpPr>
        <p:spPr>
          <a:xfrm>
            <a:off x="6968447" y="221798"/>
            <a:ext cx="4785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Design </a:t>
            </a:r>
            <a:r>
              <a:rPr lang="en-US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To be improved during TDR</a:t>
            </a:r>
            <a:endParaRPr lang="en-CH" sz="1600" baseline="30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EC4CD74-80B1-2C2A-2B42-49F91E847A7C}"/>
              </a:ext>
            </a:extLst>
          </p:cNvPr>
          <p:cNvSpPr txBox="1"/>
          <p:nvPr/>
        </p:nvSpPr>
        <p:spPr>
          <a:xfrm rot="21014513">
            <a:off x="536121" y="1109292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A07FF28-CF3B-3825-FFCF-B518DA08E32B}"/>
              </a:ext>
            </a:extLst>
          </p:cNvPr>
          <p:cNvSpPr txBox="1"/>
          <p:nvPr/>
        </p:nvSpPr>
        <p:spPr>
          <a:xfrm rot="21014513">
            <a:off x="6634340" y="2542940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WP3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82C5137-E91B-E580-A78A-81D7851C7E49}"/>
              </a:ext>
            </a:extLst>
          </p:cNvPr>
          <p:cNvSpPr txBox="1"/>
          <p:nvPr/>
        </p:nvSpPr>
        <p:spPr>
          <a:xfrm rot="21014513">
            <a:off x="563147" y="5253958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WP2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1E7E853-F47A-5B51-E89B-C7BBDF74CD16}"/>
              </a:ext>
            </a:extLst>
          </p:cNvPr>
          <p:cNvSpPr txBox="1"/>
          <p:nvPr/>
        </p:nvSpPr>
        <p:spPr>
          <a:xfrm rot="21014513">
            <a:off x="7686578" y="5768732"/>
            <a:ext cx="134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WP5+SHiP 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51F9CEB-1E59-DB65-179E-DAB1B42C0ECC}"/>
              </a:ext>
            </a:extLst>
          </p:cNvPr>
          <p:cNvSpPr txBox="1"/>
          <p:nvPr/>
        </p:nvSpPr>
        <p:spPr>
          <a:xfrm rot="21014513">
            <a:off x="5503808" y="5533576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8F9F03-A102-0A82-444D-AD84E1F6175B}"/>
              </a:ext>
            </a:extLst>
          </p:cNvPr>
          <p:cNvSpPr txBox="1"/>
          <p:nvPr/>
        </p:nvSpPr>
        <p:spPr>
          <a:xfrm>
            <a:off x="1640424" y="5718072"/>
            <a:ext cx="1344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WP6,WP7 +al.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1A9C37-C21E-891D-2365-C97BAC73C17C}"/>
              </a:ext>
            </a:extLst>
          </p:cNvPr>
          <p:cNvSpPr txBox="1"/>
          <p:nvPr/>
        </p:nvSpPr>
        <p:spPr>
          <a:xfrm rot="21014513">
            <a:off x="8085562" y="3621596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9EC9C9-8F40-DF77-63A2-DFEEE793EA21}"/>
              </a:ext>
            </a:extLst>
          </p:cNvPr>
          <p:cNvSpPr txBox="1"/>
          <p:nvPr/>
        </p:nvSpPr>
        <p:spPr>
          <a:xfrm>
            <a:off x="121665" y="6141917"/>
            <a:ext cx="6455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Overall</a:t>
            </a:r>
            <a:r>
              <a:rPr lang="fr-CH" dirty="0"/>
              <a:t> </a:t>
            </a:r>
            <a:r>
              <a:rPr lang="fr-CH" dirty="0" err="1"/>
              <a:t>integration</a:t>
            </a:r>
            <a:endParaRPr lang="fr-CH" dirty="0"/>
          </a:p>
          <a:p>
            <a:r>
              <a:rPr lang="fr-CH" dirty="0"/>
              <a:t>BE-EA </a:t>
            </a:r>
            <a:r>
              <a:rPr lang="fr-CH" dirty="0" err="1"/>
              <a:t>integartion</a:t>
            </a:r>
            <a:r>
              <a:rPr lang="fr-CH" dirty="0"/>
              <a:t> team </a:t>
            </a:r>
            <a:r>
              <a:rPr lang="fr-CH" dirty="0" err="1"/>
              <a:t>coordinated</a:t>
            </a:r>
            <a:r>
              <a:rPr lang="fr-CH" dirty="0"/>
              <a:t> by J-L. Grenard and F. Butin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27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4" grpId="0" animBg="1"/>
      <p:bldP spid="57" grpId="0"/>
      <p:bldP spid="60" grpId="0"/>
      <p:bldP spid="61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LEGO, scale model&#10;&#10;Description automatically generated">
            <a:extLst>
              <a:ext uri="{FF2B5EF4-FFF2-40B4-BE49-F238E27FC236}">
                <a16:creationId xmlns:a16="http://schemas.microsoft.com/office/drawing/2014/main" id="{40F4E582-8CF2-79E9-D3DC-A0D23E489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85" b="15328"/>
          <a:stretch/>
        </p:blipFill>
        <p:spPr>
          <a:xfrm>
            <a:off x="0" y="1465632"/>
            <a:ext cx="12192000" cy="4526605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B1123522-637A-9496-BA84-90104828292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BDF Target complex integration - shielding</a:t>
            </a:r>
            <a:endParaRPr lang="en-GB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1F6A2B9-EFD1-1A8E-DC0F-3FC7175D982D}"/>
              </a:ext>
            </a:extLst>
          </p:cNvPr>
          <p:cNvCxnSpPr>
            <a:cxnSpLocks/>
          </p:cNvCxnSpPr>
          <p:nvPr/>
        </p:nvCxnSpPr>
        <p:spPr>
          <a:xfrm>
            <a:off x="3048000" y="5129719"/>
            <a:ext cx="4987047" cy="73930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463AE86-E2A3-B6A6-E1D5-0037F8C37E8F}"/>
              </a:ext>
            </a:extLst>
          </p:cNvPr>
          <p:cNvSpPr txBox="1"/>
          <p:nvPr/>
        </p:nvSpPr>
        <p:spPr bwMode="auto">
          <a:xfrm>
            <a:off x="4974077" y="5726349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~12m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EE6EFC7-149D-AE5A-F3BD-F81E61047FB8}"/>
              </a:ext>
            </a:extLst>
          </p:cNvPr>
          <p:cNvCxnSpPr>
            <a:cxnSpLocks/>
          </p:cNvCxnSpPr>
          <p:nvPr/>
        </p:nvCxnSpPr>
        <p:spPr>
          <a:xfrm flipH="1">
            <a:off x="8534400" y="4163438"/>
            <a:ext cx="1491574" cy="162776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570815D-B718-ADA1-FD67-6FFB87FA2419}"/>
              </a:ext>
            </a:extLst>
          </p:cNvPr>
          <p:cNvSpPr txBox="1"/>
          <p:nvPr/>
        </p:nvSpPr>
        <p:spPr bwMode="auto">
          <a:xfrm>
            <a:off x="8868383" y="5412140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~8m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5B7D72-8722-D487-2757-79198866790E}"/>
              </a:ext>
            </a:extLst>
          </p:cNvPr>
          <p:cNvCxnSpPr>
            <a:cxnSpLocks/>
          </p:cNvCxnSpPr>
          <p:nvPr/>
        </p:nvCxnSpPr>
        <p:spPr>
          <a:xfrm>
            <a:off x="3440349" y="3009089"/>
            <a:ext cx="0" cy="195526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FB4820D-3FC0-A6C2-A719-4614EDE520FC}"/>
              </a:ext>
            </a:extLst>
          </p:cNvPr>
          <p:cNvSpPr txBox="1"/>
          <p:nvPr/>
        </p:nvSpPr>
        <p:spPr bwMode="auto">
          <a:xfrm>
            <a:off x="3443591" y="3848911"/>
            <a:ext cx="953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~4,8m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8D6738-37FD-E83E-12E1-02E2F8461693}"/>
              </a:ext>
            </a:extLst>
          </p:cNvPr>
          <p:cNvSpPr txBox="1"/>
          <p:nvPr/>
        </p:nvSpPr>
        <p:spPr bwMode="auto">
          <a:xfrm>
            <a:off x="54467" y="5552659"/>
            <a:ext cx="4891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dirty="0"/>
              <a:t>~ 180 m³ (~1400t) </a:t>
            </a:r>
            <a:r>
              <a:rPr lang="en-GB" sz="1800" b="0" dirty="0"/>
              <a:t>of cast iron + US1010</a:t>
            </a:r>
            <a:endParaRPr lang="en-US" dirty="0"/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dirty="0"/>
              <a:t>~ 360 m³ (~800t) </a:t>
            </a:r>
            <a:r>
              <a:rPr lang="en-GB" sz="1800" b="0" dirty="0"/>
              <a:t>of concrete / marble</a:t>
            </a:r>
          </a:p>
        </p:txBody>
      </p:sp>
    </p:spTree>
    <p:extLst>
      <p:ext uri="{BB962C8B-B14F-4D97-AF65-F5344CB8AC3E}">
        <p14:creationId xmlns:p14="http://schemas.microsoft.com/office/powerpoint/2010/main" val="3691677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D89600-F107-8D63-3D1E-11F0454610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31" t="8657"/>
          <a:stretch/>
        </p:blipFill>
        <p:spPr>
          <a:xfrm>
            <a:off x="2482103" y="348720"/>
            <a:ext cx="9031225" cy="62643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941E2E-38D0-6C97-3926-53DF6EDD1158}"/>
              </a:ext>
            </a:extLst>
          </p:cNvPr>
          <p:cNvSpPr txBox="1"/>
          <p:nvPr/>
        </p:nvSpPr>
        <p:spPr>
          <a:xfrm>
            <a:off x="129106" y="4572000"/>
            <a:ext cx="207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Ref: ST1760441_01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B0E3536-0612-D271-C546-2945E64A4CA0}"/>
              </a:ext>
            </a:extLst>
          </p:cNvPr>
          <p:cNvSpPr/>
          <p:nvPr/>
        </p:nvSpPr>
        <p:spPr>
          <a:xfrm>
            <a:off x="246434" y="1776919"/>
            <a:ext cx="259404" cy="272375"/>
          </a:xfrm>
          <a:prstGeom prst="ellipse">
            <a:avLst/>
          </a:prstGeom>
          <a:solidFill>
            <a:srgbClr val="95036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51557F2-4602-9F6B-81E8-81745D24B081}"/>
              </a:ext>
            </a:extLst>
          </p:cNvPr>
          <p:cNvSpPr/>
          <p:nvPr/>
        </p:nvSpPr>
        <p:spPr>
          <a:xfrm>
            <a:off x="246434" y="2354094"/>
            <a:ext cx="259404" cy="272375"/>
          </a:xfrm>
          <a:prstGeom prst="ellipse">
            <a:avLst/>
          </a:prstGeom>
          <a:solidFill>
            <a:srgbClr val="37940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21A8B7-631F-972E-C3CF-D0E1E430C284}"/>
              </a:ext>
            </a:extLst>
          </p:cNvPr>
          <p:cNvSpPr txBox="1"/>
          <p:nvPr/>
        </p:nvSpPr>
        <p:spPr>
          <a:xfrm>
            <a:off x="617769" y="1728440"/>
            <a:ext cx="1501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SY-STI design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8E6483-8B75-20DB-BBE6-7074FA73EAC5}"/>
              </a:ext>
            </a:extLst>
          </p:cNvPr>
          <p:cNvSpPr txBox="1"/>
          <p:nvPr/>
        </p:nvSpPr>
        <p:spPr>
          <a:xfrm>
            <a:off x="617768" y="2308698"/>
            <a:ext cx="1752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EN-MME design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7EEE52-3EDC-8303-C1DE-CCCD742400AD}"/>
              </a:ext>
            </a:extLst>
          </p:cNvPr>
          <p:cNvSpPr txBox="1"/>
          <p:nvPr/>
        </p:nvSpPr>
        <p:spPr>
          <a:xfrm>
            <a:off x="202331" y="3620098"/>
            <a:ext cx="1999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Overall</a:t>
            </a:r>
            <a:r>
              <a:rPr lang="fr-CH" dirty="0"/>
              <a:t> </a:t>
            </a:r>
            <a:r>
              <a:rPr lang="fr-CH" dirty="0" err="1"/>
              <a:t>integration</a:t>
            </a:r>
            <a:endParaRPr lang="fr-CH" dirty="0"/>
          </a:p>
          <a:p>
            <a:r>
              <a:rPr lang="fr-CH" dirty="0"/>
              <a:t>SY-STI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096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7715513-8008-5E5F-2AEA-15ECDFB4E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96" y="337225"/>
            <a:ext cx="8500148" cy="63456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10865A-0B8D-9A2C-10F8-2B52DCDB7F81}"/>
              </a:ext>
            </a:extLst>
          </p:cNvPr>
          <p:cNvSpPr txBox="1"/>
          <p:nvPr/>
        </p:nvSpPr>
        <p:spPr>
          <a:xfrm>
            <a:off x="-61497" y="4500663"/>
            <a:ext cx="2341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Alignement </a:t>
            </a:r>
            <a:r>
              <a:rPr lang="fr-CH" dirty="0" err="1"/>
              <a:t>features</a:t>
            </a:r>
            <a:endParaRPr lang="fr-CH" dirty="0"/>
          </a:p>
          <a:p>
            <a:r>
              <a:rPr lang="fr-CH" dirty="0"/>
              <a:t>(interface </a:t>
            </a:r>
            <a:r>
              <a:rPr lang="fr-CH" dirty="0" err="1"/>
              <a:t>with</a:t>
            </a:r>
            <a:r>
              <a:rPr lang="fr-CH" dirty="0"/>
              <a:t> trolley)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6BFEDA-058C-C4FE-36DC-BC34FF57B961}"/>
              </a:ext>
            </a:extLst>
          </p:cNvPr>
          <p:cNvSpPr txBox="1"/>
          <p:nvPr/>
        </p:nvSpPr>
        <p:spPr>
          <a:xfrm>
            <a:off x="0" y="1618034"/>
            <a:ext cx="1707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Lifting  </a:t>
            </a:r>
            <a:r>
              <a:rPr lang="fr-CH" dirty="0" err="1"/>
              <a:t>features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9E5204A-FE78-7C09-90A0-D8431784BF5F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1707134" y="1802700"/>
            <a:ext cx="1594924" cy="1846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739FDFB-42EC-5846-A8F1-9A37E75DC759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1707134" y="1802700"/>
            <a:ext cx="2877836" cy="5546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8D61BCE-23EE-5C2E-510C-94ADE2F7D601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280106" y="3113851"/>
            <a:ext cx="1899546" cy="17099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E587982-54AD-044D-63F9-6FF8A7953446}"/>
              </a:ext>
            </a:extLst>
          </p:cNvPr>
          <p:cNvSpPr txBox="1"/>
          <p:nvPr/>
        </p:nvSpPr>
        <p:spPr>
          <a:xfrm>
            <a:off x="10128912" y="4506148"/>
            <a:ext cx="2184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/>
              <a:t>Pipes </a:t>
            </a:r>
            <a:r>
              <a:rPr lang="fr-CH" dirty="0"/>
              <a:t>interface </a:t>
            </a:r>
            <a:r>
              <a:rPr lang="fr-CH" dirty="0" err="1"/>
              <a:t>with</a:t>
            </a:r>
            <a:endParaRPr lang="fr-CH" dirty="0"/>
          </a:p>
          <a:p>
            <a:r>
              <a:rPr lang="en-GB" dirty="0"/>
              <a:t>Vacuum vessel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BBCC176-B4EB-331D-FD82-F47D1D5CE3C4}"/>
              </a:ext>
            </a:extLst>
          </p:cNvPr>
          <p:cNvCxnSpPr>
            <a:cxnSpLocks/>
          </p:cNvCxnSpPr>
          <p:nvPr/>
        </p:nvCxnSpPr>
        <p:spPr>
          <a:xfrm flipH="1" flipV="1">
            <a:off x="9215336" y="4254230"/>
            <a:ext cx="913576" cy="4310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5A26DB8-D449-348B-2D32-BE02B762E09D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280106" y="2929185"/>
            <a:ext cx="1058805" cy="18946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1935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94488B-3ED6-AF29-688B-0A304F4E37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93" t="12438" r="10300"/>
          <a:stretch/>
        </p:blipFill>
        <p:spPr>
          <a:xfrm>
            <a:off x="2408830" y="818403"/>
            <a:ext cx="8318312" cy="52211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B323D9-D9D6-2921-CE36-DB6C992944B9}"/>
              </a:ext>
            </a:extLst>
          </p:cNvPr>
          <p:cNvSpPr txBox="1"/>
          <p:nvPr/>
        </p:nvSpPr>
        <p:spPr>
          <a:xfrm>
            <a:off x="66003" y="4151489"/>
            <a:ext cx="2083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Pre guides </a:t>
            </a:r>
            <a:r>
              <a:rPr lang="fr-CH" dirty="0" err="1"/>
              <a:t>features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12170CF-A7AA-80CE-F92C-7312B2EFC761}"/>
              </a:ext>
            </a:extLst>
          </p:cNvPr>
          <p:cNvCxnSpPr>
            <a:cxnSpLocks/>
          </p:cNvCxnSpPr>
          <p:nvPr/>
        </p:nvCxnSpPr>
        <p:spPr>
          <a:xfrm flipV="1">
            <a:off x="2149522" y="2354239"/>
            <a:ext cx="5404514" cy="20744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9363E59-2FFA-61F4-6FBE-7613827C7F17}"/>
              </a:ext>
            </a:extLst>
          </p:cNvPr>
          <p:cNvCxnSpPr>
            <a:cxnSpLocks/>
          </p:cNvCxnSpPr>
          <p:nvPr/>
        </p:nvCxnSpPr>
        <p:spPr>
          <a:xfrm flipV="1">
            <a:off x="2149522" y="1876567"/>
            <a:ext cx="8161362" cy="25521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65764B6-D051-F4C4-ACF8-5E39B4BEAFB7}"/>
              </a:ext>
            </a:extLst>
          </p:cNvPr>
          <p:cNvCxnSpPr>
            <a:cxnSpLocks/>
          </p:cNvCxnSpPr>
          <p:nvPr/>
        </p:nvCxnSpPr>
        <p:spPr>
          <a:xfrm flipV="1">
            <a:off x="2149522" y="3098042"/>
            <a:ext cx="6721523" cy="13306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9F78A6D-382F-5921-2DAD-2F6B3E2EC253}"/>
              </a:ext>
            </a:extLst>
          </p:cNvPr>
          <p:cNvSpPr txBox="1"/>
          <p:nvPr/>
        </p:nvSpPr>
        <p:spPr>
          <a:xfrm>
            <a:off x="5620642" y="6268702"/>
            <a:ext cx="1479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Pipes </a:t>
            </a:r>
            <a:r>
              <a:rPr lang="fr-CH" dirty="0" err="1"/>
              <a:t>routing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43CF0E-3138-1948-B9C4-CA1F144FD41B}"/>
              </a:ext>
            </a:extLst>
          </p:cNvPr>
          <p:cNvSpPr txBox="1"/>
          <p:nvPr/>
        </p:nvSpPr>
        <p:spPr>
          <a:xfrm>
            <a:off x="38655" y="5994905"/>
            <a:ext cx="2138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Pipes interface </a:t>
            </a:r>
            <a:r>
              <a:rPr lang="fr-CH" dirty="0" err="1"/>
              <a:t>with</a:t>
            </a:r>
            <a:endParaRPr lang="fr-CH" dirty="0"/>
          </a:p>
          <a:p>
            <a:r>
              <a:rPr lang="en-GB" dirty="0"/>
              <a:t>Vacuum vessel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A77057-5D0D-D5D7-EC2B-82A871101484}"/>
              </a:ext>
            </a:extLst>
          </p:cNvPr>
          <p:cNvCxnSpPr>
            <a:cxnSpLocks/>
          </p:cNvCxnSpPr>
          <p:nvPr/>
        </p:nvCxnSpPr>
        <p:spPr>
          <a:xfrm flipV="1">
            <a:off x="2176869" y="5391582"/>
            <a:ext cx="607274" cy="7657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11C1158-8411-1F09-0C94-53C30F891D83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5924279" y="3953260"/>
            <a:ext cx="436342" cy="23154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914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186</Words>
  <Application>Microsoft Office PowerPoint</Application>
  <PresentationFormat>Widescreen</PresentationFormat>
  <Paragraphs>55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Aptos Display</vt:lpstr>
      <vt:lpstr>Arial</vt:lpstr>
      <vt:lpstr>Cambria Math</vt:lpstr>
      <vt:lpstr>Roboto</vt:lpstr>
      <vt:lpstr>Wingdings</vt:lpstr>
      <vt:lpstr>Office Theme</vt:lpstr>
      <vt:lpstr>BDF target station Design limits of responsabilities </vt:lpstr>
      <vt:lpstr>BDF/SHiP Target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Jean-Louis Grenard</dc:creator>
  <cp:lastModifiedBy>Jean-Louis Grenard</cp:lastModifiedBy>
  <cp:revision>6</cp:revision>
  <dcterms:created xsi:type="dcterms:W3CDTF">2024-08-15T07:16:47Z</dcterms:created>
  <dcterms:modified xsi:type="dcterms:W3CDTF">2024-08-15T09:47:52Z</dcterms:modified>
</cp:coreProperties>
</file>