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9" r:id="rId2"/>
    <p:sldId id="289" r:id="rId3"/>
    <p:sldId id="290" r:id="rId4"/>
    <p:sldId id="291" r:id="rId5"/>
    <p:sldId id="292" r:id="rId6"/>
    <p:sldId id="293" r:id="rId7"/>
    <p:sldId id="28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A932"/>
    <a:srgbClr val="00C900"/>
    <a:srgbClr val="156082"/>
    <a:srgbClr val="00B0F0"/>
    <a:srgbClr val="A6A6C9"/>
    <a:srgbClr val="0065C9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86"/>
  </p:normalViewPr>
  <p:slideViewPr>
    <p:cSldViewPr snapToGrid="0" snapToObjects="1">
      <p:cViewPr varScale="1">
        <p:scale>
          <a:sx n="161" d="100"/>
          <a:sy n="161" d="100"/>
        </p:scale>
        <p:origin x="150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8/20/2024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8/20/2024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20 August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20 August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20 August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20 August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20 August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20 August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20 August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20 August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20 August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20 August 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20 August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20 August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20 August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20 August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20 August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20 August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20 August 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20 August 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20 August 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3120106" TargetMode="External"/><Relationship Id="rId2" Type="http://schemas.openxmlformats.org/officeDocument/2006/relationships/hyperlink" Target="https://edms.cern.ch/document/3119539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3153224/0.1" TargetMode="External"/><Relationship Id="rId2" Type="http://schemas.openxmlformats.org/officeDocument/2006/relationships/hyperlink" Target="https://edms.cern.ch/document/3126083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edms.cern.ch/document/3072500" TargetMode="External"/><Relationship Id="rId5" Type="http://schemas.openxmlformats.org/officeDocument/2006/relationships/hyperlink" Target="https://edms.cern.ch/document/2930745" TargetMode="External"/><Relationship Id="rId4" Type="http://schemas.openxmlformats.org/officeDocument/2006/relationships/hyperlink" Target="https://edms.cern.ch/document/2997829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ui/#!master/navigator/document?D:101571187:101571187:subDocs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en-US" dirty="0"/>
              <a:t>Fire Safety</a:t>
            </a:r>
            <a:br>
              <a:rPr lang="en-US" dirty="0"/>
            </a:br>
            <a:r>
              <a:rPr lang="en-US" dirty="0"/>
              <a:t>Integration updates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Iliasse Derrag</a:t>
            </a:r>
          </a:p>
          <a:p>
            <a:pPr algn="l"/>
            <a:r>
              <a:rPr lang="en-US" sz="1800" dirty="0"/>
              <a:t>21/08/2024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/>
              <a:t>Dry Risers/CAFS</a:t>
            </a:r>
          </a:p>
        </p:txBody>
      </p:sp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85BD499D-2C60-F361-7272-2D30F93385E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7993336"/>
              </p:ext>
            </p:extLst>
          </p:nvPr>
        </p:nvGraphicFramePr>
        <p:xfrm>
          <a:off x="571005" y="1364566"/>
          <a:ext cx="11049989" cy="3701752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085602">
                  <a:extLst>
                    <a:ext uri="{9D8B030D-6E8A-4147-A177-3AD203B41FA5}">
                      <a16:colId xmlns:a16="http://schemas.microsoft.com/office/drawing/2014/main" val="4097472387"/>
                    </a:ext>
                  </a:extLst>
                </a:gridCol>
                <a:gridCol w="1603169">
                  <a:extLst>
                    <a:ext uri="{9D8B030D-6E8A-4147-A177-3AD203B41FA5}">
                      <a16:colId xmlns:a16="http://schemas.microsoft.com/office/drawing/2014/main" val="387260129"/>
                    </a:ext>
                  </a:extLst>
                </a:gridCol>
                <a:gridCol w="1634267">
                  <a:extLst>
                    <a:ext uri="{9D8B030D-6E8A-4147-A177-3AD203B41FA5}">
                      <a16:colId xmlns:a16="http://schemas.microsoft.com/office/drawing/2014/main" val="1934588152"/>
                    </a:ext>
                  </a:extLst>
                </a:gridCol>
                <a:gridCol w="1080235">
                  <a:extLst>
                    <a:ext uri="{9D8B030D-6E8A-4147-A177-3AD203B41FA5}">
                      <a16:colId xmlns:a16="http://schemas.microsoft.com/office/drawing/2014/main" val="1880904220"/>
                    </a:ext>
                  </a:extLst>
                </a:gridCol>
                <a:gridCol w="907473">
                  <a:extLst>
                    <a:ext uri="{9D8B030D-6E8A-4147-A177-3AD203B41FA5}">
                      <a16:colId xmlns:a16="http://schemas.microsoft.com/office/drawing/2014/main" val="1609958640"/>
                    </a:ext>
                  </a:extLst>
                </a:gridCol>
                <a:gridCol w="1081644">
                  <a:extLst>
                    <a:ext uri="{9D8B030D-6E8A-4147-A177-3AD203B41FA5}">
                      <a16:colId xmlns:a16="http://schemas.microsoft.com/office/drawing/2014/main" val="256391100"/>
                    </a:ext>
                  </a:extLst>
                </a:gridCol>
                <a:gridCol w="1341912">
                  <a:extLst>
                    <a:ext uri="{9D8B030D-6E8A-4147-A177-3AD203B41FA5}">
                      <a16:colId xmlns:a16="http://schemas.microsoft.com/office/drawing/2014/main" val="2887297074"/>
                    </a:ext>
                  </a:extLst>
                </a:gridCol>
                <a:gridCol w="995790">
                  <a:extLst>
                    <a:ext uri="{9D8B030D-6E8A-4147-A177-3AD203B41FA5}">
                      <a16:colId xmlns:a16="http://schemas.microsoft.com/office/drawing/2014/main" val="2204489221"/>
                    </a:ext>
                  </a:extLst>
                </a:gridCol>
                <a:gridCol w="1319897">
                  <a:extLst>
                    <a:ext uri="{9D8B030D-6E8A-4147-A177-3AD203B41FA5}">
                      <a16:colId xmlns:a16="http://schemas.microsoft.com/office/drawing/2014/main" val="4284000728"/>
                    </a:ext>
                  </a:extLst>
                </a:gridCol>
              </a:tblGrid>
              <a:tr h="393352"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REQUESTOR</a:t>
                      </a:r>
                      <a:endParaRPr lang="en-GB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TITLE</a:t>
                      </a:r>
                      <a:endParaRPr lang="en-GB" sz="10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AUTHOR</a:t>
                      </a:r>
                      <a:endParaRPr lang="en-GB" sz="10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EDMS LINK</a:t>
                      </a:r>
                      <a:endParaRPr lang="en-GB" sz="10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ECR STATUS</a:t>
                      </a:r>
                      <a:endParaRPr lang="en-GB" sz="10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INTEGRATION REQUIRED</a:t>
                      </a:r>
                      <a:endParaRPr lang="en-GB" sz="10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INTEGRATION PROGRESS</a:t>
                      </a:r>
                      <a:endParaRPr lang="en-GB" sz="10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ICEA VALIDATION</a:t>
                      </a:r>
                      <a:endParaRPr lang="en-GB" sz="10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COMMENTS</a:t>
                      </a:r>
                      <a:endParaRPr lang="en-GB" sz="10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9685185"/>
                  </a:ext>
                </a:extLst>
              </a:tr>
              <a:tr h="525194"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NACONS</a:t>
                      </a:r>
                      <a:endParaRPr lang="en-GB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0" dirty="0"/>
                        <a:t>Dry Risers </a:t>
                      </a:r>
                    </a:p>
                    <a:p>
                      <a:pPr algn="ctr"/>
                      <a:r>
                        <a:rPr lang="it-IT" sz="1000" b="1" dirty="0"/>
                        <a:t>GL812 → TDC8</a:t>
                      </a:r>
                      <a:endParaRPr lang="en-GB" sz="1000" b="1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Jani Lehtinen,</a:t>
                      </a:r>
                    </a:p>
                    <a:p>
                      <a:pPr algn="ctr"/>
                      <a:r>
                        <a:rPr lang="it-IT" sz="1000" dirty="0"/>
                        <a:t>Miikka Leinonen</a:t>
                      </a:r>
                      <a:endParaRPr lang="en-GB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TBA</a:t>
                      </a:r>
                      <a:endParaRPr lang="en-GB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highlight>
                            <a:srgbClr val="FF0000"/>
                          </a:highlight>
                        </a:rPr>
                        <a:t>In work</a:t>
                      </a:r>
                      <a:endParaRPr lang="en-GB" sz="1000" dirty="0">
                        <a:highlight>
                          <a:srgbClr val="FF0000"/>
                        </a:highlight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YES</a:t>
                      </a:r>
                      <a:endParaRPr lang="en-GB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highlight>
                            <a:srgbClr val="00FF00"/>
                          </a:highlight>
                        </a:rPr>
                        <a:t>100%</a:t>
                      </a:r>
                      <a:endParaRPr lang="en-GB" sz="1000" dirty="0">
                        <a:highlight>
                          <a:srgbClr val="00FF00"/>
                        </a:highlight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highlight>
                            <a:srgbClr val="00FF00"/>
                          </a:highlight>
                        </a:rPr>
                        <a:t>YES</a:t>
                      </a:r>
                      <a:endParaRPr lang="en-GB" sz="1000" dirty="0">
                        <a:highlight>
                          <a:srgbClr val="00FF00"/>
                        </a:highlight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highlight>
                          <a:srgbClr val="00FF00"/>
                        </a:highlight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29469216"/>
                  </a:ext>
                </a:extLst>
              </a:tr>
              <a:tr h="349628"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NACONS</a:t>
                      </a:r>
                      <a:endParaRPr lang="en-GB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0" dirty="0"/>
                        <a:t>Dry Risers</a:t>
                      </a:r>
                    </a:p>
                    <a:p>
                      <a:pPr algn="ctr"/>
                      <a:r>
                        <a:rPr lang="it-IT" sz="1000" b="1" dirty="0"/>
                        <a:t>BA80 → TCC2</a:t>
                      </a:r>
                      <a:endParaRPr lang="en-GB" sz="1000" b="1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Jani Lehtinen,</a:t>
                      </a:r>
                    </a:p>
                    <a:p>
                      <a:pPr algn="ctr"/>
                      <a:r>
                        <a:rPr lang="it-IT" sz="1000" dirty="0"/>
                        <a:t>Miikka Leinonen</a:t>
                      </a:r>
                      <a:endParaRPr lang="en-GB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TBA</a:t>
                      </a:r>
                      <a:endParaRPr lang="en-GB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highlight>
                            <a:srgbClr val="FF0000"/>
                          </a:highlight>
                        </a:rPr>
                        <a:t>In work</a:t>
                      </a:r>
                      <a:endParaRPr lang="en-GB" sz="1000" dirty="0">
                        <a:highlight>
                          <a:srgbClr val="FF0000"/>
                        </a:highlight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YES</a:t>
                      </a:r>
                      <a:endParaRPr lang="en-GB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highlight>
                            <a:srgbClr val="00FF00"/>
                          </a:highlight>
                        </a:rPr>
                        <a:t>100%</a:t>
                      </a:r>
                      <a:endParaRPr lang="en-GB" sz="1000" dirty="0">
                        <a:highlight>
                          <a:srgbClr val="00FF00"/>
                        </a:highlight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highlight>
                            <a:srgbClr val="00FF00"/>
                          </a:highlight>
                        </a:rPr>
                        <a:t>YES</a:t>
                      </a:r>
                      <a:endParaRPr lang="en-GB" sz="1000" dirty="0">
                        <a:highlight>
                          <a:srgbClr val="00FF00"/>
                        </a:highlight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5132527"/>
                  </a:ext>
                </a:extLst>
              </a:tr>
              <a:tr h="349628"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NACONS</a:t>
                      </a:r>
                      <a:endParaRPr lang="en-GB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0" dirty="0"/>
                        <a:t>Dry Risers</a:t>
                      </a:r>
                    </a:p>
                    <a:p>
                      <a:pPr algn="ctr"/>
                      <a:r>
                        <a:rPr lang="it-IT" sz="1000" b="1" dirty="0"/>
                        <a:t>B912 → TCC8</a:t>
                      </a:r>
                      <a:endParaRPr lang="en-GB" sz="1000" b="1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Jani Lehtinen,</a:t>
                      </a:r>
                    </a:p>
                    <a:p>
                      <a:pPr algn="ctr"/>
                      <a:r>
                        <a:rPr lang="it-IT" sz="1000" dirty="0"/>
                        <a:t>Miikka Leinonen</a:t>
                      </a:r>
                      <a:endParaRPr lang="en-GB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TBA</a:t>
                      </a:r>
                      <a:endParaRPr lang="en-GB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highlight>
                            <a:srgbClr val="FF0000"/>
                          </a:highlight>
                        </a:rPr>
                        <a:t>In work</a:t>
                      </a:r>
                      <a:endParaRPr lang="en-GB" sz="1000" dirty="0">
                        <a:highlight>
                          <a:srgbClr val="FF0000"/>
                        </a:highlight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YES</a:t>
                      </a:r>
                      <a:endParaRPr lang="en-GB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highlight>
                            <a:srgbClr val="00C900"/>
                          </a:highlight>
                        </a:rPr>
                        <a:t>50%</a:t>
                      </a:r>
                      <a:endParaRPr lang="en-GB" sz="1000" dirty="0">
                        <a:highlight>
                          <a:srgbClr val="00C900"/>
                        </a:highlight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highlight>
                            <a:srgbClr val="00FF00"/>
                          </a:highlight>
                        </a:rPr>
                        <a:t>YES</a:t>
                      </a:r>
                      <a:endParaRPr lang="en-GB" sz="1000" dirty="0">
                        <a:highlight>
                          <a:srgbClr val="00FF00"/>
                        </a:highlight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Standby HIECN3.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12893630"/>
                  </a:ext>
                </a:extLst>
              </a:tr>
              <a:tr h="646718"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NACONS</a:t>
                      </a:r>
                      <a:endParaRPr lang="en-GB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0" dirty="0"/>
                        <a:t>Dry Risers</a:t>
                      </a:r>
                    </a:p>
                    <a:p>
                      <a:pPr algn="ctr"/>
                      <a:r>
                        <a:rPr lang="it-IT" sz="1000" b="1" dirty="0"/>
                        <a:t>B911 → ECN3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Jani Lehtinen,</a:t>
                      </a:r>
                    </a:p>
                    <a:p>
                      <a:pPr algn="ctr"/>
                      <a:r>
                        <a:rPr lang="it-IT" sz="1000" dirty="0"/>
                        <a:t>Miikka Leinonen</a:t>
                      </a:r>
                      <a:endParaRPr lang="en-GB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TBA</a:t>
                      </a:r>
                      <a:endParaRPr lang="en-GB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highlight>
                            <a:srgbClr val="FF0000"/>
                          </a:highlight>
                        </a:rPr>
                        <a:t>In work</a:t>
                      </a:r>
                      <a:endParaRPr lang="en-GB" sz="1000" dirty="0">
                        <a:highlight>
                          <a:srgbClr val="FF0000"/>
                        </a:highlight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YES</a:t>
                      </a:r>
                      <a:endParaRPr lang="en-GB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highlight>
                            <a:srgbClr val="00C900"/>
                          </a:highlight>
                        </a:rPr>
                        <a:t>50%</a:t>
                      </a:r>
                      <a:endParaRPr lang="en-GB" sz="1000" dirty="0">
                        <a:highlight>
                          <a:srgbClr val="00C900"/>
                        </a:highlight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highlight>
                            <a:srgbClr val="00FF00"/>
                          </a:highlight>
                        </a:rPr>
                        <a:t>YES</a:t>
                      </a:r>
                      <a:endParaRPr lang="en-GB" sz="1000" dirty="0">
                        <a:highlight>
                          <a:srgbClr val="00FF00"/>
                        </a:highlight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Standby HIECN3.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39922142"/>
                  </a:ext>
                </a:extLst>
              </a:tr>
              <a:tr h="349628"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NACONS</a:t>
                      </a:r>
                      <a:endParaRPr lang="en-GB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0" dirty="0"/>
                        <a:t>Dry Risers</a:t>
                      </a:r>
                    </a:p>
                    <a:p>
                      <a:pPr algn="ctr"/>
                      <a:r>
                        <a:rPr lang="it-IT" sz="1000" b="1" dirty="0"/>
                        <a:t>EHN1 → TT81 &amp; TT82</a:t>
                      </a:r>
                      <a:endParaRPr lang="en-GB" sz="1000" b="1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Jani Lehtinen,</a:t>
                      </a:r>
                    </a:p>
                    <a:p>
                      <a:pPr algn="ctr"/>
                      <a:r>
                        <a:rPr lang="it-IT" sz="1000" dirty="0"/>
                        <a:t>Miikka Leinonen</a:t>
                      </a:r>
                      <a:endParaRPr lang="en-GB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TBA</a:t>
                      </a:r>
                      <a:endParaRPr lang="en-GB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highlight>
                            <a:srgbClr val="FF0000"/>
                          </a:highlight>
                        </a:rPr>
                        <a:t>In work</a:t>
                      </a:r>
                      <a:endParaRPr lang="en-GB" sz="1000" dirty="0">
                        <a:highlight>
                          <a:srgbClr val="FF0000"/>
                        </a:highlight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YES</a:t>
                      </a:r>
                      <a:endParaRPr lang="en-GB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highlight>
                            <a:srgbClr val="C0C0C0"/>
                          </a:highlight>
                        </a:rPr>
                        <a:t>25%</a:t>
                      </a:r>
                      <a:endParaRPr lang="en-GB" sz="1000" dirty="0">
                        <a:highlight>
                          <a:srgbClr val="C0C0C0"/>
                        </a:highlight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highlight>
                            <a:srgbClr val="00FF00"/>
                          </a:highlight>
                        </a:rPr>
                        <a:t>YES</a:t>
                      </a:r>
                      <a:endParaRPr lang="en-GB" sz="1000" dirty="0">
                        <a:highlight>
                          <a:srgbClr val="00FF00"/>
                        </a:highlight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Visit to be done.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60760206"/>
                  </a:ext>
                </a:extLst>
              </a:tr>
              <a:tr h="349628"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NACONS</a:t>
                      </a:r>
                      <a:endParaRPr lang="en-GB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0" dirty="0"/>
                        <a:t>Dry Risers</a:t>
                      </a:r>
                    </a:p>
                    <a:p>
                      <a:pPr algn="ctr"/>
                      <a:r>
                        <a:rPr lang="it-IT" sz="1000" b="1" dirty="0"/>
                        <a:t>EHN2 → TT84</a:t>
                      </a:r>
                      <a:endParaRPr lang="en-GB" sz="1000" b="1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Jani Lehtinen,</a:t>
                      </a:r>
                    </a:p>
                    <a:p>
                      <a:pPr algn="ctr"/>
                      <a:r>
                        <a:rPr lang="it-IT" sz="1000" dirty="0"/>
                        <a:t>Miikka Leinonen</a:t>
                      </a:r>
                      <a:endParaRPr lang="en-GB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TBA</a:t>
                      </a:r>
                      <a:endParaRPr lang="en-GB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highlight>
                            <a:srgbClr val="FF0000"/>
                          </a:highlight>
                        </a:rPr>
                        <a:t>In work</a:t>
                      </a:r>
                      <a:endParaRPr lang="en-GB" sz="1000" dirty="0">
                        <a:highlight>
                          <a:srgbClr val="FF0000"/>
                        </a:highlight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YES</a:t>
                      </a:r>
                      <a:endParaRPr lang="en-GB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highlight>
                            <a:srgbClr val="FFFF00"/>
                          </a:highlight>
                        </a:rPr>
                        <a:t>40%</a:t>
                      </a:r>
                      <a:endParaRPr lang="en-GB" sz="1000" dirty="0">
                        <a:highlight>
                          <a:srgbClr val="FFFF00"/>
                        </a:highlight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highlight>
                            <a:srgbClr val="00FF00"/>
                          </a:highlight>
                        </a:rPr>
                        <a:t>YES</a:t>
                      </a:r>
                      <a:endParaRPr lang="en-GB" sz="1000" dirty="0">
                        <a:highlight>
                          <a:srgbClr val="00FF00"/>
                        </a:highlight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Scans done. Visit to be re-done.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4816586"/>
                  </a:ext>
                </a:extLst>
              </a:tr>
              <a:tr h="349628"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NACONS</a:t>
                      </a:r>
                      <a:endParaRPr lang="en-GB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0" dirty="0"/>
                        <a:t>CAFS</a:t>
                      </a:r>
                    </a:p>
                    <a:p>
                      <a:pPr algn="ctr"/>
                      <a:r>
                        <a:rPr lang="it-IT" sz="1000" b="1" dirty="0"/>
                        <a:t>North Area (x14)</a:t>
                      </a:r>
                      <a:endParaRPr lang="en-GB" sz="1000" b="1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Miikka Leinonen</a:t>
                      </a:r>
                      <a:endParaRPr lang="en-GB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TBA</a:t>
                      </a:r>
                      <a:endParaRPr lang="en-GB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highlight>
                            <a:srgbClr val="FF0000"/>
                          </a:highlight>
                        </a:rPr>
                        <a:t>In work</a:t>
                      </a:r>
                      <a:endParaRPr lang="en-GB" sz="1000" dirty="0">
                        <a:highlight>
                          <a:srgbClr val="FF0000"/>
                        </a:highlight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YES</a:t>
                      </a:r>
                      <a:endParaRPr lang="en-GB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highlight>
                            <a:srgbClr val="C0C0C0"/>
                          </a:highlight>
                        </a:rPr>
                        <a:t>0%</a:t>
                      </a:r>
                      <a:endParaRPr lang="en-GB" sz="1000" dirty="0">
                        <a:highlight>
                          <a:srgbClr val="C0C0C0"/>
                        </a:highlight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highlight>
                            <a:srgbClr val="00FFFF"/>
                          </a:highlight>
                        </a:rPr>
                        <a:t>TBD</a:t>
                      </a:r>
                      <a:endParaRPr lang="en-GB" sz="1000" dirty="0">
                        <a:highlight>
                          <a:srgbClr val="00FFFF"/>
                        </a:highlight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Integration T.B.S. Input from Fire Brigade received.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68482559"/>
                  </a:ext>
                </a:extLst>
              </a:tr>
            </a:tbl>
          </a:graphicData>
        </a:graphic>
      </p:graphicFrame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245364-9C6C-5251-25EA-2497210688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6F423E4A-8068-0C49-BC04-63A2AAFFE1E4}" type="datetime3">
              <a:rPr lang="en-US" smtClean="0"/>
              <a:pPr>
                <a:spcAft>
                  <a:spcPts val="600"/>
                </a:spcAft>
              </a:pPr>
              <a:t>20 August 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44E871-BE2B-51E4-5ED4-7FA9140FB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Iliasse Derrag | Fire Safety Integration updates</a:t>
            </a:r>
          </a:p>
        </p:txBody>
      </p:sp>
    </p:spTree>
    <p:extLst>
      <p:ext uri="{BB962C8B-B14F-4D97-AF65-F5344CB8AC3E}">
        <p14:creationId xmlns:p14="http://schemas.microsoft.com/office/powerpoint/2010/main" val="2007761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/>
              <a:t>Fire Doors</a:t>
            </a:r>
          </a:p>
        </p:txBody>
      </p:sp>
      <p:graphicFrame>
        <p:nvGraphicFramePr>
          <p:cNvPr id="6" name="Content Placeholder 3">
            <a:extLst>
              <a:ext uri="{FF2B5EF4-FFF2-40B4-BE49-F238E27FC236}">
                <a16:creationId xmlns:a16="http://schemas.microsoft.com/office/drawing/2014/main" id="{D9CB31CE-38C9-6839-5A1A-BA93C54676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4846929"/>
              </p:ext>
            </p:extLst>
          </p:nvPr>
        </p:nvGraphicFramePr>
        <p:xfrm>
          <a:off x="571005" y="1364566"/>
          <a:ext cx="11049989" cy="25603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085602">
                  <a:extLst>
                    <a:ext uri="{9D8B030D-6E8A-4147-A177-3AD203B41FA5}">
                      <a16:colId xmlns:a16="http://schemas.microsoft.com/office/drawing/2014/main" val="4097472387"/>
                    </a:ext>
                  </a:extLst>
                </a:gridCol>
                <a:gridCol w="1603169">
                  <a:extLst>
                    <a:ext uri="{9D8B030D-6E8A-4147-A177-3AD203B41FA5}">
                      <a16:colId xmlns:a16="http://schemas.microsoft.com/office/drawing/2014/main" val="387260129"/>
                    </a:ext>
                  </a:extLst>
                </a:gridCol>
                <a:gridCol w="1068780">
                  <a:extLst>
                    <a:ext uri="{9D8B030D-6E8A-4147-A177-3AD203B41FA5}">
                      <a16:colId xmlns:a16="http://schemas.microsoft.com/office/drawing/2014/main" val="1934588152"/>
                    </a:ext>
                  </a:extLst>
                </a:gridCol>
                <a:gridCol w="1205345">
                  <a:extLst>
                    <a:ext uri="{9D8B030D-6E8A-4147-A177-3AD203B41FA5}">
                      <a16:colId xmlns:a16="http://schemas.microsoft.com/office/drawing/2014/main" val="1880904220"/>
                    </a:ext>
                  </a:extLst>
                </a:gridCol>
                <a:gridCol w="1122218">
                  <a:extLst>
                    <a:ext uri="{9D8B030D-6E8A-4147-A177-3AD203B41FA5}">
                      <a16:colId xmlns:a16="http://schemas.microsoft.com/office/drawing/2014/main" val="1609958640"/>
                    </a:ext>
                  </a:extLst>
                </a:gridCol>
                <a:gridCol w="1145969">
                  <a:extLst>
                    <a:ext uri="{9D8B030D-6E8A-4147-A177-3AD203B41FA5}">
                      <a16:colId xmlns:a16="http://schemas.microsoft.com/office/drawing/2014/main" val="256391100"/>
                    </a:ext>
                  </a:extLst>
                </a:gridCol>
                <a:gridCol w="1181595">
                  <a:extLst>
                    <a:ext uri="{9D8B030D-6E8A-4147-A177-3AD203B41FA5}">
                      <a16:colId xmlns:a16="http://schemas.microsoft.com/office/drawing/2014/main" val="2887297074"/>
                    </a:ext>
                  </a:extLst>
                </a:gridCol>
                <a:gridCol w="1038141">
                  <a:extLst>
                    <a:ext uri="{9D8B030D-6E8A-4147-A177-3AD203B41FA5}">
                      <a16:colId xmlns:a16="http://schemas.microsoft.com/office/drawing/2014/main" val="2204489221"/>
                    </a:ext>
                  </a:extLst>
                </a:gridCol>
                <a:gridCol w="1599170">
                  <a:extLst>
                    <a:ext uri="{9D8B030D-6E8A-4147-A177-3AD203B41FA5}">
                      <a16:colId xmlns:a16="http://schemas.microsoft.com/office/drawing/2014/main" val="4284000728"/>
                    </a:ext>
                  </a:extLst>
                </a:gridCol>
              </a:tblGrid>
              <a:tr h="175772"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REQUESTOR</a:t>
                      </a:r>
                      <a:endParaRPr lang="en-GB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TITLE</a:t>
                      </a:r>
                      <a:endParaRPr lang="en-GB" sz="10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AUTHOR</a:t>
                      </a:r>
                      <a:endParaRPr lang="en-GB" sz="10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EDMS LINK</a:t>
                      </a:r>
                      <a:endParaRPr lang="en-GB" sz="10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ECR STATUS</a:t>
                      </a:r>
                      <a:endParaRPr lang="en-GB" sz="10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INTEGRATION REQUIRED</a:t>
                      </a:r>
                      <a:endParaRPr lang="en-GB" sz="10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INTEGRATION PROGRESS</a:t>
                      </a:r>
                      <a:endParaRPr lang="en-GB" sz="10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ICEA VALIDATION</a:t>
                      </a:r>
                      <a:endParaRPr lang="en-GB" sz="10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COMMENTS</a:t>
                      </a:r>
                      <a:endParaRPr lang="en-GB" sz="10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9685185"/>
                  </a:ext>
                </a:extLst>
              </a:tr>
              <a:tr h="525194"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NACONS</a:t>
                      </a:r>
                      <a:endParaRPr lang="en-GB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Fire doors</a:t>
                      </a:r>
                    </a:p>
                    <a:p>
                      <a:pPr algn="ctr"/>
                      <a:r>
                        <a:rPr lang="en-GB" sz="1000" b="1" dirty="0"/>
                        <a:t>21, 34, </a:t>
                      </a:r>
                      <a:r>
                        <a:rPr lang="en-GB" sz="1000" b="1" dirty="0">
                          <a:highlight>
                            <a:srgbClr val="FF0000"/>
                          </a:highlight>
                        </a:rPr>
                        <a:t>35</a:t>
                      </a:r>
                      <a:r>
                        <a:rPr lang="en-GB" sz="1000" b="1" dirty="0"/>
                        <a:t>, 36, 37, 39, 55, 56, 57, 58a, 58b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Adem Kaymak</a:t>
                      </a:r>
                      <a:endParaRPr lang="en-GB" sz="10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hlinkClick r:id="rId2"/>
                        </a:rPr>
                        <a:t>3119539 - SPSX-SF-EC-0010</a:t>
                      </a:r>
                      <a:endParaRPr lang="en-GB" sz="10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highlight>
                            <a:srgbClr val="FFFF00"/>
                          </a:highlight>
                        </a:rPr>
                        <a:t>Under approval</a:t>
                      </a:r>
                      <a:endParaRPr lang="en-GB" sz="1000" dirty="0">
                        <a:highlight>
                          <a:srgbClr val="FFFF00"/>
                        </a:highlight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YES</a:t>
                      </a:r>
                      <a:endParaRPr lang="en-GB" sz="10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highlight>
                            <a:srgbClr val="00FF00"/>
                          </a:highlight>
                        </a:rPr>
                        <a:t>100%</a:t>
                      </a:r>
                      <a:endParaRPr lang="en-GB" sz="1000" dirty="0">
                        <a:highlight>
                          <a:srgbClr val="00FF00"/>
                        </a:highlight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highlight>
                            <a:srgbClr val="00FF00"/>
                          </a:highlight>
                        </a:rPr>
                        <a:t>YES</a:t>
                      </a:r>
                      <a:endParaRPr lang="en-GB" sz="1000" dirty="0">
                        <a:highlight>
                          <a:srgbClr val="00FF00"/>
                        </a:highlight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/>
                        <a:t>Filipa Carvalho:</a:t>
                      </a:r>
                    </a:p>
                    <a:p>
                      <a:pPr algn="ctr"/>
                      <a:r>
                        <a:rPr lang="en-GB" sz="1000" dirty="0"/>
                        <a:t>The replacement of the door </a:t>
                      </a:r>
                      <a:r>
                        <a:rPr lang="en-GB" sz="1000" dirty="0">
                          <a:highlight>
                            <a:srgbClr val="FF0000"/>
                          </a:highlight>
                        </a:rPr>
                        <a:t>35</a:t>
                      </a:r>
                      <a:r>
                        <a:rPr lang="en-GB" sz="1000" dirty="0"/>
                        <a:t> is out of the perimeter. In any case, this door will be cancelled or postponed until further notice, waiting the decision of the passage width &gt; 60cm, by HSE.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9469216"/>
                  </a:ext>
                </a:extLst>
              </a:tr>
              <a:tr h="538324"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NACONS</a:t>
                      </a:r>
                      <a:endParaRPr lang="en-GB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0" dirty="0"/>
                        <a:t>Fire doors</a:t>
                      </a:r>
                    </a:p>
                    <a:p>
                      <a:pPr algn="ctr"/>
                      <a:r>
                        <a:rPr lang="it-IT" sz="1000" b="1" dirty="0"/>
                        <a:t>7, 32, 21, 34, </a:t>
                      </a:r>
                      <a:r>
                        <a:rPr lang="it-IT" sz="1000" b="1" dirty="0">
                          <a:highlight>
                            <a:srgbClr val="FF0000"/>
                          </a:highlight>
                        </a:rPr>
                        <a:t>35</a:t>
                      </a:r>
                      <a:r>
                        <a:rPr lang="it-IT" sz="1000" b="1" dirty="0"/>
                        <a:t>, 36</a:t>
                      </a:r>
                      <a:endParaRPr lang="en-GB" sz="1000" b="1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Adem Kaymak</a:t>
                      </a:r>
                      <a:endParaRPr lang="en-GB" sz="10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sng" strike="noStrike" dirty="0">
                          <a:solidFill>
                            <a:srgbClr val="0563C1"/>
                          </a:solidFill>
                          <a:effectLst/>
                          <a:latin typeface="Segoe UI" panose="020B0502040204020203" pitchFamily="34" charset="0"/>
                          <a:hlinkClick r:id="rId3"/>
                        </a:rPr>
                        <a:t>3120106 - SPSX-SF-EC-0011</a:t>
                      </a:r>
                      <a:endParaRPr lang="en-US" sz="1000" b="0" i="0" u="sng" strike="noStrike" dirty="0">
                        <a:solidFill>
                          <a:srgbClr val="0563C1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dirty="0">
                          <a:highlight>
                            <a:srgbClr val="FFFF00"/>
                          </a:highlight>
                        </a:rPr>
                        <a:t>Under approval</a:t>
                      </a:r>
                      <a:endParaRPr lang="en-GB" sz="1000" dirty="0">
                        <a:highlight>
                          <a:srgbClr val="FFFF00"/>
                        </a:highlight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YES</a:t>
                      </a:r>
                      <a:endParaRPr lang="en-GB" sz="10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highlight>
                            <a:srgbClr val="00FF00"/>
                          </a:highlight>
                        </a:rPr>
                        <a:t>100%</a:t>
                      </a:r>
                      <a:endParaRPr lang="en-GB" sz="1000" dirty="0">
                        <a:highlight>
                          <a:srgbClr val="00FF00"/>
                        </a:highlight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highlight>
                            <a:srgbClr val="00FF00"/>
                          </a:highlight>
                        </a:rPr>
                        <a:t>YES</a:t>
                      </a:r>
                      <a:endParaRPr lang="en-GB" sz="1000" dirty="0">
                        <a:highlight>
                          <a:srgbClr val="00FF00"/>
                        </a:highlight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Door 7, 1, 2, 4, 5, 8, 20, 27, 28</a:t>
                      </a:r>
                    </a:p>
                    <a:p>
                      <a:pPr algn="ctr"/>
                      <a:r>
                        <a:rPr lang="it-IT" sz="1000" b="1" dirty="0"/>
                        <a:t>Standby for ECN3</a:t>
                      </a:r>
                      <a:endParaRPr lang="en-GB" sz="1000" b="1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127146441"/>
                  </a:ext>
                </a:extLst>
              </a:tr>
            </a:tbl>
          </a:graphicData>
        </a:graphic>
      </p:graphicFrame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5A5E3A-4F7C-EFFE-2000-D8AA4E2DE0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6F423E4A-8068-0C49-BC04-63A2AAFFE1E4}" type="datetime3">
              <a:rPr lang="en-US" smtClean="0"/>
              <a:pPr>
                <a:spcAft>
                  <a:spcPts val="600"/>
                </a:spcAft>
              </a:pPr>
              <a:t>20 August 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1E1526-CD92-1E82-8264-85DE42ECCA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Iliasse Derrag | Fire Safety Integration updates</a:t>
            </a:r>
          </a:p>
        </p:txBody>
      </p:sp>
    </p:spTree>
    <p:extLst>
      <p:ext uri="{BB962C8B-B14F-4D97-AF65-F5344CB8AC3E}">
        <p14:creationId xmlns:p14="http://schemas.microsoft.com/office/powerpoint/2010/main" val="3574511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9206F89A-00EC-1C9B-5C78-D893F50DF67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3074643"/>
              </p:ext>
            </p:extLst>
          </p:nvPr>
        </p:nvGraphicFramePr>
        <p:xfrm>
          <a:off x="571005" y="1364566"/>
          <a:ext cx="11049989" cy="492365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085602">
                  <a:extLst>
                    <a:ext uri="{9D8B030D-6E8A-4147-A177-3AD203B41FA5}">
                      <a16:colId xmlns:a16="http://schemas.microsoft.com/office/drawing/2014/main" val="4097472387"/>
                    </a:ext>
                  </a:extLst>
                </a:gridCol>
                <a:gridCol w="1603169">
                  <a:extLst>
                    <a:ext uri="{9D8B030D-6E8A-4147-A177-3AD203B41FA5}">
                      <a16:colId xmlns:a16="http://schemas.microsoft.com/office/drawing/2014/main" val="387260129"/>
                    </a:ext>
                  </a:extLst>
                </a:gridCol>
                <a:gridCol w="1634267">
                  <a:extLst>
                    <a:ext uri="{9D8B030D-6E8A-4147-A177-3AD203B41FA5}">
                      <a16:colId xmlns:a16="http://schemas.microsoft.com/office/drawing/2014/main" val="1934588152"/>
                    </a:ext>
                  </a:extLst>
                </a:gridCol>
                <a:gridCol w="1080235">
                  <a:extLst>
                    <a:ext uri="{9D8B030D-6E8A-4147-A177-3AD203B41FA5}">
                      <a16:colId xmlns:a16="http://schemas.microsoft.com/office/drawing/2014/main" val="1880904220"/>
                    </a:ext>
                  </a:extLst>
                </a:gridCol>
                <a:gridCol w="907473">
                  <a:extLst>
                    <a:ext uri="{9D8B030D-6E8A-4147-A177-3AD203B41FA5}">
                      <a16:colId xmlns:a16="http://schemas.microsoft.com/office/drawing/2014/main" val="1609958640"/>
                    </a:ext>
                  </a:extLst>
                </a:gridCol>
                <a:gridCol w="1081644">
                  <a:extLst>
                    <a:ext uri="{9D8B030D-6E8A-4147-A177-3AD203B41FA5}">
                      <a16:colId xmlns:a16="http://schemas.microsoft.com/office/drawing/2014/main" val="256391100"/>
                    </a:ext>
                  </a:extLst>
                </a:gridCol>
                <a:gridCol w="1341912">
                  <a:extLst>
                    <a:ext uri="{9D8B030D-6E8A-4147-A177-3AD203B41FA5}">
                      <a16:colId xmlns:a16="http://schemas.microsoft.com/office/drawing/2014/main" val="2887297074"/>
                    </a:ext>
                  </a:extLst>
                </a:gridCol>
                <a:gridCol w="995790">
                  <a:extLst>
                    <a:ext uri="{9D8B030D-6E8A-4147-A177-3AD203B41FA5}">
                      <a16:colId xmlns:a16="http://schemas.microsoft.com/office/drawing/2014/main" val="2204489221"/>
                    </a:ext>
                  </a:extLst>
                </a:gridCol>
                <a:gridCol w="1319897">
                  <a:extLst>
                    <a:ext uri="{9D8B030D-6E8A-4147-A177-3AD203B41FA5}">
                      <a16:colId xmlns:a16="http://schemas.microsoft.com/office/drawing/2014/main" val="4284000728"/>
                    </a:ext>
                  </a:extLst>
                </a:gridCol>
              </a:tblGrid>
              <a:tr h="393352"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REQUESTOR</a:t>
                      </a:r>
                      <a:endParaRPr lang="en-GB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TITLE</a:t>
                      </a:r>
                      <a:endParaRPr lang="en-GB" sz="10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AUTHOR</a:t>
                      </a:r>
                      <a:endParaRPr lang="en-GB" sz="10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EDMS LINK</a:t>
                      </a:r>
                      <a:endParaRPr lang="en-GB" sz="10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ECR STATUS</a:t>
                      </a:r>
                      <a:endParaRPr lang="en-GB" sz="10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INTEGRATION REQUIRED</a:t>
                      </a:r>
                      <a:endParaRPr lang="en-GB" sz="10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INTEGRATION PROGRESS</a:t>
                      </a:r>
                      <a:endParaRPr lang="en-GB" sz="10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ICEA VALIDATION</a:t>
                      </a:r>
                      <a:endParaRPr lang="en-GB" sz="10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COMMENTS</a:t>
                      </a:r>
                      <a:endParaRPr lang="en-GB" sz="10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9685185"/>
                  </a:ext>
                </a:extLst>
              </a:tr>
              <a:tr h="525194"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NACONS</a:t>
                      </a:r>
                      <a:endParaRPr lang="en-GB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Fire Detection BA81</a:t>
                      </a:r>
                    </a:p>
                    <a:p>
                      <a:pPr algn="ctr"/>
                      <a:r>
                        <a:rPr lang="it-IT" sz="1000" b="1" dirty="0"/>
                        <a:t>Extension</a:t>
                      </a:r>
                      <a:endParaRPr lang="en-GB" sz="1000" b="1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Rachid Haddad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hlinkClick r:id="rId2"/>
                        </a:rPr>
                        <a:t>3126083 - SPSX-SF-EC-0012</a:t>
                      </a:r>
                      <a:endParaRPr lang="en-GB" sz="10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highlight>
                            <a:srgbClr val="FF0000"/>
                          </a:highlight>
                        </a:rPr>
                        <a:t>In work</a:t>
                      </a:r>
                      <a:endParaRPr lang="en-GB" sz="1000" dirty="0">
                        <a:highlight>
                          <a:srgbClr val="FF0000"/>
                        </a:highlight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YES</a:t>
                      </a:r>
                      <a:endParaRPr lang="en-GB" sz="10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highlight>
                            <a:srgbClr val="00FF00"/>
                          </a:highlight>
                        </a:rPr>
                        <a:t>100%</a:t>
                      </a:r>
                      <a:endParaRPr lang="en-GB" sz="1000" dirty="0">
                        <a:highlight>
                          <a:srgbClr val="00FF00"/>
                        </a:highlight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highlight>
                            <a:srgbClr val="00FF00"/>
                          </a:highlight>
                        </a:rPr>
                        <a:t>YES</a:t>
                      </a:r>
                      <a:endParaRPr lang="en-GB" sz="1000" dirty="0">
                        <a:highlight>
                          <a:srgbClr val="00FF00"/>
                        </a:highlight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highlight>
                          <a:srgbClr val="00FF00"/>
                        </a:highlight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129469216"/>
                  </a:ext>
                </a:extLst>
              </a:tr>
              <a:tr h="349628"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NACONS</a:t>
                      </a:r>
                      <a:endParaRPr lang="en-GB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Fire Detection BA81 </a:t>
                      </a:r>
                      <a:r>
                        <a:rPr lang="it-IT" sz="1000" b="1" dirty="0"/>
                        <a:t>Building</a:t>
                      </a:r>
                      <a:endParaRPr lang="en-GB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Michael Jeckel</a:t>
                      </a:r>
                      <a:endParaRPr lang="en-GB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hlinkClick r:id="rId3"/>
                        </a:rPr>
                        <a:t>SPSX-SF-EC-0015 v.0.1</a:t>
                      </a:r>
                      <a:endParaRPr lang="en-GB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highlight>
                            <a:srgbClr val="FAA932"/>
                          </a:highlight>
                        </a:rPr>
                        <a:t>Engineering check</a:t>
                      </a:r>
                      <a:endParaRPr lang="en-GB" sz="1000" dirty="0">
                        <a:highlight>
                          <a:srgbClr val="FAA932"/>
                        </a:highligh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YES</a:t>
                      </a:r>
                      <a:endParaRPr lang="en-GB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highlight>
                            <a:srgbClr val="FFFF00"/>
                          </a:highlight>
                        </a:rPr>
                        <a:t>50%</a:t>
                      </a:r>
                      <a:endParaRPr lang="en-GB" sz="1000" dirty="0">
                        <a:highlight>
                          <a:srgbClr val="FFFF00"/>
                        </a:highligh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highlight>
                            <a:srgbClr val="00FF00"/>
                          </a:highlight>
                        </a:rPr>
                        <a:t>YES</a:t>
                      </a:r>
                      <a:endParaRPr lang="en-GB" sz="1000" dirty="0">
                        <a:highlight>
                          <a:srgbClr val="00FF00"/>
                        </a:highligh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False floor to be validated on site (No 3D model, phase 2).</a:t>
                      </a:r>
                      <a:endParaRPr lang="en-GB" sz="10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5132527"/>
                  </a:ext>
                </a:extLst>
              </a:tr>
              <a:tr h="349628"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NACONS</a:t>
                      </a:r>
                      <a:endParaRPr lang="en-GB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Fire Detection BA81 </a:t>
                      </a:r>
                      <a:r>
                        <a:rPr lang="it-IT" sz="1000" b="1" dirty="0"/>
                        <a:t>Underground</a:t>
                      </a:r>
                      <a:endParaRPr lang="en-GB" sz="1000" b="1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Rachid Haddad</a:t>
                      </a:r>
                      <a:endParaRPr lang="en-GB" sz="10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TBA</a:t>
                      </a:r>
                      <a:endParaRPr lang="en-GB" sz="10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highlight>
                            <a:srgbClr val="FF0000"/>
                          </a:highlight>
                        </a:rPr>
                        <a:t>In work</a:t>
                      </a:r>
                      <a:endParaRPr lang="en-GB" sz="1000" dirty="0">
                        <a:highlight>
                          <a:srgbClr val="FF0000"/>
                        </a:highlight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YES</a:t>
                      </a:r>
                      <a:endParaRPr lang="en-GB" sz="10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highlight>
                            <a:srgbClr val="00C900"/>
                          </a:highlight>
                        </a:rPr>
                        <a:t>90%</a:t>
                      </a:r>
                      <a:endParaRPr lang="en-GB" sz="1000" dirty="0">
                        <a:highlight>
                          <a:srgbClr val="00C900"/>
                        </a:highlight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highlight>
                            <a:srgbClr val="00FF00"/>
                          </a:highlight>
                        </a:rPr>
                        <a:t>YES</a:t>
                      </a:r>
                      <a:endParaRPr lang="en-GB" sz="1000" dirty="0">
                        <a:highlight>
                          <a:srgbClr val="00FF00"/>
                        </a:highlight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Awaiting integration of GHN galleries.</a:t>
                      </a:r>
                      <a:endParaRPr lang="en-GB" sz="10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2893630"/>
                  </a:ext>
                </a:extLst>
              </a:tr>
              <a:tr h="646718"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NACONS</a:t>
                      </a:r>
                      <a:endParaRPr lang="en-GB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Fire Detection BA80</a:t>
                      </a:r>
                    </a:p>
                    <a:p>
                      <a:pPr algn="ctr"/>
                      <a:r>
                        <a:rPr lang="it-IT" sz="1000" b="1" dirty="0"/>
                        <a:t>Ex-toilette</a:t>
                      </a:r>
                      <a:endParaRPr lang="en-GB" sz="1000" b="1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Florian Deperraz</a:t>
                      </a:r>
                      <a:endParaRPr lang="en-GB" sz="10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hlinkClick r:id="rId4"/>
                        </a:rPr>
                        <a:t>2997829 - SPSX-SF-EC-0005</a:t>
                      </a:r>
                      <a:endParaRPr lang="en-GB" sz="10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Under approval</a:t>
                      </a:r>
                      <a:endParaRPr lang="en-GB" sz="1000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YES</a:t>
                      </a:r>
                      <a:endParaRPr lang="en-GB" sz="10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highlight>
                            <a:srgbClr val="00FF00"/>
                          </a:highlight>
                        </a:rPr>
                        <a:t>100%</a:t>
                      </a:r>
                      <a:endParaRPr lang="en-GB" sz="1000" dirty="0">
                        <a:highlight>
                          <a:srgbClr val="00FF00"/>
                        </a:highlight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highlight>
                            <a:srgbClr val="00FF00"/>
                          </a:highlight>
                        </a:rPr>
                        <a:t>YES</a:t>
                      </a:r>
                      <a:endParaRPr lang="en-GB" sz="1000" dirty="0">
                        <a:highlight>
                          <a:srgbClr val="00FF00"/>
                        </a:highlight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39922142"/>
                  </a:ext>
                </a:extLst>
              </a:tr>
              <a:tr h="349628"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NACONS</a:t>
                      </a:r>
                      <a:endParaRPr lang="en-GB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Fire Detection BA80 </a:t>
                      </a:r>
                      <a:r>
                        <a:rPr lang="it-IT" sz="1000" b="1" dirty="0"/>
                        <a:t>Building</a:t>
                      </a:r>
                      <a:endParaRPr lang="en-GB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Michael Jeckel</a:t>
                      </a:r>
                      <a:endParaRPr lang="en-GB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TBA</a:t>
                      </a:r>
                      <a:endParaRPr lang="en-GB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highlight>
                            <a:srgbClr val="FF0000"/>
                          </a:highlight>
                        </a:rPr>
                        <a:t>In work</a:t>
                      </a:r>
                      <a:endParaRPr lang="en-GB" sz="1000" dirty="0">
                        <a:highlight>
                          <a:srgbClr val="FF0000"/>
                        </a:highligh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YES</a:t>
                      </a:r>
                      <a:endParaRPr lang="en-GB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highlight>
                            <a:srgbClr val="C0C0C0"/>
                          </a:highlight>
                        </a:rPr>
                        <a:t>0%</a:t>
                      </a:r>
                      <a:endParaRPr lang="en-GB" sz="1000" dirty="0">
                        <a:highlight>
                          <a:srgbClr val="C0C0C0"/>
                        </a:highligh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highlight>
                            <a:srgbClr val="00FF00"/>
                          </a:highlight>
                        </a:rPr>
                        <a:t>YES</a:t>
                      </a:r>
                      <a:endParaRPr lang="en-GB" sz="1000" dirty="0">
                        <a:highlight>
                          <a:srgbClr val="00FF00"/>
                        </a:highligh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Installation in LS3.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60760206"/>
                  </a:ext>
                </a:extLst>
              </a:tr>
              <a:tr h="349628"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NACONS</a:t>
                      </a:r>
                      <a:endParaRPr lang="en-GB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Fire Detection BA80 </a:t>
                      </a:r>
                      <a:r>
                        <a:rPr lang="it-IT" sz="1000" b="1" dirty="0"/>
                        <a:t>Underground</a:t>
                      </a:r>
                      <a:endParaRPr lang="en-GB" sz="1000" b="1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Florian Deperraz</a:t>
                      </a:r>
                      <a:endParaRPr lang="en-GB" sz="10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TBA</a:t>
                      </a:r>
                      <a:endParaRPr lang="en-GB" sz="10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highlight>
                            <a:srgbClr val="FFFF00"/>
                          </a:highlight>
                        </a:rPr>
                        <a:t>Under approval</a:t>
                      </a:r>
                      <a:endParaRPr lang="en-GB" sz="1000" dirty="0">
                        <a:highlight>
                          <a:srgbClr val="FFFF00"/>
                        </a:highlight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YES</a:t>
                      </a:r>
                      <a:endParaRPr lang="en-GB" sz="10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highlight>
                            <a:srgbClr val="00FF00"/>
                          </a:highlight>
                        </a:rPr>
                        <a:t>100%</a:t>
                      </a:r>
                      <a:endParaRPr lang="en-GB" sz="1000" dirty="0">
                        <a:highlight>
                          <a:srgbClr val="00FF00"/>
                        </a:highlight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highlight>
                            <a:srgbClr val="00FF00"/>
                          </a:highlight>
                        </a:rPr>
                        <a:t>YES</a:t>
                      </a:r>
                      <a:endParaRPr lang="en-GB" sz="1000" dirty="0">
                        <a:highlight>
                          <a:srgbClr val="00FF00"/>
                        </a:highlight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589450"/>
                  </a:ext>
                </a:extLst>
              </a:tr>
              <a:tr h="721146"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NACONS</a:t>
                      </a:r>
                      <a:endParaRPr lang="en-GB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Sprinkler Installation </a:t>
                      </a:r>
                      <a:r>
                        <a:rPr lang="it-IT" sz="1000" b="1" dirty="0"/>
                        <a:t>TA801/PGT802-GL802</a:t>
                      </a:r>
                      <a:endParaRPr lang="en-GB" sz="1000" b="1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Florian Deperraz</a:t>
                      </a:r>
                      <a:endParaRPr lang="en-GB" sz="10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hlinkClick r:id="rId5"/>
                        </a:rPr>
                        <a:t>2930745 - SPSX-SF-EC-0004</a:t>
                      </a:r>
                      <a:endParaRPr lang="en-GB" sz="10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highlight>
                            <a:srgbClr val="00FF00"/>
                          </a:highlight>
                        </a:rPr>
                        <a:t>Released</a:t>
                      </a:r>
                      <a:endParaRPr lang="en-GB" sz="1000" dirty="0">
                        <a:highlight>
                          <a:srgbClr val="00FF00"/>
                        </a:highlight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YES</a:t>
                      </a:r>
                      <a:endParaRPr lang="en-GB" sz="10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highlight>
                            <a:srgbClr val="00FF00"/>
                          </a:highlight>
                        </a:rPr>
                        <a:t>100%</a:t>
                      </a:r>
                      <a:endParaRPr lang="en-GB" sz="1000" dirty="0">
                        <a:highlight>
                          <a:srgbClr val="00FF00"/>
                        </a:highlight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highlight>
                            <a:srgbClr val="00FF00"/>
                          </a:highlight>
                        </a:rPr>
                        <a:t>YES</a:t>
                      </a:r>
                      <a:endParaRPr lang="en-GB" sz="1000" dirty="0">
                        <a:highlight>
                          <a:srgbClr val="00FF00"/>
                        </a:highlight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4590452"/>
                  </a:ext>
                </a:extLst>
              </a:tr>
              <a:tr h="721146"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NACONS</a:t>
                      </a:r>
                      <a:endParaRPr lang="en-GB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Fire Detection EHN1 </a:t>
                      </a:r>
                      <a:r>
                        <a:rPr lang="it-IT" sz="1000" b="1" dirty="0"/>
                        <a:t>Galleries</a:t>
                      </a:r>
                      <a:endParaRPr lang="en-GB" sz="1000" b="1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Michael Jeckel</a:t>
                      </a:r>
                      <a:endParaRPr lang="en-GB" sz="10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hlinkClick r:id="rId6"/>
                        </a:rPr>
                        <a:t>3072500 - SPSX-SF-EC-0008</a:t>
                      </a:r>
                      <a:endParaRPr lang="en-GB" sz="10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highlight>
                            <a:srgbClr val="FFFF00"/>
                          </a:highlight>
                        </a:rPr>
                        <a:t>Under approval</a:t>
                      </a:r>
                      <a:endParaRPr lang="en-GB" sz="1000" dirty="0">
                        <a:highlight>
                          <a:srgbClr val="FFFF00"/>
                        </a:highlight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YES</a:t>
                      </a:r>
                      <a:endParaRPr lang="en-GB" sz="10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highlight>
                            <a:srgbClr val="00FF00"/>
                          </a:highlight>
                        </a:rPr>
                        <a:t>100% [No model yet]</a:t>
                      </a:r>
                      <a:endParaRPr lang="en-GB" sz="1000" dirty="0">
                        <a:highlight>
                          <a:srgbClr val="00FF00"/>
                        </a:highlight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highlight>
                            <a:srgbClr val="00FF00"/>
                          </a:highlight>
                        </a:rPr>
                        <a:t>YES</a:t>
                      </a:r>
                      <a:endParaRPr lang="en-GB" sz="1000" dirty="0">
                        <a:highlight>
                          <a:srgbClr val="00FF00"/>
                        </a:highlight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Validated on-site.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3319291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/>
              <a:t>Air Sampling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243A3B-D2F4-15B7-6A8F-A1F1FAB3693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6F423E4A-8068-0C49-BC04-63A2AAFFE1E4}" type="datetime3">
              <a:rPr lang="en-US" smtClean="0"/>
              <a:pPr>
                <a:spcAft>
                  <a:spcPts val="600"/>
                </a:spcAft>
              </a:pPr>
              <a:t>20 August 2024</a:t>
            </a:fld>
            <a:endParaRPr lang="en-US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938F632E-7622-B97A-1DE6-4ABD09493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Iliasse Derrag | Fire Safety Integration updates</a:t>
            </a:r>
          </a:p>
        </p:txBody>
      </p:sp>
    </p:spTree>
    <p:extLst>
      <p:ext uri="{BB962C8B-B14F-4D97-AF65-F5344CB8AC3E}">
        <p14:creationId xmlns:p14="http://schemas.microsoft.com/office/powerpoint/2010/main" val="975346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9206F89A-00EC-1C9B-5C78-D893F50DF67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5742465"/>
              </p:ext>
            </p:extLst>
          </p:nvPr>
        </p:nvGraphicFramePr>
        <p:xfrm>
          <a:off x="571005" y="1364566"/>
          <a:ext cx="11049989" cy="124968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085602">
                  <a:extLst>
                    <a:ext uri="{9D8B030D-6E8A-4147-A177-3AD203B41FA5}">
                      <a16:colId xmlns:a16="http://schemas.microsoft.com/office/drawing/2014/main" val="4097472387"/>
                    </a:ext>
                  </a:extLst>
                </a:gridCol>
                <a:gridCol w="1603169">
                  <a:extLst>
                    <a:ext uri="{9D8B030D-6E8A-4147-A177-3AD203B41FA5}">
                      <a16:colId xmlns:a16="http://schemas.microsoft.com/office/drawing/2014/main" val="387260129"/>
                    </a:ext>
                  </a:extLst>
                </a:gridCol>
                <a:gridCol w="1634267">
                  <a:extLst>
                    <a:ext uri="{9D8B030D-6E8A-4147-A177-3AD203B41FA5}">
                      <a16:colId xmlns:a16="http://schemas.microsoft.com/office/drawing/2014/main" val="1934588152"/>
                    </a:ext>
                  </a:extLst>
                </a:gridCol>
                <a:gridCol w="1080235">
                  <a:extLst>
                    <a:ext uri="{9D8B030D-6E8A-4147-A177-3AD203B41FA5}">
                      <a16:colId xmlns:a16="http://schemas.microsoft.com/office/drawing/2014/main" val="1880904220"/>
                    </a:ext>
                  </a:extLst>
                </a:gridCol>
                <a:gridCol w="907473">
                  <a:extLst>
                    <a:ext uri="{9D8B030D-6E8A-4147-A177-3AD203B41FA5}">
                      <a16:colId xmlns:a16="http://schemas.microsoft.com/office/drawing/2014/main" val="1609958640"/>
                    </a:ext>
                  </a:extLst>
                </a:gridCol>
                <a:gridCol w="1081644">
                  <a:extLst>
                    <a:ext uri="{9D8B030D-6E8A-4147-A177-3AD203B41FA5}">
                      <a16:colId xmlns:a16="http://schemas.microsoft.com/office/drawing/2014/main" val="256391100"/>
                    </a:ext>
                  </a:extLst>
                </a:gridCol>
                <a:gridCol w="1341912">
                  <a:extLst>
                    <a:ext uri="{9D8B030D-6E8A-4147-A177-3AD203B41FA5}">
                      <a16:colId xmlns:a16="http://schemas.microsoft.com/office/drawing/2014/main" val="2887297074"/>
                    </a:ext>
                  </a:extLst>
                </a:gridCol>
                <a:gridCol w="995790">
                  <a:extLst>
                    <a:ext uri="{9D8B030D-6E8A-4147-A177-3AD203B41FA5}">
                      <a16:colId xmlns:a16="http://schemas.microsoft.com/office/drawing/2014/main" val="2204489221"/>
                    </a:ext>
                  </a:extLst>
                </a:gridCol>
                <a:gridCol w="1319897">
                  <a:extLst>
                    <a:ext uri="{9D8B030D-6E8A-4147-A177-3AD203B41FA5}">
                      <a16:colId xmlns:a16="http://schemas.microsoft.com/office/drawing/2014/main" val="4284000728"/>
                    </a:ext>
                  </a:extLst>
                </a:gridCol>
              </a:tblGrid>
              <a:tr h="393352"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REQUESTOR</a:t>
                      </a:r>
                      <a:endParaRPr lang="en-GB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TITLE</a:t>
                      </a:r>
                      <a:endParaRPr lang="en-GB" sz="10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AUTHOR</a:t>
                      </a:r>
                      <a:endParaRPr lang="en-GB" sz="10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EDMS LINK</a:t>
                      </a:r>
                      <a:endParaRPr lang="en-GB" sz="10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ECR STATUS</a:t>
                      </a:r>
                      <a:endParaRPr lang="en-GB" sz="10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INTEGRATION REQUIRED</a:t>
                      </a:r>
                      <a:endParaRPr lang="en-GB" sz="10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INTEGRATION PROGRESS</a:t>
                      </a:r>
                      <a:endParaRPr lang="en-GB" sz="10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ICEA VALIDATION</a:t>
                      </a:r>
                      <a:endParaRPr lang="en-GB" sz="10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COMMENTS</a:t>
                      </a:r>
                      <a:endParaRPr lang="en-GB" sz="10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9685185"/>
                  </a:ext>
                </a:extLst>
              </a:tr>
              <a:tr h="525194"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NACONS</a:t>
                      </a:r>
                      <a:endParaRPr lang="en-GB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Fire Detection ECN3</a:t>
                      </a:r>
                      <a:endParaRPr lang="en-GB" sz="10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Rachid Haddad</a:t>
                      </a:r>
                      <a:endParaRPr lang="en-GB" sz="10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hlinkClick r:id="rId2"/>
                        </a:rPr>
                        <a:t>3126099 - SPSX-SF-EC-0013</a:t>
                      </a:r>
                      <a:endParaRPr lang="en-GB" sz="10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highlight>
                            <a:srgbClr val="FF0000"/>
                          </a:highlight>
                        </a:rPr>
                        <a:t>In work</a:t>
                      </a:r>
                      <a:endParaRPr lang="en-GB" sz="1000" dirty="0">
                        <a:highlight>
                          <a:srgbClr val="FF0000"/>
                        </a:highlight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YES</a:t>
                      </a:r>
                      <a:endParaRPr lang="en-GB" sz="10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highlight>
                            <a:srgbClr val="008000"/>
                          </a:highlight>
                        </a:rPr>
                        <a:t>50%</a:t>
                      </a:r>
                      <a:endParaRPr lang="en-GB" sz="1000" dirty="0">
                        <a:highlight>
                          <a:srgbClr val="008000"/>
                        </a:highlight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highlight>
                            <a:srgbClr val="00FF00"/>
                          </a:highlight>
                        </a:rPr>
                        <a:t>YES</a:t>
                      </a:r>
                      <a:endParaRPr lang="en-GB" sz="1000" dirty="0">
                        <a:highlight>
                          <a:srgbClr val="00FF00"/>
                        </a:highlight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Integration on stand-by.</a:t>
                      </a:r>
                    </a:p>
                    <a:p>
                      <a:pPr algn="ctr"/>
                      <a:r>
                        <a:rPr lang="it-IT" sz="1000" dirty="0"/>
                        <a:t>Equipment integrated in B911.</a:t>
                      </a:r>
                    </a:p>
                    <a:p>
                      <a:pPr algn="ctr"/>
                      <a:r>
                        <a:rPr lang="it-IT" sz="1000" dirty="0"/>
                        <a:t>Routing planned.</a:t>
                      </a:r>
                      <a:endParaRPr lang="en-GB" sz="10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129469216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/>
              <a:t>Air Sampling</a:t>
            </a:r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EDDF3AE4-3301-630D-F0F0-14396553345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6F423E4A-8068-0C49-BC04-63A2AAFFE1E4}" type="datetime3">
              <a:rPr lang="en-US" smtClean="0"/>
              <a:pPr>
                <a:spcAft>
                  <a:spcPts val="600"/>
                </a:spcAft>
              </a:pPr>
              <a:t>20 August 2024</a:t>
            </a:fld>
            <a:endParaRPr lang="en-US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2B853C89-090F-E329-A39B-AA3AB0F0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Iliasse Derrag | Fire Safety Integration updates</a:t>
            </a:r>
          </a:p>
        </p:txBody>
      </p:sp>
    </p:spTree>
    <p:extLst>
      <p:ext uri="{BB962C8B-B14F-4D97-AF65-F5344CB8AC3E}">
        <p14:creationId xmlns:p14="http://schemas.microsoft.com/office/powerpoint/2010/main" val="740662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Integration Donut</a:t>
            </a:r>
          </a:p>
        </p:txBody>
      </p:sp>
      <p:sp>
        <p:nvSpPr>
          <p:cNvPr id="12" name="Date Placeholder 2">
            <a:extLst>
              <a:ext uri="{FF2B5EF4-FFF2-40B4-BE49-F238E27FC236}">
                <a16:creationId xmlns:a16="http://schemas.microsoft.com/office/drawing/2014/main" id="{97AFD307-1FCF-AE80-7647-9737D1F5D7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6F423E4A-8068-0C49-BC04-63A2AAFFE1E4}" type="datetime3">
              <a:rPr lang="en-US" smtClean="0"/>
              <a:pPr>
                <a:spcAft>
                  <a:spcPts val="600"/>
                </a:spcAft>
              </a:pPr>
              <a:t>20 August 2024</a:t>
            </a:fld>
            <a:endParaRPr lang="en-US"/>
          </a:p>
        </p:txBody>
      </p:sp>
      <p:sp>
        <p:nvSpPr>
          <p:cNvPr id="14" name="Footer Placeholder 3">
            <a:extLst>
              <a:ext uri="{FF2B5EF4-FFF2-40B4-BE49-F238E27FC236}">
                <a16:creationId xmlns:a16="http://schemas.microsoft.com/office/drawing/2014/main" id="{56956857-F297-C6AB-21A2-4BA2F56098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Iliasse Derrag | Fire Safety Integration updates</a:t>
            </a:r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11C320A1-D49B-BC08-2341-6719293E4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F3CCA3D-5BFD-023C-5331-DB645A3AFC6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700102" y="1501268"/>
            <a:ext cx="3975361" cy="4637045"/>
          </a:xfrm>
          <a:prstGeom prst="rect">
            <a:avLst/>
          </a:prstGeom>
          <a:noFill/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F437370-544E-5B7B-6B6F-4B87DD9C0505}"/>
              </a:ext>
            </a:extLst>
          </p:cNvPr>
          <p:cNvSpPr txBox="1"/>
          <p:nvPr/>
        </p:nvSpPr>
        <p:spPr>
          <a:xfrm>
            <a:off x="5307557" y="2521059"/>
            <a:ext cx="6572221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Standby</a:t>
            </a:r>
            <a:r>
              <a:rPr lang="en-US" sz="1600" dirty="0"/>
              <a:t>: 	Integration study started but waiting for inputs.</a:t>
            </a:r>
          </a:p>
          <a:p>
            <a:endParaRPr lang="en-US" sz="1600" b="1" dirty="0"/>
          </a:p>
          <a:p>
            <a:pPr algn="l"/>
            <a:r>
              <a:rPr lang="en-US" sz="1600" b="1" dirty="0"/>
              <a:t>To be started: 	</a:t>
            </a:r>
            <a:r>
              <a:rPr lang="en-US" sz="1600" dirty="0"/>
              <a:t>Activity needs an integration study, not yet started.</a:t>
            </a:r>
          </a:p>
          <a:p>
            <a:pPr algn="l"/>
            <a:endParaRPr lang="en-US" sz="1600" dirty="0"/>
          </a:p>
          <a:p>
            <a:r>
              <a:rPr lang="en-US" sz="1600" b="1" dirty="0"/>
              <a:t>Completed: 	</a:t>
            </a:r>
            <a:r>
              <a:rPr lang="en-US" sz="1600" dirty="0"/>
              <a:t>Study completed and approved by ICEA.</a:t>
            </a:r>
          </a:p>
          <a:p>
            <a:pPr algn="l"/>
            <a:endParaRPr lang="en-US" sz="1600" dirty="0"/>
          </a:p>
          <a:p>
            <a:pPr algn="l"/>
            <a:r>
              <a:rPr lang="en-US" sz="1600" b="1" dirty="0"/>
              <a:t>In progress: 	</a:t>
            </a:r>
            <a:r>
              <a:rPr lang="en-US" sz="1600" dirty="0"/>
              <a:t>Integration study started.</a:t>
            </a:r>
          </a:p>
        </p:txBody>
      </p:sp>
    </p:spTree>
    <p:extLst>
      <p:ext uri="{BB962C8B-B14F-4D97-AF65-F5344CB8AC3E}">
        <p14:creationId xmlns:p14="http://schemas.microsoft.com/office/powerpoint/2010/main" val="3538105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.potx" id="{4DC02E43-1839-40D1-AD94-1E39CDE35BC6}" vid="{38D13E81-6B7A-4CE7-BC05-D75E1BBA29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3523</TotalTime>
  <Words>626</Words>
  <Application>Microsoft Office PowerPoint</Application>
  <PresentationFormat>Widescreen</PresentationFormat>
  <Paragraphs>239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Segoe UI</vt:lpstr>
      <vt:lpstr>Office Theme</vt:lpstr>
      <vt:lpstr>Fire Safety Integration updates</vt:lpstr>
      <vt:lpstr>Dry Risers/CAFS</vt:lpstr>
      <vt:lpstr>Fire Doors</vt:lpstr>
      <vt:lpstr>Air Sampling</vt:lpstr>
      <vt:lpstr>Air Sampling</vt:lpstr>
      <vt:lpstr>Integration Donut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Iliasse Derrag</dc:creator>
  <cp:lastModifiedBy>Iliasse Derrag</cp:lastModifiedBy>
  <cp:revision>307</cp:revision>
  <dcterms:created xsi:type="dcterms:W3CDTF">2023-08-23T07:34:20Z</dcterms:created>
  <dcterms:modified xsi:type="dcterms:W3CDTF">2024-08-20T15:41:08Z</dcterms:modified>
</cp:coreProperties>
</file>