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9" r:id="rId2"/>
    <p:sldId id="328" r:id="rId3"/>
    <p:sldId id="331" r:id="rId4"/>
    <p:sldId id="334" r:id="rId5"/>
    <p:sldId id="337" r:id="rId6"/>
    <p:sldId id="338" r:id="rId7"/>
    <p:sldId id="339" r:id="rId8"/>
    <p:sldId id="336" r:id="rId9"/>
    <p:sldId id="332" r:id="rId10"/>
    <p:sldId id="330" r:id="rId11"/>
    <p:sldId id="333" r:id="rId12"/>
    <p:sldId id="260" r:id="rId13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303030"/>
    <a:srgbClr val="2F2F2F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86"/>
  </p:normalViewPr>
  <p:slideViewPr>
    <p:cSldViewPr snapToObjects="1">
      <p:cViewPr varScale="1">
        <p:scale>
          <a:sx n="74" d="100"/>
          <a:sy n="74" d="100"/>
        </p:scale>
        <p:origin x="260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Fire Detection underground system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NA-CONS WP5.1.1</a:t>
            </a:r>
          </a:p>
          <a:p>
            <a:pPr algn="l"/>
            <a:r>
              <a:rPr lang="en-US" sz="1800" dirty="0"/>
              <a:t>2024-08-21</a:t>
            </a:r>
          </a:p>
        </p:txBody>
      </p:sp>
      <p:sp>
        <p:nvSpPr>
          <p:cNvPr id="4" name="TextBox 6">
            <a:extLst>
              <a:ext uri="{FF2B5EF4-FFF2-40B4-BE49-F238E27FC236}">
                <a16:creationId xmlns:a16="http://schemas.microsoft.com/office/drawing/2014/main" id="{D1B02BF0-96C3-5F4B-E769-1F87C5E80CE3}"/>
              </a:ext>
            </a:extLst>
          </p:cNvPr>
          <p:cNvSpPr txBox="1"/>
          <p:nvPr/>
        </p:nvSpPr>
        <p:spPr>
          <a:xfrm>
            <a:off x="5591944" y="613470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https://indico.cern.ch/event/1446798/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8E84A-1FD5-AC4B-ADCE-C1E87FCB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3B5436B-3889-76D3-4234-99D0EE0F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Power request ECN3 Fire Safety</a:t>
            </a:r>
            <a:endParaRPr lang="en-GB" dirty="0"/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999D8FF4-1C87-9AAE-81F5-20619C0F8B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663888"/>
              </p:ext>
            </p:extLst>
          </p:nvPr>
        </p:nvGraphicFramePr>
        <p:xfrm>
          <a:off x="1199456" y="1052736"/>
          <a:ext cx="9908090" cy="5040552"/>
        </p:xfrm>
        <a:graphic>
          <a:graphicData uri="http://schemas.openxmlformats.org/drawingml/2006/table">
            <a:tbl>
              <a:tblPr firstRow="1" bandRow="1"/>
              <a:tblGrid>
                <a:gridCol w="1428005">
                  <a:extLst>
                    <a:ext uri="{9D8B030D-6E8A-4147-A177-3AD203B41FA5}">
                      <a16:colId xmlns:a16="http://schemas.microsoft.com/office/drawing/2014/main" val="2731040746"/>
                    </a:ext>
                  </a:extLst>
                </a:gridCol>
                <a:gridCol w="2351167">
                  <a:extLst>
                    <a:ext uri="{9D8B030D-6E8A-4147-A177-3AD203B41FA5}">
                      <a16:colId xmlns:a16="http://schemas.microsoft.com/office/drawing/2014/main" val="1472215246"/>
                    </a:ext>
                  </a:extLst>
                </a:gridCol>
                <a:gridCol w="1376631">
                  <a:extLst>
                    <a:ext uri="{9D8B030D-6E8A-4147-A177-3AD203B41FA5}">
                      <a16:colId xmlns:a16="http://schemas.microsoft.com/office/drawing/2014/main" val="3047406105"/>
                    </a:ext>
                  </a:extLst>
                </a:gridCol>
                <a:gridCol w="1019727">
                  <a:extLst>
                    <a:ext uri="{9D8B030D-6E8A-4147-A177-3AD203B41FA5}">
                      <a16:colId xmlns:a16="http://schemas.microsoft.com/office/drawing/2014/main" val="3244750250"/>
                    </a:ext>
                  </a:extLst>
                </a:gridCol>
                <a:gridCol w="1264081">
                  <a:extLst>
                    <a:ext uri="{9D8B030D-6E8A-4147-A177-3AD203B41FA5}">
                      <a16:colId xmlns:a16="http://schemas.microsoft.com/office/drawing/2014/main" val="1524975559"/>
                    </a:ext>
                  </a:extLst>
                </a:gridCol>
                <a:gridCol w="989874">
                  <a:extLst>
                    <a:ext uri="{9D8B030D-6E8A-4147-A177-3AD203B41FA5}">
                      <a16:colId xmlns:a16="http://schemas.microsoft.com/office/drawing/2014/main" val="3996896223"/>
                    </a:ext>
                  </a:extLst>
                </a:gridCol>
                <a:gridCol w="479272">
                  <a:extLst>
                    <a:ext uri="{9D8B030D-6E8A-4147-A177-3AD203B41FA5}">
                      <a16:colId xmlns:a16="http://schemas.microsoft.com/office/drawing/2014/main" val="3947967166"/>
                    </a:ext>
                  </a:extLst>
                </a:gridCol>
                <a:gridCol w="520061">
                  <a:extLst>
                    <a:ext uri="{9D8B030D-6E8A-4147-A177-3AD203B41FA5}">
                      <a16:colId xmlns:a16="http://schemas.microsoft.com/office/drawing/2014/main" val="2802885180"/>
                    </a:ext>
                  </a:extLst>
                </a:gridCol>
                <a:gridCol w="479272">
                  <a:extLst>
                    <a:ext uri="{9D8B030D-6E8A-4147-A177-3AD203B41FA5}">
                      <a16:colId xmlns:a16="http://schemas.microsoft.com/office/drawing/2014/main" val="3617775497"/>
                    </a:ext>
                  </a:extLst>
                </a:gridCol>
              </a:tblGrid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333F4F"/>
                          </a:highlight>
                          <a:latin typeface="Calibri" panose="020F0502020204030204" pitchFamily="34" charset="0"/>
                        </a:rPr>
                        <a:t>Lieu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333F4F"/>
                          </a:highlight>
                          <a:latin typeface="Calibri" panose="020F0502020204030204" pitchFamily="34" charset="0"/>
                        </a:rPr>
                        <a:t>Designation/Utilisateur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333F4F"/>
                          </a:highlight>
                          <a:latin typeface="Calibri" panose="020F0502020204030204" pitchFamily="34" charset="0"/>
                        </a:rPr>
                        <a:t>Racks/Equipement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333F4F"/>
                          </a:highlight>
                          <a:latin typeface="Calibri" panose="020F0502020204030204" pitchFamily="34" charset="0"/>
                        </a:rPr>
                        <a:t>Type de Reseau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333F4F"/>
                          </a:highlight>
                          <a:latin typeface="Calibri" panose="020F0502020204030204" pitchFamily="34" charset="0"/>
                        </a:rPr>
                        <a:t>Type d'alimentation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333F4F"/>
                          </a:highlight>
                          <a:latin typeface="Calibri" panose="020F0502020204030204" pitchFamily="34" charset="0"/>
                        </a:rPr>
                        <a:t>Type de Depart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333F4F"/>
                          </a:highlight>
                          <a:latin typeface="Calibri" panose="020F0502020204030204" pitchFamily="34" charset="0"/>
                        </a:rPr>
                        <a:t>Diff.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333F4F"/>
                          </a:highlight>
                          <a:latin typeface="Calibri" panose="020F0502020204030204" pitchFamily="34" charset="0"/>
                        </a:rPr>
                        <a:t>Un (V)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333F4F"/>
                          </a:highlight>
                          <a:latin typeface="Calibri" panose="020F0502020204030204" pitchFamily="34" charset="0"/>
                        </a:rPr>
                        <a:t>In (A)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F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530368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SDI CIE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SFDIN-00592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Mono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957660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SMSI CIE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SMSMS-00592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Mono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767477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SSS CIE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SESSS-00592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Mono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577950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LASD - Pompe 25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SFESD-59201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042775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LASD - Pompe 26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SFESD-59201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18281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LASD - Pompe 27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SFESD-59203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8952501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LASD - Pompe 28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SFESD-59203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224035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LASD - Pompe 29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SFESD-59207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2504454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LASD - Pompe 30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SFESD-59207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759547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LASD - Pompe 31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SFESD-59206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448313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LASD - Pompe 32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SFESD-59206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0223717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LASD - Pompe 33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SFESD-59212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5679154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LASD - Pompe 34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SFESD-59212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2932883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SDI - LASD - Reserve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(réserve)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087587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SDI - LASD - Reserve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(réserve)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9624218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ECN3 - PA851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ASD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SFASD-59503-59504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Mono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7947782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ECN3 - PA851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SDI - ASD - Reserve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(réserve)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Mono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155177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ECN3 - PA853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ASD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SFASD-59505-59506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Mono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0658233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ECN3 - PA853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SDI - ASD - Reserve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(réserve)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Mono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8276904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ECN3 - PA854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ASD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SFASD-59507-59508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Mono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7863450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ECN3 - PA854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SDI - ASD - Reserve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(réserve)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Mono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8011138"/>
                  </a:ext>
                </a:extLst>
              </a:tr>
            </a:tbl>
          </a:graphicData>
        </a:graphic>
      </p:graphicFrame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892535A8-E15F-0338-5AB8-CE09B19A83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2024-08-21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F8E55162-FB4D-A27C-6E33-4F5C14DE8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329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8E84A-1FD5-AC4B-ADCE-C1E87FCB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3B5436B-3889-76D3-4234-99D0EE0F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Interface with the CERN ventilation system</a:t>
            </a:r>
            <a:endParaRPr lang="en-GB" dirty="0"/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3761529E-7D3A-54FB-51C9-4C778C203A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429227"/>
              </p:ext>
            </p:extLst>
          </p:nvPr>
        </p:nvGraphicFramePr>
        <p:xfrm>
          <a:off x="1559496" y="1052736"/>
          <a:ext cx="9433044" cy="5148050"/>
        </p:xfrm>
        <a:graphic>
          <a:graphicData uri="http://schemas.openxmlformats.org/drawingml/2006/table">
            <a:tbl>
              <a:tblPr firstRow="1" bandRow="1"/>
              <a:tblGrid>
                <a:gridCol w="170662">
                  <a:extLst>
                    <a:ext uri="{9D8B030D-6E8A-4147-A177-3AD203B41FA5}">
                      <a16:colId xmlns:a16="http://schemas.microsoft.com/office/drawing/2014/main" val="3213544125"/>
                    </a:ext>
                  </a:extLst>
                </a:gridCol>
                <a:gridCol w="453367">
                  <a:extLst>
                    <a:ext uri="{9D8B030D-6E8A-4147-A177-3AD203B41FA5}">
                      <a16:colId xmlns:a16="http://schemas.microsoft.com/office/drawing/2014/main" val="3545474962"/>
                    </a:ext>
                  </a:extLst>
                </a:gridCol>
                <a:gridCol w="219145">
                  <a:extLst>
                    <a:ext uri="{9D8B030D-6E8A-4147-A177-3AD203B41FA5}">
                      <a16:colId xmlns:a16="http://schemas.microsoft.com/office/drawing/2014/main" val="2972091209"/>
                    </a:ext>
                  </a:extLst>
                </a:gridCol>
                <a:gridCol w="669588">
                  <a:extLst>
                    <a:ext uri="{9D8B030D-6E8A-4147-A177-3AD203B41FA5}">
                      <a16:colId xmlns:a16="http://schemas.microsoft.com/office/drawing/2014/main" val="3462093637"/>
                    </a:ext>
                  </a:extLst>
                </a:gridCol>
                <a:gridCol w="506139">
                  <a:extLst>
                    <a:ext uri="{9D8B030D-6E8A-4147-A177-3AD203B41FA5}">
                      <a16:colId xmlns:a16="http://schemas.microsoft.com/office/drawing/2014/main" val="276897510"/>
                    </a:ext>
                  </a:extLst>
                </a:gridCol>
                <a:gridCol w="170662">
                  <a:extLst>
                    <a:ext uri="{9D8B030D-6E8A-4147-A177-3AD203B41FA5}">
                      <a16:colId xmlns:a16="http://schemas.microsoft.com/office/drawing/2014/main" val="2696679144"/>
                    </a:ext>
                  </a:extLst>
                </a:gridCol>
                <a:gridCol w="281859">
                  <a:extLst>
                    <a:ext uri="{9D8B030D-6E8A-4147-A177-3AD203B41FA5}">
                      <a16:colId xmlns:a16="http://schemas.microsoft.com/office/drawing/2014/main" val="2448026260"/>
                    </a:ext>
                  </a:extLst>
                </a:gridCol>
                <a:gridCol w="2428532">
                  <a:extLst>
                    <a:ext uri="{9D8B030D-6E8A-4147-A177-3AD203B41FA5}">
                      <a16:colId xmlns:a16="http://schemas.microsoft.com/office/drawing/2014/main" val="1474234842"/>
                    </a:ext>
                  </a:extLst>
                </a:gridCol>
                <a:gridCol w="994276">
                  <a:extLst>
                    <a:ext uri="{9D8B030D-6E8A-4147-A177-3AD203B41FA5}">
                      <a16:colId xmlns:a16="http://schemas.microsoft.com/office/drawing/2014/main" val="3979342112"/>
                    </a:ext>
                  </a:extLst>
                </a:gridCol>
                <a:gridCol w="802036">
                  <a:extLst>
                    <a:ext uri="{9D8B030D-6E8A-4147-A177-3AD203B41FA5}">
                      <a16:colId xmlns:a16="http://schemas.microsoft.com/office/drawing/2014/main" val="3801851028"/>
                    </a:ext>
                  </a:extLst>
                </a:gridCol>
                <a:gridCol w="879310">
                  <a:extLst>
                    <a:ext uri="{9D8B030D-6E8A-4147-A177-3AD203B41FA5}">
                      <a16:colId xmlns:a16="http://schemas.microsoft.com/office/drawing/2014/main" val="1008162688"/>
                    </a:ext>
                  </a:extLst>
                </a:gridCol>
                <a:gridCol w="1857468">
                  <a:extLst>
                    <a:ext uri="{9D8B030D-6E8A-4147-A177-3AD203B41FA5}">
                      <a16:colId xmlns:a16="http://schemas.microsoft.com/office/drawing/2014/main" val="580891084"/>
                    </a:ext>
                  </a:extLst>
                </a:gridCol>
              </a:tblGrid>
              <a:tr h="24062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Tenant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Aboutissant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Cable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Fil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Utilisation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Centrale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Numéro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Localisation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Type d'interface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6325197"/>
                  </a:ext>
                </a:extLst>
              </a:tr>
              <a:tr h="49074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Rack CMSI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Rack CV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MHF2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ARRET VENTILATION SPS 1 (CONTACT SEC -)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Centrale N°16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888 CV1 151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TT 84</a:t>
                      </a:r>
                    </a:p>
                  </a:txBody>
                  <a:tcPr marL="9803" marR="9803" marT="9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Commande envoyée par le CMSI</a:t>
                      </a:r>
                      <a:b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</a:br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Contact sec NF</a:t>
                      </a:r>
                      <a:b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</a:br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Transmission en sécurité positive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311085"/>
                  </a:ext>
                </a:extLst>
              </a:tr>
              <a:tr h="49074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ARRET VENTILATION SPS 1 (CONTACT SEC +)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799249"/>
                  </a:ext>
                </a:extLst>
              </a:tr>
              <a:tr h="49074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Rack CMSI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Rack CV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MHF2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ARRET VENTILATION TT10 (CONTACT SEC -)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Centrale N°17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900 W2 85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TCC8</a:t>
                      </a:r>
                    </a:p>
                  </a:txBody>
                  <a:tcPr marL="9803" marR="9803" marT="9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Commande envoyée par le CMSI</a:t>
                      </a:r>
                      <a:b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</a:br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Contact sec NF</a:t>
                      </a:r>
                      <a:b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</a:br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Transmission en sécurité positive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183532"/>
                  </a:ext>
                </a:extLst>
              </a:tr>
              <a:tr h="49074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ARRET VENTILATION TT10 (CONTACT SEC +)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0094016"/>
                  </a:ext>
                </a:extLst>
              </a:tr>
              <a:tr h="49074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Rack CMSI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Rack CV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MHF2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ARRET VENTILATION TT10 (CONTACT SEC -)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Centrale N°18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900 CV1 152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ECN3</a:t>
                      </a:r>
                    </a:p>
                  </a:txBody>
                  <a:tcPr marL="9803" marR="9803" marT="9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Commande envoyée par le CMSI</a:t>
                      </a:r>
                      <a:b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</a:br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Contact sec NF</a:t>
                      </a:r>
                      <a:b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</a:br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Transmission en sécurité positive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91173"/>
                  </a:ext>
                </a:extLst>
              </a:tr>
              <a:tr h="49074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ARRET VENTILATION TT10 (CONTACT SEC +)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7775107"/>
                  </a:ext>
                </a:extLst>
              </a:tr>
              <a:tr h="49074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Rack CMSI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Rack CV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MHF2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ARRET VENTILATION TT10 (CONTACT SEC -)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Centrale N°19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900 CV1 153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GHN3</a:t>
                      </a:r>
                    </a:p>
                  </a:txBody>
                  <a:tcPr marL="9803" marR="9803" marT="9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Commande envoyée par le CMSI</a:t>
                      </a:r>
                      <a:b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</a:br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Contact sec NF</a:t>
                      </a:r>
                      <a:b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</a:br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Transmission en sécurité positive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2898810"/>
                  </a:ext>
                </a:extLst>
              </a:tr>
              <a:tr h="49074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ARRET VENTILATION TT10 (CONTACT SEC +)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7906852"/>
                  </a:ext>
                </a:extLst>
              </a:tr>
              <a:tr h="49074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Rack CMSI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Rack CV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MHF2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ARRET VENTILATION TT10 (CONTACT SEC -)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Centrale N°20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900 CV1 154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TCC8</a:t>
                      </a:r>
                    </a:p>
                  </a:txBody>
                  <a:tcPr marL="9803" marR="9803" marT="9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Commande envoyée par le CMSI</a:t>
                      </a:r>
                      <a:b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</a:br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Contact sec NF</a:t>
                      </a:r>
                      <a:b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</a:br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Transmission en sécurité positive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9310687"/>
                  </a:ext>
                </a:extLst>
              </a:tr>
              <a:tr h="49074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ARRET VENTILATION TT10 (CONTACT SEC +)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4443"/>
                  </a:ext>
                </a:extLst>
              </a:tr>
            </a:tbl>
          </a:graphicData>
        </a:graphic>
      </p:graphicFrame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565EFE6D-29F4-F4E8-B1F8-229D170C2E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2024-08-21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0C46ED1C-AB0A-3787-C46A-B4078E6A7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005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9686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3B5436B-3889-76D3-4234-99D0EE0F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Schematic overview of the SPS complex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8A2317-A029-0FC9-E7DF-E0C15D4F8B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2024-08-21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A29E8B-6184-E90E-AFF8-C767A24E3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8E84A-1FD5-AC4B-ADCE-C1E87FCB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7780855-7B8F-1C8C-4F54-CF7E6E015D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16" t="946" r="745" b="867"/>
          <a:stretch/>
        </p:blipFill>
        <p:spPr bwMode="auto">
          <a:xfrm>
            <a:off x="3203294" y="1035260"/>
            <a:ext cx="6277082" cy="51655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15874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3B5436B-3889-76D3-4234-99D0EE0F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SSI safety zoning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8A2317-A029-0FC9-E7DF-E0C15D4F8B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2024-08-21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8E84A-1FD5-AC4B-ADCE-C1E87FCB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C153741-2D3A-6235-5119-7DA0723C1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332" y="980728"/>
            <a:ext cx="7791116" cy="5220047"/>
          </a:xfrm>
          <a:prstGeom prst="rect">
            <a:avLst/>
          </a:prstGeom>
          <a:noFill/>
        </p:spPr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FC7D441B-B978-6A36-A7E3-D1AA965CF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285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3B5436B-3889-76D3-4234-99D0EE0F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b="0" dirty="0"/>
              <a:t>Factory Acceptance test LASD2 (x17)</a:t>
            </a:r>
            <a:br>
              <a:rPr lang="en-US" b="0" dirty="0"/>
            </a:br>
            <a:r>
              <a:rPr lang="en-US" b="0" dirty="0"/>
              <a:t>All tests completed with no issues</a:t>
            </a:r>
            <a:endParaRPr lang="en-GB" b="0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55831AD1-7229-33ED-AA7B-2E9384D9FD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2024-08-21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8B6CDA49-FBA1-B293-1187-D9B1A1997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8E84A-1FD5-AC4B-ADCE-C1E87FCB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 dirty="0"/>
          </a:p>
        </p:txBody>
      </p:sp>
      <p:pic>
        <p:nvPicPr>
          <p:cNvPr id="11" name="Image 10" descr="Une image contenant machine, intérieur, Ingénierie électronique, ingénierie&#10;&#10;Description générée automatiquement">
            <a:extLst>
              <a:ext uri="{FF2B5EF4-FFF2-40B4-BE49-F238E27FC236}">
                <a16:creationId xmlns:a16="http://schemas.microsoft.com/office/drawing/2014/main" id="{EA0A2EA5-1AF3-2B71-E84A-828D00AD27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343" y="1439335"/>
            <a:ext cx="5920657" cy="2664296"/>
          </a:xfrm>
          <a:prstGeom prst="rect">
            <a:avLst/>
          </a:prstGeom>
          <a:noFill/>
        </p:spPr>
      </p:pic>
      <p:pic>
        <p:nvPicPr>
          <p:cNvPr id="13" name="Image 12" descr="Une image contenant texte, Dessin d’enfant, dessin, intérieur&#10;&#10;Description générée automatiquement">
            <a:extLst>
              <a:ext uri="{FF2B5EF4-FFF2-40B4-BE49-F238E27FC236}">
                <a16:creationId xmlns:a16="http://schemas.microsoft.com/office/drawing/2014/main" id="{20CB145C-AE33-1964-6319-0705FB343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199786" y="1821157"/>
            <a:ext cx="5940713" cy="2675678"/>
          </a:xfrm>
          <a:prstGeom prst="rect">
            <a:avLst/>
          </a:prstGeom>
        </p:spPr>
      </p:pic>
      <p:pic>
        <p:nvPicPr>
          <p:cNvPr id="15" name="Image 14" descr="Une image contenant texte, intérieur, multimédia, Appareil de présentation&#10;&#10;Description générée automatiquement">
            <a:extLst>
              <a:ext uri="{FF2B5EF4-FFF2-40B4-BE49-F238E27FC236}">
                <a16:creationId xmlns:a16="http://schemas.microsoft.com/office/drawing/2014/main" id="{616F1C59-6DEF-F261-AC5B-29CB97CFD7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753" y="4149080"/>
            <a:ext cx="4181152" cy="188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091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3B5436B-3889-76D3-4234-99D0EE0F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BA81 (ZDM9) - Update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8E84A-1FD5-AC4B-ADCE-C1E87FCB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BF4BF8-096E-5447-340D-972BACFB0C6F}"/>
              </a:ext>
            </a:extLst>
          </p:cNvPr>
          <p:cNvSpPr txBox="1">
            <a:spLocks/>
          </p:cNvSpPr>
          <p:nvPr/>
        </p:nvSpPr>
        <p:spPr>
          <a:xfrm>
            <a:off x="431278" y="953294"/>
            <a:ext cx="10813548" cy="52120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Claim for around €50k in DEF in relation to work during the last EYETS (currently being processed)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Initiation of storage requests for LS3 and discussions with stakeholders to seek solutions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Ongoing discussions with EN-CV for updating the DICs for fire dampers and ventilation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ECR BA81 Extension : Engineering check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ECR BA81 Fire Detection Underground : In work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Extension (room SSI):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GB" sz="1500" dirty="0">
                <a:solidFill>
                  <a:srgbClr val="0033A0"/>
                </a:solidFill>
                <a:latin typeface="Arial" panose="020B0604020202020204" pitchFamily="34" charset="0"/>
              </a:rPr>
              <a:t>7 cm higher building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GB" sz="1500" dirty="0">
                <a:solidFill>
                  <a:srgbClr val="0033A0"/>
                </a:solidFill>
                <a:latin typeface="Arial" panose="020B0604020202020204" pitchFamily="34" charset="0"/>
              </a:rPr>
              <a:t>HSE requires the implementation of a fire-resistant door (discussion in progress)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GB" sz="1500" dirty="0">
                <a:solidFill>
                  <a:srgbClr val="0033A0"/>
                </a:solidFill>
                <a:latin typeface="Arial" panose="020B0604020202020204" pitchFamily="34" charset="0"/>
              </a:rPr>
              <a:t>Several follow-ups to get an updated schedule (without success)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rgbClr val="0033A0"/>
                </a:solidFill>
                <a:latin typeface="Arial" panose="020B0604020202020204" pitchFamily="34" charset="0"/>
              </a:rPr>
              <a:t>Progress on integration</a:t>
            </a:r>
          </a:p>
          <a:p>
            <a:pPr marL="324000" lvl="2" indent="0">
              <a:buNone/>
            </a:pPr>
            <a:endParaRPr lang="en-GB" sz="1500" dirty="0">
              <a:solidFill>
                <a:srgbClr val="0033A0"/>
              </a:solidFill>
              <a:latin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q"/>
            </a:pPr>
            <a:endParaRPr lang="en-GB" sz="1600" dirty="0">
              <a:solidFill>
                <a:srgbClr val="0033A0"/>
              </a:solidFill>
              <a:latin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q"/>
            </a:pPr>
            <a:endParaRPr lang="en-GB" sz="1600" dirty="0">
              <a:solidFill>
                <a:srgbClr val="0033A0"/>
              </a:solidFill>
              <a:latin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q"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F17530B9-74AD-56A9-C024-9CC8A6E546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2024-08-21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04D32A3-503E-9327-78F9-CC9229124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BDD40DD4-C46B-F98E-B899-E889991DF3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324774"/>
              </p:ext>
            </p:extLst>
          </p:nvPr>
        </p:nvGraphicFramePr>
        <p:xfrm>
          <a:off x="1127449" y="4365104"/>
          <a:ext cx="5472608" cy="1701446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2341335">
                  <a:extLst>
                    <a:ext uri="{9D8B030D-6E8A-4147-A177-3AD203B41FA5}">
                      <a16:colId xmlns:a16="http://schemas.microsoft.com/office/drawing/2014/main" val="962876713"/>
                    </a:ext>
                  </a:extLst>
                </a:gridCol>
                <a:gridCol w="3131273">
                  <a:extLst>
                    <a:ext uri="{9D8B030D-6E8A-4147-A177-3AD203B41FA5}">
                      <a16:colId xmlns:a16="http://schemas.microsoft.com/office/drawing/2014/main" val="116664633"/>
                    </a:ext>
                  </a:extLst>
                </a:gridCol>
              </a:tblGrid>
              <a:tr h="14425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fr-CH" sz="1100">
                          <a:effectLst/>
                        </a:rPr>
                        <a:t>TT81</a:t>
                      </a:r>
                      <a:endParaRPr lang="fr-CH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fr-CH" sz="1100">
                          <a:effectLst/>
                        </a:rPr>
                        <a:t>ST1759874_01</a:t>
                      </a:r>
                      <a:endParaRPr lang="fr-CH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630639510"/>
                  </a:ext>
                </a:extLst>
              </a:tr>
              <a:tr h="14425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fr-CH" sz="1100" dirty="0">
                          <a:effectLst/>
                        </a:rPr>
                        <a:t>TT82</a:t>
                      </a:r>
                      <a:endParaRPr lang="fr-CH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fr-CH" sz="1100">
                          <a:effectLst/>
                        </a:rPr>
                        <a:t>ST1759978_01</a:t>
                      </a:r>
                      <a:endParaRPr lang="fr-CH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662346532"/>
                  </a:ext>
                </a:extLst>
              </a:tr>
              <a:tr h="14425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fr-CH" sz="1100">
                          <a:effectLst/>
                        </a:rPr>
                        <a:t>TT83+TDC8</a:t>
                      </a:r>
                      <a:endParaRPr lang="fr-CH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fr-CH" sz="1100">
                          <a:effectLst/>
                        </a:rPr>
                        <a:t>ST1760470_01</a:t>
                      </a:r>
                      <a:endParaRPr lang="fr-CH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175776232"/>
                  </a:ext>
                </a:extLst>
              </a:tr>
              <a:tr h="14425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fr-CH" sz="1100">
                          <a:effectLst/>
                        </a:rPr>
                        <a:t>TT84</a:t>
                      </a:r>
                      <a:endParaRPr lang="fr-CH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fr-CH" sz="1100">
                          <a:effectLst/>
                        </a:rPr>
                        <a:t>ST1760425_01</a:t>
                      </a:r>
                      <a:endParaRPr lang="fr-CH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972815699"/>
                  </a:ext>
                </a:extLst>
              </a:tr>
              <a:tr h="14425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fr-CH" sz="1100">
                          <a:effectLst/>
                        </a:rPr>
                        <a:t>TT85+TDC85</a:t>
                      </a:r>
                      <a:endParaRPr lang="fr-CH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fr-CH" sz="1100">
                          <a:effectLst/>
                        </a:rPr>
                        <a:t>ST1760394_01</a:t>
                      </a:r>
                      <a:endParaRPr lang="fr-CH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63467570"/>
                  </a:ext>
                </a:extLst>
              </a:tr>
              <a:tr h="213086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fr-CH" sz="1100">
                          <a:effectLst/>
                        </a:rPr>
                        <a:t>BA81+GL811+GL812</a:t>
                      </a:r>
                      <a:endParaRPr lang="fr-CH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fr-CH" sz="1100">
                          <a:effectLst/>
                        </a:rPr>
                        <a:t>ST1635664_01</a:t>
                      </a:r>
                      <a:endParaRPr lang="fr-CH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799884745"/>
                  </a:ext>
                </a:extLst>
              </a:tr>
              <a:tr h="14425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fr-CH" sz="1100">
                          <a:effectLst/>
                        </a:rPr>
                        <a:t>GL812</a:t>
                      </a:r>
                      <a:endParaRPr lang="fr-CH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fr-CH" sz="1100">
                          <a:effectLst/>
                        </a:rPr>
                        <a:t>ST1842471_01</a:t>
                      </a:r>
                      <a:endParaRPr lang="fr-CH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894036692"/>
                  </a:ext>
                </a:extLst>
              </a:tr>
              <a:tr h="14425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fr-CH" sz="1100">
                          <a:effectLst/>
                        </a:rPr>
                        <a:t>GL811</a:t>
                      </a:r>
                      <a:endParaRPr lang="fr-CH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fr-CH" sz="1100">
                          <a:effectLst/>
                        </a:rPr>
                        <a:t>ST1868013_01</a:t>
                      </a:r>
                      <a:endParaRPr lang="fr-CH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477133309"/>
                  </a:ext>
                </a:extLst>
              </a:tr>
              <a:tr h="213086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fr-CH" sz="1100" dirty="0">
                          <a:effectLst/>
                        </a:rPr>
                        <a:t>GHN </a:t>
                      </a:r>
                      <a:r>
                        <a:rPr lang="en-GB" sz="1100" dirty="0">
                          <a:effectLst/>
                        </a:rPr>
                        <a:t>galleries</a:t>
                      </a:r>
                      <a:r>
                        <a:rPr lang="fr-CH" sz="1100" dirty="0">
                          <a:effectLst/>
                        </a:rPr>
                        <a:t> (EHN1)</a:t>
                      </a:r>
                      <a:endParaRPr lang="fr-CH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fr-CH" sz="1100" dirty="0">
                          <a:effectLst/>
                        </a:rPr>
                        <a:t>In </a:t>
                      </a:r>
                      <a:r>
                        <a:rPr lang="en-GB" sz="1100" dirty="0">
                          <a:effectLst/>
                        </a:rPr>
                        <a:t>study</a:t>
                      </a:r>
                      <a:endParaRPr lang="fr-CH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683452483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E720EA2F-D204-C69D-DB56-09CDFB6F64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6080" y="5723067"/>
            <a:ext cx="214674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fr-FR">
                <a:latin typeface="Arial" panose="020B0604020202020204" pitchFamily="34" charset="0"/>
              </a:rPr>
              <a:t>Courtesy</a:t>
            </a:r>
            <a:r>
              <a:rPr lang="fr-FR" altLang="fr-FR" dirty="0">
                <a:latin typeface="Arial" panose="020B0604020202020204" pitchFamily="34" charset="0"/>
              </a:rPr>
              <a:t> of Iliasse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554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3B5436B-3889-76D3-4234-99D0EE0F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BA81 (ZDM9) – Activities scheduled YETS 24/25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8E84A-1FD5-AC4B-ADCE-C1E87FCB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BF4BF8-096E-5447-340D-972BACFB0C6F}"/>
              </a:ext>
            </a:extLst>
          </p:cNvPr>
          <p:cNvSpPr txBox="1">
            <a:spLocks/>
          </p:cNvSpPr>
          <p:nvPr/>
        </p:nvSpPr>
        <p:spPr>
          <a:xfrm>
            <a:off x="431278" y="1357908"/>
            <a:ext cx="10813548" cy="38712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Installation of the SSI room (Run 2024)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The installation of the pipes is not guaranteed for the next YETS (deadline 09/26/2024)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Subcontractor visit on September 4 (SIGEDI-France)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Electrical connection of the equipment (awaiting details on the no-access time slot)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Planning : EDMS 3093614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Instrumentation of the doors and Site Acceptance Test planned during the LS3</a:t>
            </a:r>
          </a:p>
          <a:p>
            <a:pPr lvl="2">
              <a:buFont typeface="Wingdings" panose="05000000000000000000" pitchFamily="2" charset="2"/>
              <a:buChar char="q"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F17530B9-74AD-56A9-C024-9CC8A6E546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2024-08-21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04D32A3-503E-9327-78F9-CC9229124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852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3B5436B-3889-76D3-4234-99D0EE0F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BA80 (ZDM8) – Activities scheduled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8E84A-1FD5-AC4B-ADCE-C1E87FCB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BF4BF8-096E-5447-340D-972BACFB0C6F}"/>
              </a:ext>
            </a:extLst>
          </p:cNvPr>
          <p:cNvSpPr txBox="1">
            <a:spLocks/>
          </p:cNvSpPr>
          <p:nvPr/>
        </p:nvSpPr>
        <p:spPr>
          <a:xfrm>
            <a:off x="431278" y="1357908"/>
            <a:ext cx="10813548" cy="38712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ECR BA80 Fire Detection Building : In work (Florian)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Ongoing discussions with integration room SSI and underground (Iliasse)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No work scheduled for the next YETS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ECR BA80 Fire Detection Underground : before December 31, 2024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Installation and Site Acceptance Test scheduled for LS3</a:t>
            </a:r>
          </a:p>
          <a:p>
            <a:pPr lvl="2">
              <a:buFont typeface="Wingdings" panose="05000000000000000000" pitchFamily="2" charset="2"/>
              <a:buChar char="q"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F17530B9-74AD-56A9-C024-9CC8A6E546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2024-08-21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04D32A3-503E-9327-78F9-CC9229124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504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3B5436B-3889-76D3-4234-99D0EE0F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ECN3 (ZDM10) – Latest Project Schedule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8E84A-1FD5-AC4B-ADCE-C1E87FCB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99DD5A0B-6BBC-C486-54F2-7556287F56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204" y="1052736"/>
            <a:ext cx="10271592" cy="4752528"/>
          </a:xfrm>
          <a:prstGeom prst="rect">
            <a:avLst/>
          </a:prstGeom>
        </p:spPr>
      </p:pic>
      <p:sp>
        <p:nvSpPr>
          <p:cNvPr id="14" name="Date Placeholder 2">
            <a:extLst>
              <a:ext uri="{FF2B5EF4-FFF2-40B4-BE49-F238E27FC236}">
                <a16:creationId xmlns:a16="http://schemas.microsoft.com/office/drawing/2014/main" id="{49768921-532D-85B1-0E33-2CEC83AD9E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2024-08-21</a:t>
            </a: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1C07D990-6EC4-4DBA-508E-870737A04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750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3B5436B-3889-76D3-4234-99D0EE0F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sz="1600" dirty="0"/>
              <a:t>Installation equipment ECN3, TCC8, GHN300, PP851, PT851, TT851, PA852, PT852, TT852, PT853, PT854, TT854</a:t>
            </a:r>
            <a:endParaRPr lang="en-GB" sz="1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8E84A-1FD5-AC4B-ADCE-C1E87FCB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E3609BA-33CB-AD5E-F610-C30BA30EA5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8" y="1052736"/>
            <a:ext cx="10575066" cy="5076031"/>
          </a:xfrm>
          <a:prstGeom prst="rect">
            <a:avLst/>
          </a:prstGeom>
          <a:noFill/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FF623ECC-6D74-B357-4BDF-9AC59B37D784}"/>
              </a:ext>
            </a:extLst>
          </p:cNvPr>
          <p:cNvSpPr txBox="1"/>
          <p:nvPr/>
        </p:nvSpPr>
        <p:spPr>
          <a:xfrm>
            <a:off x="3633138" y="4509120"/>
            <a:ext cx="2376264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61 </a:t>
            </a:r>
            <a:r>
              <a:rPr lang="fr-CH" dirty="0" err="1"/>
              <a:t>Loudspeakers</a:t>
            </a:r>
            <a:endParaRPr lang="fr-CH" dirty="0"/>
          </a:p>
          <a:p>
            <a:pPr algn="l"/>
            <a:r>
              <a:rPr lang="fr-CH" dirty="0"/>
              <a:t>23 Manual call points</a:t>
            </a:r>
          </a:p>
          <a:p>
            <a:pPr algn="l"/>
            <a:r>
              <a:rPr lang="fr-CH" dirty="0"/>
              <a:t>33 </a:t>
            </a:r>
            <a:r>
              <a:rPr lang="fr-CH" dirty="0" err="1"/>
              <a:t>Flashing</a:t>
            </a:r>
            <a:r>
              <a:rPr lang="fr-CH" dirty="0"/>
              <a:t> lights</a:t>
            </a:r>
          </a:p>
          <a:p>
            <a:pPr algn="l"/>
            <a:r>
              <a:rPr lang="fr-CH" dirty="0"/>
              <a:t>10 LASD</a:t>
            </a:r>
          </a:p>
          <a:p>
            <a:pPr algn="l"/>
            <a:r>
              <a:rPr lang="fr-CH" dirty="0"/>
              <a:t>3 ASD</a:t>
            </a:r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78703B7E-4FC7-647B-CBAA-919C0FE45C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2024-08-21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1273633D-AF19-35A6-38A5-71A63E6FA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069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7618</TotalTime>
  <Words>1115</Words>
  <Application>Microsoft Office PowerPoint</Application>
  <PresentationFormat>Grand écran</PresentationFormat>
  <Paragraphs>368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Verdana</vt:lpstr>
      <vt:lpstr>Wingdings</vt:lpstr>
      <vt:lpstr>Office Theme</vt:lpstr>
      <vt:lpstr>Fire Detection underground system</vt:lpstr>
      <vt:lpstr>Schematic overview of the SPS complex</vt:lpstr>
      <vt:lpstr>SSI safety zoning</vt:lpstr>
      <vt:lpstr>Factory Acceptance test LASD2 (x17) All tests completed with no issues</vt:lpstr>
      <vt:lpstr>BA81 (ZDM9) - Update</vt:lpstr>
      <vt:lpstr>BA81 (ZDM9) – Activities scheduled YETS 24/25</vt:lpstr>
      <vt:lpstr>BA80 (ZDM8) – Activities scheduled</vt:lpstr>
      <vt:lpstr>ECN3 (ZDM10) – Latest Project Schedule</vt:lpstr>
      <vt:lpstr>Installation equipment ECN3, TCC8, GHN300, PP851, PT851, TT851, PA852, PT852, TT852, PT853, PT854, TT854</vt:lpstr>
      <vt:lpstr>Power request ECN3 Fire Safety</vt:lpstr>
      <vt:lpstr>Interface with the CERN ventilation system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LS3  and its ALARA committees</dc:title>
  <dc:creator>Ans Pardons</dc:creator>
  <cp:lastModifiedBy>Rachid Haddad</cp:lastModifiedBy>
  <cp:revision>166</cp:revision>
  <cp:lastPrinted>2024-05-08T15:07:08Z</cp:lastPrinted>
  <dcterms:created xsi:type="dcterms:W3CDTF">2024-05-07T13:06:45Z</dcterms:created>
  <dcterms:modified xsi:type="dcterms:W3CDTF">2024-08-21T13:18:22Z</dcterms:modified>
</cp:coreProperties>
</file>