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358" r:id="rId2"/>
    <p:sldId id="362" r:id="rId3"/>
    <p:sldId id="360" r:id="rId4"/>
    <p:sldId id="361" r:id="rId5"/>
    <p:sldId id="363" r:id="rId6"/>
    <p:sldId id="28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B48900"/>
    <a:srgbClr val="7CB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BE3C4-64B2-4E18-A55D-044F99A9E2D6}" type="datetimeFigureOut">
              <a:rPr lang="fr-CH" smtClean="0"/>
              <a:t>21.08.2024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8BD08-F2AC-45A9-918B-91555B83B3C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9248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95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5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741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59172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25597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89656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331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50554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33734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75580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6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43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EDMS 2632366</a:t>
            </a:r>
          </a:p>
        </p:txBody>
      </p:sp>
    </p:spTree>
    <p:extLst>
      <p:ext uri="{BB962C8B-B14F-4D97-AF65-F5344CB8AC3E}">
        <p14:creationId xmlns:p14="http://schemas.microsoft.com/office/powerpoint/2010/main" val="27413322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EDMS 2632366</a:t>
            </a:r>
          </a:p>
        </p:txBody>
      </p:sp>
    </p:spTree>
    <p:extLst>
      <p:ext uri="{BB962C8B-B14F-4D97-AF65-F5344CB8AC3E}">
        <p14:creationId xmlns:p14="http://schemas.microsoft.com/office/powerpoint/2010/main" val="188924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1447800" y="2164047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FCCF95EF-2387-4404-BD27-D3992ADA968A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7620000" y="2133600"/>
            <a:ext cx="3048000" cy="178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852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85800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3C75EA-01A8-49DD-9C9D-5BA67C873141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5972299" y="715447"/>
            <a:ext cx="3429000" cy="194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00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2021-09-23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2632366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77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aseline="0">
                <a:solidFill>
                  <a:schemeClr val="tx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 baseline="0">
                <a:solidFill>
                  <a:schemeClr val="tx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 baseline="0">
                <a:solidFill>
                  <a:schemeClr val="tx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 baseline="0"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2021-09-23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EDMS 2632366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39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3457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702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27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43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3087026/0.1" TargetMode="External"/><Relationship Id="rId5" Type="http://schemas.openxmlformats.org/officeDocument/2006/relationships/hyperlink" Target="https://edms.cern.ch/ui/file/2683693/1.0/SPSX-Y-SPC-0001-1.0.pdf" TargetMode="External"/><Relationship Id="rId4" Type="http://schemas.openxmlformats.org/officeDocument/2006/relationships/image" Target="../media/image9.svg"/><Relationship Id="rId9" Type="http://schemas.openxmlformats.org/officeDocument/2006/relationships/hyperlink" Target="https://edms.cern.ch/ui/file/3124131/1/S289-Project-TS-SPS_Exp._Areas_Access_and_Safety_System_renovation_preliminary_study_docx_cpdf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hyperlink" Target="https://edms.cern.ch/document/2874839/3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140968"/>
            <a:ext cx="11376025" cy="2153265"/>
          </a:xfrm>
        </p:spPr>
        <p:txBody>
          <a:bodyPr/>
          <a:lstStyle/>
          <a:p>
            <a:pPr algn="ctr"/>
            <a:br>
              <a:rPr lang="fr-FR" dirty="0"/>
            </a:br>
            <a:r>
              <a:rPr lang="fr-FR" dirty="0"/>
              <a:t>WP5.1.6 Access control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defRPr/>
            </a:pPr>
            <a:r>
              <a:rPr lang="fr-FR" sz="1800" dirty="0"/>
              <a:t>T. Lang (EN-AA)</a:t>
            </a:r>
          </a:p>
          <a:p>
            <a:pPr algn="l"/>
            <a:r>
              <a:rPr lang="en-US" sz="1800" dirty="0"/>
              <a:t>2024-08-21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https://indico.cern.ch/event/1446798/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1018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755" y="1600200"/>
            <a:ext cx="10526485" cy="48768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5600" y="6383848"/>
            <a:ext cx="86106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2024-08-21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NA-CONS Access control WP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INDICO 1446798</a:t>
            </a: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05177B5E-D5EA-EBD7-38B2-FF932DF8AFF9}"/>
              </a:ext>
            </a:extLst>
          </p:cNvPr>
          <p:cNvSpPr txBox="1">
            <a:spLocks/>
          </p:cNvSpPr>
          <p:nvPr/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>
                <a:solidFill>
                  <a:srgbClr val="0033A0"/>
                </a:solidFill>
                <a:latin typeface="Arial"/>
              </a:rPr>
              <a:pPr>
                <a:defRPr/>
              </a:pPr>
              <a:t>2</a:t>
            </a:fld>
            <a:endParaRPr lang="en-US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5F036613-9BEE-2281-E415-6C5C8838BF41}"/>
              </a:ext>
            </a:extLst>
          </p:cNvPr>
          <p:cNvSpPr txBox="1">
            <a:spLocks/>
          </p:cNvSpPr>
          <p:nvPr/>
        </p:nvSpPr>
        <p:spPr>
          <a:xfrm>
            <a:off x="201216" y="101439"/>
            <a:ext cx="11725158" cy="6480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NA-CONS WP5.1.6 </a:t>
            </a:r>
            <a:endParaRPr kumimoji="0" lang="fr-FR" sz="2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4BCBFB-22F0-62F4-BFE0-CBB5F954C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60" y="998220"/>
            <a:ext cx="4066114" cy="475713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Left Brace 12">
            <a:extLst>
              <a:ext uri="{FF2B5EF4-FFF2-40B4-BE49-F238E27FC236}">
                <a16:creationId xmlns:a16="http://schemas.microsoft.com/office/drawing/2014/main" id="{F8C9DED4-AC54-FCBD-317B-CA9C8C8B624E}"/>
              </a:ext>
            </a:extLst>
          </p:cNvPr>
          <p:cNvSpPr/>
          <p:nvPr/>
        </p:nvSpPr>
        <p:spPr>
          <a:xfrm rot="10800000">
            <a:off x="4241375" y="4067772"/>
            <a:ext cx="130629" cy="41761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sz="140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77C9A596-DA0C-72E9-BDA6-D0EED5E422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33489" y="2378185"/>
            <a:ext cx="203658" cy="2057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0826CE-24A0-4745-E5E4-CF50A7F983DD}"/>
              </a:ext>
            </a:extLst>
          </p:cNvPr>
          <p:cNvSpPr txBox="1"/>
          <p:nvPr/>
        </p:nvSpPr>
        <p:spPr>
          <a:xfrm>
            <a:off x="3982336" y="2370803"/>
            <a:ext cx="1994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EHN1 </a:t>
            </a:r>
            <a:r>
              <a:rPr lang="en-US" sz="1400" dirty="0">
                <a:solidFill>
                  <a:srgbClr val="0033A0"/>
                </a:solidFill>
                <a:latin typeface="Arial"/>
                <a:hlinkClick r:id="rId5"/>
              </a:rPr>
              <a:t>(EDMS 2683693)</a:t>
            </a: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C3B42A-9F97-C8F3-E9A4-02E56FDECF81}"/>
              </a:ext>
            </a:extLst>
          </p:cNvPr>
          <p:cNvSpPr txBox="1"/>
          <p:nvPr/>
        </p:nvSpPr>
        <p:spPr>
          <a:xfrm>
            <a:off x="6338183" y="2380532"/>
            <a:ext cx="55343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EHN2 </a:t>
            </a:r>
            <a:r>
              <a:rPr lang="en-US" sz="1400" dirty="0">
                <a:solidFill>
                  <a:srgbClr val="0033A0"/>
                </a:solidFill>
                <a:latin typeface="Arial"/>
                <a:hlinkClick r:id="rId6"/>
              </a:rPr>
              <a:t>(EDMS 3087026)</a:t>
            </a: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19432D5A-2232-9990-CFCF-CBF51E285760}"/>
              </a:ext>
            </a:extLst>
          </p:cNvPr>
          <p:cNvSpPr/>
          <p:nvPr/>
        </p:nvSpPr>
        <p:spPr>
          <a:xfrm rot="10800000">
            <a:off x="3493431" y="2288276"/>
            <a:ext cx="130629" cy="37757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sz="1400" dirty="0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4B804A1-D53F-3E04-ED01-2F91F9CA6B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33489" y="2951152"/>
            <a:ext cx="203658" cy="205759"/>
          </a:xfrm>
          <a:prstGeom prst="rect">
            <a:avLst/>
          </a:prstGeom>
        </p:spPr>
      </p:pic>
      <p:sp>
        <p:nvSpPr>
          <p:cNvPr id="22" name="Left Brace 21">
            <a:extLst>
              <a:ext uri="{FF2B5EF4-FFF2-40B4-BE49-F238E27FC236}">
                <a16:creationId xmlns:a16="http://schemas.microsoft.com/office/drawing/2014/main" id="{78D67477-5652-062D-8788-37AA0E2EDBC5}"/>
              </a:ext>
            </a:extLst>
          </p:cNvPr>
          <p:cNvSpPr/>
          <p:nvPr/>
        </p:nvSpPr>
        <p:spPr>
          <a:xfrm rot="10800000">
            <a:off x="3493432" y="2877196"/>
            <a:ext cx="130629" cy="37757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sz="1400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CB03053F-FAC6-C038-5F73-06C89B9606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55870" y="4169357"/>
            <a:ext cx="216477" cy="21322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3C44F46-54CF-D3C9-441D-172197F9BAC1}"/>
              </a:ext>
            </a:extLst>
          </p:cNvPr>
          <p:cNvSpPr txBox="1"/>
          <p:nvPr/>
        </p:nvSpPr>
        <p:spPr>
          <a:xfrm>
            <a:off x="4778246" y="4097562"/>
            <a:ext cx="724839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+mj-lt"/>
              </a:rPr>
              <a:t>Evaluation of the input signals used by the personnel protection system via the instrumented safety functions (compliance with CERN safety requirements and the cabling convention).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CD8085-0A28-0293-EDB2-3FB67B24AC06}"/>
              </a:ext>
            </a:extLst>
          </p:cNvPr>
          <p:cNvSpPr txBox="1"/>
          <p:nvPr/>
        </p:nvSpPr>
        <p:spPr>
          <a:xfrm>
            <a:off x="3982337" y="2938902"/>
            <a:ext cx="1994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SAS PPE (prototype)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4F442D-4DD5-81F9-2E76-3842CD6FA107}"/>
              </a:ext>
            </a:extLst>
          </p:cNvPr>
          <p:cNvSpPr txBox="1"/>
          <p:nvPr/>
        </p:nvSpPr>
        <p:spPr>
          <a:xfrm>
            <a:off x="4778246" y="5312172"/>
            <a:ext cx="741375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Preliminary technical study to implement the changes and consolidate/renovate the architecture of the access system.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6C5BC9F3-70D7-42AC-87BA-409B7C92EC48}"/>
              </a:ext>
            </a:extLst>
          </p:cNvPr>
          <p:cNvSpPr/>
          <p:nvPr/>
        </p:nvSpPr>
        <p:spPr>
          <a:xfrm rot="10800000">
            <a:off x="4250165" y="5313529"/>
            <a:ext cx="130629" cy="37757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sz="1400"/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8665B16F-F02D-F41E-022B-40148BAAE2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84916" y="2394968"/>
            <a:ext cx="203658" cy="205759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D9DDA15E-8BB8-3413-4ADB-71338ADE63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62279" y="4793284"/>
            <a:ext cx="203658" cy="205759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216B2E54-2759-63B3-F667-60F690312E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62279" y="5386752"/>
            <a:ext cx="216477" cy="2132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791647-51F8-0B83-BAE2-268F89F2A9C7}"/>
              </a:ext>
            </a:extLst>
          </p:cNvPr>
          <p:cNvSpPr txBox="1"/>
          <p:nvPr/>
        </p:nvSpPr>
        <p:spPr>
          <a:xfrm>
            <a:off x="4709290" y="4783599"/>
            <a:ext cx="1994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 (</a:t>
            </a:r>
            <a:r>
              <a:rPr lang="en-US" sz="1400" dirty="0">
                <a:solidFill>
                  <a:srgbClr val="0033A0"/>
                </a:solidFill>
                <a:latin typeface="Arial"/>
                <a:hlinkClick r:id="rId9"/>
              </a:rPr>
              <a:t>EDMS 3124131)</a:t>
            </a: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241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11376025" cy="1065742"/>
          </a:xfrm>
        </p:spPr>
        <p:txBody>
          <a:bodyPr/>
          <a:lstStyle/>
          <a:p>
            <a:r>
              <a:rPr lang="en-US" sz="3200" dirty="0"/>
              <a:t>1. Access Point (SAS PPE)</a:t>
            </a:r>
            <a:endParaRPr lang="en-GB" sz="3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67028" y="1058260"/>
            <a:ext cx="7848600" cy="1828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q"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nd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SAS PPE under construction at the PS test platform (b.271)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US" sz="1600" dirty="0">
                <a:solidFill>
                  <a:srgbClr val="0033A0"/>
                </a:solidFill>
                <a:latin typeface="Arial" panose="020B0604020202020204" pitchFamily="34" charset="0"/>
              </a:rPr>
              <a:t>Improvements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have been made (alloy emergency handle,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serigraphie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new LED indicators, Key cylinders for material/fire brigade access)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All mechanical drawings have been produced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2"/>
              </a:rPr>
              <a:t>(EDMS 2874839)</a:t>
            </a:r>
            <a:endParaRPr lang="en-US" sz="16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goal is to have a second  SAS PPE ready at the end of September 2024</a:t>
            </a:r>
            <a:r>
              <a:rPr lang="en-US" sz="1600" dirty="0">
                <a:solidFill>
                  <a:srgbClr val="0033A0"/>
                </a:solidFill>
                <a:latin typeface="Arial" panose="020B0604020202020204" pitchFamily="34" charset="0"/>
              </a:rPr>
              <a:t>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24000" marR="0" lvl="2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4" name="Picture 33" descr="A green and yellow metal cabinet&#10;&#10;Description automatically generated">
            <a:extLst>
              <a:ext uri="{FF2B5EF4-FFF2-40B4-BE49-F238E27FC236}">
                <a16:creationId xmlns:a16="http://schemas.microsoft.com/office/drawing/2014/main" id="{490539D0-A035-3466-5759-B7C798561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84231" y="1574729"/>
            <a:ext cx="4748993" cy="3561745"/>
          </a:xfrm>
          <a:prstGeom prst="rect">
            <a:avLst/>
          </a:prstGeom>
        </p:spPr>
      </p:pic>
      <p:pic>
        <p:nvPicPr>
          <p:cNvPr id="36" name="Picture 35" descr="A green and yellow metal box with wires&#10;&#10;Description automatically generated">
            <a:extLst>
              <a:ext uri="{FF2B5EF4-FFF2-40B4-BE49-F238E27FC236}">
                <a16:creationId xmlns:a16="http://schemas.microsoft.com/office/drawing/2014/main" id="{260460A0-2A9C-C822-AE94-8E7470DBA9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9451" y="3554165"/>
            <a:ext cx="3027898" cy="22709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28097A-4069-330F-AC5C-625C889712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3836455"/>
            <a:ext cx="3284776" cy="232209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9AAC2CB-4EF2-EC00-3D32-C302C9C86B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4547" y="4403117"/>
            <a:ext cx="2635624" cy="18680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2E20F7-84A7-35B2-5E79-F32BECDA4D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0813" y="3052290"/>
            <a:ext cx="1231232" cy="1749480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9D69BA7-7E8A-5565-4758-010A1DEB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5600" y="6383848"/>
            <a:ext cx="86106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2024-08-21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NA-CONS Access control WP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INDICO 1446798</a:t>
            </a:r>
          </a:p>
        </p:txBody>
      </p:sp>
    </p:spTree>
    <p:extLst>
      <p:ext uri="{BB962C8B-B14F-4D97-AF65-F5344CB8AC3E}">
        <p14:creationId xmlns:p14="http://schemas.microsoft.com/office/powerpoint/2010/main" val="3169063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755" y="1600200"/>
            <a:ext cx="10526485" cy="48768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11376025" cy="1065742"/>
          </a:xfrm>
        </p:spPr>
        <p:txBody>
          <a:bodyPr/>
          <a:lstStyle/>
          <a:p>
            <a:r>
              <a:rPr lang="en-US" sz="3200" dirty="0"/>
              <a:t>2. EHN2 Risk Assessment</a:t>
            </a:r>
            <a:endParaRPr lang="en-GB" sz="3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618A45-5374-0395-D603-6E092141A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83" y="725812"/>
            <a:ext cx="2770454" cy="19607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515468-E4CE-375C-4E74-8A205EDCD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331386" y="1733116"/>
            <a:ext cx="2177143" cy="6858000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8F42BFE2-43A7-E5EF-5047-FAF4CA93FC25}"/>
              </a:ext>
            </a:extLst>
          </p:cNvPr>
          <p:cNvSpPr txBox="1">
            <a:spLocks/>
          </p:cNvSpPr>
          <p:nvPr/>
        </p:nvSpPr>
        <p:spPr>
          <a:xfrm>
            <a:off x="5992812" y="1166612"/>
            <a:ext cx="5942818" cy="16178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first version of the risk assessment </a:t>
            </a:r>
            <a:r>
              <a:rPr lang="en-GB" sz="1600" dirty="0">
                <a:solidFill>
                  <a:srgbClr val="0033A0"/>
                </a:solidFill>
                <a:latin typeface="Arial"/>
              </a:rPr>
              <a:t>for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EHN2 experimental areas is completed. 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GB" sz="1600" dirty="0"/>
              <a:t>A presentation is being organized for the NA-CONS working group on September 17, 2024.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AF4EB7-78A6-0E4A-8349-7C9A0F502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1915" y="2022698"/>
            <a:ext cx="2699082" cy="1392492"/>
          </a:xfrm>
          <a:prstGeom prst="rect">
            <a:avLst/>
          </a:prstGeom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153182" y="4016584"/>
            <a:ext cx="4837775" cy="20633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q"/>
              <a:defRPr/>
            </a:pP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measures to b</a:t>
            </a:r>
            <a:r>
              <a:rPr lang="en-GB" sz="1600" dirty="0">
                <a:solidFill>
                  <a:srgbClr val="0033A0"/>
                </a:solidFill>
                <a:latin typeface="Arial"/>
              </a:rPr>
              <a:t>e implemented for the PPE211 / 221 / 231 and Amber target.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 to be prepared and carried out during the LS3 to be ready for the first </a:t>
            </a:r>
            <a:r>
              <a:rPr lang="en-GB" sz="1600" dirty="0">
                <a:solidFill>
                  <a:srgbClr val="0033A0"/>
                </a:solidFill>
                <a:latin typeface="Arial"/>
              </a:rPr>
              <a:t>Drell Yan run (after LS3?)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2EA41F5D-1595-FAA5-4CDD-82718D318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5600" y="6383848"/>
            <a:ext cx="86106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2024-08-21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NA-CONS Access control WP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INDICO 1446798</a:t>
            </a:r>
          </a:p>
        </p:txBody>
      </p:sp>
    </p:spTree>
    <p:extLst>
      <p:ext uri="{BB962C8B-B14F-4D97-AF65-F5344CB8AC3E}">
        <p14:creationId xmlns:p14="http://schemas.microsoft.com/office/powerpoint/2010/main" val="4039923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755" y="1600200"/>
            <a:ext cx="10526485" cy="48768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11376025" cy="655379"/>
          </a:xfrm>
        </p:spPr>
        <p:txBody>
          <a:bodyPr/>
          <a:lstStyle/>
          <a:p>
            <a:r>
              <a:rPr lang="en-US" sz="3200" dirty="0"/>
              <a:t>2. EHN1/EHN2 PPS renovation preliminary study</a:t>
            </a:r>
            <a:endParaRPr lang="en-GB" sz="3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8F42BFE2-43A7-E5EF-5047-FAF4CA93FC25}"/>
              </a:ext>
            </a:extLst>
          </p:cNvPr>
          <p:cNvSpPr txBox="1">
            <a:spLocks/>
          </p:cNvSpPr>
          <p:nvPr/>
        </p:nvSpPr>
        <p:spPr>
          <a:xfrm>
            <a:off x="432980" y="916790"/>
            <a:ext cx="11553982" cy="35308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GB" sz="1600" dirty="0"/>
              <a:t>The task will be carried out under the S289 contract. The contractor is required to conduct, document, and provide a preliminary study for the future SPS experimental areas access and safety system :</a:t>
            </a:r>
          </a:p>
          <a:p>
            <a:pPr lvl="3">
              <a:buFontTx/>
              <a:buChar char="-"/>
              <a:defRPr/>
            </a:pPr>
            <a:r>
              <a:rPr lang="en-GB" sz="1600" dirty="0"/>
              <a:t>Recommendations from the risk assessment process for EHN1 and EHN2 (new safety functions, integration of SAS PPE, etc…)</a:t>
            </a:r>
          </a:p>
          <a:p>
            <a:pPr lvl="3">
              <a:buFontTx/>
              <a:buChar char="-"/>
              <a:defRPr/>
            </a:pPr>
            <a:r>
              <a:rPr lang="en-GB" sz="1600" dirty="0"/>
              <a:t>Update the ageing automation infrastructure to address the obsolescence of Siemens S7-300 and S7-400 components</a:t>
            </a:r>
            <a:endParaRPr lang="en-GB" sz="1500" dirty="0"/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GB" sz="1600" dirty="0"/>
              <a:t>Quotation request (Technical specification) has been sent to the contractor </a:t>
            </a:r>
          </a:p>
          <a:p>
            <a:pPr lvl="2">
              <a:buFont typeface="Wingdings" panose="05000000000000000000" pitchFamily="2" charset="2"/>
              <a:buChar char="q"/>
              <a:defRPr/>
            </a:pPr>
            <a:r>
              <a:rPr lang="en-GB" sz="1600" dirty="0">
                <a:solidFill>
                  <a:srgbClr val="0033A0"/>
                </a:solidFill>
                <a:latin typeface="Arial"/>
              </a:rPr>
              <a:t>Delivery before the end of 2024</a:t>
            </a:r>
          </a:p>
          <a:p>
            <a:pPr marL="324000" marR="0" lvl="2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en-GB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14A6DA-8403-6019-4885-6471BBB1C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55" y="3614703"/>
            <a:ext cx="2525486" cy="2510063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18A5487-E102-D14E-2BF9-007127B47C21}"/>
              </a:ext>
            </a:extLst>
          </p:cNvPr>
          <p:cNvSpPr txBox="1">
            <a:spLocks/>
          </p:cNvSpPr>
          <p:nvPr/>
        </p:nvSpPr>
        <p:spPr>
          <a:xfrm>
            <a:off x="3215641" y="3808040"/>
            <a:ext cx="5293924" cy="13447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marR="0" lvl="2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en-GB" sz="1600" u="sng" dirty="0">
                <a:solidFill>
                  <a:srgbClr val="0033A0"/>
                </a:solidFill>
                <a:latin typeface="Arial"/>
              </a:rPr>
              <a:t>Preliminary study deliverables</a:t>
            </a:r>
            <a:r>
              <a:rPr lang="en-GB" sz="1600" dirty="0">
                <a:solidFill>
                  <a:srgbClr val="0033A0"/>
                </a:solidFill>
                <a:latin typeface="Arial"/>
              </a:rPr>
              <a:t>: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Tx/>
              <a:buChar char="-"/>
              <a:tabLst/>
              <a:defRPr/>
            </a:pPr>
            <a:r>
              <a:rPr lang="en-GB" sz="1600" dirty="0">
                <a:solidFill>
                  <a:srgbClr val="0033A0"/>
                </a:solidFill>
                <a:latin typeface="Arial"/>
              </a:rPr>
              <a:t>System requirements specification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Tx/>
              <a:buChar char="-"/>
              <a:tabLst/>
              <a:defRPr/>
            </a:pPr>
            <a:r>
              <a:rPr lang="en-GB" sz="1600" dirty="0">
                <a:solidFill>
                  <a:srgbClr val="0033A0"/>
                </a:solidFill>
                <a:latin typeface="Arial"/>
              </a:rPr>
              <a:t>Impact analysis</a:t>
            </a:r>
            <a:endParaRPr lang="en-US" sz="1600" dirty="0">
              <a:solidFill>
                <a:srgbClr val="0033A0"/>
              </a:solidFill>
              <a:latin typeface="Arial"/>
            </a:endParaRP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Tx/>
              <a:buChar char="-"/>
              <a:tabLst/>
              <a:defRPr/>
            </a:pPr>
            <a:r>
              <a:rPr lang="en-US" sz="1600" dirty="0">
                <a:solidFill>
                  <a:srgbClr val="0033A0"/>
                </a:solidFill>
                <a:latin typeface="Arial"/>
              </a:rPr>
              <a:t>Project documentation plan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Tx/>
              <a:buChar char="-"/>
              <a:tabLst/>
              <a:defRPr/>
            </a:pPr>
            <a:r>
              <a:rPr lang="en-US" sz="1600" dirty="0">
                <a:solidFill>
                  <a:srgbClr val="0033A0"/>
                </a:solidFill>
                <a:latin typeface="Arial"/>
              </a:rPr>
              <a:t>System design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FontTx/>
              <a:buChar char="-"/>
              <a:tabLst/>
              <a:defRPr/>
            </a:pPr>
            <a:r>
              <a:rPr lang="en-US" sz="1600" dirty="0">
                <a:solidFill>
                  <a:srgbClr val="0033A0"/>
                </a:solidFill>
                <a:latin typeface="Arial"/>
              </a:rPr>
              <a:t>Hardware design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2612FB7-E281-B596-941A-42399F21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5600" y="6383848"/>
            <a:ext cx="86106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2024-08-21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NA-CONS Access control WP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INDICO 1446798</a:t>
            </a:r>
          </a:p>
        </p:txBody>
      </p:sp>
    </p:spTree>
    <p:extLst>
      <p:ext uri="{BB962C8B-B14F-4D97-AF65-F5344CB8AC3E}">
        <p14:creationId xmlns:p14="http://schemas.microsoft.com/office/powerpoint/2010/main" val="711673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3088</TotalTime>
  <Words>387</Words>
  <Application>Microsoft Office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 WP5.1.6 Access control</vt:lpstr>
      <vt:lpstr>PowerPoint Presentation</vt:lpstr>
      <vt:lpstr>1. Access Point (SAS PPE)</vt:lpstr>
      <vt:lpstr>2. EHN2 Risk Assessment</vt:lpstr>
      <vt:lpstr>2. EHN1/EHN2 PPS renovation preliminary study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Thibaut Michael Lang</dc:creator>
  <cp:lastModifiedBy>Thibaut Michael Lang</cp:lastModifiedBy>
  <cp:revision>16</cp:revision>
  <dcterms:created xsi:type="dcterms:W3CDTF">2023-12-05T08:53:18Z</dcterms:created>
  <dcterms:modified xsi:type="dcterms:W3CDTF">2024-08-21T08:27:25Z</dcterms:modified>
</cp:coreProperties>
</file>