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2" r:id="rId3"/>
    <p:sldId id="300" r:id="rId4"/>
    <p:sldId id="301" r:id="rId5"/>
    <p:sldId id="306" r:id="rId6"/>
    <p:sldId id="316" r:id="rId7"/>
    <p:sldId id="305" r:id="rId8"/>
    <p:sldId id="307" r:id="rId9"/>
    <p:sldId id="310" r:id="rId10"/>
    <p:sldId id="317" r:id="rId11"/>
    <p:sldId id="318" r:id="rId12"/>
    <p:sldId id="308" r:id="rId13"/>
    <p:sldId id="313" r:id="rId14"/>
    <p:sldId id="319" r:id="rId15"/>
    <p:sldId id="264" r:id="rId1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F0C"/>
    <a:srgbClr val="17E117"/>
    <a:srgbClr val="52DEDF"/>
    <a:srgbClr val="EEEF00"/>
    <a:srgbClr val="1515B6"/>
    <a:srgbClr val="EA1513"/>
    <a:srgbClr val="FF7F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EDEA9-C8F7-452B-8AD4-BE7C36B448A1}" type="datetimeFigureOut">
              <a:rPr lang="pl-PL" smtClean="0"/>
              <a:t>18.08.2024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D2187-7F02-4C11-B35F-C7E2E2EC05B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9854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D2187-7F02-4C11-B35F-C7E2E2EC05B0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7427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D2187-7F02-4C11-B35F-C7E2E2EC05B0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692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A7B56A-FCB4-CDCC-9816-D3A2FC1DC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0F6E792-EA16-8CBD-5805-24E051E4E5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44161DB-D85B-DF46-9D21-7D5B43FF7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B542BE6-5DC0-45FC-0CAE-BF3A2B372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264FA22-0AAE-8BE8-9B57-99DB7A471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523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82EC342-C7AC-1FAD-56A9-B2184BAB0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CB0098C-414B-4FB7-211C-BF35123234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1AE2D4E-274C-1EE7-FA9B-1C65AD871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9F90762-9104-C7C9-A356-1AB90E30D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C780C84-3D4C-A682-F2B0-806FE05D5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5138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31B32423-436D-14D6-7895-44BB3FA701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ED74A9A-83DC-6D2A-85D1-B827FE5C8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0EAC438-81C8-6376-4113-464525376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8F2917B-32CF-D833-7932-706F55AAB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CB52D3B-2A6E-C15F-57C9-8D49008F0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043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05F0A0-A66C-5E6B-5ABC-76D121DC5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E9AB4BB-C4EF-C465-A484-974E88E82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814A31A-482D-34D6-8443-EFF0B9C24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821E264-F651-A98D-6706-A0DC931C7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46CDC4-6626-6275-C459-AF2C3196F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313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2512B3-F65D-4B18-7669-54FDD11B7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D805862-FDD7-C312-A1F4-FE9AD2ABC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68EE1A7-E707-BDA0-C32C-81F2880DA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201FB1D-22B2-0970-E259-BC4D6EC86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68DDAD1-4ACD-9F6E-71C5-1B393DFC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1072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498CEB-C4C7-8564-C5D7-0FAB799D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E648DBF-A8D0-746C-8695-6465C7C7FE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C0979C6-4E9F-1679-669E-C44AC0CC2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68F0C96-4761-A032-F15C-BDBDC2A62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ACE65CD-7B78-3BEB-0AC1-39D6315CD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B773FB4-F0C6-D627-AF7C-DE63277B8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3437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127756-7918-FE73-4553-658DA1B57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1DBC58E-B50F-7CCB-DFA4-0BEB8CFB6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1766F4F-AA63-56A6-51FC-10AC8EA799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B11C5CD-2F87-49A1-0A02-EEFA16CFB2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63BB4A2-6605-5BE0-F744-CD946BCF9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105E91DF-0B65-D9CB-63BF-9B24EB8FE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5D31651-F4E4-53BB-D261-9A134829D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83E9F6A-3DD8-0CCE-8651-6D4586FF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435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E38D1A-8BED-B083-E9E7-6A260167D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B795B1D-233E-25F8-1AAF-C2E8EEA78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8BB2BF9-4167-DF77-0E4D-A7C29A8F4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C448141-E8A5-5558-55F2-97C5D0887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8834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C56C497-D5B1-832F-74D0-0AC969826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475C023-5055-A303-FA6C-C3217E01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EC1AFEE-02EB-F7B4-1507-D51B503BF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3198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D8D749-191C-9F7B-D584-85B52EB80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A344B26-1D04-5B49-46A1-8D50A0434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A390BAD-C4AB-98F0-D03D-54D0E5A9FD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50554C5-7957-5D59-DAB6-9ABF2306C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B26AB8-0CFA-61BD-5235-697941A03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0C506C3-BC8A-B60A-943E-195C8C5E4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782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23DDC4C-88F8-A560-B76A-1E7F6210E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6B52D6-0B4E-5207-C4B4-E2953BE01D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9F5A04C-6554-B8B0-99F7-6E7B73B5F1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CA1C661-03D5-CA2B-3694-F01571236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17.07.2024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8BA69EA-A000-8591-652B-F2D6AEE1F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57A8ADF-B8DA-2D00-8B7A-121DA25BF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32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6538647D-D5E6-592D-BBC8-B938A5BFC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A64CDDF-AAC2-18B3-5241-C9E00D149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4D10835-9623-3E82-0497-199C3F46C7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pl-PL"/>
              <a:t>17.07.2024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E5FEC7E-7568-62B5-917F-F8835F768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B57401F-4BC5-FFA2-07BE-451E6517C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053D1D-1745-4029-A426-69C756EF8B2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562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C6FC55-4FE6-F53B-1EFD-0FDDC989BD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6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</a:t>
            </a:r>
            <a:r>
              <a:rPr lang="pl-PL" sz="66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lang="en-GB" sz="66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al</a:t>
            </a:r>
            <a:r>
              <a:rPr lang="pl-PL" sz="66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AU" sz="66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positioning</a:t>
            </a:r>
            <a:r>
              <a:rPr lang="pl-PL" sz="66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system</a:t>
            </a:r>
            <a:endParaRPr lang="pl-PL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9569E2C-98BE-5133-75EE-5A4694AD83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Mikołaj Kucharski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ALICE -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az 5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66720AAC-BAA3-95F1-9E61-097963B7C3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7562D124-7B83-F536-E0BF-3E12DBAC2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004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E47BBB91-72E9-5708-FE87-6918BB1C8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50553"/>
            <a:ext cx="5671227" cy="5407448"/>
          </a:xfrm>
          <a:prstGeom prst="rect">
            <a:avLst/>
          </a:prstGeom>
        </p:spPr>
      </p:pic>
      <p:pic>
        <p:nvPicPr>
          <p:cNvPr id="3" name="Obraz 2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45D0F5B1-259F-EA68-C9EA-C48FD8934A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"/>
            <a:ext cx="12192001" cy="1325563"/>
          </a:xfrm>
        </p:spPr>
        <p:txBody>
          <a:bodyPr>
            <a:normAutofit/>
          </a:bodyPr>
          <a:lstStyle/>
          <a:p>
            <a:pPr algn="ctr"/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ovement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module (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closing module)</a:t>
            </a: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10</a:t>
            </a:fld>
            <a:endParaRPr lang="pl-PL" dirty="0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F1B1EB06-EEB3-65A4-F877-3B62160CE809}"/>
              </a:ext>
            </a:extLst>
          </p:cNvPr>
          <p:cNvSpPr txBox="1"/>
          <p:nvPr/>
        </p:nvSpPr>
        <p:spPr>
          <a:xfrm>
            <a:off x="8956964" y="1687326"/>
            <a:ext cx="2743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spherical bearing mounted on each linear carriage is to allow absorption of frame deformation and ensure correct operation of the carriage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BD5FD915-BF05-1BDE-9651-77BFD27E4B94}"/>
              </a:ext>
            </a:extLst>
          </p:cNvPr>
          <p:cNvCxnSpPr/>
          <p:nvPr/>
        </p:nvCxnSpPr>
        <p:spPr>
          <a:xfrm flipH="1">
            <a:off x="-1" y="3677055"/>
            <a:ext cx="409534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id="{B601B6CB-DB1B-0DD1-4DF8-64ACB83BFFEF}"/>
              </a:ext>
            </a:extLst>
          </p:cNvPr>
          <p:cNvCxnSpPr>
            <a:cxnSpLocks/>
          </p:cNvCxnSpPr>
          <p:nvPr/>
        </p:nvCxnSpPr>
        <p:spPr>
          <a:xfrm flipH="1" flipV="1">
            <a:off x="-1" y="2869660"/>
            <a:ext cx="4095346" cy="8073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>
            <a:extLst>
              <a:ext uri="{FF2B5EF4-FFF2-40B4-BE49-F238E27FC236}">
                <a16:creationId xmlns:a16="http://schemas.microsoft.com/office/drawing/2014/main" id="{897109D5-61B8-0AD4-251D-4DF1307CA2B7}"/>
              </a:ext>
            </a:extLst>
          </p:cNvPr>
          <p:cNvCxnSpPr/>
          <p:nvPr/>
        </p:nvCxnSpPr>
        <p:spPr>
          <a:xfrm flipV="1">
            <a:off x="670560" y="3011424"/>
            <a:ext cx="54864" cy="665631"/>
          </a:xfrm>
          <a:prstGeom prst="straightConnector1">
            <a:avLst/>
          </a:prstGeom>
          <a:ln w="53975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CF2FA887-3402-1BEB-13E0-4E97DFEF2BC6}"/>
              </a:ext>
            </a:extLst>
          </p:cNvPr>
          <p:cNvSpPr txBox="1"/>
          <p:nvPr/>
        </p:nvSpPr>
        <p:spPr>
          <a:xfrm>
            <a:off x="88586" y="2869659"/>
            <a:ext cx="52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b="1" dirty="0">
                <a:solidFill>
                  <a:srgbClr val="FF0000"/>
                </a:solidFill>
              </a:rPr>
              <a:t>α</a:t>
            </a:r>
            <a:endParaRPr lang="en-GB" sz="4400" b="1" dirty="0">
              <a:solidFill>
                <a:srgbClr val="FF0000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5426C1E-3990-1EDD-31A4-9F4B029DA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F25D87C9-1EA2-92B4-A1CB-1C270393D484}"/>
              </a:ext>
            </a:extLst>
          </p:cNvPr>
          <p:cNvSpPr txBox="1"/>
          <p:nvPr/>
        </p:nvSpPr>
        <p:spPr>
          <a:xfrm>
            <a:off x="5424747" y="6385023"/>
            <a:ext cx="336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	INA GE20-AX Prumex.cz</a:t>
            </a:r>
            <a:endParaRPr lang="en-AU" sz="1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INA GE 20-AX | Prumex.cz">
            <a:extLst>
              <a:ext uri="{FF2B5EF4-FFF2-40B4-BE49-F238E27FC236}">
                <a16:creationId xmlns:a16="http://schemas.microsoft.com/office/drawing/2014/main" id="{93C5C6BD-C7DD-4D51-5112-C3B155CA5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458" y="1846283"/>
            <a:ext cx="3441506" cy="230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ymbol zastępczy daty 9">
            <a:extLst>
              <a:ext uri="{FF2B5EF4-FFF2-40B4-BE49-F238E27FC236}">
                <a16:creationId xmlns:a16="http://schemas.microsoft.com/office/drawing/2014/main" id="{EA50B047-5365-43B5-3DB0-C75CF5B4EA5A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3176275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331FBF5B-98BF-8F5C-293C-8DCB6252C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5706"/>
            <a:ext cx="7711778" cy="5412293"/>
          </a:xfrm>
          <a:prstGeom prst="rect">
            <a:avLst/>
          </a:prstGeom>
        </p:spPr>
      </p:pic>
      <p:pic>
        <p:nvPicPr>
          <p:cNvPr id="3" name="Obraz 2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45D0F5B1-259F-EA68-C9EA-C48FD8934A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pl-PL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ovement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module (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closing module)</a:t>
            </a:r>
            <a:r>
              <a:rPr lang="pl-PL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pl-PL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drive</a:t>
            </a:r>
            <a:r>
              <a:rPr lang="pl-PL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unit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11</a:t>
            </a:fld>
            <a:endParaRPr lang="pl-PL" dirty="0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F1B1EB06-EEB3-65A4-F877-3B62160CE809}"/>
              </a:ext>
            </a:extLst>
          </p:cNvPr>
          <p:cNvSpPr txBox="1"/>
          <p:nvPr/>
        </p:nvSpPr>
        <p:spPr>
          <a:xfrm>
            <a:off x="7874893" y="1472964"/>
            <a:ext cx="37125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current drive module concept is based on a trapezoidal screw and a worm gear.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system is to be manually driven and move half of the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Równoległobok 8">
            <a:extLst>
              <a:ext uri="{FF2B5EF4-FFF2-40B4-BE49-F238E27FC236}">
                <a16:creationId xmlns:a16="http://schemas.microsoft.com/office/drawing/2014/main" id="{8B58BD9C-A301-DF16-DBC9-D73DFCB5B67B}"/>
              </a:ext>
            </a:extLst>
          </p:cNvPr>
          <p:cNvSpPr/>
          <p:nvPr/>
        </p:nvSpPr>
        <p:spPr>
          <a:xfrm rot="1422462" flipH="1">
            <a:off x="654453" y="5064693"/>
            <a:ext cx="2893382" cy="177170"/>
          </a:xfrm>
          <a:prstGeom prst="parallelogram">
            <a:avLst>
              <a:gd name="adj" fmla="val 43730"/>
            </a:avLst>
          </a:prstGeom>
          <a:noFill/>
          <a:ln w="1016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712CC076-7058-3608-616A-EA2ECDD1C8B9}"/>
              </a:ext>
            </a:extLst>
          </p:cNvPr>
          <p:cNvCxnSpPr>
            <a:cxnSpLocks/>
            <a:endCxn id="9" idx="5"/>
          </p:cNvCxnSpPr>
          <p:nvPr/>
        </p:nvCxnSpPr>
        <p:spPr>
          <a:xfrm>
            <a:off x="838200" y="4600926"/>
            <a:ext cx="2552078" cy="1118449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E4EDC4C1-F631-CCC7-1EC4-26F4BEBF2F5B}"/>
              </a:ext>
            </a:extLst>
          </p:cNvPr>
          <p:cNvCxnSpPr>
            <a:cxnSpLocks/>
          </p:cNvCxnSpPr>
          <p:nvPr/>
        </p:nvCxnSpPr>
        <p:spPr>
          <a:xfrm>
            <a:off x="873744" y="4562671"/>
            <a:ext cx="2552078" cy="1118449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02" name="Picture 6" descr="Śruba trapezowa nierdzewna TR10x2 500mm + nakrętka">
            <a:extLst>
              <a:ext uri="{FF2B5EF4-FFF2-40B4-BE49-F238E27FC236}">
                <a16:creationId xmlns:a16="http://schemas.microsoft.com/office/drawing/2014/main" id="{04493688-0734-37D8-8E2A-E78D20AD9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03477" y="4071224"/>
            <a:ext cx="2367743" cy="203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08D3EF46-FAF8-971D-681F-ADABE82F6C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6" r="16284" b="14208"/>
          <a:stretch/>
        </p:blipFill>
        <p:spPr bwMode="auto">
          <a:xfrm>
            <a:off x="7677794" y="5412293"/>
            <a:ext cx="1495389" cy="119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Prostokąt 17">
            <a:extLst>
              <a:ext uri="{FF2B5EF4-FFF2-40B4-BE49-F238E27FC236}">
                <a16:creationId xmlns:a16="http://schemas.microsoft.com/office/drawing/2014/main" id="{291AD3B0-31D5-3B79-748A-402BB42C8C60}"/>
              </a:ext>
            </a:extLst>
          </p:cNvPr>
          <p:cNvSpPr/>
          <p:nvPr/>
        </p:nvSpPr>
        <p:spPr>
          <a:xfrm>
            <a:off x="7711778" y="3906912"/>
            <a:ext cx="2459442" cy="2820684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22860AD2-8844-F293-C35D-62CA2BAA8264}"/>
              </a:ext>
            </a:extLst>
          </p:cNvPr>
          <p:cNvCxnSpPr>
            <a:cxnSpLocks/>
          </p:cNvCxnSpPr>
          <p:nvPr/>
        </p:nvCxnSpPr>
        <p:spPr>
          <a:xfrm flipH="1">
            <a:off x="3553064" y="5412293"/>
            <a:ext cx="3898323" cy="307082"/>
          </a:xfrm>
          <a:prstGeom prst="straightConnector1">
            <a:avLst/>
          </a:prstGeom>
          <a:ln w="123825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">
            <a:extLst>
              <a:ext uri="{FF2B5EF4-FFF2-40B4-BE49-F238E27FC236}">
                <a16:creationId xmlns:a16="http://schemas.microsoft.com/office/drawing/2014/main" id="{1497BAA1-C7E9-1B37-270C-7902CBDAD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pole tekstowe 24">
            <a:extLst>
              <a:ext uri="{FF2B5EF4-FFF2-40B4-BE49-F238E27FC236}">
                <a16:creationId xmlns:a16="http://schemas.microsoft.com/office/drawing/2014/main" id="{3592C9D8-B399-B8ED-12D6-00B2A076EBA7}"/>
              </a:ext>
            </a:extLst>
          </p:cNvPr>
          <p:cNvSpPr txBox="1"/>
          <p:nvPr/>
        </p:nvSpPr>
        <p:spPr>
          <a:xfrm>
            <a:off x="10262919" y="5611565"/>
            <a:ext cx="20403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	</a:t>
            </a:r>
            <a:br>
              <a:rPr lang="pl-PL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Poltech</a:t>
            </a:r>
            <a:r>
              <a:rPr lang="pl-PL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S.C.</a:t>
            </a:r>
          </a:p>
          <a:p>
            <a:r>
              <a:rPr lang="pl-PL" sz="14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HanserAG</a:t>
            </a:r>
            <a:endParaRPr lang="en-AU" sz="1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Symbol zastępczy daty 9">
            <a:extLst>
              <a:ext uri="{FF2B5EF4-FFF2-40B4-BE49-F238E27FC236}">
                <a16:creationId xmlns:a16="http://schemas.microsoft.com/office/drawing/2014/main" id="{8078EEAC-8EB8-1CBA-EDDB-FF4D503BAD68}"/>
              </a:ext>
            </a:extLst>
          </p:cNvPr>
          <p:cNvSpPr txBox="1">
            <a:spLocks/>
          </p:cNvSpPr>
          <p:nvPr/>
        </p:nvSpPr>
        <p:spPr>
          <a:xfrm>
            <a:off x="10161590" y="6348296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2220259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az 19">
            <a:extLst>
              <a:ext uri="{FF2B5EF4-FFF2-40B4-BE49-F238E27FC236}">
                <a16:creationId xmlns:a16="http://schemas.microsoft.com/office/drawing/2014/main" id="{F4D36A73-0E5E-095A-5CDE-F2FA08EC2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5706"/>
            <a:ext cx="7711778" cy="5412293"/>
          </a:xfrm>
          <a:prstGeom prst="rect">
            <a:avLst/>
          </a:prstGeom>
        </p:spPr>
      </p:pic>
      <p:pic>
        <p:nvPicPr>
          <p:cNvPr id="3" name="Obraz 2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45D0F5B1-259F-EA68-C9EA-C48FD8934A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ifting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module and vertical angle setting</a:t>
            </a:r>
            <a:endParaRPr lang="pl-PL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12</a:t>
            </a:fld>
            <a:endParaRPr lang="pl-PL" dirty="0"/>
          </a:p>
        </p:txBody>
      </p: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id="{8A438E5F-81AC-6173-4F09-58B317E01CFA}"/>
              </a:ext>
            </a:extLst>
          </p:cNvPr>
          <p:cNvCxnSpPr/>
          <p:nvPr/>
        </p:nvCxnSpPr>
        <p:spPr>
          <a:xfrm flipV="1">
            <a:off x="5661497" y="1254867"/>
            <a:ext cx="0" cy="1089498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492C1B36-330F-6A9D-12B8-E39B6F0FC79C}"/>
              </a:ext>
            </a:extLst>
          </p:cNvPr>
          <p:cNvCxnSpPr/>
          <p:nvPr/>
        </p:nvCxnSpPr>
        <p:spPr>
          <a:xfrm flipV="1">
            <a:off x="1964987" y="2208178"/>
            <a:ext cx="0" cy="1089498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09F78F6B-A9AE-4FAE-5BBA-00B197AA8776}"/>
              </a:ext>
            </a:extLst>
          </p:cNvPr>
          <p:cNvSpPr txBox="1"/>
          <p:nvPr/>
        </p:nvSpPr>
        <p:spPr>
          <a:xfrm>
            <a:off x="8321202" y="1583008"/>
            <a:ext cx="332199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vertical movement of each half of the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 is to be accomplished by three screw jacks.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allow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fine adjustment of the height and angle of the detector.</a:t>
            </a:r>
          </a:p>
        </p:txBody>
      </p: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73145388-6A8B-5071-168F-DA7A489497F4}"/>
              </a:ext>
            </a:extLst>
          </p:cNvPr>
          <p:cNvCxnSpPr/>
          <p:nvPr/>
        </p:nvCxnSpPr>
        <p:spPr>
          <a:xfrm flipV="1">
            <a:off x="2876145" y="2564858"/>
            <a:ext cx="0" cy="1089498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">
            <a:extLst>
              <a:ext uri="{FF2B5EF4-FFF2-40B4-BE49-F238E27FC236}">
                <a16:creationId xmlns:a16="http://schemas.microsoft.com/office/drawing/2014/main" id="{1F28CF62-50FA-9B80-42AE-7B268BD5F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Symbol zastępczy daty 9">
            <a:extLst>
              <a:ext uri="{FF2B5EF4-FFF2-40B4-BE49-F238E27FC236}">
                <a16:creationId xmlns:a16="http://schemas.microsoft.com/office/drawing/2014/main" id="{73A76341-0346-D02A-FE8B-6F2DEA4DA839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1912746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ED96C73B-C266-14D9-6CE7-5074ADA8F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149812"/>
            <a:ext cx="4358986" cy="4708187"/>
          </a:xfrm>
          <a:prstGeom prst="rect">
            <a:avLst/>
          </a:prstGeom>
        </p:spPr>
      </p:pic>
      <p:pic>
        <p:nvPicPr>
          <p:cNvPr id="3" name="Obraz 2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45D0F5B1-259F-EA68-C9EA-C48FD8934A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8767"/>
            <a:ext cx="12191999" cy="1325563"/>
          </a:xfrm>
        </p:spPr>
        <p:txBody>
          <a:bodyPr>
            <a:normAutofit/>
          </a:bodyPr>
          <a:lstStyle/>
          <a:p>
            <a:pPr algn="ctr"/>
            <a:r>
              <a:rPr lang="pl-PL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ine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traverse and rotation module</a:t>
            </a:r>
            <a:r>
              <a:rPr lang="pl-PL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A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positioning</a:t>
            </a:r>
            <a:r>
              <a:rPr lang="pl-PL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  <a:r>
              <a:rPr lang="pl-PL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13</a:t>
            </a:fld>
            <a:endParaRPr lang="pl-PL" dirty="0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06D528C1-E9C0-F309-FC23-7FAFAD7A6CCF}"/>
              </a:ext>
            </a:extLst>
          </p:cNvPr>
          <p:cNvSpPr txBox="1"/>
          <p:nvPr/>
        </p:nvSpPr>
        <p:spPr>
          <a:xfrm>
            <a:off x="8859891" y="1687326"/>
            <a:ext cx="284027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positioning head, consisting of 3 main parts and a spherical bearing, is designed to allow accurate movement (0.1 mm) and rotation of half of the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 by means of bolts.</a:t>
            </a:r>
          </a:p>
          <a:p>
            <a:pPr algn="just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spherical bearings are intended to allow for changes in the angle of the detector accomplished with screw jacks.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0214C0A4-F61E-754C-04A7-E8AE70838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3EB6961E-1857-FAE5-7A73-E10413F9D3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5982" y="4209798"/>
            <a:ext cx="4555339" cy="2161268"/>
          </a:xfrm>
          <a:prstGeom prst="rect">
            <a:avLst/>
          </a:prstGeom>
        </p:spPr>
      </p:pic>
      <p:sp>
        <p:nvSpPr>
          <p:cNvPr id="15" name="Symbol zastępczy daty 9">
            <a:extLst>
              <a:ext uri="{FF2B5EF4-FFF2-40B4-BE49-F238E27FC236}">
                <a16:creationId xmlns:a16="http://schemas.microsoft.com/office/drawing/2014/main" id="{16F53581-49F7-FB63-EAA5-C02FCFA740B1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2043459C-9AD0-29FB-97C6-CDAF91C8610F}"/>
              </a:ext>
            </a:extLst>
          </p:cNvPr>
          <p:cNvCxnSpPr>
            <a:cxnSpLocks/>
          </p:cNvCxnSpPr>
          <p:nvPr/>
        </p:nvCxnSpPr>
        <p:spPr>
          <a:xfrm flipH="1" flipV="1">
            <a:off x="1238954" y="2312973"/>
            <a:ext cx="1535441" cy="688183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>
            <a:extLst>
              <a:ext uri="{FF2B5EF4-FFF2-40B4-BE49-F238E27FC236}">
                <a16:creationId xmlns:a16="http://schemas.microsoft.com/office/drawing/2014/main" id="{CF59D6A0-0B56-25B0-91AB-36FB4933E36C}"/>
              </a:ext>
            </a:extLst>
          </p:cNvPr>
          <p:cNvCxnSpPr>
            <a:cxnSpLocks/>
          </p:cNvCxnSpPr>
          <p:nvPr/>
        </p:nvCxnSpPr>
        <p:spPr>
          <a:xfrm flipH="1">
            <a:off x="1225684" y="2354092"/>
            <a:ext cx="1649000" cy="605943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Obraz 28">
            <a:extLst>
              <a:ext uri="{FF2B5EF4-FFF2-40B4-BE49-F238E27FC236}">
                <a16:creationId xmlns:a16="http://schemas.microsoft.com/office/drawing/2014/main" id="{D3268F73-A07A-D5D0-2CC7-EA557B96559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11" t="10040" b="1927"/>
          <a:stretch/>
        </p:blipFill>
        <p:spPr>
          <a:xfrm>
            <a:off x="3725057" y="1587380"/>
            <a:ext cx="4555340" cy="262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78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54655B1A-F672-5A8C-78D3-41ABFADB97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7"/>
          <a:stretch/>
        </p:blipFill>
        <p:spPr>
          <a:xfrm>
            <a:off x="-1" y="2294313"/>
            <a:ext cx="7746339" cy="4563687"/>
          </a:xfrm>
          <a:prstGeom prst="rect">
            <a:avLst/>
          </a:prstGeom>
        </p:spPr>
      </p:pic>
      <p:pic>
        <p:nvPicPr>
          <p:cNvPr id="3" name="Obraz 2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45D0F5B1-259F-EA68-C9EA-C48FD8934A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8767"/>
            <a:ext cx="12191999" cy="1325563"/>
          </a:xfrm>
        </p:spPr>
        <p:txBody>
          <a:bodyPr>
            <a:normAutofit/>
          </a:bodyPr>
          <a:lstStyle/>
          <a:p>
            <a:pPr algn="ctr"/>
            <a:r>
              <a:rPr lang="pl-PL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pl-PL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14</a:t>
            </a:fld>
            <a:endParaRPr lang="pl-PL" dirty="0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06D528C1-E9C0-F309-FC23-7FAFAD7A6CCF}"/>
              </a:ext>
            </a:extLst>
          </p:cNvPr>
          <p:cNvSpPr txBox="1"/>
          <p:nvPr/>
        </p:nvSpPr>
        <p:spPr>
          <a:xfrm>
            <a:off x="7955280" y="1687326"/>
            <a:ext cx="37448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course of the project, a number of problems were identified and 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solutions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selection of components and contacting companies was also an important element of work.</a:t>
            </a:r>
          </a:p>
          <a:p>
            <a:pPr algn="just"/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the couple unresolved problems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resulting from the deflection of the support frame, alternative versions of the design are still being considered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0214C0A4-F61E-754C-04A7-E8AE70838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ymbol zastępczy daty 9">
            <a:extLst>
              <a:ext uri="{FF2B5EF4-FFF2-40B4-BE49-F238E27FC236}">
                <a16:creationId xmlns:a16="http://schemas.microsoft.com/office/drawing/2014/main" id="{2E789C91-768B-2630-B059-C1B030984B6A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  <p:pic>
        <p:nvPicPr>
          <p:cNvPr id="16" name="Obraz 15">
            <a:extLst>
              <a:ext uri="{FF2B5EF4-FFF2-40B4-BE49-F238E27FC236}">
                <a16:creationId xmlns:a16="http://schemas.microsoft.com/office/drawing/2014/main" id="{E1093EE5-A5E5-FF15-8F70-CF748D58E9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982" y="1357722"/>
            <a:ext cx="2950403" cy="187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92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C6FC55-4FE6-F53B-1EFD-0FDDC989BD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9569E2C-98BE-5133-75EE-5A4694AD83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mikolaj.jacek.kucharski@cern.ch</a:t>
            </a:r>
          </a:p>
          <a:p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person: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Maciej Czarnynoga</a:t>
            </a:r>
          </a:p>
          <a:p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maciej.marek.czarnynoga@cern.ch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5477BD7-403B-8280-85B1-B91984F19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015D950-B550-6130-C299-FB63D8AA1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15</a:t>
            </a:fld>
            <a:endParaRPr lang="pl-PL"/>
          </a:p>
        </p:txBody>
      </p:sp>
      <p:pic>
        <p:nvPicPr>
          <p:cNvPr id="6" name="Obraz 5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1F5085A0-C99A-D62A-CE19-DCF2C6FF84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5D5D3B9-D7A7-FF50-2B95-AA81EB760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ymbol zastępczy daty 9">
            <a:extLst>
              <a:ext uri="{FF2B5EF4-FFF2-40B4-BE49-F238E27FC236}">
                <a16:creationId xmlns:a16="http://schemas.microsoft.com/office/drawing/2014/main" id="{2CC1A662-4297-C5B4-7574-6FB3327B0FE5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2609480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Obraz 28">
            <a:extLst>
              <a:ext uri="{FF2B5EF4-FFF2-40B4-BE49-F238E27FC236}">
                <a16:creationId xmlns:a16="http://schemas.microsoft.com/office/drawing/2014/main" id="{F8C3E82D-4749-0AE0-5243-E5B664E3D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87" y="1156815"/>
            <a:ext cx="2962426" cy="5169550"/>
          </a:xfrm>
          <a:prstGeom prst="rect">
            <a:avLst/>
          </a:prstGeom>
        </p:spPr>
      </p:pic>
      <p:pic>
        <p:nvPicPr>
          <p:cNvPr id="16" name="Obraz 15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49FE893F-2C24-6702-D071-1822C59C40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ositioning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ystem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general concept</a:t>
            </a:r>
            <a:endParaRPr lang="pl-PL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2</a:t>
            </a:fld>
            <a:endParaRPr lang="pl-PL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72CB5A6A-27E6-A04C-44B5-CFA8C8F4BB0A}"/>
              </a:ext>
            </a:extLst>
          </p:cNvPr>
          <p:cNvSpPr txBox="1"/>
          <p:nvPr/>
        </p:nvSpPr>
        <p:spPr>
          <a:xfrm>
            <a:off x="7660178" y="1687326"/>
            <a:ext cx="40399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eneral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project requirements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ystem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must be constructed on a frame designed by CERN Civil Engineering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ystem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must allow the two halves of the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 to be moved by 250mm and closed around the beampipe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D997D1A5-CCF3-82FD-4A24-E69658564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Obraz 22" descr="Obraz zawierający Klocek zabawka&#10;&#10;Opis wygenerowany automatycznie">
            <a:extLst>
              <a:ext uri="{FF2B5EF4-FFF2-40B4-BE49-F238E27FC236}">
                <a16:creationId xmlns:a16="http://schemas.microsoft.com/office/drawing/2014/main" id="{FB79206C-B00A-B567-3503-6EFB60D829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3" r="18148" b="6272"/>
          <a:stretch/>
        </p:blipFill>
        <p:spPr>
          <a:xfrm>
            <a:off x="2470999" y="4060766"/>
            <a:ext cx="3387683" cy="2478145"/>
          </a:xfrm>
          <a:prstGeom prst="rect">
            <a:avLst/>
          </a:prstGeom>
        </p:spPr>
      </p:pic>
      <p:pic>
        <p:nvPicPr>
          <p:cNvPr id="27" name="Obraz 26" descr="Obraz zawierający kostka/sześcian, design, pudełko&#10;&#10;Opis wygenerowany automatycznie">
            <a:extLst>
              <a:ext uri="{FF2B5EF4-FFF2-40B4-BE49-F238E27FC236}">
                <a16:creationId xmlns:a16="http://schemas.microsoft.com/office/drawing/2014/main" id="{26DC36E4-BA69-92CE-FB54-4841574F2D4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3273" r="5731"/>
          <a:stretch/>
        </p:blipFill>
        <p:spPr>
          <a:xfrm>
            <a:off x="3997202" y="1536418"/>
            <a:ext cx="2266438" cy="2262185"/>
          </a:xfrm>
          <a:prstGeom prst="rect">
            <a:avLst/>
          </a:prstGeom>
        </p:spPr>
      </p:pic>
      <p:sp>
        <p:nvSpPr>
          <p:cNvPr id="30" name="Symbol zastępczy daty 9">
            <a:extLst>
              <a:ext uri="{FF2B5EF4-FFF2-40B4-BE49-F238E27FC236}">
                <a16:creationId xmlns:a16="http://schemas.microsoft.com/office/drawing/2014/main" id="{AF8FF699-BE2E-B23E-C8C0-EBD7BB8B2E0E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1425793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>
            <a:extLst>
              <a:ext uri="{FF2B5EF4-FFF2-40B4-BE49-F238E27FC236}">
                <a16:creationId xmlns:a16="http://schemas.microsoft.com/office/drawing/2014/main" id="{3E678F85-770C-114B-5D17-EA610851A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842" y="1256950"/>
            <a:ext cx="6789907" cy="5601050"/>
          </a:xfrm>
          <a:prstGeom prst="rect">
            <a:avLst/>
          </a:prstGeom>
        </p:spPr>
      </p:pic>
      <p:pic>
        <p:nvPicPr>
          <p:cNvPr id="7" name="Obraz 6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A4D0B3F9-06C0-DA48-FF58-99146F5FBB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ositioning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ystem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general concept</a:t>
            </a:r>
            <a:endParaRPr lang="pl-PL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3</a:t>
            </a:fld>
            <a:endParaRPr lang="pl-PL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B03857DD-35B7-2F3E-5B3A-6DE7FAE140A6}"/>
              </a:ext>
            </a:extLst>
          </p:cNvPr>
          <p:cNvSpPr txBox="1"/>
          <p:nvPr/>
        </p:nvSpPr>
        <p:spPr>
          <a:xfrm>
            <a:off x="7660178" y="1687326"/>
            <a:ext cx="403998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eneral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project requirements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system must allow adjustment of the detector position in all degrees of freedom with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repeatable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accuracy of 0.1mm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must be able to operate under the load of the detector (14 tons)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must be possible to operate and position only one half of the detector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(7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tons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ACD3F85F-78A6-B0A0-C920-5E62A67CD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Obraz 19" descr="Obraz zawierający Wielobarwność, sztuka&#10;&#10;Opis wygenerowany automatycznie">
            <a:extLst>
              <a:ext uri="{FF2B5EF4-FFF2-40B4-BE49-F238E27FC236}">
                <a16:creationId xmlns:a16="http://schemas.microsoft.com/office/drawing/2014/main" id="{A158F15B-841C-4582-945A-B345349E37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664" y="733439"/>
            <a:ext cx="4181631" cy="3969065"/>
          </a:xfrm>
          <a:prstGeom prst="rect">
            <a:avLst/>
          </a:prstGeom>
        </p:spPr>
      </p:pic>
      <p:sp>
        <p:nvSpPr>
          <p:cNvPr id="21" name="pole tekstowe 20">
            <a:extLst>
              <a:ext uri="{FF2B5EF4-FFF2-40B4-BE49-F238E27FC236}">
                <a16:creationId xmlns:a16="http://schemas.microsoft.com/office/drawing/2014/main" id="{3F922460-4268-6B34-43F6-190FE50682DA}"/>
              </a:ext>
            </a:extLst>
          </p:cNvPr>
          <p:cNvSpPr txBox="1"/>
          <p:nvPr/>
        </p:nvSpPr>
        <p:spPr>
          <a:xfrm>
            <a:off x="2331758" y="1735620"/>
            <a:ext cx="305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>
                <a:solidFill>
                  <a:srgbClr val="17E1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φ</a:t>
            </a:r>
            <a:endParaRPr lang="en-GB" sz="2800" b="1" dirty="0">
              <a:solidFill>
                <a:srgbClr val="17E11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26D14760-0DFC-76B0-100A-D211FEBAF08E}"/>
              </a:ext>
            </a:extLst>
          </p:cNvPr>
          <p:cNvSpPr txBox="1"/>
          <p:nvPr/>
        </p:nvSpPr>
        <p:spPr>
          <a:xfrm>
            <a:off x="3471214" y="3401981"/>
            <a:ext cx="674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>
                <a:solidFill>
                  <a:srgbClr val="52DE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ϑ</a:t>
            </a:r>
            <a:endParaRPr lang="en-GB" sz="2800" dirty="0">
              <a:solidFill>
                <a:srgbClr val="52DED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D48CC4C4-2924-9A8E-5FBE-F24B24E218ED}"/>
              </a:ext>
            </a:extLst>
          </p:cNvPr>
          <p:cNvSpPr txBox="1"/>
          <p:nvPr/>
        </p:nvSpPr>
        <p:spPr>
          <a:xfrm>
            <a:off x="4704003" y="3148925"/>
            <a:ext cx="674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rgbClr val="EA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Z+</a:t>
            </a:r>
            <a:endParaRPr lang="en-GB" sz="2800" b="1" dirty="0">
              <a:solidFill>
                <a:srgbClr val="EA15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719B8F34-59C8-9B32-334E-C7C4708864CE}"/>
              </a:ext>
            </a:extLst>
          </p:cNvPr>
          <p:cNvSpPr txBox="1"/>
          <p:nvPr/>
        </p:nvSpPr>
        <p:spPr>
          <a:xfrm>
            <a:off x="1589787" y="1797392"/>
            <a:ext cx="674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rgbClr val="EA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Z-</a:t>
            </a:r>
            <a:endParaRPr lang="en-GB" sz="2800" b="1" dirty="0">
              <a:solidFill>
                <a:srgbClr val="EA15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0F3FC8E9-6A40-567F-B17D-0C380868173B}"/>
              </a:ext>
            </a:extLst>
          </p:cNvPr>
          <p:cNvSpPr txBox="1"/>
          <p:nvPr/>
        </p:nvSpPr>
        <p:spPr>
          <a:xfrm>
            <a:off x="3327314" y="870606"/>
            <a:ext cx="858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rgbClr val="1515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Y+</a:t>
            </a:r>
            <a:endParaRPr lang="en-GB" sz="2800" b="1" dirty="0">
              <a:solidFill>
                <a:srgbClr val="1515B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21299DA3-52B6-7073-EFAA-7380932BB10A}"/>
              </a:ext>
            </a:extLst>
          </p:cNvPr>
          <p:cNvSpPr txBox="1"/>
          <p:nvPr/>
        </p:nvSpPr>
        <p:spPr>
          <a:xfrm>
            <a:off x="3297253" y="4198198"/>
            <a:ext cx="858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rgbClr val="1515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Y-</a:t>
            </a:r>
            <a:endParaRPr lang="en-GB" sz="2800" b="1" dirty="0">
              <a:solidFill>
                <a:srgbClr val="1515B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2FA5826B-1701-7A7D-4CEF-EB8F2CD4BE51}"/>
              </a:ext>
            </a:extLst>
          </p:cNvPr>
          <p:cNvSpPr txBox="1"/>
          <p:nvPr/>
        </p:nvSpPr>
        <p:spPr>
          <a:xfrm>
            <a:off x="4308297" y="1735620"/>
            <a:ext cx="858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rgbClr val="EEEF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</a:t>
            </a:r>
            <a:endParaRPr lang="en-GB" sz="2800" b="1" dirty="0">
              <a:solidFill>
                <a:srgbClr val="EEEF0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E5DAA1D1-10B2-EFB8-F967-20DA190FAA88}"/>
              </a:ext>
            </a:extLst>
          </p:cNvPr>
          <p:cNvSpPr txBox="1"/>
          <p:nvPr/>
        </p:nvSpPr>
        <p:spPr>
          <a:xfrm>
            <a:off x="1473614" y="3148925"/>
            <a:ext cx="858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rgbClr val="EEEF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X+</a:t>
            </a:r>
            <a:endParaRPr lang="en-GB" sz="2800" b="1" dirty="0">
              <a:solidFill>
                <a:srgbClr val="EEEF0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Symbol zastępczy daty 9">
            <a:extLst>
              <a:ext uri="{FF2B5EF4-FFF2-40B4-BE49-F238E27FC236}">
                <a16:creationId xmlns:a16="http://schemas.microsoft.com/office/drawing/2014/main" id="{7727BB7C-6B44-2AFC-71BA-33E15DADE14F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1600912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az 17">
            <a:extLst>
              <a:ext uri="{FF2B5EF4-FFF2-40B4-BE49-F238E27FC236}">
                <a16:creationId xmlns:a16="http://schemas.microsoft.com/office/drawing/2014/main" id="{ACE8AF3F-52C2-6E27-F99C-5C094B580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652" y="973415"/>
            <a:ext cx="4391496" cy="5884745"/>
          </a:xfrm>
          <a:prstGeom prst="rect">
            <a:avLst/>
          </a:prstGeom>
        </p:spPr>
      </p:pic>
      <p:pic>
        <p:nvPicPr>
          <p:cNvPr id="15" name="Obraz 14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0818C9DA-2504-19F6-ADD9-290F1412A3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pl-PL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Deflections</a:t>
            </a:r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suport </a:t>
            </a:r>
            <a:r>
              <a:rPr lang="pl-PL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</a:t>
            </a:r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4</a:t>
            </a:fld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8C4C6EFB-F2E5-0A29-C856-3CFC6B4AC0C8}"/>
              </a:ext>
            </a:extLst>
          </p:cNvPr>
          <p:cNvSpPr txBox="1"/>
          <p:nvPr/>
        </p:nvSpPr>
        <p:spPr>
          <a:xfrm>
            <a:off x="4997990" y="5819771"/>
            <a:ext cx="1167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mm</a:t>
            </a:r>
            <a:endParaRPr lang="en-GB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389E4AD5-5AA7-150F-56CA-07B82394BA05}"/>
              </a:ext>
            </a:extLst>
          </p:cNvPr>
          <p:cNvSpPr txBox="1"/>
          <p:nvPr/>
        </p:nvSpPr>
        <p:spPr>
          <a:xfrm>
            <a:off x="7660178" y="1687326"/>
            <a:ext cx="40399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the information provided, the frame designed by CERN civil engineering, can flex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13mm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(≈0.69°).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exact nature of the deflections is not known which makes it even more difficult to ensure good positioning accuracy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(0,1 mm).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AC74B262-8A94-487B-48ED-4FC4F7DBE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Łuk 18">
            <a:extLst>
              <a:ext uri="{FF2B5EF4-FFF2-40B4-BE49-F238E27FC236}">
                <a16:creationId xmlns:a16="http://schemas.microsoft.com/office/drawing/2014/main" id="{EC5F70B5-1C17-DDF5-7A90-A5C6106FD867}"/>
              </a:ext>
            </a:extLst>
          </p:cNvPr>
          <p:cNvSpPr/>
          <p:nvPr/>
        </p:nvSpPr>
        <p:spPr>
          <a:xfrm>
            <a:off x="-2573867" y="4417483"/>
            <a:ext cx="8155517" cy="109908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trzałka: w dół 19">
            <a:extLst>
              <a:ext uri="{FF2B5EF4-FFF2-40B4-BE49-F238E27FC236}">
                <a16:creationId xmlns:a16="http://schemas.microsoft.com/office/drawing/2014/main" id="{01006ADE-81CD-4C06-F99F-563DB6A3DFCF}"/>
              </a:ext>
            </a:extLst>
          </p:cNvPr>
          <p:cNvSpPr/>
          <p:nvPr/>
        </p:nvSpPr>
        <p:spPr>
          <a:xfrm>
            <a:off x="5390804" y="5093727"/>
            <a:ext cx="288595" cy="610986"/>
          </a:xfrm>
          <a:prstGeom prst="downArrow">
            <a:avLst>
              <a:gd name="adj1" fmla="val 50000"/>
              <a:gd name="adj2" fmla="val 96087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ymbol zastępczy daty 9">
            <a:extLst>
              <a:ext uri="{FF2B5EF4-FFF2-40B4-BE49-F238E27FC236}">
                <a16:creationId xmlns:a16="http://schemas.microsoft.com/office/drawing/2014/main" id="{6A2A396D-68F4-6765-8A57-2A3EBBC892CE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2941026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braz 18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2F2E92C8-2369-FB04-4347-A819CEBEE3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48FD0B34-E128-E88C-6E28-5544393F2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840" y="1619319"/>
            <a:ext cx="4743120" cy="3249037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caused by</a:t>
            </a:r>
            <a:r>
              <a:rPr lang="pl-PL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deformations of </a:t>
            </a:r>
            <a:r>
              <a:rPr lang="pl-PL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suport </a:t>
            </a:r>
            <a:r>
              <a:rPr lang="pl-PL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5</a:t>
            </a:fld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2A0D89F4-6107-C0BB-B703-A34107CA3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8577" y="4135582"/>
            <a:ext cx="3865259" cy="2206198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EF08A363-DC67-5C4F-CFEE-BEFEF5678D10}"/>
              </a:ext>
            </a:extLst>
          </p:cNvPr>
          <p:cNvSpPr txBox="1"/>
          <p:nvPr/>
        </p:nvSpPr>
        <p:spPr>
          <a:xfrm>
            <a:off x="7660178" y="1687326"/>
            <a:ext cx="403998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height tolerance between rails (S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HIWIN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HG/HQ 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0.455 mm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(≈0.02°).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tolerance of parallelism between rails (P)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HIWIN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HG/HQ 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0.05 mm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This, combined with the significant deformation of the support frame, makes the use of carts problematic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7AB5D759-6596-2A46-C993-C881F60441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6744" y="5617880"/>
            <a:ext cx="1514475" cy="838200"/>
          </a:xfrm>
          <a:prstGeom prst="rect">
            <a:avLst/>
          </a:prstGeom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9DFC8DCC-A9AA-1B2C-855C-91625C30FCDB}"/>
              </a:ext>
            </a:extLst>
          </p:cNvPr>
          <p:cNvSpPr txBox="1"/>
          <p:nvPr/>
        </p:nvSpPr>
        <p:spPr>
          <a:xfrm>
            <a:off x="8084885" y="5292546"/>
            <a:ext cx="37946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Maximum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height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tolerance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[mm]</a:t>
            </a:r>
          </a:p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Distance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rails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[mm]</a:t>
            </a:r>
          </a:p>
          <a:p>
            <a:pPr algn="just"/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Coefficient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height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tolerance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(from </a:t>
            </a:r>
            <a:r>
              <a:rPr lang="pl-P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15FFEE10-CAD9-3828-D4B1-0B9B720E5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pole tekstowe 20">
            <a:extLst>
              <a:ext uri="{FF2B5EF4-FFF2-40B4-BE49-F238E27FC236}">
                <a16:creationId xmlns:a16="http://schemas.microsoft.com/office/drawing/2014/main" id="{509784B6-B5B8-E904-0287-FE6D8231727B}"/>
              </a:ext>
            </a:extLst>
          </p:cNvPr>
          <p:cNvSpPr txBox="1"/>
          <p:nvPr/>
        </p:nvSpPr>
        <p:spPr>
          <a:xfrm>
            <a:off x="2635827" y="6385023"/>
            <a:ext cx="2306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	HIWIN </a:t>
            </a:r>
            <a:r>
              <a:rPr lang="en-AU" sz="14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catalog</a:t>
            </a:r>
            <a:endParaRPr lang="en-AU" sz="1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Symbol zastępczy daty 9">
            <a:extLst>
              <a:ext uri="{FF2B5EF4-FFF2-40B4-BE49-F238E27FC236}">
                <a16:creationId xmlns:a16="http://schemas.microsoft.com/office/drawing/2014/main" id="{32C935FA-3EA4-5194-61A9-AAD235E999F4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3000197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Support Rails for Shafting – PBC Linear">
            <a:extLst>
              <a:ext uri="{FF2B5EF4-FFF2-40B4-BE49-F238E27FC236}">
                <a16:creationId xmlns:a16="http://schemas.microsoft.com/office/drawing/2014/main" id="{0BC762F9-239F-D484-4592-445A4A60D1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1" t="3230" r="9341" b="7450"/>
          <a:stretch/>
        </p:blipFill>
        <p:spPr bwMode="auto">
          <a:xfrm>
            <a:off x="2066670" y="3562794"/>
            <a:ext cx="5398852" cy="315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Obraz 18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2F2E92C8-2369-FB04-4347-A819CEBEE3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 caused by</a:t>
            </a:r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radiation</a:t>
            </a:r>
            <a:endParaRPr lang="pl-PL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6</a:t>
            </a:fld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F08A363-DC67-5C4F-CFEE-BEFEF5678D10}"/>
              </a:ext>
            </a:extLst>
          </p:cNvPr>
          <p:cNvSpPr txBox="1"/>
          <p:nvPr/>
        </p:nvSpPr>
        <p:spPr>
          <a:xfrm>
            <a:off x="7660178" y="1687326"/>
            <a:ext cx="403998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the radiation inside the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cavern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 was not possible to use many commercially available components such as linear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plain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bearing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slide plates.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products use polymers such as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PTFE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degrade rapidly in radiation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enviroment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forced a change in the initial design concept using linear bearing shafts, which were unsuitable despite discussions with many companies. 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THOMSON, Single, 1 5/8 in Inside Dia, Mounted Plain Linear Bearing -  797X67|PLBM40OPN - Grainger">
            <a:extLst>
              <a:ext uri="{FF2B5EF4-FFF2-40B4-BE49-F238E27FC236}">
                <a16:creationId xmlns:a16="http://schemas.microsoft.com/office/drawing/2014/main" id="{757CE64F-44A6-4CF6-A228-736B9ED194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7" r="-396" b="10379"/>
          <a:stretch/>
        </p:blipFill>
        <p:spPr bwMode="auto">
          <a:xfrm>
            <a:off x="514845" y="1811649"/>
            <a:ext cx="3683229" cy="299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C9CAD7-1187-C915-586B-74CE1C7EE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5D576852-DD5A-1E55-7515-571467BDFC38}"/>
              </a:ext>
            </a:extLst>
          </p:cNvPr>
          <p:cNvSpPr txBox="1"/>
          <p:nvPr/>
        </p:nvSpPr>
        <p:spPr>
          <a:xfrm>
            <a:off x="3849139" y="6239238"/>
            <a:ext cx="41889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       </a:t>
            </a:r>
            <a:r>
              <a:rPr lang="en-GB" sz="14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THOMSON Plain Linear Bearing</a:t>
            </a:r>
            <a:br>
              <a:rPr lang="pl-PL" sz="14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4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	PBC </a:t>
            </a:r>
            <a:r>
              <a:rPr lang="pl-PL" sz="1400" b="0" i="0" dirty="0" err="1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Linear</a:t>
            </a:r>
            <a:endParaRPr lang="en-GB" sz="1400" b="0" i="0" dirty="0">
              <a:solidFill>
                <a:schemeClr val="bg1">
                  <a:lumMod val="50000"/>
                </a:schemeClr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AU" sz="1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ymbol zastępczy daty 9">
            <a:extLst>
              <a:ext uri="{FF2B5EF4-FFF2-40B4-BE49-F238E27FC236}">
                <a16:creationId xmlns:a16="http://schemas.microsoft.com/office/drawing/2014/main" id="{E669AD7A-0EF0-7396-DC4F-5E22CA8B6047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2545031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55AFFB9B-A8DB-872B-1FFE-D109A611C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3279"/>
            <a:ext cx="8509178" cy="5167313"/>
          </a:xfrm>
          <a:prstGeom prst="rect">
            <a:avLst/>
          </a:prstGeom>
        </p:spPr>
      </p:pic>
      <p:pic>
        <p:nvPicPr>
          <p:cNvPr id="3" name="Obraz 2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45D0F5B1-259F-EA68-C9EA-C48FD8934A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pl-PL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of </a:t>
            </a:r>
            <a:r>
              <a:rPr lang="pl-PL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positioning</a:t>
            </a:r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system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7</a:t>
            </a:fld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19F61C0B-E009-CBCB-540B-A0314F4E8F03}"/>
              </a:ext>
            </a:extLst>
          </p:cNvPr>
          <p:cNvSpPr txBox="1"/>
          <p:nvPr/>
        </p:nvSpPr>
        <p:spPr>
          <a:xfrm>
            <a:off x="8813260" y="1687326"/>
            <a:ext cx="288690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 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proposal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divided into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basic components: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module (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closing module)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lifting module and vertical angle setting</a:t>
            </a: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fine traverse and rotation module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positioning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pl-PL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A0745D67-38AE-6A37-2AD8-63534A005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ymbol zastępczy daty 9">
            <a:extLst>
              <a:ext uri="{FF2B5EF4-FFF2-40B4-BE49-F238E27FC236}">
                <a16:creationId xmlns:a16="http://schemas.microsoft.com/office/drawing/2014/main" id="{63AFAD65-4236-4951-B020-F78F69A1B226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2709063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zabawka, Modelarstwo redukcyjne, Zestaw zabawek budowlanych&#10;&#10;Opis wygenerowany automatycznie">
            <a:extLst>
              <a:ext uri="{FF2B5EF4-FFF2-40B4-BE49-F238E27FC236}">
                <a16:creationId xmlns:a16="http://schemas.microsoft.com/office/drawing/2014/main" id="{65B72D91-86EE-D2A2-7DFB-F99117C84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962" y="2188723"/>
            <a:ext cx="8233871" cy="4669277"/>
          </a:xfrm>
          <a:prstGeom prst="rect">
            <a:avLst/>
          </a:prstGeom>
        </p:spPr>
      </p:pic>
      <p:pic>
        <p:nvPicPr>
          <p:cNvPr id="3" name="Obraz 2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45D0F5B1-259F-EA68-C9EA-C48FD8934A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ovement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module (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closing module)</a:t>
            </a: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8</a:t>
            </a:fld>
            <a:endParaRPr lang="pl-PL" dirty="0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F1FD0053-A358-918A-6638-62011F917FA8}"/>
              </a:ext>
            </a:extLst>
          </p:cNvPr>
          <p:cNvSpPr/>
          <p:nvPr/>
        </p:nvSpPr>
        <p:spPr>
          <a:xfrm>
            <a:off x="6095999" y="4148846"/>
            <a:ext cx="1121923" cy="74903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id="{6C8DFD15-2F26-BEC0-DE76-787B63059858}"/>
              </a:ext>
            </a:extLst>
          </p:cNvPr>
          <p:cNvCxnSpPr>
            <a:cxnSpLocks/>
          </p:cNvCxnSpPr>
          <p:nvPr/>
        </p:nvCxnSpPr>
        <p:spPr>
          <a:xfrm>
            <a:off x="5506720" y="1793240"/>
            <a:ext cx="1711202" cy="23556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id="{CF9A8C89-1337-1DA1-0CC3-A51D7B7B90A7}"/>
              </a:ext>
            </a:extLst>
          </p:cNvPr>
          <p:cNvCxnSpPr/>
          <p:nvPr/>
        </p:nvCxnSpPr>
        <p:spPr>
          <a:xfrm flipV="1">
            <a:off x="5470759" y="4897876"/>
            <a:ext cx="1747163" cy="1767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3D5597FB-8C2D-A48E-BE86-9D7E484BA526}"/>
              </a:ext>
            </a:extLst>
          </p:cNvPr>
          <p:cNvCxnSpPr/>
          <p:nvPr/>
        </p:nvCxnSpPr>
        <p:spPr>
          <a:xfrm flipH="1" flipV="1">
            <a:off x="612842" y="1834621"/>
            <a:ext cx="5483157" cy="23142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20">
            <a:extLst>
              <a:ext uri="{FF2B5EF4-FFF2-40B4-BE49-F238E27FC236}">
                <a16:creationId xmlns:a16="http://schemas.microsoft.com/office/drawing/2014/main" id="{A206F7BD-9374-8CB9-BF11-81AF4C5A0E4F}"/>
              </a:ext>
            </a:extLst>
          </p:cNvPr>
          <p:cNvCxnSpPr/>
          <p:nvPr/>
        </p:nvCxnSpPr>
        <p:spPr>
          <a:xfrm flipH="1">
            <a:off x="612842" y="4897876"/>
            <a:ext cx="5483157" cy="1767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Obraz 6">
            <a:extLst>
              <a:ext uri="{FF2B5EF4-FFF2-40B4-BE49-F238E27FC236}">
                <a16:creationId xmlns:a16="http://schemas.microsoft.com/office/drawing/2014/main" id="{A6D65B29-A761-44C2-FDED-FD5B2525AD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842" y="1834621"/>
            <a:ext cx="4857917" cy="3239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pole tekstowe 21">
            <a:extLst>
              <a:ext uri="{FF2B5EF4-FFF2-40B4-BE49-F238E27FC236}">
                <a16:creationId xmlns:a16="http://schemas.microsoft.com/office/drawing/2014/main" id="{F1B1EB06-EEB3-65A4-F877-3B62160CE809}"/>
              </a:ext>
            </a:extLst>
          </p:cNvPr>
          <p:cNvSpPr txBox="1"/>
          <p:nvPr/>
        </p:nvSpPr>
        <p:spPr>
          <a:xfrm>
            <a:off x="8956964" y="1687326"/>
            <a:ext cx="2743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movement of the entire system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 carried out using HIWIN linear guides with INA spherical bearings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are currently in discussions with HIWIN about using their product in our design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6C2189A4-492F-2B04-04B3-3CA4E1465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Symbol zastępczy daty 9">
            <a:extLst>
              <a:ext uri="{FF2B5EF4-FFF2-40B4-BE49-F238E27FC236}">
                <a16:creationId xmlns:a16="http://schemas.microsoft.com/office/drawing/2014/main" id="{B5295828-0B60-9C0E-86A5-078FA6A8D49D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</p:spTree>
    <p:extLst>
      <p:ext uri="{BB962C8B-B14F-4D97-AF65-F5344CB8AC3E}">
        <p14:creationId xmlns:p14="http://schemas.microsoft.com/office/powerpoint/2010/main" val="665477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Grafika, projekt graficzny, clipart, krąg&#10;&#10;Opis wygenerowany automatycznie">
            <a:extLst>
              <a:ext uri="{FF2B5EF4-FFF2-40B4-BE49-F238E27FC236}">
                <a16:creationId xmlns:a16="http://schemas.microsoft.com/office/drawing/2014/main" id="{45D0F5B1-259F-EA68-C9EA-C48FD8934A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" t="2646"/>
          <a:stretch/>
        </p:blipFill>
        <p:spPr>
          <a:xfrm>
            <a:off x="0" y="0"/>
            <a:ext cx="1225684" cy="894652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9EB9C458-E264-53F3-D436-EA67FDB7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ovement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module (</a:t>
            </a:r>
            <a:r>
              <a:rPr lang="en-GB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FoCal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closing module)</a:t>
            </a:r>
          </a:p>
        </p:txBody>
      </p:sp>
      <p:sp>
        <p:nvSpPr>
          <p:cNvPr id="10" name="Symbol zastępczy daty 9">
            <a:extLst>
              <a:ext uri="{FF2B5EF4-FFF2-40B4-BE49-F238E27FC236}">
                <a16:creationId xmlns:a16="http://schemas.microsoft.com/office/drawing/2014/main" id="{C05C6D80-2236-9BF1-9C9F-5ABAD2D1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22.08.2024</a:t>
            </a:r>
          </a:p>
        </p:txBody>
      </p:sp>
      <p:sp>
        <p:nvSpPr>
          <p:cNvPr id="11" name="Symbol zastępczy numeru slajdu 10">
            <a:extLst>
              <a:ext uri="{FF2B5EF4-FFF2-40B4-BE49-F238E27FC236}">
                <a16:creationId xmlns:a16="http://schemas.microsoft.com/office/drawing/2014/main" id="{F2E7D1CA-F3D4-B390-8545-3A87027E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53D1D-1745-4029-A426-69C756EF8B26}" type="slidenum">
              <a:rPr lang="pl-PL" smtClean="0"/>
              <a:t>9</a:t>
            </a:fld>
            <a:endParaRPr lang="pl-PL" dirty="0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F1B1EB06-EEB3-65A4-F877-3B62160CE809}"/>
              </a:ext>
            </a:extLst>
          </p:cNvPr>
          <p:cNvSpPr txBox="1"/>
          <p:nvPr/>
        </p:nvSpPr>
        <p:spPr>
          <a:xfrm>
            <a:off x="8473390" y="1687326"/>
            <a:ext cx="32267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Half of the detector </a:t>
            </a:r>
            <a:r>
              <a:rPr lang="pl-P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supported on 3 carriages forming a plane regardless of the deflection of the support frame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distance between the two rails of the linear guides will be provided by a plate (beige) that will be fixed only on the side of the two support points (left). The side with one support point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A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 be able to slide on top of the </a:t>
            </a:r>
            <a:b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I-beam</a:t>
            </a: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57DB7846-D809-B5C8-B382-D4818E01E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687326"/>
            <a:ext cx="7635190" cy="4421644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83FF8851-60B9-8D1D-A1A0-45C74A9DC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939" y="0"/>
            <a:ext cx="894061" cy="89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9A98F4EF-A053-641F-4652-117CFBF8A0CB}"/>
              </a:ext>
            </a:extLst>
          </p:cNvPr>
          <p:cNvCxnSpPr>
            <a:cxnSpLocks/>
          </p:cNvCxnSpPr>
          <p:nvPr/>
        </p:nvCxnSpPr>
        <p:spPr>
          <a:xfrm>
            <a:off x="6954683" y="6247341"/>
            <a:ext cx="1083853" cy="0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4E634996-149A-CB4B-828E-E3A74A07731A}"/>
              </a:ext>
            </a:extLst>
          </p:cNvPr>
          <p:cNvSpPr txBox="1"/>
          <p:nvPr/>
        </p:nvSpPr>
        <p:spPr>
          <a:xfrm>
            <a:off x="7045165" y="5878009"/>
            <a:ext cx="993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solidFill>
                  <a:srgbClr val="FF0000"/>
                </a:solidFill>
              </a:rPr>
              <a:t>Sliding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95210324-E43A-154C-4990-07735F1EEE7D}"/>
              </a:ext>
            </a:extLst>
          </p:cNvPr>
          <p:cNvSpPr txBox="1"/>
          <p:nvPr/>
        </p:nvSpPr>
        <p:spPr>
          <a:xfrm>
            <a:off x="2090842" y="5924304"/>
            <a:ext cx="993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solidFill>
                  <a:srgbClr val="FF0000"/>
                </a:solidFill>
              </a:rPr>
              <a:t>Fixed</a:t>
            </a:r>
          </a:p>
        </p:txBody>
      </p:sp>
      <p:grpSp>
        <p:nvGrpSpPr>
          <p:cNvPr id="50" name="Grupa 49">
            <a:extLst>
              <a:ext uri="{FF2B5EF4-FFF2-40B4-BE49-F238E27FC236}">
                <a16:creationId xmlns:a16="http://schemas.microsoft.com/office/drawing/2014/main" id="{9B5E6E79-7678-9F40-F501-B3A99500AA17}"/>
              </a:ext>
            </a:extLst>
          </p:cNvPr>
          <p:cNvGrpSpPr/>
          <p:nvPr/>
        </p:nvGrpSpPr>
        <p:grpSpPr>
          <a:xfrm>
            <a:off x="1347493" y="5812531"/>
            <a:ext cx="732798" cy="440107"/>
            <a:chOff x="2741318" y="6134027"/>
            <a:chExt cx="732798" cy="440107"/>
          </a:xfrm>
        </p:grpSpPr>
        <p:sp>
          <p:nvSpPr>
            <p:cNvPr id="24" name="Trójkąt równoramienny 23">
              <a:extLst>
                <a:ext uri="{FF2B5EF4-FFF2-40B4-BE49-F238E27FC236}">
                  <a16:creationId xmlns:a16="http://schemas.microsoft.com/office/drawing/2014/main" id="{0B31B9C5-8187-CDDB-6106-18A55513291A}"/>
                </a:ext>
              </a:extLst>
            </p:cNvPr>
            <p:cNvSpPr/>
            <p:nvPr/>
          </p:nvSpPr>
          <p:spPr>
            <a:xfrm>
              <a:off x="2919379" y="6134027"/>
              <a:ext cx="370756" cy="319617"/>
            </a:xfrm>
            <a:prstGeom prst="triangl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Łącznik prosty 25">
              <a:extLst>
                <a:ext uri="{FF2B5EF4-FFF2-40B4-BE49-F238E27FC236}">
                  <a16:creationId xmlns:a16="http://schemas.microsoft.com/office/drawing/2014/main" id="{634C3716-0C22-7CEE-19BE-FE17F5C3770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107732" y="6088192"/>
              <a:ext cx="931" cy="73183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y 30">
              <a:extLst>
                <a:ext uri="{FF2B5EF4-FFF2-40B4-BE49-F238E27FC236}">
                  <a16:creationId xmlns:a16="http://schemas.microsoft.com/office/drawing/2014/main" id="{E0E98A31-A64B-F2BA-CA2E-4D26A3A5223F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741318" y="6455507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Łącznik prosty 31">
              <a:extLst>
                <a:ext uri="{FF2B5EF4-FFF2-40B4-BE49-F238E27FC236}">
                  <a16:creationId xmlns:a16="http://schemas.microsoft.com/office/drawing/2014/main" id="{D0AA3E79-E8B7-0971-0B8C-6218F5E4045B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828670" y="6457796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Łącznik prosty 32">
              <a:extLst>
                <a:ext uri="{FF2B5EF4-FFF2-40B4-BE49-F238E27FC236}">
                  <a16:creationId xmlns:a16="http://schemas.microsoft.com/office/drawing/2014/main" id="{081030BD-2F4C-743B-61E8-3C48262C7BD5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929930" y="6453515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Łącznik prosty 33">
              <a:extLst>
                <a:ext uri="{FF2B5EF4-FFF2-40B4-BE49-F238E27FC236}">
                  <a16:creationId xmlns:a16="http://schemas.microsoft.com/office/drawing/2014/main" id="{FD8A784A-CAA4-7F22-C5D5-6138F692E3EB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3031282" y="6455507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Łącznik prosty 34">
              <a:extLst>
                <a:ext uri="{FF2B5EF4-FFF2-40B4-BE49-F238E27FC236}">
                  <a16:creationId xmlns:a16="http://schemas.microsoft.com/office/drawing/2014/main" id="{2A74D169-830A-AEE2-4336-942DA9759399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3118543" y="6455637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Łącznik prosty 35">
              <a:extLst>
                <a:ext uri="{FF2B5EF4-FFF2-40B4-BE49-F238E27FC236}">
                  <a16:creationId xmlns:a16="http://schemas.microsoft.com/office/drawing/2014/main" id="{D51ECF57-B382-EC91-389C-7315BF3FE367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3211459" y="6458812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Łącznik prosty 36">
              <a:extLst>
                <a:ext uri="{FF2B5EF4-FFF2-40B4-BE49-F238E27FC236}">
                  <a16:creationId xmlns:a16="http://schemas.microsoft.com/office/drawing/2014/main" id="{80901905-08D4-85BF-374A-976F34F2BD46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3306141" y="6457752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Łącznik prosty 46">
              <a:extLst>
                <a:ext uri="{FF2B5EF4-FFF2-40B4-BE49-F238E27FC236}">
                  <a16:creationId xmlns:a16="http://schemas.microsoft.com/office/drawing/2014/main" id="{94DE6932-0EC8-0853-44AF-6DBCEC0CD7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5656" y="6511176"/>
              <a:ext cx="57257" cy="576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upa 65">
            <a:extLst>
              <a:ext uri="{FF2B5EF4-FFF2-40B4-BE49-F238E27FC236}">
                <a16:creationId xmlns:a16="http://schemas.microsoft.com/office/drawing/2014/main" id="{8D88F3DE-B9E5-FE4A-5B91-DFAFD87B0306}"/>
              </a:ext>
            </a:extLst>
          </p:cNvPr>
          <p:cNvGrpSpPr/>
          <p:nvPr/>
        </p:nvGrpSpPr>
        <p:grpSpPr>
          <a:xfrm>
            <a:off x="7130791" y="5121665"/>
            <a:ext cx="732798" cy="649658"/>
            <a:chOff x="5143076" y="6008959"/>
            <a:chExt cx="732798" cy="649658"/>
          </a:xfrm>
        </p:grpSpPr>
        <p:cxnSp>
          <p:nvCxnSpPr>
            <p:cNvPr id="53" name="Łącznik prosty 52">
              <a:extLst>
                <a:ext uri="{FF2B5EF4-FFF2-40B4-BE49-F238E27FC236}">
                  <a16:creationId xmlns:a16="http://schemas.microsoft.com/office/drawing/2014/main" id="{D9897B46-5BF7-AD82-FC03-94484061E6FD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509490" y="6172675"/>
              <a:ext cx="931" cy="73183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Łącznik prosty 53">
              <a:extLst>
                <a:ext uri="{FF2B5EF4-FFF2-40B4-BE49-F238E27FC236}">
                  <a16:creationId xmlns:a16="http://schemas.microsoft.com/office/drawing/2014/main" id="{585CAEE7-0807-5C82-58FF-91C11894F8B7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5143076" y="6539990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Łącznik prosty 54">
              <a:extLst>
                <a:ext uri="{FF2B5EF4-FFF2-40B4-BE49-F238E27FC236}">
                  <a16:creationId xmlns:a16="http://schemas.microsoft.com/office/drawing/2014/main" id="{6152C4EC-6A77-3695-CC53-18862815309C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5230428" y="6542279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Łącznik prosty 55">
              <a:extLst>
                <a:ext uri="{FF2B5EF4-FFF2-40B4-BE49-F238E27FC236}">
                  <a16:creationId xmlns:a16="http://schemas.microsoft.com/office/drawing/2014/main" id="{9BBA16C0-8E13-4C4A-9FB1-E36791A965B9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5331688" y="6537998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Łącznik prosty 56">
              <a:extLst>
                <a:ext uri="{FF2B5EF4-FFF2-40B4-BE49-F238E27FC236}">
                  <a16:creationId xmlns:a16="http://schemas.microsoft.com/office/drawing/2014/main" id="{9291E3CB-CB81-84AC-23D6-61EB8F3E8DE2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5433040" y="6539990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Łącznik prosty 57">
              <a:extLst>
                <a:ext uri="{FF2B5EF4-FFF2-40B4-BE49-F238E27FC236}">
                  <a16:creationId xmlns:a16="http://schemas.microsoft.com/office/drawing/2014/main" id="{237F1E28-A240-C440-6DAC-F6A65D9B69F0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5520301" y="6540120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Łącznik prosty 58">
              <a:extLst>
                <a:ext uri="{FF2B5EF4-FFF2-40B4-BE49-F238E27FC236}">
                  <a16:creationId xmlns:a16="http://schemas.microsoft.com/office/drawing/2014/main" id="{D3297B88-D301-8D10-3EA3-33B599F5CC8F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5613217" y="6543295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Łącznik prosty 59">
              <a:extLst>
                <a:ext uri="{FF2B5EF4-FFF2-40B4-BE49-F238E27FC236}">
                  <a16:creationId xmlns:a16="http://schemas.microsoft.com/office/drawing/2014/main" id="{AAB989FA-C766-EF8D-3D5D-19F58EF6F54E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5707899" y="6542235"/>
              <a:ext cx="115322" cy="11532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Łącznik prosty 60">
              <a:extLst>
                <a:ext uri="{FF2B5EF4-FFF2-40B4-BE49-F238E27FC236}">
                  <a16:creationId xmlns:a16="http://schemas.microsoft.com/office/drawing/2014/main" id="{55F5AB13-E506-E372-9BB0-688A6DA087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07414" y="6595659"/>
              <a:ext cx="57257" cy="576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upa 62">
              <a:extLst>
                <a:ext uri="{FF2B5EF4-FFF2-40B4-BE49-F238E27FC236}">
                  <a16:creationId xmlns:a16="http://schemas.microsoft.com/office/drawing/2014/main" id="{C5715334-12C6-ED6F-E0B9-E7330DF8B6AF}"/>
                </a:ext>
              </a:extLst>
            </p:cNvPr>
            <p:cNvGrpSpPr/>
            <p:nvPr/>
          </p:nvGrpSpPr>
          <p:grpSpPr>
            <a:xfrm>
              <a:off x="5143076" y="6008959"/>
              <a:ext cx="731837" cy="320148"/>
              <a:chOff x="5141460" y="5986735"/>
              <a:chExt cx="731837" cy="320148"/>
            </a:xfrm>
          </p:grpSpPr>
          <p:sp>
            <p:nvSpPr>
              <p:cNvPr id="52" name="Trójkąt równoramienny 51">
                <a:extLst>
                  <a:ext uri="{FF2B5EF4-FFF2-40B4-BE49-F238E27FC236}">
                    <a16:creationId xmlns:a16="http://schemas.microsoft.com/office/drawing/2014/main" id="{53676F76-C953-C99A-4F96-621B3BAAECF2}"/>
                  </a:ext>
                </a:extLst>
              </p:cNvPr>
              <p:cNvSpPr/>
              <p:nvPr/>
            </p:nvSpPr>
            <p:spPr>
              <a:xfrm>
                <a:off x="5324577" y="5986735"/>
                <a:ext cx="370756" cy="319617"/>
              </a:xfrm>
              <a:prstGeom prst="triangl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2" name="Łącznik prosty 61">
                <a:extLst>
                  <a:ext uri="{FF2B5EF4-FFF2-40B4-BE49-F238E27FC236}">
                    <a16:creationId xmlns:a16="http://schemas.microsoft.com/office/drawing/2014/main" id="{C19924EE-F54B-4A0E-FBF8-8F7E9605B7A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506913" y="5940499"/>
                <a:ext cx="931" cy="73183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Owal 63">
              <a:extLst>
                <a:ext uri="{FF2B5EF4-FFF2-40B4-BE49-F238E27FC236}">
                  <a16:creationId xmlns:a16="http://schemas.microsoft.com/office/drawing/2014/main" id="{7B7BAD93-52F5-E6B6-587B-2D1CDA054DED}"/>
                </a:ext>
              </a:extLst>
            </p:cNvPr>
            <p:cNvSpPr/>
            <p:nvPr/>
          </p:nvSpPr>
          <p:spPr>
            <a:xfrm>
              <a:off x="5295335" y="6357407"/>
              <a:ext cx="151675" cy="15167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wal 64">
              <a:extLst>
                <a:ext uri="{FF2B5EF4-FFF2-40B4-BE49-F238E27FC236}">
                  <a16:creationId xmlns:a16="http://schemas.microsoft.com/office/drawing/2014/main" id="{639CBDB6-8182-967C-BF71-E284537C6850}"/>
                </a:ext>
              </a:extLst>
            </p:cNvPr>
            <p:cNvSpPr/>
            <p:nvPr/>
          </p:nvSpPr>
          <p:spPr>
            <a:xfrm>
              <a:off x="5579507" y="6357408"/>
              <a:ext cx="151675" cy="15167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2" name="Symbol zastępczy daty 9">
            <a:extLst>
              <a:ext uri="{FF2B5EF4-FFF2-40B4-BE49-F238E27FC236}">
                <a16:creationId xmlns:a16="http://schemas.microsoft.com/office/drawing/2014/main" id="{5D60F5F2-AA0C-D219-DD5C-E6B6BFAEDB53}"/>
              </a:ext>
            </a:extLst>
          </p:cNvPr>
          <p:cNvSpPr txBox="1">
            <a:spLocks/>
          </p:cNvSpPr>
          <p:nvPr/>
        </p:nvSpPr>
        <p:spPr>
          <a:xfrm>
            <a:off x="9982200" y="6360538"/>
            <a:ext cx="10976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l-PL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Kucharski</a:t>
            </a:r>
          </a:p>
        </p:txBody>
      </p:sp>
      <p:pic>
        <p:nvPicPr>
          <p:cNvPr id="73" name="Obraz 72">
            <a:extLst>
              <a:ext uri="{FF2B5EF4-FFF2-40B4-BE49-F238E27FC236}">
                <a16:creationId xmlns:a16="http://schemas.microsoft.com/office/drawing/2014/main" id="{E377934B-D989-2F8A-BCF0-D0AD9E356C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5713" y="1729157"/>
            <a:ext cx="3226774" cy="2152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74" name="Łącznik prosty ze strzałką 73">
            <a:extLst>
              <a:ext uri="{FF2B5EF4-FFF2-40B4-BE49-F238E27FC236}">
                <a16:creationId xmlns:a16="http://schemas.microsoft.com/office/drawing/2014/main" id="{C601FB3D-4309-CE27-75E7-D1149062DD3C}"/>
              </a:ext>
            </a:extLst>
          </p:cNvPr>
          <p:cNvCxnSpPr>
            <a:cxnSpLocks/>
          </p:cNvCxnSpPr>
          <p:nvPr/>
        </p:nvCxnSpPr>
        <p:spPr>
          <a:xfrm>
            <a:off x="3276682" y="3147956"/>
            <a:ext cx="609436" cy="101082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43326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16233</TotalTime>
  <Words>905</Words>
  <Application>Microsoft Office PowerPoint</Application>
  <PresentationFormat>Panoramiczny</PresentationFormat>
  <Paragraphs>138</Paragraphs>
  <Slides>15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1" baseType="lpstr">
      <vt:lpstr>Aptos</vt:lpstr>
      <vt:lpstr>Aptos Display</vt:lpstr>
      <vt:lpstr>Arial</vt:lpstr>
      <vt:lpstr>Times New Roman</vt:lpstr>
      <vt:lpstr>Wingdings</vt:lpstr>
      <vt:lpstr>Motyw pakietu Office</vt:lpstr>
      <vt:lpstr>FoCal positioning system</vt:lpstr>
      <vt:lpstr>Positioning System - general concept</vt:lpstr>
      <vt:lpstr>Positioning System - general concept</vt:lpstr>
      <vt:lpstr>Deflections of suport frame </vt:lpstr>
      <vt:lpstr>Problems caused by deformations of suport frame </vt:lpstr>
      <vt:lpstr>Problems caused by radiation</vt:lpstr>
      <vt:lpstr>Current design of positioning system</vt:lpstr>
      <vt:lpstr>Movement module (FoCal closing module)</vt:lpstr>
      <vt:lpstr>Movement module (FoCal closing module)</vt:lpstr>
      <vt:lpstr>Movement module (FoCal closing module)</vt:lpstr>
      <vt:lpstr>Movement module (FoCal closing module): drive unit</vt:lpstr>
      <vt:lpstr>Lifting module and vertical angle setting</vt:lpstr>
      <vt:lpstr>Fine traverse and rotation module (positioning head)</vt:lpstr>
      <vt:lpstr>Summary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Mikołaj</dc:creator>
  <cp:lastModifiedBy>Kucharski Mikołaj (STUD)</cp:lastModifiedBy>
  <cp:revision>145</cp:revision>
  <dcterms:created xsi:type="dcterms:W3CDTF">2024-07-05T09:29:41Z</dcterms:created>
  <dcterms:modified xsi:type="dcterms:W3CDTF">2024-08-22T07:19:16Z</dcterms:modified>
</cp:coreProperties>
</file>