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7" r:id="rId6"/>
    <p:sldId id="257" r:id="rId7"/>
    <p:sldId id="258" r:id="rId8"/>
    <p:sldId id="259" r:id="rId9"/>
    <p:sldId id="260" r:id="rId10"/>
    <p:sldId id="271" r:id="rId11"/>
    <p:sldId id="273" r:id="rId12"/>
    <p:sldId id="275" r:id="rId13"/>
    <p:sldId id="263" r:id="rId14"/>
    <p:sldId id="264" r:id="rId15"/>
    <p:sldId id="265" r:id="rId16"/>
    <p:sldId id="269" r:id="rId17"/>
    <p:sldId id="266" r:id="rId1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9" autoAdjust="0"/>
    <p:restoredTop sz="93170" autoAdjust="0"/>
  </p:normalViewPr>
  <p:slideViewPr>
    <p:cSldViewPr snapToGrid="0">
      <p:cViewPr varScale="1">
        <p:scale>
          <a:sx n="76" d="100"/>
          <a:sy n="76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765E0CA1-228F-6675-D92B-8789D8677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575F68B-9BFB-9123-BB90-3636A8EC3D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3A43-5932-4146-8594-09DA4C605932}" type="datetimeFigureOut">
              <a:rPr lang="en-GB" smtClean="0"/>
              <a:t>21/08/2024</a:t>
            </a:fld>
            <a:endParaRPr lang="en-GB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154EBB7-59C4-5212-56DF-F26B61B557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00738A1-4598-6DB7-EF9B-9E99E6D5FD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4BFD8-4024-483C-B955-638E5F29C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47003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38DC8-0871-4877-95C0-D9B1E869F5E4}" type="datetimeFigureOut">
              <a:rPr lang="en-GB" smtClean="0"/>
              <a:t>21/08/2024</a:t>
            </a:fld>
            <a:endParaRPr lang="en-GB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BB607-2EED-4901-9769-9F05FB1B93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56973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Good </a:t>
            </a:r>
            <a:r>
              <a:rPr lang="pl-PL" dirty="0" err="1"/>
              <a:t>morning</a:t>
            </a:r>
            <a:r>
              <a:rPr lang="pl-PL" dirty="0"/>
              <a:t>,…, </a:t>
            </a:r>
            <a:r>
              <a:rPr lang="pl-PL" dirty="0" err="1"/>
              <a:t>Today</a:t>
            </a:r>
            <a:r>
              <a:rPr lang="pl-PL" dirty="0"/>
              <a:t> i </a:t>
            </a:r>
            <a:r>
              <a:rPr lang="pl-PL" dirty="0" err="1"/>
              <a:t>will</a:t>
            </a:r>
            <a:r>
              <a:rPr lang="pl-PL" dirty="0"/>
              <a:t> </a:t>
            </a: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en-US" dirty="0"/>
              <a:t>to you my work done in connection with the project </a:t>
            </a:r>
            <a:r>
              <a:rPr lang="en-US" dirty="0" err="1"/>
              <a:t>Liftifting</a:t>
            </a:r>
            <a:r>
              <a:rPr lang="en-US" dirty="0"/>
              <a:t> Frame for the Focal Detector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832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necessary calculations were made to verify the various components of the structure. </a:t>
            </a:r>
            <a:r>
              <a:rPr lang="pl-PL" dirty="0"/>
              <a:t>I</a:t>
            </a:r>
            <a:r>
              <a:rPr lang="en-US" dirty="0"/>
              <a:t>n order to select the bolts carrying the entire load, calculations of bolt load capacity were made, allowing to conclude that M12 bolts will provide adequate strength.</a:t>
            </a:r>
            <a:r>
              <a:rPr lang="pl-PL" dirty="0"/>
              <a:t> </a:t>
            </a:r>
            <a:r>
              <a:rPr lang="en-US" dirty="0"/>
              <a:t>The required weld thickness range for Support platforms was also calculated. The calculations show that the weld must be in the range of two </a:t>
            </a:r>
            <a:r>
              <a:rPr lang="pl-PL" dirty="0" err="1"/>
              <a:t>coma</a:t>
            </a:r>
            <a:r>
              <a:rPr lang="en-US" dirty="0"/>
              <a:t> nine</a:t>
            </a:r>
            <a:r>
              <a:rPr lang="pl-PL" dirty="0"/>
              <a:t>ty</a:t>
            </a:r>
            <a:r>
              <a:rPr lang="en-US" dirty="0"/>
              <a:t>-six millimeters to eight </a:t>
            </a:r>
            <a:r>
              <a:rPr lang="pl-PL" dirty="0" err="1"/>
              <a:t>coma</a:t>
            </a:r>
            <a:r>
              <a:rPr lang="pl-PL" dirty="0"/>
              <a:t> </a:t>
            </a:r>
            <a:r>
              <a:rPr lang="pl-PL" dirty="0" err="1"/>
              <a:t>four</a:t>
            </a:r>
            <a:r>
              <a:rPr lang="pl-PL" dirty="0"/>
              <a:t>. </a:t>
            </a:r>
            <a:r>
              <a:rPr lang="en-US" dirty="0"/>
              <a:t>The results indicate that a 10 by 10 fillet weld will provide adequate thickness</a:t>
            </a:r>
            <a:r>
              <a:rPr lang="pl-PL" dirty="0"/>
              <a:t>. </a:t>
            </a:r>
            <a:r>
              <a:rPr lang="en-US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In both cases, the calculations were made assuming a part thickness of 12 mm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061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A preliminary draft describing the detector installation procedure was created</a:t>
            </a:r>
            <a:r>
              <a:rPr lang="pl-PL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. </a:t>
            </a:r>
            <a:r>
              <a:rPr lang="en-US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It contains a detailed description of all the steps that need to be taken to prepare the structure for installation</a:t>
            </a:r>
            <a:r>
              <a:rPr lang="pl-PL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. </a:t>
            </a:r>
            <a:r>
              <a:rPr lang="en-US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It also contains technical documentation of some parts and components that are part of the lifting structure.</a:t>
            </a:r>
            <a:r>
              <a:rPr lang="pl-PL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 </a:t>
            </a:r>
            <a:r>
              <a:rPr lang="en-US" dirty="0"/>
              <a:t>The document still requires changes to specify some data, such as</a:t>
            </a:r>
            <a:r>
              <a:rPr lang="pl-PL" dirty="0"/>
              <a:t> lifting cap </a:t>
            </a:r>
            <a:r>
              <a:rPr lang="pl-PL" dirty="0" err="1"/>
              <a:t>acity</a:t>
            </a:r>
            <a:r>
              <a:rPr lang="pl-PL" dirty="0"/>
              <a:t> of the </a:t>
            </a:r>
            <a:r>
              <a:rPr lang="pl-PL" dirty="0" err="1"/>
              <a:t>hooks</a:t>
            </a:r>
            <a:r>
              <a:rPr lang="pl-PL" dirty="0"/>
              <a:t> </a:t>
            </a:r>
            <a:r>
              <a:rPr lang="pl-PL" b="0" i="0" dirty="0" err="1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or</a:t>
            </a:r>
            <a:r>
              <a:rPr lang="pl-PL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 </a:t>
            </a:r>
            <a:r>
              <a:rPr lang="pl-PL" b="0" i="0" dirty="0" err="1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adding</a:t>
            </a:r>
            <a:r>
              <a:rPr lang="pl-PL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 </a:t>
            </a:r>
            <a:r>
              <a:rPr lang="pl-PL" b="0" i="0" dirty="0" err="1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other</a:t>
            </a:r>
            <a:r>
              <a:rPr lang="pl-PL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 </a:t>
            </a:r>
            <a:r>
              <a:rPr lang="pl-PL" b="0" i="0" dirty="0" err="1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attachments</a:t>
            </a:r>
            <a:r>
              <a:rPr lang="pl-PL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. </a:t>
            </a:r>
            <a:r>
              <a:rPr lang="en-US" dirty="0"/>
              <a:t>It is also required to prepare other assembly and manufacturing drawings.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600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 efficiently describe all parts and components, a document had to be made on how to name and number all parts of the detector. </a:t>
            </a:r>
            <a:r>
              <a:rPr lang="pl-PL" dirty="0"/>
              <a:t>For </a:t>
            </a:r>
            <a:r>
              <a:rPr lang="pl-PL" dirty="0" err="1"/>
              <a:t>this</a:t>
            </a:r>
            <a:r>
              <a:rPr lang="pl-PL" dirty="0"/>
              <a:t> </a:t>
            </a:r>
            <a:r>
              <a:rPr lang="pl-PL" dirty="0" err="1"/>
              <a:t>purpose</a:t>
            </a:r>
            <a:r>
              <a:rPr lang="pl-PL" dirty="0"/>
              <a:t> the </a:t>
            </a:r>
            <a:r>
              <a:rPr lang="pl-PL" dirty="0" err="1"/>
              <a:t>initial</a:t>
            </a:r>
            <a:r>
              <a:rPr lang="pl-PL" dirty="0"/>
              <a:t> draft of Definition of the </a:t>
            </a:r>
            <a:r>
              <a:rPr lang="pl-PL" dirty="0" err="1"/>
              <a:t>Focal</a:t>
            </a:r>
            <a:r>
              <a:rPr lang="pl-PL" dirty="0"/>
              <a:t> </a:t>
            </a:r>
            <a:r>
              <a:rPr lang="pl-PL" dirty="0" err="1"/>
              <a:t>Detector</a:t>
            </a:r>
            <a:r>
              <a:rPr lang="pl-PL" dirty="0"/>
              <a:t> Basic </a:t>
            </a:r>
            <a:r>
              <a:rPr lang="pl-PL" dirty="0" err="1"/>
              <a:t>Rules</a:t>
            </a:r>
            <a:r>
              <a:rPr lang="pl-PL" dirty="0"/>
              <a:t> for Components </a:t>
            </a:r>
            <a:r>
              <a:rPr lang="pl-PL" dirty="0" err="1"/>
              <a:t>Naming</a:t>
            </a:r>
            <a:r>
              <a:rPr lang="pl-PL" dirty="0"/>
              <a:t> and </a:t>
            </a:r>
            <a:r>
              <a:rPr lang="pl-PL" dirty="0" err="1"/>
              <a:t>Numbering</a:t>
            </a:r>
            <a:r>
              <a:rPr lang="pl-PL" dirty="0"/>
              <a:t> was </a:t>
            </a:r>
            <a:r>
              <a:rPr lang="pl-PL" dirty="0" err="1"/>
              <a:t>created</a:t>
            </a:r>
            <a:r>
              <a:rPr lang="pl-PL" dirty="0"/>
              <a:t>. </a:t>
            </a:r>
            <a:r>
              <a:rPr lang="en-US" dirty="0"/>
              <a:t>The number will distinguish between detector halves and </a:t>
            </a:r>
            <a:r>
              <a:rPr lang="pl-PL" dirty="0" err="1"/>
              <a:t>sub</a:t>
            </a:r>
            <a:r>
              <a:rPr lang="pl-PL" dirty="0"/>
              <a:t>-</a:t>
            </a:r>
            <a:r>
              <a:rPr lang="en-US" dirty="0"/>
              <a:t>components</a:t>
            </a:r>
            <a:r>
              <a:rPr lang="pl-PL" dirty="0"/>
              <a:t>. </a:t>
            </a:r>
            <a:r>
              <a:rPr lang="en-US" dirty="0"/>
              <a:t>Document may be developed as new numbering and naming rules emerge</a:t>
            </a:r>
            <a:r>
              <a:rPr lang="pl-PL" dirty="0"/>
              <a:t>.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825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758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393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would like to start my presentation by </a:t>
            </a:r>
            <a:r>
              <a:rPr lang="pl-PL" dirty="0" err="1"/>
              <a:t>showing</a:t>
            </a:r>
            <a:r>
              <a:rPr lang="en-US" dirty="0"/>
              <a:t> the assumptions that guided me during the project work</a:t>
            </a:r>
            <a:r>
              <a:rPr lang="pl-PL" dirty="0"/>
              <a:t>. </a:t>
            </a:r>
            <a:r>
              <a:rPr lang="en-US" dirty="0"/>
              <a:t>The main objective of the entire project was to create a structure for installing the detector at the target site</a:t>
            </a:r>
            <a:r>
              <a:rPr lang="pl-PL" dirty="0"/>
              <a:t>. </a:t>
            </a:r>
            <a:r>
              <a:rPr lang="en-US" dirty="0"/>
              <a:t>The structure was to be designed so that additional components could be easily installed and the detector could be placed on a positioning system</a:t>
            </a:r>
            <a:r>
              <a:rPr lang="pl-PL" dirty="0"/>
              <a:t>. </a:t>
            </a:r>
            <a:r>
              <a:rPr lang="en-US" dirty="0"/>
              <a:t>Additional design considerations were to ensure the structure's strength under a 7-ton load while minimizing its weight and cost.</a:t>
            </a:r>
            <a:r>
              <a:rPr lang="pl-PL" dirty="0"/>
              <a:t> </a:t>
            </a:r>
            <a:r>
              <a:rPr lang="en-US" dirty="0"/>
              <a:t>The final stage of the work was to be the creation of technical documentation.</a:t>
            </a:r>
            <a:r>
              <a:rPr lang="pl-PL" dirty="0"/>
              <a:t> </a:t>
            </a:r>
            <a:r>
              <a:rPr lang="en-US" dirty="0"/>
              <a:t>For this purpose, a document as a standard for naming and numbering detector parts</a:t>
            </a:r>
            <a:r>
              <a:rPr lang="pl-PL" dirty="0"/>
              <a:t> </a:t>
            </a:r>
            <a:r>
              <a:rPr lang="en-US" dirty="0"/>
              <a:t>had to be created .</a:t>
            </a:r>
            <a:r>
              <a:rPr lang="pl-PL" dirty="0"/>
              <a:t> </a:t>
            </a:r>
            <a:r>
              <a:rPr lang="en-US" dirty="0"/>
              <a:t>Documentation describing the procedure for placing the detector in service position was also to be done.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086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I </a:t>
            </a:r>
            <a:r>
              <a:rPr lang="pl-PL" dirty="0" err="1"/>
              <a:t>would</a:t>
            </a:r>
            <a:r>
              <a:rPr lang="pl-PL" dirty="0"/>
              <a:t> </a:t>
            </a:r>
            <a:r>
              <a:rPr lang="pl-PL" dirty="0" err="1"/>
              <a:t>like</a:t>
            </a:r>
            <a:r>
              <a:rPr lang="pl-PL" dirty="0"/>
              <a:t> to start </a:t>
            </a:r>
            <a:r>
              <a:rPr lang="pl-PL" dirty="0" err="1"/>
              <a:t>structure</a:t>
            </a:r>
            <a:r>
              <a:rPr lang="pl-PL" dirty="0"/>
              <a:t> </a:t>
            </a:r>
            <a:r>
              <a:rPr lang="pl-PL" dirty="0" err="1"/>
              <a:t>description</a:t>
            </a:r>
            <a:r>
              <a:rPr lang="pl-PL" dirty="0"/>
              <a:t> with </a:t>
            </a:r>
            <a:r>
              <a:rPr lang="pl-PL" dirty="0" err="1"/>
              <a:t>showing</a:t>
            </a:r>
            <a:r>
              <a:rPr lang="pl-PL" dirty="0"/>
              <a:t> </a:t>
            </a:r>
            <a:r>
              <a:rPr lang="pl-PL" dirty="0" err="1"/>
              <a:t>you</a:t>
            </a:r>
            <a:r>
              <a:rPr lang="pl-PL" dirty="0"/>
              <a:t> the </a:t>
            </a:r>
            <a:r>
              <a:rPr lang="pl-PL" dirty="0" err="1"/>
              <a:t>final</a:t>
            </a:r>
            <a:r>
              <a:rPr lang="pl-PL" dirty="0"/>
              <a:t> </a:t>
            </a:r>
            <a:r>
              <a:rPr lang="pl-PL" dirty="0" err="1"/>
              <a:t>concept</a:t>
            </a:r>
            <a:r>
              <a:rPr lang="pl-PL" dirty="0"/>
              <a:t> of </a:t>
            </a:r>
            <a:r>
              <a:rPr lang="pl-PL" dirty="0" err="1"/>
              <a:t>whole</a:t>
            </a:r>
            <a:r>
              <a:rPr lang="pl-PL" dirty="0"/>
              <a:t> </a:t>
            </a:r>
            <a:r>
              <a:rPr lang="pl-PL" dirty="0" err="1"/>
              <a:t>structure</a:t>
            </a:r>
            <a:r>
              <a:rPr lang="pl-PL" dirty="0"/>
              <a:t>, and </a:t>
            </a:r>
            <a:r>
              <a:rPr lang="pl-PL" dirty="0" err="1"/>
              <a:t>then</a:t>
            </a:r>
            <a:r>
              <a:rPr lang="pl-PL" dirty="0"/>
              <a:t> </a:t>
            </a:r>
            <a:r>
              <a:rPr lang="en-US" dirty="0"/>
              <a:t>move on to show the various sub-components</a:t>
            </a:r>
            <a:r>
              <a:rPr lang="pl-PL" dirty="0"/>
              <a:t>. </a:t>
            </a:r>
            <a:r>
              <a:rPr lang="pl-PL" dirty="0" err="1"/>
              <a:t>So</a:t>
            </a:r>
            <a:r>
              <a:rPr lang="pl-PL" dirty="0"/>
              <a:t> </a:t>
            </a:r>
            <a:r>
              <a:rPr lang="pl-PL" dirty="0" err="1"/>
              <a:t>this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a single </a:t>
            </a:r>
            <a:r>
              <a:rPr lang="pl-PL" dirty="0" err="1"/>
              <a:t>detector</a:t>
            </a:r>
            <a:r>
              <a:rPr lang="pl-PL" dirty="0"/>
              <a:t> half with </a:t>
            </a:r>
            <a:r>
              <a:rPr lang="pl-PL" dirty="0" err="1"/>
              <a:t>mounted</a:t>
            </a:r>
            <a:r>
              <a:rPr lang="pl-PL" dirty="0"/>
              <a:t> lifting </a:t>
            </a:r>
            <a:r>
              <a:rPr lang="pl-PL" dirty="0" err="1"/>
              <a:t>structure</a:t>
            </a:r>
            <a:r>
              <a:rPr lang="pl-PL" dirty="0"/>
              <a:t>. </a:t>
            </a:r>
            <a:r>
              <a:rPr lang="pl-PL" dirty="0" err="1"/>
              <a:t>This</a:t>
            </a:r>
            <a:r>
              <a:rPr lang="pl-PL" dirty="0"/>
              <a:t> </a:t>
            </a:r>
            <a:r>
              <a:rPr lang="pl-PL" dirty="0" err="1"/>
              <a:t>structure</a:t>
            </a:r>
            <a:r>
              <a:rPr lang="pl-PL" dirty="0"/>
              <a:t> </a:t>
            </a:r>
            <a:r>
              <a:rPr lang="pl-PL" dirty="0" err="1"/>
              <a:t>can</a:t>
            </a:r>
            <a:r>
              <a:rPr lang="pl-PL" dirty="0"/>
              <a:t> be </a:t>
            </a:r>
            <a:r>
              <a:rPr lang="pl-PL" dirty="0" err="1"/>
              <a:t>diveded</a:t>
            </a:r>
            <a:r>
              <a:rPr lang="pl-PL" dirty="0"/>
              <a:t> to 3 </a:t>
            </a:r>
            <a:r>
              <a:rPr lang="pl-PL" dirty="0" err="1"/>
              <a:t>main</a:t>
            </a:r>
            <a:r>
              <a:rPr lang="pl-PL" dirty="0"/>
              <a:t> </a:t>
            </a:r>
            <a:r>
              <a:rPr lang="pl-PL" dirty="0" err="1"/>
              <a:t>components</a:t>
            </a:r>
            <a:r>
              <a:rPr lang="pl-PL" dirty="0"/>
              <a:t> – </a:t>
            </a:r>
            <a:r>
              <a:rPr lang="pl-PL" dirty="0" err="1"/>
              <a:t>support</a:t>
            </a:r>
            <a:r>
              <a:rPr lang="pl-PL" dirty="0"/>
              <a:t> platform, top </a:t>
            </a:r>
            <a:r>
              <a:rPr lang="pl-PL" dirty="0" err="1"/>
              <a:t>box</a:t>
            </a:r>
            <a:r>
              <a:rPr lang="pl-PL" dirty="0"/>
              <a:t> and </a:t>
            </a:r>
            <a:r>
              <a:rPr lang="pl-PL" dirty="0" err="1"/>
              <a:t>side</a:t>
            </a:r>
            <a:r>
              <a:rPr lang="pl-PL" dirty="0"/>
              <a:t> </a:t>
            </a:r>
            <a:r>
              <a:rPr lang="pl-PL" dirty="0" err="1"/>
              <a:t>panels</a:t>
            </a:r>
            <a:r>
              <a:rPr lang="pl-PL" dirty="0"/>
              <a:t>. </a:t>
            </a:r>
            <a:r>
              <a:rPr lang="pl-PL" dirty="0" err="1"/>
              <a:t>Structure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the same for </a:t>
            </a:r>
            <a:r>
              <a:rPr lang="pl-PL" dirty="0" err="1"/>
              <a:t>both</a:t>
            </a:r>
            <a:r>
              <a:rPr lang="pl-PL" dirty="0"/>
              <a:t> </a:t>
            </a:r>
            <a:r>
              <a:rPr lang="pl-PL" dirty="0" err="1"/>
              <a:t>halves</a:t>
            </a:r>
            <a:r>
              <a:rPr lang="pl-PL" dirty="0"/>
              <a:t> of the </a:t>
            </a:r>
            <a:r>
              <a:rPr lang="pl-PL" dirty="0" err="1"/>
              <a:t>detector</a:t>
            </a:r>
            <a:r>
              <a:rPr lang="pl-PL" dirty="0"/>
              <a:t>. </a:t>
            </a:r>
            <a:r>
              <a:rPr lang="en-US" dirty="0"/>
              <a:t>During the creation of the structure, appropriate calculations were made to determine its strength and allow for changes to be made to improve its properties</a:t>
            </a:r>
            <a:r>
              <a:rPr lang="pl-PL" dirty="0"/>
              <a:t>. </a:t>
            </a:r>
            <a:r>
              <a:rPr lang="pl-PL" dirty="0" err="1"/>
              <a:t>Main</a:t>
            </a:r>
            <a:r>
              <a:rPr lang="pl-PL" dirty="0"/>
              <a:t> </a:t>
            </a:r>
            <a:r>
              <a:rPr lang="pl-PL" dirty="0" err="1"/>
              <a:t>material</a:t>
            </a:r>
            <a:r>
              <a:rPr lang="pl-PL" dirty="0"/>
              <a:t> </a:t>
            </a:r>
            <a:r>
              <a:rPr lang="pl-PL" dirty="0" err="1"/>
              <a:t>used</a:t>
            </a:r>
            <a:r>
              <a:rPr lang="pl-PL" dirty="0"/>
              <a:t> in </a:t>
            </a:r>
            <a:r>
              <a:rPr lang="pl-PL" dirty="0" err="1"/>
              <a:t>this</a:t>
            </a:r>
            <a:r>
              <a:rPr lang="pl-PL" dirty="0"/>
              <a:t> </a:t>
            </a:r>
            <a:r>
              <a:rPr lang="pl-PL" dirty="0" err="1"/>
              <a:t>structure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stainless</a:t>
            </a:r>
            <a:r>
              <a:rPr lang="pl-PL" dirty="0"/>
              <a:t> </a:t>
            </a:r>
            <a:r>
              <a:rPr lang="pl-PL" dirty="0" err="1"/>
              <a:t>steel</a:t>
            </a:r>
            <a:r>
              <a:rPr lang="pl-PL" dirty="0"/>
              <a:t> a304 and </a:t>
            </a:r>
            <a:r>
              <a:rPr lang="pl-PL" dirty="0" err="1"/>
              <a:t>anodized</a:t>
            </a:r>
            <a:r>
              <a:rPr lang="pl-PL" dirty="0"/>
              <a:t> aluminium. T</a:t>
            </a:r>
            <a:r>
              <a:rPr lang="en-US" dirty="0" err="1"/>
              <a:t>hese</a:t>
            </a:r>
            <a:r>
              <a:rPr lang="en-US" dirty="0"/>
              <a:t> materials were selected for their non-magnetic nature</a:t>
            </a:r>
            <a:r>
              <a:rPr lang="pl-PL" dirty="0"/>
              <a:t>.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9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 will start the description of the components with the </a:t>
            </a:r>
            <a:r>
              <a:rPr lang="pl-PL" dirty="0" err="1"/>
              <a:t>Support</a:t>
            </a:r>
            <a:r>
              <a:rPr lang="pl-PL" dirty="0"/>
              <a:t> platform. </a:t>
            </a:r>
            <a:r>
              <a:rPr lang="pl-PL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Support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platform </a:t>
            </a:r>
            <a:r>
              <a:rPr lang="pl-PL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consist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of a </a:t>
            </a:r>
            <a:r>
              <a:rPr lang="pl-PL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plate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pl-PL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walls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pl-PL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ribs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welded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toghether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The platform is intended to provide a base for the detector while it is being built, and then allow the detector to be placed on the positioning system.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Side panels will be attached to the platform with 8 M12 </a:t>
            </a:r>
            <a:r>
              <a:rPr lang="pl-PL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bolts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and will carry the entire weight of the detector.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Holes have been provided in the walls and ribs of the platform - to access the positioning system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053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top box is intended to provide the structure with sufficient rigidity and allow the attachment of other components, such as an electronics </a:t>
            </a:r>
            <a:r>
              <a:rPr lang="pl-PL" dirty="0" err="1"/>
              <a:t>housing</a:t>
            </a:r>
            <a:r>
              <a:rPr lang="en-US" dirty="0"/>
              <a:t>.</a:t>
            </a:r>
            <a:r>
              <a:rPr lang="pl-PL" dirty="0"/>
              <a:t> </a:t>
            </a:r>
            <a:r>
              <a:rPr lang="en-US" dirty="0"/>
              <a:t>Thirty by sixty millimeter aluminum profiles were chosen for their easy installation and light weight.</a:t>
            </a:r>
            <a:r>
              <a:rPr lang="pl-PL" dirty="0"/>
              <a:t> </a:t>
            </a:r>
            <a:r>
              <a:rPr lang="en-US" dirty="0"/>
              <a:t>The frame does not carry any load.</a:t>
            </a:r>
            <a:r>
              <a:rPr lang="pl-PL" dirty="0"/>
              <a:t> </a:t>
            </a:r>
            <a:r>
              <a:rPr lang="en-US" dirty="0"/>
              <a:t>The </a:t>
            </a:r>
            <a:r>
              <a:rPr lang="pl-PL" dirty="0" err="1"/>
              <a:t>side</a:t>
            </a:r>
            <a:r>
              <a:rPr lang="pl-PL" dirty="0"/>
              <a:t> </a:t>
            </a:r>
            <a:r>
              <a:rPr lang="en-US" dirty="0"/>
              <a:t>panels are bolted to the frame with M8 bolts.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173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Side panels are made of twelve-millimeter sheet metal with a width of fifteen centimeters.</a:t>
            </a:r>
            <a:r>
              <a:rPr lang="pl-PL" dirty="0"/>
              <a:t> </a:t>
            </a:r>
            <a:r>
              <a:rPr lang="en-US" dirty="0"/>
              <a:t>Four shackles are provided for lifting the detector - they </a:t>
            </a:r>
            <a:r>
              <a:rPr lang="pl-PL" dirty="0"/>
              <a:t>with adapter cross </a:t>
            </a:r>
            <a:r>
              <a:rPr lang="pl-PL" dirty="0" err="1"/>
              <a:t>beam</a:t>
            </a:r>
            <a:r>
              <a:rPr lang="pl-PL" dirty="0"/>
              <a:t> </a:t>
            </a:r>
            <a:r>
              <a:rPr lang="pl-PL" dirty="0" err="1"/>
              <a:t>will</a:t>
            </a:r>
            <a:r>
              <a:rPr lang="pl-PL" dirty="0"/>
              <a:t> </a:t>
            </a:r>
            <a:r>
              <a:rPr lang="en-US" dirty="0"/>
              <a:t>provide a very simple solution and ensure that the force is transmitted only in one axis, without additional torques.</a:t>
            </a:r>
            <a:r>
              <a:rPr lang="pl-PL" dirty="0"/>
              <a:t> </a:t>
            </a:r>
            <a:r>
              <a:rPr lang="en-US" dirty="0"/>
              <a:t>Due to the inferior properties of the stainless steel from which the panels are made, a carbon steel sleeve will be placed in the shackle holes.</a:t>
            </a:r>
            <a:r>
              <a:rPr lang="pl-PL" dirty="0"/>
              <a:t> </a:t>
            </a:r>
            <a:r>
              <a:rPr lang="en-US" dirty="0"/>
              <a:t>A spacer will also be added to prevent shackle movement in the holes. </a:t>
            </a:r>
            <a:r>
              <a:rPr lang="en-US" b="0" i="0" dirty="0">
                <a:solidFill>
                  <a:srgbClr val="1F1F1F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The use of a reinforcing sleeve is not yet confirmed - a better look at strength analyzes is required.</a:t>
            </a:r>
            <a:r>
              <a:rPr lang="pl-PL" dirty="0"/>
              <a:t> </a:t>
            </a:r>
            <a:r>
              <a:rPr lang="en-US" dirty="0"/>
              <a:t>Before placing the detector in final position</a:t>
            </a:r>
            <a:r>
              <a:rPr lang="pl-PL" dirty="0"/>
              <a:t> ,t</a:t>
            </a:r>
            <a:r>
              <a:rPr lang="en-US" dirty="0"/>
              <a:t>he two inner</a:t>
            </a:r>
            <a:r>
              <a:rPr lang="pl-PL" dirty="0"/>
              <a:t> </a:t>
            </a:r>
            <a:r>
              <a:rPr lang="pl-PL" dirty="0" err="1"/>
              <a:t>side</a:t>
            </a:r>
            <a:r>
              <a:rPr lang="en-US" dirty="0"/>
              <a:t> panels from each half need to be removed</a:t>
            </a:r>
            <a:r>
              <a:rPr lang="pl-PL" dirty="0"/>
              <a:t>.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321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I would like to present some of the strength simulations performed.</a:t>
            </a:r>
            <a:r>
              <a:rPr lang="pl-PL" dirty="0"/>
              <a:t> </a:t>
            </a:r>
            <a:r>
              <a:rPr lang="en-US" dirty="0"/>
              <a:t>This slide shows the results for the Support </a:t>
            </a:r>
            <a:r>
              <a:rPr lang="en-US" dirty="0" err="1"/>
              <a:t>Platfrom</a:t>
            </a:r>
            <a:r>
              <a:rPr lang="en-US" dirty="0"/>
              <a:t>, placed on a flat surface and loaded with 7 tons.</a:t>
            </a:r>
            <a:r>
              <a:rPr lang="pl-PL" dirty="0"/>
              <a:t> </a:t>
            </a:r>
            <a:r>
              <a:rPr lang="en-US" dirty="0"/>
              <a:t>The maximum stresses that occur have a value of thirty-six mega pascals</a:t>
            </a:r>
            <a:r>
              <a:rPr lang="pl-PL" dirty="0"/>
              <a:t>. </a:t>
            </a:r>
            <a:r>
              <a:rPr lang="en-US" dirty="0"/>
              <a:t>The maximum deformation, marked in red, is zero comma one hundred and twelve millimeters.</a:t>
            </a:r>
            <a:r>
              <a:rPr lang="pl-PL" dirty="0"/>
              <a:t> </a:t>
            </a:r>
            <a:r>
              <a:rPr lang="en-US" dirty="0"/>
              <a:t>The minimum safety factor for this design is seven comma seven hundred and sixty-five</a:t>
            </a:r>
            <a:r>
              <a:rPr lang="pl-PL" dirty="0"/>
              <a:t>. </a:t>
            </a:r>
            <a:r>
              <a:rPr lang="en-US" dirty="0"/>
              <a:t>The results indicate that the structure was designed with a large safety margin and can operate under a given load condition.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339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the simulation results for side panels without sleeve reinforcement are shown. The maximum stresses are 110 megapascals.</a:t>
            </a:r>
            <a:r>
              <a:rPr lang="pl-PL" dirty="0"/>
              <a:t> </a:t>
            </a:r>
            <a:r>
              <a:rPr lang="en-US" dirty="0"/>
              <a:t>maximum deformation is 0 comma zero seven</a:t>
            </a:r>
            <a:r>
              <a:rPr lang="pl-PL" dirty="0"/>
              <a:t>.</a:t>
            </a:r>
            <a:r>
              <a:rPr lang="en-US" dirty="0"/>
              <a:t> The minimum safety factor is 2, but this is the value occurring at one point, the safety factor in a significant area is more than 3</a:t>
            </a:r>
            <a:r>
              <a:rPr lang="pl-PL" dirty="0"/>
              <a:t>. </a:t>
            </a:r>
            <a:r>
              <a:rPr lang="pl-PL" dirty="0" err="1"/>
              <a:t>This</a:t>
            </a:r>
            <a:r>
              <a:rPr lang="pl-PL" dirty="0"/>
              <a:t> </a:t>
            </a:r>
            <a:r>
              <a:rPr lang="pl-PL" dirty="0" err="1"/>
              <a:t>allows</a:t>
            </a:r>
            <a:r>
              <a:rPr lang="pl-PL" dirty="0"/>
              <a:t> to </a:t>
            </a:r>
            <a:r>
              <a:rPr lang="pl-PL" dirty="0" err="1"/>
              <a:t>conclude</a:t>
            </a:r>
            <a:r>
              <a:rPr lang="pl-PL" dirty="0"/>
              <a:t>  </a:t>
            </a:r>
            <a:r>
              <a:rPr lang="pl-PL" dirty="0" err="1"/>
              <a:t>that</a:t>
            </a:r>
            <a:r>
              <a:rPr lang="pl-PL" dirty="0"/>
              <a:t> in the </a:t>
            </a:r>
            <a:r>
              <a:rPr lang="pl-PL" dirty="0" err="1"/>
              <a:t>case</a:t>
            </a:r>
            <a:r>
              <a:rPr lang="pl-PL" dirty="0"/>
              <a:t> of design </a:t>
            </a:r>
            <a:r>
              <a:rPr lang="pl-PL" dirty="0" err="1"/>
              <a:t>without</a:t>
            </a:r>
            <a:r>
              <a:rPr lang="pl-PL" dirty="0"/>
              <a:t> a </a:t>
            </a:r>
            <a:r>
              <a:rPr lang="pl-PL" dirty="0" err="1"/>
              <a:t>reinfrocing</a:t>
            </a:r>
            <a:r>
              <a:rPr lang="pl-PL" dirty="0"/>
              <a:t> </a:t>
            </a:r>
            <a:r>
              <a:rPr lang="pl-PL" dirty="0" err="1"/>
              <a:t>sleeve</a:t>
            </a:r>
            <a:r>
              <a:rPr lang="pl-PL" dirty="0"/>
              <a:t> the </a:t>
            </a:r>
            <a:r>
              <a:rPr lang="pl-PL" dirty="0" err="1"/>
              <a:t>structure</a:t>
            </a:r>
            <a:r>
              <a:rPr lang="pl-PL" dirty="0"/>
              <a:t> </a:t>
            </a:r>
            <a:r>
              <a:rPr lang="pl-PL" dirty="0" err="1"/>
              <a:t>can</a:t>
            </a:r>
            <a:r>
              <a:rPr lang="pl-PL" dirty="0"/>
              <a:t> </a:t>
            </a:r>
            <a:r>
              <a:rPr lang="pl-PL" dirty="0" err="1"/>
              <a:t>also</a:t>
            </a:r>
            <a:r>
              <a:rPr lang="pl-PL" dirty="0"/>
              <a:t> </a:t>
            </a:r>
            <a:r>
              <a:rPr lang="pl-PL" dirty="0" err="1"/>
              <a:t>operate</a:t>
            </a:r>
            <a:r>
              <a:rPr lang="pl-PL" dirty="0"/>
              <a:t> </a:t>
            </a:r>
            <a:r>
              <a:rPr lang="pl-PL" dirty="0" err="1"/>
              <a:t>under</a:t>
            </a:r>
            <a:r>
              <a:rPr lang="pl-PL" dirty="0"/>
              <a:t> </a:t>
            </a:r>
            <a:r>
              <a:rPr lang="pl-PL" dirty="0" err="1"/>
              <a:t>given</a:t>
            </a:r>
            <a:r>
              <a:rPr lang="pl-PL" dirty="0"/>
              <a:t> </a:t>
            </a:r>
            <a:r>
              <a:rPr lang="pl-PL" dirty="0" err="1"/>
              <a:t>condition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098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case of sleeve reinforcement, stresses remain at 150 megapascals , with point stresses reaching 455</a:t>
            </a:r>
            <a:r>
              <a:rPr lang="pl-PL" dirty="0"/>
              <a:t> </a:t>
            </a:r>
            <a:r>
              <a:rPr lang="pl-PL" dirty="0" err="1"/>
              <a:t>megapascals</a:t>
            </a:r>
            <a:r>
              <a:rPr lang="pl-PL" dirty="0"/>
              <a:t>. </a:t>
            </a:r>
            <a:r>
              <a:rPr lang="en-US" dirty="0"/>
              <a:t>Deformations also do not exceed 0 comma 0 7 mm</a:t>
            </a:r>
            <a:r>
              <a:rPr lang="pl-PL" dirty="0"/>
              <a:t>. </a:t>
            </a:r>
            <a:r>
              <a:rPr lang="en-US" dirty="0"/>
              <a:t>Here, the safety </a:t>
            </a:r>
            <a:r>
              <a:rPr lang="pl-PL" dirty="0" err="1"/>
              <a:t>factor</a:t>
            </a:r>
            <a:r>
              <a:rPr lang="pl-PL" dirty="0"/>
              <a:t> </a:t>
            </a:r>
            <a:r>
              <a:rPr lang="en-US" dirty="0"/>
              <a:t>is also 3 and above in most areas, pointwise falling to 0 comma 7</a:t>
            </a:r>
            <a:r>
              <a:rPr lang="pl-PL" dirty="0"/>
              <a:t>. </a:t>
            </a:r>
            <a:r>
              <a:rPr lang="en-US" dirty="0"/>
              <a:t>The results indicate that the use of sleeves may not be necessary.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9BB607-2EED-4901-9769-9F05FB1B93A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208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9780FD-CB09-6F51-B699-601DB8332B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578B807-A521-9DB7-43D9-E281723FB7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46CF76B-B6AA-30CA-4AAC-12A0A994A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6208-500C-4D65-82C4-2F42484CF693}" type="datetime1">
              <a:rPr lang="en-GB" smtClean="0"/>
              <a:t>21/08/2024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7A8FA3-9A29-7908-A089-C89FF7B10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B4DC470-A937-C1E3-8256-49DB9129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254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1F6858-C8B2-EC6C-7153-CAA1F1A12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0063B30-4453-03B0-399C-530709D1BE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76BBE8-5B39-8734-8304-7EDEA3105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41105-F812-4720-A39E-2CE62A94F05A}" type="datetime1">
              <a:rPr lang="en-GB" smtClean="0"/>
              <a:t>21/08/2024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5A0A93-D2D5-4709-CCD6-B9E7BDD60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C39DE0C-29DE-6BAF-31D4-DFA77DBD3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148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24CFCFD-AF6C-A2FE-8210-C01D14052A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6007714-E44C-050F-E789-9AC676C803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8F75EA-662C-C3AE-1CA1-65D31F27B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0883-580A-45CF-8235-3E8915F65B4E}" type="datetime1">
              <a:rPr lang="en-GB" smtClean="0"/>
              <a:t>21/08/2024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719996F-EC61-3122-5FC9-598E178D1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DDA0DC3-482B-F6AC-4B42-33678C9B1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44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48DE46-D79D-B548-2495-1161F8510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A70B27-5038-03D9-C98A-8E2851E2F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4FDAFEB-2864-54BC-E514-6C87CBC51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CB12-CC65-4E48-A656-1048CE447232}" type="datetime1">
              <a:rPr lang="en-GB" smtClean="0"/>
              <a:t>21/08/2024</a:t>
            </a:fld>
            <a:endParaRPr lang="en-GB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35F6531-1B39-60D4-7FA7-08BC19064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  <a:endParaRPr lang="en-GB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83EBE9C-9133-C6BD-D22B-85FD36F2C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10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1382889-5C28-178B-E82C-511FAD6F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5829D3B-9E58-2E4E-DCE7-0F1DB8AC62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6E88BA4-2B08-AADD-6281-C7AAE8A61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A3C57-7634-4612-A2BB-05A5F0EF5370}" type="datetime1">
              <a:rPr lang="en-GB" smtClean="0"/>
              <a:t>21/08/2024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3A7266F-59C1-F3BB-6329-3EBB5B44C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  <a:endParaRPr lang="en-GB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F832618-8267-84D3-DD1F-0F336BAC8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82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68AEF4A-21F7-61ED-DE94-862B8E190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FE40B84-0D90-2078-0FE4-17769A831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GB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FB38C4C-6D2D-99A9-6A08-B018289BB6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B867FC5-77BB-3BA3-5F55-872839599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63C3-7FB4-4C69-BB4C-6ABEEAD1BF9F}" type="datetime1">
              <a:rPr lang="en-GB" smtClean="0"/>
              <a:t>21/08/2024</a:t>
            </a:fld>
            <a:endParaRPr lang="en-GB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EBA30D7-4193-58BE-4D77-8371C9355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  <a:endParaRPr lang="en-GB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DF96464-5E8E-F0D4-5337-7B3D1CD16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942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38AD17D-C418-1D67-D801-32B626856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6731F0B-8DA3-887A-4BF6-230AC191E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46D1DE7-DD6D-5AFC-E73A-EB4C1CA2E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BAEAD00-D0A4-3879-EDB8-74745DD35B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58464EF-B40E-5F2F-49C3-FD6FB95F99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6BAB4B4-3455-F90B-7F10-E90B218FD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407-002A-406F-AA3B-B465D9B67127}" type="datetime1">
              <a:rPr lang="en-GB" smtClean="0"/>
              <a:t>21/08/2024</a:t>
            </a:fld>
            <a:endParaRPr lang="en-GB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DF7053C5-A242-B5BD-EE18-57687FA8A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F4E4E69-75F5-EDA0-5EA1-956FC625B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90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E3E5E6-6B66-EE43-FA40-874424963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78ABE77D-667A-FC5E-7B56-07DBD7702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2F32-A2F4-4E41-9D10-1D1C14865B08}" type="datetime1">
              <a:rPr lang="en-GB" smtClean="0"/>
              <a:t>21/08/2024</a:t>
            </a:fld>
            <a:endParaRPr lang="en-GB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80C5A36-6B7C-AE23-3650-5F486D5AA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36BBC5C-CEE0-E307-2E2A-43E9F562C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90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6DA40B6-1872-C0CE-B9FF-29B3C59EB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B6F7-CC1B-490E-8C3D-C4C5954C0E33}" type="datetime1">
              <a:rPr lang="en-GB" smtClean="0"/>
              <a:t>21/08/2024</a:t>
            </a:fld>
            <a:endParaRPr lang="en-GB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50A98BF-76F7-D534-3DEC-04BE693D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5137A2-D0C7-3EC2-F33B-3002AE172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500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6027F5-5BCE-808B-C228-57D3B2FAB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5D323B4-0C17-96E2-5C87-50B9A461E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E78719D-2BF2-BD58-9F42-7653BFEB41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F525CD7-1E56-B4F4-A8B9-6625C9CFD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1DD4-5D86-4941-AB28-3A8998F0C4A6}" type="datetime1">
              <a:rPr lang="en-GB" smtClean="0"/>
              <a:t>21/08/2024</a:t>
            </a:fld>
            <a:endParaRPr lang="en-GB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897825C-8761-646F-D464-553ACD4F2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923E726-33B3-2093-DAAD-BE1278AA1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71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564A61-80F4-516E-7A83-BA0598204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1D3CAFF-AEB0-3E59-E268-F336EC03FD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B0D2E6A-C1CC-EC7B-C4CB-A8EA42E82C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0B7AFB3-F9DF-058A-5EEA-60A99B4F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C598-5495-41D1-864D-69D6EF4D9CDF}" type="datetime1">
              <a:rPr lang="en-GB" smtClean="0"/>
              <a:t>21/08/2024</a:t>
            </a:fld>
            <a:endParaRPr lang="en-GB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630FD1C-F55B-89B4-E6FC-47AAB004A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282F4A5-5B25-87FC-1018-610861E2A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51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0185BC5B-4F8D-ECBC-D92D-D5DF167FD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D781649-F65B-748B-8201-D0E2E3D81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D642CC9-B0F5-5AAC-6DE4-EB4FE6B283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2184D1-3770-49D3-A0D7-7906CB3A0FED}" type="datetime1">
              <a:rPr lang="en-GB" smtClean="0"/>
              <a:t>21/08/2024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1E8138-79C1-15A1-57F6-620B35555D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22.08.2024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B693F34-FA56-FA95-11B6-0E78C03953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B678DB-0E48-4780-B779-48B2B6BD9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47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mailto:maciej.czarnynoga@pw.edu.p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gabriela.jas.stud@pw.edu.pl" TargetMode="External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FF2631-B11A-E95C-101E-42ABC54800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0390"/>
            <a:ext cx="8766628" cy="2387600"/>
          </a:xfrm>
        </p:spPr>
        <p:txBody>
          <a:bodyPr>
            <a:normAutofit fontScale="90000"/>
          </a:bodyPr>
          <a:lstStyle/>
          <a:p>
            <a:r>
              <a:rPr lang="pl-PL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FoCal</a:t>
            </a:r>
            <a:r>
              <a:rPr lang="pl-PL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Detector</a:t>
            </a:r>
            <a:r>
              <a:rPr lang="pl-PL" b="1" dirty="0">
                <a:latin typeface="Helvetica" panose="020B0604020202020204" pitchFamily="34" charset="0"/>
                <a:cs typeface="Helvetica" panose="020B0604020202020204" pitchFamily="34" charset="0"/>
              </a:rPr>
              <a:t> Lifting </a:t>
            </a:r>
            <a:r>
              <a:rPr lang="pl-PL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Frame</a:t>
            </a:r>
            <a:r>
              <a:rPr lang="pl-PL" b="1" dirty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pl-PL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behalf</a:t>
            </a:r>
            <a:r>
              <a:rPr lang="pl-PL" b="1" dirty="0">
                <a:latin typeface="Helvetica" panose="020B0604020202020204" pitchFamily="34" charset="0"/>
                <a:cs typeface="Helvetica" panose="020B0604020202020204" pitchFamily="34" charset="0"/>
              </a:rPr>
              <a:t> of ALICE-</a:t>
            </a:r>
            <a:r>
              <a:rPr lang="pl-PL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FoCal</a:t>
            </a:r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3D1EF19-EDF9-26E8-E6C5-6C83195354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82992"/>
            <a:ext cx="9144000" cy="1655762"/>
          </a:xfrm>
        </p:spPr>
        <p:txBody>
          <a:bodyPr/>
          <a:lstStyle/>
          <a:p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Gabriela Jas</a:t>
            </a:r>
          </a:p>
          <a:p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22.08.2024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Picture 4" descr="Logo of the ALICE Experiment - CERN Document Server">
            <a:extLst>
              <a:ext uri="{FF2B5EF4-FFF2-40B4-BE49-F238E27FC236}">
                <a16:creationId xmlns:a16="http://schemas.microsoft.com/office/drawing/2014/main" id="{F20F00F3-FA14-23FA-6BFE-B3D3A0FE0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17" y="461199"/>
            <a:ext cx="910483" cy="123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3CE0A7E2-06BC-DADC-BDDE-8D0A817828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10290628" y="675987"/>
            <a:ext cx="1287855" cy="80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29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Calculations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D0CE6FA-CF8B-49B6-55A9-B9E7A9AF9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10</a:t>
            </a:fld>
            <a:endParaRPr lang="en-GB"/>
          </a:p>
        </p:txBody>
      </p:sp>
      <p:sp>
        <p:nvSpPr>
          <p:cNvPr id="7" name="Symbol zastępczy stopki 6">
            <a:extLst>
              <a:ext uri="{FF2B5EF4-FFF2-40B4-BE49-F238E27FC236}">
                <a16:creationId xmlns:a16="http://schemas.microsoft.com/office/drawing/2014/main" id="{1A5D2BE2-C1A9-7197-6728-F2C400280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B75CB4EB-F627-4E43-D077-8AB83FFDCC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FCB71021-95A9-D3BA-BDB2-D35393A87F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7408" y="1556533"/>
            <a:ext cx="2069772" cy="2679810"/>
          </a:xfrm>
          <a:prstGeom prst="rect">
            <a:avLst/>
          </a:prstGeom>
          <a:effectLst>
            <a:outerShdw blurRad="38100" dist="25400" dir="2700000" algn="ctr" rotWithShape="0">
              <a:srgbClr val="000000">
                <a:alpha val="40000"/>
              </a:srgbClr>
            </a:outerShdw>
          </a:effectLst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604BBFD3-6867-425B-96A8-BBBC524A69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249" y="4340524"/>
            <a:ext cx="3730091" cy="1895371"/>
          </a:xfrm>
          <a:prstGeom prst="rect">
            <a:avLst/>
          </a:prstGeom>
          <a:effectLst>
            <a:outerShdw blurRad="38100" dist="25400" dir="2700000" algn="ctr" rotWithShape="0">
              <a:srgbClr val="000000">
                <a:alpha val="40000"/>
              </a:srgbClr>
            </a:outerShdw>
          </a:effectLst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73AAA8AD-953C-E262-9C5C-0507BBB0054E}"/>
              </a:ext>
            </a:extLst>
          </p:cNvPr>
          <p:cNvSpPr txBox="1"/>
          <p:nvPr/>
        </p:nvSpPr>
        <p:spPr>
          <a:xfrm>
            <a:off x="5874249" y="2013330"/>
            <a:ext cx="522954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Bolt capacity calculations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Thickness of the part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- 12 mm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Assumed 1/4 load per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side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panel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There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are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2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bolts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per panel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M12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grade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8.8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bolts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have been selected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F230965D-85F0-8AEB-8006-5B38B06FB6D5}"/>
              </a:ext>
            </a:extLst>
          </p:cNvPr>
          <p:cNvSpPr txBox="1"/>
          <p:nvPr/>
        </p:nvSpPr>
        <p:spPr>
          <a:xfrm>
            <a:off x="5874249" y="4472601"/>
            <a:ext cx="541961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Fillet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w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eld thickness calculations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Thickness of the part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- 12 mm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The thickness of the weld must be within 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&lt; 2.96;8.4 &gt;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 fillet weld of 10x10 was adopted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3395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FoCal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task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sheet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D0CE6FA-CF8B-49B6-55A9-B9E7A9AF9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11</a:t>
            </a:fld>
            <a:endParaRPr lang="en-GB"/>
          </a:p>
        </p:txBody>
      </p:sp>
      <p:sp>
        <p:nvSpPr>
          <p:cNvPr id="7" name="Symbol zastępczy stopki 6">
            <a:extLst>
              <a:ext uri="{FF2B5EF4-FFF2-40B4-BE49-F238E27FC236}">
                <a16:creationId xmlns:a16="http://schemas.microsoft.com/office/drawing/2014/main" id="{1A5D2BE2-C1A9-7197-6728-F2C400280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B75CB4EB-F627-4E43-D077-8AB83FFDCC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CFBF9ACD-22AF-FB5E-D22D-80F1955F65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491" y="1430516"/>
            <a:ext cx="3586248" cy="4677467"/>
          </a:xfrm>
          <a:prstGeom prst="rect">
            <a:avLst/>
          </a:prstGeom>
          <a:effectLst>
            <a:outerShdw blurRad="38100" dist="25400" dir="2700000" algn="ctr" rotWithShape="0">
              <a:srgbClr val="000000">
                <a:alpha val="40000"/>
              </a:srgbClr>
            </a:outerShdw>
          </a:effectLst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1542BD39-F671-9701-1BD6-11FAB21F11E4}"/>
              </a:ext>
            </a:extLst>
          </p:cNvPr>
          <p:cNvSpPr txBox="1"/>
          <p:nvPr/>
        </p:nvSpPr>
        <p:spPr>
          <a:xfrm>
            <a:off x="5869112" y="2521059"/>
            <a:ext cx="52295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FoCal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task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sheet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Description of the procedure for assembling the structure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Description of the procedure for placing the detector in the target position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Assembly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drawings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Calculations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469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FoCal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Naming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Numbering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D0CE6FA-CF8B-49B6-55A9-B9E7A9AF9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12</a:t>
            </a:fld>
            <a:endParaRPr lang="en-GB"/>
          </a:p>
        </p:txBody>
      </p:sp>
      <p:sp>
        <p:nvSpPr>
          <p:cNvPr id="7" name="Symbol zastępczy stopki 6">
            <a:extLst>
              <a:ext uri="{FF2B5EF4-FFF2-40B4-BE49-F238E27FC236}">
                <a16:creationId xmlns:a16="http://schemas.microsoft.com/office/drawing/2014/main" id="{1A5D2BE2-C1A9-7197-6728-F2C400280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B75CB4EB-F627-4E43-D077-8AB83FFDCC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134CEA68-7FBA-B578-2FDF-DFD25839C1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480165"/>
            <a:ext cx="3451366" cy="4620785"/>
          </a:xfrm>
          <a:prstGeom prst="rect">
            <a:avLst/>
          </a:prstGeom>
          <a:effectLst>
            <a:outerShdw blurRad="38100" dist="25400" dir="2700000" algn="ctr" rotWithShape="0">
              <a:srgbClr val="000000">
                <a:alpha val="32000"/>
              </a:srgbClr>
            </a:outerShdw>
          </a:effectLst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862E0538-01D3-5BD5-8103-3A7BDF4A33C5}"/>
              </a:ext>
            </a:extLst>
          </p:cNvPr>
          <p:cNvSpPr txBox="1"/>
          <p:nvPr/>
        </p:nvSpPr>
        <p:spPr>
          <a:xfrm>
            <a:off x="5995827" y="2895258"/>
            <a:ext cx="52295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Definition of the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FoCal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Detector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Basic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Rules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for Components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Naming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Numbering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Description of distinguishing the detector halves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Description of rules for naming components and parts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Description of the principles of numbering components and parts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322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Summary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D0CE6FA-CF8B-49B6-55A9-B9E7A9AF9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13</a:t>
            </a:fld>
            <a:endParaRPr lang="en-GB"/>
          </a:p>
        </p:txBody>
      </p:sp>
      <p:sp>
        <p:nvSpPr>
          <p:cNvPr id="7" name="Symbol zastępczy stopki 6">
            <a:extLst>
              <a:ext uri="{FF2B5EF4-FFF2-40B4-BE49-F238E27FC236}">
                <a16:creationId xmlns:a16="http://schemas.microsoft.com/office/drawing/2014/main" id="{1A5D2BE2-C1A9-7197-6728-F2C400280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B75CB4EB-F627-4E43-D077-8AB83FFDCC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72AD4DB0-DE76-50AC-4253-0688D2AA92D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7" t="24493" r="34360" b="17726"/>
          <a:stretch/>
        </p:blipFill>
        <p:spPr>
          <a:xfrm>
            <a:off x="6663639" y="1477635"/>
            <a:ext cx="3893921" cy="3902730"/>
          </a:xfrm>
          <a:prstGeom prst="rect">
            <a:avLst/>
          </a:prstGeom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B39D552D-CF91-A091-2268-18C7DAD57AC1}"/>
              </a:ext>
            </a:extLst>
          </p:cNvPr>
          <p:cNvSpPr txBox="1"/>
          <p:nvPr/>
        </p:nvSpPr>
        <p:spPr>
          <a:xfrm>
            <a:off x="1016000" y="2274838"/>
            <a:ext cx="42943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During the design process, the most optimal solution was selected</a:t>
            </a:r>
            <a:endParaRPr lang="pl-PL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performed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simulations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allow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confirm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that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the design data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were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selected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correctly</a:t>
            </a:r>
            <a:endParaRPr lang="pl-PL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documentation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should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be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further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developed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improve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its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functionality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71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D0CE6FA-CF8B-49B6-55A9-B9E7A9AF9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14</a:t>
            </a:fld>
            <a:endParaRPr lang="en-GB"/>
          </a:p>
        </p:txBody>
      </p:sp>
      <p:sp>
        <p:nvSpPr>
          <p:cNvPr id="7" name="Symbol zastępczy stopki 6">
            <a:extLst>
              <a:ext uri="{FF2B5EF4-FFF2-40B4-BE49-F238E27FC236}">
                <a16:creationId xmlns:a16="http://schemas.microsoft.com/office/drawing/2014/main" id="{1A5D2BE2-C1A9-7197-6728-F2C400280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B75CB4EB-F627-4E43-D077-8AB83FFDCC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25AC4121-DF27-B3D7-4193-70F50EBBCE09}"/>
              </a:ext>
            </a:extLst>
          </p:cNvPr>
          <p:cNvSpPr txBox="1"/>
          <p:nvPr/>
        </p:nvSpPr>
        <p:spPr>
          <a:xfrm>
            <a:off x="3479800" y="1901274"/>
            <a:ext cx="5232400" cy="3667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pl-PL" sz="2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Thank</a:t>
            </a:r>
            <a:r>
              <a:rPr lang="pl-PL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pl-PL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 for </a:t>
            </a:r>
            <a:r>
              <a:rPr lang="pl-PL" sz="2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pl-PL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attention</a:t>
            </a:r>
            <a:endParaRPr lang="pl-PL" sz="2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Gabriela Jas</a:t>
            </a:r>
          </a:p>
          <a:p>
            <a:pPr algn="ctr">
              <a:lnSpc>
                <a:spcPct val="150000"/>
              </a:lnSpc>
            </a:pP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  <a:hlinkClick r:id="rId6"/>
              </a:rPr>
              <a:t>gabriela.jas.stud@pw.edu.pl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Contact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Person:</a:t>
            </a:r>
          </a:p>
          <a:p>
            <a:pPr algn="ctr">
              <a:lnSpc>
                <a:spcPct val="150000"/>
              </a:lnSpc>
            </a:pP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Maciej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Czarnynoga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  <a:hlinkClick r:id="rId7"/>
              </a:rPr>
              <a:t>maciej.czarnynoga@pw.edu.pl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GB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828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ain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aims and objectives of the project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D0CE6FA-CF8B-49B6-55A9-B9E7A9AF9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2</a:t>
            </a:fld>
            <a:endParaRPr lang="en-GB"/>
          </a:p>
        </p:txBody>
      </p:sp>
      <p:sp>
        <p:nvSpPr>
          <p:cNvPr id="7" name="Symbol zastępczy stopki 6">
            <a:extLst>
              <a:ext uri="{FF2B5EF4-FFF2-40B4-BE49-F238E27FC236}">
                <a16:creationId xmlns:a16="http://schemas.microsoft.com/office/drawing/2014/main" id="{1A5D2BE2-C1A9-7197-6728-F2C400280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B75CB4EB-F627-4E43-D077-8AB83FFDCC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6CCD4E8E-2DD4-2AA1-1B48-E437C15620C9}"/>
              </a:ext>
            </a:extLst>
          </p:cNvPr>
          <p:cNvSpPr txBox="1"/>
          <p:nvPr/>
        </p:nvSpPr>
        <p:spPr>
          <a:xfrm>
            <a:off x="1788695" y="1976805"/>
            <a:ext cx="86146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An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optimal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design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must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be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made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enable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the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detector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to be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carried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and 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to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allow for the installation of other components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tructure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must carry a load of 7 tons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[Source: </a:t>
            </a:r>
            <a:r>
              <a:rPr lang="pl-PL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Technical Design Report of the ALICE </a:t>
            </a:r>
            <a:r>
              <a:rPr lang="pl-PL" sz="20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Forward</a:t>
            </a:r>
            <a:r>
              <a:rPr lang="pl-PL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0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Calorimetr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trive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to minimize 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mass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During lifting, the force must be transmitted axially upward, without introducing torsional torque into the structure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Rules should be created for standardized naming and numbering of all detector parts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There should be a document describing the procedure for placing the detector in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final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position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CB3B3C-D930-47DC-6A73-745AD05CD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Structure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description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A471C924-4E33-DBF0-9D06-9B0C28A7B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632E1B1-C3B6-E11E-D8C3-0EBF54AF2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D413F4D0-FDC7-1422-5AC3-63588C3DE7E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7" t="15078" r="32802" b="4392"/>
          <a:stretch/>
        </p:blipFill>
        <p:spPr>
          <a:xfrm>
            <a:off x="1263830" y="1917521"/>
            <a:ext cx="3489767" cy="4211996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AD9D4AB5-4209-2DB8-1F76-D00BF6A8358C}"/>
              </a:ext>
            </a:extLst>
          </p:cNvPr>
          <p:cNvSpPr txBox="1"/>
          <p:nvPr/>
        </p:nvSpPr>
        <p:spPr>
          <a:xfrm>
            <a:off x="6000108" y="2396328"/>
            <a:ext cx="51850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design is intended to allow the detector to be moved to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it’s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target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location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It can be divided into 3 main components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Support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platform (1), Top Box (2) and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Side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Panels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(3)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design is identical for both halves of the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Detector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Proper calculations and simulations have been made</a:t>
            </a:r>
            <a:endParaRPr lang="en-GB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03A8F24-8131-D2CE-6107-7C078E64D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3</a:t>
            </a:fld>
            <a:endParaRPr lang="en-GB"/>
          </a:p>
        </p:txBody>
      </p:sp>
      <p:sp>
        <p:nvSpPr>
          <p:cNvPr id="9" name="Symbol zastępczy stopki 8">
            <a:extLst>
              <a:ext uri="{FF2B5EF4-FFF2-40B4-BE49-F238E27FC236}">
                <a16:creationId xmlns:a16="http://schemas.microsoft.com/office/drawing/2014/main" id="{A5CF744A-DAEC-5793-B692-579DB216F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10" name="Obraz 9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359B81C7-A888-2F55-72F9-31129F13482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sp>
        <p:nvSpPr>
          <p:cNvPr id="5" name="Owal 4">
            <a:extLst>
              <a:ext uri="{FF2B5EF4-FFF2-40B4-BE49-F238E27FC236}">
                <a16:creationId xmlns:a16="http://schemas.microsoft.com/office/drawing/2014/main" id="{AB56D5A8-6136-D50C-2CB4-D9DBB8D49D79}"/>
              </a:ext>
            </a:extLst>
          </p:cNvPr>
          <p:cNvSpPr/>
          <p:nvPr/>
        </p:nvSpPr>
        <p:spPr>
          <a:xfrm>
            <a:off x="4216772" y="4700128"/>
            <a:ext cx="286820" cy="292813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wal 10">
            <a:extLst>
              <a:ext uri="{FF2B5EF4-FFF2-40B4-BE49-F238E27FC236}">
                <a16:creationId xmlns:a16="http://schemas.microsoft.com/office/drawing/2014/main" id="{857E1321-E001-4D83-8246-730CDB21F499}"/>
              </a:ext>
            </a:extLst>
          </p:cNvPr>
          <p:cNvSpPr/>
          <p:nvPr/>
        </p:nvSpPr>
        <p:spPr>
          <a:xfrm>
            <a:off x="3895190" y="3974749"/>
            <a:ext cx="286820" cy="292813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wal 11">
            <a:extLst>
              <a:ext uri="{FF2B5EF4-FFF2-40B4-BE49-F238E27FC236}">
                <a16:creationId xmlns:a16="http://schemas.microsoft.com/office/drawing/2014/main" id="{ECE54FD3-50E0-BDFA-23CC-783A54CA8DD1}"/>
              </a:ext>
            </a:extLst>
          </p:cNvPr>
          <p:cNvSpPr/>
          <p:nvPr/>
        </p:nvSpPr>
        <p:spPr>
          <a:xfrm>
            <a:off x="1992822" y="2585744"/>
            <a:ext cx="286820" cy="292813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0876333-F7EB-0E9E-FA65-4C8B10BD930A}"/>
              </a:ext>
            </a:extLst>
          </p:cNvPr>
          <p:cNvSpPr txBox="1"/>
          <p:nvPr/>
        </p:nvSpPr>
        <p:spPr>
          <a:xfrm>
            <a:off x="4213222" y="4664736"/>
            <a:ext cx="286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bg1"/>
                </a:solidFill>
              </a:rPr>
              <a:t>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BA059A0E-10A2-BDF2-0707-68EC9A405F28}"/>
              </a:ext>
            </a:extLst>
          </p:cNvPr>
          <p:cNvSpPr txBox="1"/>
          <p:nvPr/>
        </p:nvSpPr>
        <p:spPr>
          <a:xfrm>
            <a:off x="3900591" y="3931220"/>
            <a:ext cx="286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bg1"/>
                </a:solidFill>
              </a:rPr>
              <a:t>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6BF03F44-74DE-790B-0F71-7ABC0ADDB9A1}"/>
              </a:ext>
            </a:extLst>
          </p:cNvPr>
          <p:cNvSpPr txBox="1"/>
          <p:nvPr/>
        </p:nvSpPr>
        <p:spPr>
          <a:xfrm>
            <a:off x="1992821" y="2547485"/>
            <a:ext cx="286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bg1"/>
                </a:solidFill>
              </a:rPr>
              <a:t>2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697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217CFF-C837-0E65-0401-693F7E822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Support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platform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360884DF-3189-8695-7616-E5E362AB8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C860FFEA-E4E4-F00C-4034-E004E5064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F814E841-62A1-9C6B-61AC-E5E2646565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7" t="39840" r="26620" b="29075"/>
          <a:stretch/>
        </p:blipFill>
        <p:spPr>
          <a:xfrm>
            <a:off x="838201" y="1850794"/>
            <a:ext cx="4765252" cy="1728985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D8206419-74A5-CA96-0343-70C56E82BB4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5" t="34172" r="28192" b="31333"/>
          <a:stretch/>
        </p:blipFill>
        <p:spPr>
          <a:xfrm>
            <a:off x="838200" y="3842425"/>
            <a:ext cx="4765252" cy="1918663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FAB096ED-3E7E-5C23-C5F4-27C950808A29}"/>
              </a:ext>
            </a:extLst>
          </p:cNvPr>
          <p:cNvSpPr txBox="1"/>
          <p:nvPr/>
        </p:nvSpPr>
        <p:spPr>
          <a:xfrm>
            <a:off x="6096000" y="2396328"/>
            <a:ext cx="50891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Support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platform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consist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of a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plate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walls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ribs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welded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toghether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ide panels are connected to the platform with M12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grade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8.8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bolts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- the relevant calculations have been made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Holes are provided in the walls to allow access to the positioning system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Symbol zastępczy numeru slajdu 12">
            <a:extLst>
              <a:ext uri="{FF2B5EF4-FFF2-40B4-BE49-F238E27FC236}">
                <a16:creationId xmlns:a16="http://schemas.microsoft.com/office/drawing/2014/main" id="{9875BCF9-1AF7-A311-6985-36378245E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4</a:t>
            </a:fld>
            <a:endParaRPr lang="en-GB"/>
          </a:p>
        </p:txBody>
      </p:sp>
      <p:sp>
        <p:nvSpPr>
          <p:cNvPr id="14" name="Symbol zastępczy stopki 13">
            <a:extLst>
              <a:ext uri="{FF2B5EF4-FFF2-40B4-BE49-F238E27FC236}">
                <a16:creationId xmlns:a16="http://schemas.microsoft.com/office/drawing/2014/main" id="{FF190D27-BBDC-B806-D1CA-031A680B2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869D666C-90D2-21B3-5BE8-1630930B42E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066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Top Box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6E37129A-08E5-FBD0-C826-9E5DC35DD64C}"/>
              </a:ext>
            </a:extLst>
          </p:cNvPr>
          <p:cNvSpPr txBox="1"/>
          <p:nvPr/>
        </p:nvSpPr>
        <p:spPr>
          <a:xfrm>
            <a:off x="6470440" y="1843950"/>
            <a:ext cx="50891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Top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box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consist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of aluminium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profiles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with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dimensions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of 30x60 mm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plate, which is tightened with angle brackets, is to allow the mounting of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FoCal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-E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design of the frame is intended to ensure easy attachment of side panels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and that additional components are easily installed</a:t>
            </a:r>
            <a:endParaRPr lang="en-GB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89670986-F3AE-467E-7AF9-918D8D99067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3" t="29913" r="15426" b="15008"/>
          <a:stretch/>
        </p:blipFill>
        <p:spPr>
          <a:xfrm>
            <a:off x="632373" y="2422186"/>
            <a:ext cx="5632240" cy="2227635"/>
          </a:xfrm>
          <a:prstGeom prst="rect">
            <a:avLst/>
          </a:prstGeom>
        </p:spPr>
      </p:pic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728414B5-F049-54B5-B20F-B4BE80038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5</a:t>
            </a:fld>
            <a:endParaRPr lang="en-GB"/>
          </a:p>
        </p:txBody>
      </p:sp>
      <p:sp>
        <p:nvSpPr>
          <p:cNvPr id="12" name="Symbol zastępczy stopki 11">
            <a:extLst>
              <a:ext uri="{FF2B5EF4-FFF2-40B4-BE49-F238E27FC236}">
                <a16:creationId xmlns:a16="http://schemas.microsoft.com/office/drawing/2014/main" id="{002D62A1-124B-76B5-8EC9-0277AF19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8C1DE59E-5340-31EE-6581-A5BE4BE433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57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Side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Panels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CFD48974-7285-7E66-234B-F22B3D585FE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4" t="9898" r="47101" b="7518"/>
          <a:stretch/>
        </p:blipFill>
        <p:spPr>
          <a:xfrm>
            <a:off x="1342416" y="1690688"/>
            <a:ext cx="490699" cy="3910520"/>
          </a:xfrm>
          <a:prstGeom prst="rect">
            <a:avLst/>
          </a:prstGeom>
        </p:spPr>
      </p:pic>
      <p:sp>
        <p:nvSpPr>
          <p:cNvPr id="10" name="Symbol zastępczy numeru slajdu 9">
            <a:extLst>
              <a:ext uri="{FF2B5EF4-FFF2-40B4-BE49-F238E27FC236}">
                <a16:creationId xmlns:a16="http://schemas.microsoft.com/office/drawing/2014/main" id="{40FDD3CE-6A52-9B8F-13F9-92C25D40B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6</a:t>
            </a:fld>
            <a:endParaRPr lang="en-GB"/>
          </a:p>
        </p:txBody>
      </p:sp>
      <p:sp>
        <p:nvSpPr>
          <p:cNvPr id="11" name="Symbol zastępczy stopki 10">
            <a:extLst>
              <a:ext uri="{FF2B5EF4-FFF2-40B4-BE49-F238E27FC236}">
                <a16:creationId xmlns:a16="http://schemas.microsoft.com/office/drawing/2014/main" id="{2DF5B236-6C10-9E1E-1870-E15D54C70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  <a:endParaRPr lang="en-GB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8C86493E-38F0-7EA9-B2A4-E82BAD20E381}"/>
              </a:ext>
            </a:extLst>
          </p:cNvPr>
          <p:cNvSpPr txBox="1"/>
          <p:nvPr/>
        </p:nvSpPr>
        <p:spPr>
          <a:xfrm>
            <a:off x="5760397" y="2305615"/>
            <a:ext cx="50891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Four panels connect Top Box and Support Pl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at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form with </a:t>
            </a:r>
            <a:r>
              <a:rPr lang="pl-P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bolt</a:t>
            </a:r>
            <a:r>
              <a:rPr lang="pl-P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connections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Shackles have been provided for lifting the detector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Carbon steel flange bushings and spacers have been used to reinforce the material at the hole site </a:t>
            </a:r>
            <a:endParaRPr lang="en-GB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EA9652BC-539D-04E4-165F-F152D5032FB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8" t="27358" r="43750" b="13588"/>
          <a:stretch/>
        </p:blipFill>
        <p:spPr>
          <a:xfrm>
            <a:off x="2351832" y="1767547"/>
            <a:ext cx="2889847" cy="3756801"/>
          </a:xfrm>
          <a:prstGeom prst="rect">
            <a:avLst/>
          </a:prstGeom>
        </p:spPr>
      </p:pic>
      <p:pic>
        <p:nvPicPr>
          <p:cNvPr id="9" name="Obraz 8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9D7B57B9-7C50-79AC-EEB0-215CFD350BA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sp>
        <p:nvSpPr>
          <p:cNvPr id="22" name="Strzałka: w prawo 21">
            <a:extLst>
              <a:ext uri="{FF2B5EF4-FFF2-40B4-BE49-F238E27FC236}">
                <a16:creationId xmlns:a16="http://schemas.microsoft.com/office/drawing/2014/main" id="{09D74EE2-45BF-29FD-F7C4-648835A7D79A}"/>
              </a:ext>
            </a:extLst>
          </p:cNvPr>
          <p:cNvSpPr/>
          <p:nvPr/>
        </p:nvSpPr>
        <p:spPr>
          <a:xfrm rot="2578505">
            <a:off x="3029465" y="1867168"/>
            <a:ext cx="627006" cy="212152"/>
          </a:xfrm>
          <a:prstGeom prst="rightArrow">
            <a:avLst>
              <a:gd name="adj1" fmla="val 42264"/>
              <a:gd name="adj2" fmla="val 50000"/>
            </a:avLst>
          </a:prstGeom>
          <a:solidFill>
            <a:schemeClr val="tx2">
              <a:lumMod val="25000"/>
              <a:lumOff val="75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E27B9C4C-2C65-148D-E6B0-E36BFFF0B742}"/>
              </a:ext>
            </a:extLst>
          </p:cNvPr>
          <p:cNvSpPr/>
          <p:nvPr/>
        </p:nvSpPr>
        <p:spPr>
          <a:xfrm>
            <a:off x="2755555" y="1560196"/>
            <a:ext cx="787985" cy="24345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15875">
            <a:solidFill>
              <a:schemeClr val="bg2"/>
            </a:solidFill>
          </a:ln>
          <a:effectLst>
            <a:glow rad="63500">
              <a:schemeClr val="bg1">
                <a:alpha val="40000"/>
              </a:schemeClr>
            </a:glow>
            <a:outerShdw blurRad="38100" dist="254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Strzałka: w prawo 24">
            <a:extLst>
              <a:ext uri="{FF2B5EF4-FFF2-40B4-BE49-F238E27FC236}">
                <a16:creationId xmlns:a16="http://schemas.microsoft.com/office/drawing/2014/main" id="{87F1023F-CBA6-5333-4B1D-643673AC5CEE}"/>
              </a:ext>
            </a:extLst>
          </p:cNvPr>
          <p:cNvSpPr/>
          <p:nvPr/>
        </p:nvSpPr>
        <p:spPr>
          <a:xfrm rot="13438886">
            <a:off x="4069699" y="4755134"/>
            <a:ext cx="827634" cy="212152"/>
          </a:xfrm>
          <a:prstGeom prst="rightArrow">
            <a:avLst>
              <a:gd name="adj1" fmla="val 42264"/>
              <a:gd name="adj2" fmla="val 50000"/>
            </a:avLst>
          </a:prstGeom>
          <a:solidFill>
            <a:schemeClr val="tx2">
              <a:lumMod val="25000"/>
              <a:lumOff val="75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Strzałka: w prawo 25">
            <a:extLst>
              <a:ext uri="{FF2B5EF4-FFF2-40B4-BE49-F238E27FC236}">
                <a16:creationId xmlns:a16="http://schemas.microsoft.com/office/drawing/2014/main" id="{7BB2D16F-C21C-7A00-AFF1-64628C99D230}"/>
              </a:ext>
            </a:extLst>
          </p:cNvPr>
          <p:cNvSpPr/>
          <p:nvPr/>
        </p:nvSpPr>
        <p:spPr>
          <a:xfrm rot="18813369">
            <a:off x="3009491" y="4783912"/>
            <a:ext cx="881411" cy="212152"/>
          </a:xfrm>
          <a:prstGeom prst="rightArrow">
            <a:avLst>
              <a:gd name="adj1" fmla="val 42264"/>
              <a:gd name="adj2" fmla="val 50000"/>
            </a:avLst>
          </a:prstGeom>
          <a:solidFill>
            <a:schemeClr val="tx2">
              <a:lumMod val="25000"/>
              <a:lumOff val="75000"/>
            </a:schemeClr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Prostokąt 22">
            <a:extLst>
              <a:ext uri="{FF2B5EF4-FFF2-40B4-BE49-F238E27FC236}">
                <a16:creationId xmlns:a16="http://schemas.microsoft.com/office/drawing/2014/main" id="{26E51AB6-89AD-EFFA-0914-DC4D9FC6D467}"/>
              </a:ext>
            </a:extLst>
          </p:cNvPr>
          <p:cNvSpPr/>
          <p:nvPr/>
        </p:nvSpPr>
        <p:spPr>
          <a:xfrm>
            <a:off x="2799690" y="5119243"/>
            <a:ext cx="787985" cy="24345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15875">
            <a:solidFill>
              <a:schemeClr val="bg2"/>
            </a:solidFill>
          </a:ln>
          <a:effectLst>
            <a:glow rad="63500">
              <a:schemeClr val="bg1">
                <a:alpha val="40000"/>
              </a:schemeClr>
            </a:glow>
            <a:outerShdw blurRad="38100" dist="254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E1427B16-3236-CD0C-FC11-9CD10F4C3D3D}"/>
              </a:ext>
            </a:extLst>
          </p:cNvPr>
          <p:cNvSpPr/>
          <p:nvPr/>
        </p:nvSpPr>
        <p:spPr>
          <a:xfrm>
            <a:off x="4355154" y="5119243"/>
            <a:ext cx="787985" cy="24345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15875">
            <a:solidFill>
              <a:schemeClr val="bg2"/>
            </a:solidFill>
          </a:ln>
          <a:effectLst>
            <a:glow rad="63500">
              <a:schemeClr val="bg1">
                <a:alpha val="40000"/>
              </a:schemeClr>
            </a:glow>
            <a:outerShdw blurRad="38100" dist="254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D713FB98-A9E6-898E-6678-F98A15E0E10B}"/>
              </a:ext>
            </a:extLst>
          </p:cNvPr>
          <p:cNvSpPr txBox="1"/>
          <p:nvPr/>
        </p:nvSpPr>
        <p:spPr>
          <a:xfrm>
            <a:off x="2771200" y="1539405"/>
            <a:ext cx="844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 err="1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Shackle</a:t>
            </a:r>
            <a:endParaRPr lang="en-GB" sz="1200" b="1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04EBA407-8265-04D1-FCF1-D5D89829B14F}"/>
              </a:ext>
            </a:extLst>
          </p:cNvPr>
          <p:cNvSpPr txBox="1"/>
          <p:nvPr/>
        </p:nvSpPr>
        <p:spPr>
          <a:xfrm>
            <a:off x="2791046" y="5102472"/>
            <a:ext cx="844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 err="1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Bushing</a:t>
            </a:r>
            <a:endParaRPr lang="en-GB" sz="1200" b="1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EBDD6A23-6908-30D3-EDF2-FDDDE91C34D1}"/>
              </a:ext>
            </a:extLst>
          </p:cNvPr>
          <p:cNvSpPr txBox="1"/>
          <p:nvPr/>
        </p:nvSpPr>
        <p:spPr>
          <a:xfrm>
            <a:off x="4394844" y="5102472"/>
            <a:ext cx="844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Spacer</a:t>
            </a:r>
            <a:endParaRPr lang="en-GB" sz="1200" b="1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363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Simulations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– </a:t>
            </a:r>
            <a:r>
              <a:rPr lang="pl-PL" dirty="0" err="1">
                <a:latin typeface="Helvetica" panose="020B0604020202020204" pitchFamily="34" charset="0"/>
                <a:cs typeface="Helvetica" panose="020B0604020202020204" pitchFamily="34" charset="0"/>
              </a:rPr>
              <a:t>Support</a:t>
            </a: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 Platform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96C532D-E5A4-B97A-BB5D-6C5758F04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7</a:t>
            </a:fld>
            <a:endParaRPr lang="en-GB"/>
          </a:p>
        </p:txBody>
      </p:sp>
      <p:sp>
        <p:nvSpPr>
          <p:cNvPr id="7" name="Symbol zastępczy stopki 6">
            <a:extLst>
              <a:ext uri="{FF2B5EF4-FFF2-40B4-BE49-F238E27FC236}">
                <a16:creationId xmlns:a16="http://schemas.microsoft.com/office/drawing/2014/main" id="{32CE9868-9488-7592-4F57-76C337EAC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81BAF072-C506-C3BC-E140-9A1D79C713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7E60F76-7603-79E9-E3D9-4C417CAC01BA}"/>
              </a:ext>
            </a:extLst>
          </p:cNvPr>
          <p:cNvSpPr txBox="1"/>
          <p:nvPr/>
        </p:nvSpPr>
        <p:spPr>
          <a:xfrm>
            <a:off x="2818472" y="5670821"/>
            <a:ext cx="1961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pl-P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Factor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105C20E0-1C27-AD58-128F-DA3C48EFDF6A}"/>
              </a:ext>
            </a:extLst>
          </p:cNvPr>
          <p:cNvSpPr txBox="1"/>
          <p:nvPr/>
        </p:nvSpPr>
        <p:spPr>
          <a:xfrm>
            <a:off x="7097232" y="3749021"/>
            <a:ext cx="44024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Maximum stress 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36.042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Mpa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Maximum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displacment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0.113 mm</a:t>
            </a:r>
          </a:p>
          <a:p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Minimal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factor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7.76</a:t>
            </a:r>
          </a:p>
          <a:p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Component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can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work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under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given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load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with big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margin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endParaRPr lang="en-GB" sz="1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FB72B8BE-37BB-72F3-C710-D128CF3E65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9941" y="1817643"/>
            <a:ext cx="4402476" cy="3726223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1AED4943-1D3D-BBBF-664D-E0A2429D64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2771" y="1279685"/>
            <a:ext cx="388824" cy="4950026"/>
          </a:xfrm>
          <a:prstGeom prst="rect">
            <a:avLst/>
          </a:prstGeom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id="{920E14E5-D026-0096-7EEC-9E94EAB70844}"/>
              </a:ext>
            </a:extLst>
          </p:cNvPr>
          <p:cNvSpPr txBox="1"/>
          <p:nvPr/>
        </p:nvSpPr>
        <p:spPr>
          <a:xfrm>
            <a:off x="7097232" y="2174358"/>
            <a:ext cx="38702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Simulation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assumptions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Surface load equal to 68670 N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Force applied along the z-axis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Locking movement in the z-axis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F9BFE092-B02E-9086-3715-1BDD95D81E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0720" y="5687660"/>
            <a:ext cx="542051" cy="54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285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Simulations</a:t>
            </a:r>
            <a:r>
              <a:rPr lang="pl-PL" sz="4000" dirty="0">
                <a:latin typeface="Helvetica" panose="020B0604020202020204" pitchFamily="34" charset="0"/>
                <a:cs typeface="Helvetica" panose="020B0604020202020204" pitchFamily="34" charset="0"/>
              </a:rPr>
              <a:t> – </a:t>
            </a:r>
            <a:r>
              <a:rPr lang="pl-PL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Side</a:t>
            </a:r>
            <a:r>
              <a:rPr lang="pl-PL" sz="4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panels</a:t>
            </a:r>
            <a:r>
              <a:rPr lang="pl-PL" sz="4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without</a:t>
            </a:r>
            <a:r>
              <a:rPr lang="pl-PL" sz="4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bushing</a:t>
            </a:r>
            <a:endParaRPr lang="en-GB" sz="4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D0CE6FA-CF8B-49B6-55A9-B9E7A9AF9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8</a:t>
            </a:fld>
            <a:endParaRPr lang="en-GB"/>
          </a:p>
        </p:txBody>
      </p:sp>
      <p:sp>
        <p:nvSpPr>
          <p:cNvPr id="7" name="Symbol zastępczy stopki 6">
            <a:extLst>
              <a:ext uri="{FF2B5EF4-FFF2-40B4-BE49-F238E27FC236}">
                <a16:creationId xmlns:a16="http://schemas.microsoft.com/office/drawing/2014/main" id="{1A5D2BE2-C1A9-7197-6728-F2C400280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B75CB4EB-F627-4E43-D077-8AB83FFDCC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9996D127-2E24-643F-FCA1-065253258972}"/>
              </a:ext>
            </a:extLst>
          </p:cNvPr>
          <p:cNvSpPr txBox="1"/>
          <p:nvPr/>
        </p:nvSpPr>
        <p:spPr>
          <a:xfrm>
            <a:off x="2661709" y="5941985"/>
            <a:ext cx="1961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pl-P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Factor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7235A8AE-1F4F-81F2-11AE-25B70A719616}"/>
              </a:ext>
            </a:extLst>
          </p:cNvPr>
          <p:cNvSpPr txBox="1"/>
          <p:nvPr/>
        </p:nvSpPr>
        <p:spPr>
          <a:xfrm>
            <a:off x="7097233" y="3858357"/>
            <a:ext cx="44024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Maximum stress 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110.2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MPa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Maximum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displacment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0.07 mm</a:t>
            </a:r>
          </a:p>
          <a:p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Minimal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factor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2.008</a:t>
            </a:r>
          </a:p>
          <a:p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Average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factor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5 </a:t>
            </a:r>
          </a:p>
          <a:p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Component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can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work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under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given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load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reinforcment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bushing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may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not be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needed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endParaRPr lang="en-GB" sz="1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980CCF31-2F5B-AE5A-6F98-FE28E6D014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0916" y="1367405"/>
            <a:ext cx="340455" cy="4604921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7EBEF212-9E25-75FC-77B6-128F153C4E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1371" y="1287933"/>
            <a:ext cx="3762243" cy="4663417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EF1C5E35-47B1-6082-88C8-A99009A5A061}"/>
              </a:ext>
            </a:extLst>
          </p:cNvPr>
          <p:cNvSpPr txBox="1"/>
          <p:nvPr/>
        </p:nvSpPr>
        <p:spPr>
          <a:xfrm>
            <a:off x="7097233" y="2035858"/>
            <a:ext cx="376224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Simulation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assumptions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Surface load equal to 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17167.5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Bearing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f</a:t>
            </a:r>
            <a:r>
              <a:rPr lang="en-US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orce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applied along the 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y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-axis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positively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directed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Locking movement in the z-axis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F7F886CA-8104-A397-D8C9-50632CD383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8879" y="5530085"/>
            <a:ext cx="402037" cy="44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66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0BEEDB-88B8-236F-1D2C-50E4EC26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Simulations</a:t>
            </a:r>
            <a:r>
              <a:rPr lang="pl-PL" sz="4000" dirty="0">
                <a:latin typeface="Helvetica" panose="020B0604020202020204" pitchFamily="34" charset="0"/>
                <a:cs typeface="Helvetica" panose="020B0604020202020204" pitchFamily="34" charset="0"/>
              </a:rPr>
              <a:t> – </a:t>
            </a:r>
            <a:r>
              <a:rPr lang="pl-PL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Side</a:t>
            </a:r>
            <a:r>
              <a:rPr lang="pl-PL" sz="4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panels</a:t>
            </a:r>
            <a:r>
              <a:rPr lang="pl-PL" sz="4000" dirty="0">
                <a:latin typeface="Helvetica" panose="020B0604020202020204" pitchFamily="34" charset="0"/>
                <a:cs typeface="Helvetica" panose="020B0604020202020204" pitchFamily="34" charset="0"/>
              </a:rPr>
              <a:t> with the </a:t>
            </a:r>
            <a:r>
              <a:rPr lang="pl-PL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bushing</a:t>
            </a:r>
            <a:endParaRPr lang="en-GB" sz="4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" descr="Logo of the ALICE Experiment - CERN Document Server">
            <a:extLst>
              <a:ext uri="{FF2B5EF4-FFF2-40B4-BE49-F238E27FC236}">
                <a16:creationId xmlns:a16="http://schemas.microsoft.com/office/drawing/2014/main" id="{BC75028D-0AE4-551F-D580-A3F8C393B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2" y="6305624"/>
            <a:ext cx="390255" cy="52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131986-E3A2-4B28-AD00-5F1564213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9" y="6340076"/>
            <a:ext cx="1809751" cy="45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D0CE6FA-CF8B-49B6-55A9-B9E7A9AF9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78DB-0E48-4780-B779-48B2B6BD9832}" type="slidenum">
              <a:rPr lang="en-GB" smtClean="0"/>
              <a:t>9</a:t>
            </a:fld>
            <a:endParaRPr lang="en-GB"/>
          </a:p>
        </p:txBody>
      </p:sp>
      <p:sp>
        <p:nvSpPr>
          <p:cNvPr id="7" name="Symbol zastępczy stopki 6">
            <a:extLst>
              <a:ext uri="{FF2B5EF4-FFF2-40B4-BE49-F238E27FC236}">
                <a16:creationId xmlns:a16="http://schemas.microsoft.com/office/drawing/2014/main" id="{1A5D2BE2-C1A9-7197-6728-F2C400280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22.08.2024</a:t>
            </a:r>
          </a:p>
        </p:txBody>
      </p:sp>
      <p:pic>
        <p:nvPicPr>
          <p:cNvPr id="5" name="Obraz 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B75CB4EB-F627-4E43-D077-8AB83FFDCC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14904" r="9915" b="14904"/>
          <a:stretch/>
        </p:blipFill>
        <p:spPr>
          <a:xfrm>
            <a:off x="3008714" y="6340075"/>
            <a:ext cx="790541" cy="493218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DEE339C7-D5C9-F5EE-0473-D787360E56BB}"/>
              </a:ext>
            </a:extLst>
          </p:cNvPr>
          <p:cNvSpPr txBox="1"/>
          <p:nvPr/>
        </p:nvSpPr>
        <p:spPr>
          <a:xfrm>
            <a:off x="3057817" y="5957619"/>
            <a:ext cx="1961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pl-PL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Factor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10EBD561-CB0E-D80B-A9C7-1D0AD0228049}"/>
              </a:ext>
            </a:extLst>
          </p:cNvPr>
          <p:cNvSpPr txBox="1"/>
          <p:nvPr/>
        </p:nvSpPr>
        <p:spPr>
          <a:xfrm>
            <a:off x="7097233" y="3826460"/>
            <a:ext cx="44024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Maximum stress 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455.8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Mpa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Average stress 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150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MPa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Maximum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displacment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0.074 mm</a:t>
            </a:r>
          </a:p>
          <a:p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Minimal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factor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0.7651</a:t>
            </a:r>
          </a:p>
          <a:p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Average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safety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factor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value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– 5 </a:t>
            </a:r>
          </a:p>
          <a:p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Component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can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work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under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given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load</a:t>
            </a:r>
            <a:r>
              <a:rPr lang="pl-PL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r>
              <a:rPr lang="en-US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The use of reinforcement does not significantly increase mechanical properties.</a:t>
            </a:r>
            <a:endParaRPr lang="en-GB" sz="1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4FA98E39-2EF7-85FF-3F82-7D86374EE6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0542" y="1346312"/>
            <a:ext cx="4235458" cy="4620758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0565A8B1-DE95-4208-0B86-BE173D85D7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951" y="1447800"/>
            <a:ext cx="331436" cy="4519270"/>
          </a:xfrm>
          <a:prstGeom prst="rect">
            <a:avLst/>
          </a:prstGeom>
        </p:spPr>
      </p:pic>
      <p:sp>
        <p:nvSpPr>
          <p:cNvPr id="15" name="pole tekstowe 14">
            <a:extLst>
              <a:ext uri="{FF2B5EF4-FFF2-40B4-BE49-F238E27FC236}">
                <a16:creationId xmlns:a16="http://schemas.microsoft.com/office/drawing/2014/main" id="{C8E73ED3-7FA8-429C-30F4-EB883D6F79EE}"/>
              </a:ext>
            </a:extLst>
          </p:cNvPr>
          <p:cNvSpPr txBox="1"/>
          <p:nvPr/>
        </p:nvSpPr>
        <p:spPr>
          <a:xfrm>
            <a:off x="7097233" y="2174358"/>
            <a:ext cx="38277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Simulation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assumptions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Surface load equal to 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17167.5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Bearing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f</a:t>
            </a:r>
            <a:r>
              <a:rPr lang="en-US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orce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applied along the 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y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-axis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positively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directed</a:t>
            </a:r>
            <a:endParaRPr lang="pl-P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Locking movement in the z-axis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6EA84EC6-0E6E-1B66-86A6-F60F42B757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111" y="5541325"/>
            <a:ext cx="391685" cy="42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53060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64AA5A784ECF34DB47262804B679200" ma:contentTypeVersion="16" ma:contentTypeDescription="Utwórz nowy dokument." ma:contentTypeScope="" ma:versionID="1df258f9edef7dc3b525bf2a307c6ba1">
  <xsd:schema xmlns:xsd="http://www.w3.org/2001/XMLSchema" xmlns:xs="http://www.w3.org/2001/XMLSchema" xmlns:p="http://schemas.microsoft.com/office/2006/metadata/properties" xmlns:ns3="d4fbc36a-57e8-4887-83ab-179a59ead254" xmlns:ns4="8ca86435-1ed6-49e7-9af4-fc37d6f4e058" targetNamespace="http://schemas.microsoft.com/office/2006/metadata/properties" ma:root="true" ma:fieldsID="d78aa4cfc90c3fd5c8d16237301af59d" ns3:_="" ns4:_="">
    <xsd:import namespace="d4fbc36a-57e8-4887-83ab-179a59ead254"/>
    <xsd:import namespace="8ca86435-1ed6-49e7-9af4-fc37d6f4e05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fbc36a-57e8-4887-83ab-179a59ead2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a86435-1ed6-49e7-9af4-fc37d6f4e05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krót wskazówki dotyczącej udostępniani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4fbc36a-57e8-4887-83ab-179a59ead25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9E48B2-0A81-4609-B811-AB4D842BFA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fbc36a-57e8-4887-83ab-179a59ead254"/>
    <ds:schemaRef ds:uri="8ca86435-1ed6-49e7-9af4-fc37d6f4e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5DAE97-F24C-4541-8C57-30DFA9F9650B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8ca86435-1ed6-49e7-9af4-fc37d6f4e058"/>
    <ds:schemaRef ds:uri="http://purl.org/dc/elements/1.1/"/>
    <ds:schemaRef ds:uri="http://purl.org/dc/terms/"/>
    <ds:schemaRef ds:uri="d4fbc36a-57e8-4887-83ab-179a59ead254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DABA665-54E8-49FF-8213-7FD118BA71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2763</TotalTime>
  <Words>1852</Words>
  <Application>Microsoft Office PowerPoint</Application>
  <PresentationFormat>Panoramiczny</PresentationFormat>
  <Paragraphs>152</Paragraphs>
  <Slides>14</Slides>
  <Notes>14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Helvetica</vt:lpstr>
      <vt:lpstr>Motyw pakietu Office</vt:lpstr>
      <vt:lpstr>FoCal Detector Lifting Frame on behalf of ALICE-FoCal</vt:lpstr>
      <vt:lpstr>Main aims and objectives of the project</vt:lpstr>
      <vt:lpstr>Structure description</vt:lpstr>
      <vt:lpstr>Support platform</vt:lpstr>
      <vt:lpstr>Top Box</vt:lpstr>
      <vt:lpstr>Side Panels</vt:lpstr>
      <vt:lpstr>Simulations – Support Platform</vt:lpstr>
      <vt:lpstr>Simulations – Side panels without bushing</vt:lpstr>
      <vt:lpstr>Simulations – Side panels with the bushing</vt:lpstr>
      <vt:lpstr>Calculations</vt:lpstr>
      <vt:lpstr>FoCal task sheet</vt:lpstr>
      <vt:lpstr>FoCal Naming and Numbering</vt:lpstr>
      <vt:lpstr>Summary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Jas Gabriela (STUD)</dc:creator>
  <cp:lastModifiedBy>Jas Gabriela (STUD)</cp:lastModifiedBy>
  <cp:revision>10</cp:revision>
  <dcterms:created xsi:type="dcterms:W3CDTF">2024-08-12T14:50:21Z</dcterms:created>
  <dcterms:modified xsi:type="dcterms:W3CDTF">2024-08-21T19:48:21Z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0x010100E64AA5A784ECF34DB47262804B679200</vt:lpwstr>
  </property>
</Properties>
</file>