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3643" r:id="rId2"/>
    <p:sldId id="258" r:id="rId3"/>
    <p:sldId id="281" r:id="rId4"/>
    <p:sldId id="3646" r:id="rId5"/>
    <p:sldId id="3644" r:id="rId6"/>
    <p:sldId id="3641" r:id="rId7"/>
  </p:sldIdLst>
  <p:sldSz cx="12192000" cy="6858000"/>
  <p:notesSz cx="6858000" cy="9144000"/>
  <p:defaultTextStyle>
    <a:defPPr>
      <a:defRPr lang="en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46"/>
    <p:restoredTop sz="94694"/>
  </p:normalViewPr>
  <p:slideViewPr>
    <p:cSldViewPr snapToGrid="0">
      <p:cViewPr varScale="1">
        <p:scale>
          <a:sx n="121" d="100"/>
          <a:sy n="121" d="100"/>
        </p:scale>
        <p:origin x="6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F0B1E-2BAF-9C43-A9C1-23C0BED91DF0}" type="datetimeFigureOut">
              <a:rPr lang="en-PL" smtClean="0"/>
              <a:t>21/08/2024</a:t>
            </a:fld>
            <a:endParaRPr lang="en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B2C17-F49C-CF4E-BBAF-CEC37DAD0AE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254143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91ed6c2d0b_0_2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91ed6c2d0b_0_2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91ed6c2d0b_0_2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91ed6c2d0b_0_2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84847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7880D-0D4C-D6F2-745A-23A82B62FA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90F0CA-4BC2-183A-D960-F1E187786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5CB7B-9E16-9FE1-7283-9BFDE8766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22/08/2024</a:t>
            </a:r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13183D-2CBC-0CA6-F704-5ECBCB5AB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SPARC 2024</a:t>
            </a:r>
            <a:endParaRPr lang="en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AF09F-E16F-BB23-A768-4D8513B36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772890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991C5-C3CD-A3DB-7AC8-2822DD0D8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54E207-70F0-4A4D-D3AA-C725891F6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03CD5-4B51-B12C-5E34-5CDCAA86F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22/08/2024</a:t>
            </a:r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E890F-5448-8330-E51E-8EDABD06C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SPARC 2024</a:t>
            </a:r>
            <a:endParaRPr lang="en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D0D836-6E50-9D94-0491-2B76136FF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994120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E309D0-ACB9-15F1-900B-7CEC7BD5BA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84EFC9-5049-6328-6984-1058C57530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A52932-8310-AE05-E0DA-B964AC840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22/08/2024</a:t>
            </a:r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B3791-72AC-313A-970E-E4EFDC3E2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SPARC 2024</a:t>
            </a:r>
            <a:endParaRPr lang="en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7EE51-8858-F721-2471-D16FF5329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24906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8C81A-69AC-17C8-FAA9-8859BA09D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9E8044-1100-260D-A5A3-C14B45745C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F8566-206B-ED10-C901-DD7A30D04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22/08/2024</a:t>
            </a:r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7A67F-427E-9086-58CF-61AF813E6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SPARC 2024</a:t>
            </a:r>
            <a:endParaRPr lang="en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3758F9-7BDA-B4CA-B314-2F180E0E0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4040529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2096D-66AD-C94E-F258-E5BAD0B45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2D629E-673D-2368-DF89-8842555E23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3457CF-92E7-B7C1-74F8-CA0891796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22/08/2024</a:t>
            </a:r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9D094-3242-B38D-18E7-09E7855CE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SPARC 2024</a:t>
            </a:r>
            <a:endParaRPr lang="en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51203C-B8F4-E699-1507-0D9CE78F8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399978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57C35-0BEB-D692-8783-5D60333E6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EB4E5-DCE9-6019-CF1F-CB7470D9C4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25C509-9FAF-D6B3-4917-93AE1DAA6A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4AE0FD-F127-40C9-1CEA-AE80F9EB7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22/08/2024</a:t>
            </a:r>
            <a:endParaRPr lang="en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A5D9C6-6C02-67BA-6641-8DFF65515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SPARC 2024</a:t>
            </a:r>
            <a:endParaRPr lang="en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ADA83-E8C0-2489-9DCF-8A5B29634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544220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4ACC9-F9FD-368E-3AE4-F105A55DC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53ABBF-1CBB-BFDC-E2C2-B59C732365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693AD3-5126-173B-56D7-38F0EBAB16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8123D9-C8CE-CAC5-D5D1-7DD3F0AA76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2D4E84-7A20-0D27-BBE7-E6F286B0D1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B0462B-AB3B-1391-B812-E1AE1A053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22/08/2024</a:t>
            </a:r>
            <a:endParaRPr lang="en-P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FA303B-67B8-8858-B19B-936F5DC1B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SPARC 2024</a:t>
            </a:r>
            <a:endParaRPr lang="en-P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BB19BD-3DA7-49E3-3D68-F51913107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948654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56EEB-1CCA-FB54-EC1C-F4E93C5D1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BAFA1D-9228-C5EB-C9CB-66690F9B2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22/08/2024</a:t>
            </a:r>
            <a:endParaRPr lang="en-P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8DF477-A710-430D-790E-86354D7E0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SPARC 2024</a:t>
            </a:r>
            <a:endParaRPr lang="en-P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F25532-70A8-BC1F-3F68-452BA0A2C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54817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2B3C2D-3984-CD83-59C2-033B6B9EB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22/08/2024</a:t>
            </a:r>
            <a:endParaRPr lang="en-P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7A6B06-A6C6-29F8-08A1-1AA8FA467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SPARC 2024</a:t>
            </a:r>
            <a:endParaRPr lang="en-P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09B0CE-4097-CB2E-C423-F3A819C9A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2864064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7350A-341A-B1C7-5DB3-1DE9B7E88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F15A8-74FA-3DD2-CAA0-728BC95A9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CF3463-84BB-5AB6-44C6-47D42E1A10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7B6D23-A59A-57B1-BDDC-9078BDDB8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22/08/2024</a:t>
            </a:r>
            <a:endParaRPr lang="en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DFE359-11F5-9E9B-EB64-8804B7EB3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SPARC 2024</a:t>
            </a:r>
            <a:endParaRPr lang="en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8234F6-3378-9CCD-EF48-7155EDFB7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2632556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C5DD8-BDF0-889E-1EBD-ADD56FF15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ED01A8-C1EF-AC1A-A1C2-9D63C1CCAE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283E60-46E7-E109-A43A-6383814067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CC4BE3-F15A-CCBE-264C-DD2ABE9DD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22/08/2024</a:t>
            </a:r>
            <a:endParaRPr lang="en-P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A67B1C-1707-564D-2ECA-8ABB47FE3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SPARC 2024</a:t>
            </a:r>
            <a:endParaRPr lang="en-P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ECB9BE-7759-DF5A-20E9-4099E889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480078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26A47C-5D71-8E89-D8C3-2664D1468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749546-61F4-ED05-CDF9-807FE1CAD0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4175E-21D1-0127-B259-B370A162CE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pl-PL"/>
              <a:t>22/08/2024</a:t>
            </a:r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29BA0-0E46-D85F-0EA3-B419F56783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SPARC 2024</a:t>
            </a:r>
            <a:endParaRPr lang="en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759F6-B126-6177-9A1D-ADE45808CC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0AAAEC0-7852-2946-B0CD-4362EF25B32C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982085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qR_lG7K3pfs" TargetMode="External"/><Relationship Id="rId2" Type="http://schemas.openxmlformats.org/officeDocument/2006/relationships/hyperlink" Target="https://youtu.be/PjsBIbKsuO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hyperlink" Target="https://youtu.be/phN0AohEDKI" TargetMode="External"/><Relationship Id="rId4" Type="http://schemas.openxmlformats.org/officeDocument/2006/relationships/hyperlink" Target="https://youtu.be/31s8jix2om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>
            <a:extLst>
              <a:ext uri="{FF2B5EF4-FFF2-40B4-BE49-F238E27FC236}">
                <a16:creationId xmlns:a16="http://schemas.microsoft.com/office/drawing/2014/main" id="{17B95300-36CC-410A-A2B1-AF6492C80D8B}"/>
              </a:ext>
            </a:extLst>
          </p:cNvPr>
          <p:cNvSpPr txBox="1"/>
          <p:nvPr/>
        </p:nvSpPr>
        <p:spPr>
          <a:xfrm>
            <a:off x="387626" y="1274893"/>
            <a:ext cx="115790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Introduction to FIT projects</a:t>
            </a:r>
            <a:endParaRPr lang="pl-PL" sz="4400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11D02CE8-0770-4299-B0B6-AEF333B16D7C}"/>
              </a:ext>
            </a:extLst>
          </p:cNvPr>
          <p:cNvSpPr txBox="1"/>
          <p:nvPr/>
        </p:nvSpPr>
        <p:spPr>
          <a:xfrm>
            <a:off x="3983589" y="3411397"/>
            <a:ext cx="43871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Author:</a:t>
            </a:r>
          </a:p>
          <a:p>
            <a:pPr algn="ctr"/>
            <a:r>
              <a:rPr lang="en-GB" sz="2000" b="1" dirty="0"/>
              <a:t>Krystian </a:t>
            </a:r>
            <a:r>
              <a:rPr lang="en-GB" sz="2000" b="1" dirty="0" err="1"/>
              <a:t>Roslon</a:t>
            </a:r>
            <a:endParaRPr lang="en-GB" sz="2000" b="1" dirty="0"/>
          </a:p>
          <a:p>
            <a:pPr algn="ctr"/>
            <a:r>
              <a:rPr lang="en-GB" sz="2000" dirty="0"/>
              <a:t>22.08.2024</a:t>
            </a:r>
            <a:r>
              <a:rPr lang="en-GB" sz="2000" b="1" dirty="0"/>
              <a:t> </a:t>
            </a:r>
          </a:p>
        </p:txBody>
      </p:sp>
      <p:pic>
        <p:nvPicPr>
          <p:cNvPr id="1028" name="Picture 4" descr="Warsaw University of Technology">
            <a:extLst>
              <a:ext uri="{FF2B5EF4-FFF2-40B4-BE49-F238E27FC236}">
                <a16:creationId xmlns:a16="http://schemas.microsoft.com/office/drawing/2014/main" id="{930D8C2B-C8D8-2A6F-2EE7-E6DE059F59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5311453"/>
            <a:ext cx="360997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Logo of the ALICE Experiment - CERN Document Server">
            <a:extLst>
              <a:ext uri="{FF2B5EF4-FFF2-40B4-BE49-F238E27FC236}">
                <a16:creationId xmlns:a16="http://schemas.microsoft.com/office/drawing/2014/main" id="{9210136B-E59A-C618-B047-C381E48D7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2984" y="5295759"/>
            <a:ext cx="699416" cy="94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912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5"/>
          <p:cNvSpPr txBox="1"/>
          <p:nvPr/>
        </p:nvSpPr>
        <p:spPr>
          <a:xfrm>
            <a:off x="398195" y="306053"/>
            <a:ext cx="10298000" cy="6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pl-PL" sz="3733" dirty="0">
                <a:latin typeface="Fira Sans Medium"/>
                <a:ea typeface="Fira Sans Medium"/>
                <a:cs typeface="Fira Sans Medium"/>
                <a:sym typeface="Fira Sans Medium"/>
              </a:rPr>
              <a:t>ALICE Fast </a:t>
            </a:r>
            <a:r>
              <a:rPr lang="pl-PL" sz="3733" dirty="0" err="1">
                <a:latin typeface="Fira Sans Medium"/>
                <a:ea typeface="Fira Sans Medium"/>
                <a:cs typeface="Fira Sans Medium"/>
                <a:sym typeface="Fira Sans Medium"/>
              </a:rPr>
              <a:t>Interaction</a:t>
            </a:r>
            <a:r>
              <a:rPr lang="pl-PL" sz="3733" dirty="0">
                <a:latin typeface="Fira Sans Medium"/>
                <a:ea typeface="Fira Sans Medium"/>
                <a:cs typeface="Fira Sans Medium"/>
                <a:sym typeface="Fira Sans Medium"/>
              </a:rPr>
              <a:t> </a:t>
            </a:r>
            <a:r>
              <a:rPr lang="pl-PL" sz="3733" dirty="0" err="1">
                <a:latin typeface="Fira Sans Medium"/>
                <a:ea typeface="Fira Sans Medium"/>
                <a:cs typeface="Fira Sans Medium"/>
                <a:sym typeface="Fira Sans Medium"/>
              </a:rPr>
              <a:t>Trigger</a:t>
            </a:r>
            <a:r>
              <a:rPr lang="pl-PL" sz="3733" dirty="0">
                <a:latin typeface="Fira Sans Medium"/>
                <a:ea typeface="Fira Sans Medium"/>
                <a:cs typeface="Fira Sans Medium"/>
                <a:sym typeface="Fira Sans Medium"/>
              </a:rPr>
              <a:t> (FIT)</a:t>
            </a:r>
            <a:endParaRPr sz="3733"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pic>
        <p:nvPicPr>
          <p:cNvPr id="7" name="Picture 6" descr="Logo of the ALICE Experiment - CERN Document Server">
            <a:extLst>
              <a:ext uri="{FF2B5EF4-FFF2-40B4-BE49-F238E27FC236}">
                <a16:creationId xmlns:a16="http://schemas.microsoft.com/office/drawing/2014/main" id="{AEE046D9-B1B9-2F2F-150F-B55E15C00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13" y="186289"/>
            <a:ext cx="699416" cy="94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72F676-68EB-964D-C311-10C5953E7C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2755" y="-139976"/>
            <a:ext cx="3146879" cy="1582598"/>
          </a:xfrm>
          <a:prstGeom prst="rect">
            <a:avLst/>
          </a:prstGeom>
        </p:spPr>
      </p:pic>
      <p:pic>
        <p:nvPicPr>
          <p:cNvPr id="3" name="Picture 2" descr="A diagram of a machine&#10;&#10;Description automatically generated">
            <a:extLst>
              <a:ext uri="{FF2B5EF4-FFF2-40B4-BE49-F238E27FC236}">
                <a16:creationId xmlns:a16="http://schemas.microsoft.com/office/drawing/2014/main" id="{48224862-8A4D-C210-5ABE-EC762521D2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24" y="1890251"/>
            <a:ext cx="5982083" cy="3362549"/>
          </a:xfrm>
          <a:prstGeom prst="rect">
            <a:avLst/>
          </a:prstGeom>
        </p:spPr>
      </p:pic>
      <p:grpSp>
        <p:nvGrpSpPr>
          <p:cNvPr id="4" name="Группа 6">
            <a:extLst>
              <a:ext uri="{FF2B5EF4-FFF2-40B4-BE49-F238E27FC236}">
                <a16:creationId xmlns:a16="http://schemas.microsoft.com/office/drawing/2014/main" id="{97D8B387-F12A-6C59-9FF4-3DA548591C4E}"/>
              </a:ext>
            </a:extLst>
          </p:cNvPr>
          <p:cNvGrpSpPr/>
          <p:nvPr/>
        </p:nvGrpSpPr>
        <p:grpSpPr>
          <a:xfrm>
            <a:off x="5756083" y="3857591"/>
            <a:ext cx="6301094" cy="2852790"/>
            <a:chOff x="23224" y="3960185"/>
            <a:chExt cx="6546200" cy="2821615"/>
          </a:xfrm>
        </p:grpSpPr>
        <p:pic>
          <p:nvPicPr>
            <p:cNvPr id="6" name="Рисунок 7">
              <a:extLst>
                <a:ext uri="{FF2B5EF4-FFF2-40B4-BE49-F238E27FC236}">
                  <a16:creationId xmlns:a16="http://schemas.microsoft.com/office/drawing/2014/main" id="{A240D394-1F61-5C7B-134B-D1E9C76CE0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78" t="17334" r="10148" b="18846"/>
            <a:stretch/>
          </p:blipFill>
          <p:spPr>
            <a:xfrm>
              <a:off x="5605056" y="3960185"/>
              <a:ext cx="964368" cy="749889"/>
            </a:xfrm>
            <a:prstGeom prst="rect">
              <a:avLst/>
            </a:prstGeom>
          </p:spPr>
        </p:pic>
        <p:pic>
          <p:nvPicPr>
            <p:cNvPr id="8" name="Рисунок 8">
              <a:extLst>
                <a:ext uri="{FF2B5EF4-FFF2-40B4-BE49-F238E27FC236}">
                  <a16:creationId xmlns:a16="http://schemas.microsoft.com/office/drawing/2014/main" id="{C528667A-CAC8-7758-3DA9-CD8E1CB015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37" r="8368"/>
            <a:stretch/>
          </p:blipFill>
          <p:spPr>
            <a:xfrm>
              <a:off x="1386840" y="4042966"/>
              <a:ext cx="3728720" cy="2738834"/>
            </a:xfrm>
            <a:prstGeom prst="rect">
              <a:avLst/>
            </a:prstGeom>
          </p:spPr>
        </p:pic>
        <p:cxnSp>
          <p:nvCxnSpPr>
            <p:cNvPr id="9" name="Прямая соединительная линия 9">
              <a:extLst>
                <a:ext uri="{FF2B5EF4-FFF2-40B4-BE49-F238E27FC236}">
                  <a16:creationId xmlns:a16="http://schemas.microsoft.com/office/drawing/2014/main" id="{FC0989CC-82B3-53C7-C628-4D61F45BE4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15560" y="4342564"/>
              <a:ext cx="918141" cy="276054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10">
              <a:extLst>
                <a:ext uri="{FF2B5EF4-FFF2-40B4-BE49-F238E27FC236}">
                  <a16:creationId xmlns:a16="http://schemas.microsoft.com/office/drawing/2014/main" id="{5662FFDA-293A-CC15-DDE0-7C043A2481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5740" y="5599284"/>
              <a:ext cx="1243540" cy="37398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Рисунок 11">
              <a:extLst>
                <a:ext uri="{FF2B5EF4-FFF2-40B4-BE49-F238E27FC236}">
                  <a16:creationId xmlns:a16="http://schemas.microsoft.com/office/drawing/2014/main" id="{77B0970F-6C44-D17A-E8D5-925DCCA73A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78" t="17334" r="10148" b="18846"/>
            <a:stretch/>
          </p:blipFill>
          <p:spPr>
            <a:xfrm>
              <a:off x="23224" y="5633829"/>
              <a:ext cx="964368" cy="749889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87182B1-9251-C49F-187F-EF51B36DEFCD}"/>
              </a:ext>
            </a:extLst>
          </p:cNvPr>
          <p:cNvSpPr txBox="1"/>
          <p:nvPr/>
        </p:nvSpPr>
        <p:spPr>
          <a:xfrm>
            <a:off x="4501060" y="5919109"/>
            <a:ext cx="1444363" cy="958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u="sng" dirty="0">
                <a:solidFill>
                  <a:schemeClr val="tx2"/>
                </a:solidFill>
              </a:rPr>
              <a:t>FDD-A</a:t>
            </a:r>
          </a:p>
          <a:p>
            <a:pPr algn="r"/>
            <a:r>
              <a:rPr lang="en-US" dirty="0">
                <a:solidFill>
                  <a:schemeClr val="tx2"/>
                </a:solidFill>
              </a:rPr>
              <a:t>4.8 &lt; </a:t>
            </a:r>
            <a:r>
              <a:rPr lang="en-US" dirty="0">
                <a:solidFill>
                  <a:schemeClr val="tx2"/>
                </a:solidFill>
                <a:sym typeface="Symbol" panose="05050102010706020507" pitchFamily="18" charset="2"/>
              </a:rPr>
              <a:t></a:t>
            </a:r>
            <a:r>
              <a:rPr lang="en-US" dirty="0">
                <a:solidFill>
                  <a:schemeClr val="tx2"/>
                </a:solidFill>
              </a:rPr>
              <a:t> &lt; 6.3</a:t>
            </a:r>
          </a:p>
          <a:p>
            <a:pPr algn="r"/>
            <a:r>
              <a:rPr lang="en-US" dirty="0">
                <a:solidFill>
                  <a:schemeClr val="tx2"/>
                </a:solidFill>
              </a:rPr>
              <a:t>17m from IP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59F764-DD44-CB89-16F2-CA19FCF02633}"/>
              </a:ext>
            </a:extLst>
          </p:cNvPr>
          <p:cNvSpPr txBox="1"/>
          <p:nvPr/>
        </p:nvSpPr>
        <p:spPr>
          <a:xfrm>
            <a:off x="10657749" y="2990845"/>
            <a:ext cx="1548078" cy="958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tx2"/>
                </a:solidFill>
              </a:rPr>
              <a:t>FDD-C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-7.0 &lt; </a:t>
            </a:r>
            <a:r>
              <a:rPr lang="en-US" dirty="0">
                <a:solidFill>
                  <a:schemeClr val="tx2"/>
                </a:solidFill>
                <a:sym typeface="Symbol" panose="05050102010706020507" pitchFamily="18" charset="2"/>
              </a:rPr>
              <a:t></a:t>
            </a:r>
            <a:r>
              <a:rPr lang="en-US" dirty="0">
                <a:solidFill>
                  <a:schemeClr val="tx2"/>
                </a:solidFill>
              </a:rPr>
              <a:t> &lt; -4</a:t>
            </a:r>
            <a:r>
              <a:rPr lang="ru-RU" dirty="0">
                <a:solidFill>
                  <a:schemeClr val="tx2"/>
                </a:solidFill>
              </a:rPr>
              <a:t>.9</a:t>
            </a:r>
            <a:endParaRPr lang="en-US" dirty="0">
              <a:solidFill>
                <a:schemeClr val="tx2"/>
              </a:solidFill>
            </a:endParaRPr>
          </a:p>
          <a:p>
            <a:pPr algn="ctr"/>
            <a:r>
              <a:rPr lang="ru-RU" dirty="0">
                <a:solidFill>
                  <a:schemeClr val="tx2"/>
                </a:solidFill>
              </a:rPr>
              <a:t>-20</a:t>
            </a:r>
            <a:r>
              <a:rPr lang="en-US" dirty="0">
                <a:solidFill>
                  <a:schemeClr val="tx2"/>
                </a:solidFill>
              </a:rPr>
              <a:t>m from IP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C00D2D-A9DF-C9E7-F20C-60EFBF0DA6BE}"/>
              </a:ext>
            </a:extLst>
          </p:cNvPr>
          <p:cNvSpPr txBox="1"/>
          <p:nvPr/>
        </p:nvSpPr>
        <p:spPr>
          <a:xfrm>
            <a:off x="9337395" y="3412256"/>
            <a:ext cx="1548078" cy="958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tx2"/>
                </a:solidFill>
              </a:rPr>
              <a:t>FT0-C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-3.3 &lt; </a:t>
            </a:r>
            <a:r>
              <a:rPr lang="en-US" dirty="0">
                <a:solidFill>
                  <a:schemeClr val="tx2"/>
                </a:solidFill>
                <a:sym typeface="Symbol" panose="05050102010706020507" pitchFamily="18" charset="2"/>
              </a:rPr>
              <a:t></a:t>
            </a:r>
            <a:r>
              <a:rPr lang="en-US" dirty="0">
                <a:solidFill>
                  <a:schemeClr val="tx2"/>
                </a:solidFill>
              </a:rPr>
              <a:t> &lt; -2</a:t>
            </a:r>
            <a:r>
              <a:rPr lang="ru-RU" dirty="0">
                <a:solidFill>
                  <a:schemeClr val="tx2"/>
                </a:solidFill>
              </a:rPr>
              <a:t>.</a:t>
            </a:r>
            <a:r>
              <a:rPr lang="en-US" dirty="0">
                <a:solidFill>
                  <a:schemeClr val="tx2"/>
                </a:solidFill>
              </a:rPr>
              <a:t>1</a:t>
            </a:r>
          </a:p>
          <a:p>
            <a:pPr algn="ctr"/>
            <a:r>
              <a:rPr lang="ru-RU" dirty="0">
                <a:solidFill>
                  <a:schemeClr val="tx2"/>
                </a:solidFill>
              </a:rPr>
              <a:t>-</a:t>
            </a:r>
            <a:r>
              <a:rPr lang="en-US" dirty="0">
                <a:solidFill>
                  <a:schemeClr val="tx2"/>
                </a:solidFill>
              </a:rPr>
              <a:t>1m from IP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A880D4-108B-33F8-720F-C948FB3C6133}"/>
              </a:ext>
            </a:extLst>
          </p:cNvPr>
          <p:cNvSpPr txBox="1"/>
          <p:nvPr/>
        </p:nvSpPr>
        <p:spPr>
          <a:xfrm>
            <a:off x="6499875" y="3464642"/>
            <a:ext cx="2366352" cy="671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tx2"/>
                </a:solidFill>
              </a:rPr>
              <a:t>FV0:</a:t>
            </a:r>
            <a:r>
              <a:rPr lang="en-US" b="1" dirty="0">
                <a:solidFill>
                  <a:schemeClr val="tx2"/>
                </a:solidFill>
              </a:rPr>
              <a:t>  </a:t>
            </a:r>
            <a:r>
              <a:rPr lang="en-US" dirty="0">
                <a:solidFill>
                  <a:schemeClr val="tx2"/>
                </a:solidFill>
              </a:rPr>
              <a:t>2.2 &lt; </a:t>
            </a:r>
            <a:r>
              <a:rPr lang="en-US" dirty="0">
                <a:solidFill>
                  <a:schemeClr val="tx2"/>
                </a:solidFill>
                <a:sym typeface="Symbol" panose="05050102010706020507" pitchFamily="18" charset="2"/>
              </a:rPr>
              <a:t></a:t>
            </a:r>
            <a:r>
              <a:rPr lang="en-US" dirty="0">
                <a:solidFill>
                  <a:schemeClr val="tx2"/>
                </a:solidFill>
              </a:rPr>
              <a:t> &lt; 5</a:t>
            </a:r>
            <a:r>
              <a:rPr lang="ru-RU" dirty="0">
                <a:solidFill>
                  <a:schemeClr val="tx2"/>
                </a:solidFill>
              </a:rPr>
              <a:t>.</a:t>
            </a:r>
            <a:r>
              <a:rPr lang="en-US" dirty="0">
                <a:solidFill>
                  <a:schemeClr val="tx2"/>
                </a:solidFill>
              </a:rPr>
              <a:t>1</a:t>
            </a:r>
          </a:p>
          <a:p>
            <a:r>
              <a:rPr lang="en-US" dirty="0">
                <a:solidFill>
                  <a:schemeClr val="tx2"/>
                </a:solidFill>
              </a:rPr>
              <a:t>                    3m from IP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29D162-B50A-27D1-D519-8448E0D0001F}"/>
              </a:ext>
            </a:extLst>
          </p:cNvPr>
          <p:cNvSpPr txBox="1"/>
          <p:nvPr/>
        </p:nvSpPr>
        <p:spPr>
          <a:xfrm>
            <a:off x="9034383" y="5892912"/>
            <a:ext cx="1449354" cy="958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chemeClr val="tx2"/>
                </a:solidFill>
              </a:rPr>
              <a:t>FT0-A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3.5 &lt; </a:t>
            </a:r>
            <a:r>
              <a:rPr lang="en-US" dirty="0">
                <a:solidFill>
                  <a:schemeClr val="tx2"/>
                </a:solidFill>
                <a:sym typeface="Symbol" panose="05050102010706020507" pitchFamily="18" charset="2"/>
              </a:rPr>
              <a:t></a:t>
            </a:r>
            <a:r>
              <a:rPr lang="en-US" dirty="0">
                <a:solidFill>
                  <a:schemeClr val="tx2"/>
                </a:solidFill>
              </a:rPr>
              <a:t> &lt; 4</a:t>
            </a:r>
            <a:r>
              <a:rPr lang="ru-RU" dirty="0">
                <a:solidFill>
                  <a:schemeClr val="tx2"/>
                </a:solidFill>
              </a:rPr>
              <a:t>.</a:t>
            </a:r>
            <a:r>
              <a:rPr lang="en-US" dirty="0">
                <a:solidFill>
                  <a:schemeClr val="tx2"/>
                </a:solidFill>
              </a:rPr>
              <a:t>9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3m from IP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CA5B94E-7412-1BBF-1168-5D7BD03C0DF2}"/>
              </a:ext>
            </a:extLst>
          </p:cNvPr>
          <p:cNvSpPr txBox="1"/>
          <p:nvPr/>
        </p:nvSpPr>
        <p:spPr>
          <a:xfrm>
            <a:off x="1434982" y="5237801"/>
            <a:ext cx="1602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L" sz="1200" dirty="0"/>
              <a:t>Fig. 1: ALICE detector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EF808E4-DAAE-BD27-82FE-AA5EFD083CF2}"/>
              </a:ext>
            </a:extLst>
          </p:cNvPr>
          <p:cNvSpPr txBox="1"/>
          <p:nvPr/>
        </p:nvSpPr>
        <p:spPr>
          <a:xfrm>
            <a:off x="7257688" y="6568235"/>
            <a:ext cx="18287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L" sz="1200" dirty="0"/>
              <a:t>Fig. 2: ALICE FIT detector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B52069-C755-D2E5-8683-F90B49C35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22/08/2024</a:t>
            </a:r>
            <a:endParaRPr lang="en-PL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3A3F67D9-5292-E88D-BBE6-4F7FFB639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2</a:t>
            </a:fld>
            <a:endParaRPr lang="en-PL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6A63A7-4250-C1AB-96B1-23F264E4528C}"/>
              </a:ext>
            </a:extLst>
          </p:cNvPr>
          <p:cNvSpPr txBox="1"/>
          <p:nvPr/>
        </p:nvSpPr>
        <p:spPr>
          <a:xfrm>
            <a:off x="6280478" y="1393682"/>
            <a:ext cx="611383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Delivered Functionality</a:t>
            </a:r>
            <a:endParaRPr lang="en-GB" b="1" i="0" u="none" strike="noStrike" dirty="0">
              <a:solidFill>
                <a:srgbClr val="000000"/>
              </a:solidFill>
              <a:effectLst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Fast min. bias collision trigger with latency &lt; 425 ns;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Time resolution: 5 </a:t>
            </a:r>
            <a:r>
              <a:rPr lang="en-GB" dirty="0" err="1"/>
              <a:t>ps</a:t>
            </a:r>
            <a:r>
              <a:rPr lang="en-GB" dirty="0"/>
              <a:t> in Pb-Pb and 18 </a:t>
            </a:r>
            <a:r>
              <a:rPr lang="en-GB" dirty="0" err="1"/>
              <a:t>ps</a:t>
            </a:r>
            <a:r>
              <a:rPr lang="en-GB" dirty="0"/>
              <a:t> in pp collisions;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Luminosity and background monitor;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Centrality measurement;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Event plane determination;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20" grpId="0"/>
      <p:bldP spid="21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15"/>
          <p:cNvSpPr txBox="1"/>
          <p:nvPr/>
        </p:nvSpPr>
        <p:spPr>
          <a:xfrm>
            <a:off x="398195" y="306053"/>
            <a:ext cx="10298000" cy="6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pl-PL" sz="3733" dirty="0">
                <a:latin typeface="Fira Sans Medium"/>
                <a:ea typeface="Fira Sans Medium"/>
                <a:cs typeface="Fira Sans Medium"/>
                <a:sym typeface="Fira Sans Medium"/>
              </a:rPr>
              <a:t>ALICE FIT </a:t>
            </a:r>
            <a:r>
              <a:rPr lang="pl-PL" sz="3733" dirty="0" err="1">
                <a:latin typeface="Fira Sans Medium"/>
                <a:ea typeface="Fira Sans Medium"/>
                <a:cs typeface="Fira Sans Medium"/>
                <a:sym typeface="Fira Sans Medium"/>
              </a:rPr>
              <a:t>detector</a:t>
            </a:r>
            <a:r>
              <a:rPr lang="pl-PL" sz="3733" dirty="0">
                <a:latin typeface="Fira Sans Medium"/>
                <a:ea typeface="Fira Sans Medium"/>
                <a:cs typeface="Fira Sans Medium"/>
                <a:sym typeface="Fira Sans Medium"/>
              </a:rPr>
              <a:t> setup</a:t>
            </a:r>
            <a:endParaRPr sz="3733"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pic>
        <p:nvPicPr>
          <p:cNvPr id="7" name="Picture 6" descr="Logo of the ALICE Experiment - CERN Document Server">
            <a:extLst>
              <a:ext uri="{FF2B5EF4-FFF2-40B4-BE49-F238E27FC236}">
                <a16:creationId xmlns:a16="http://schemas.microsoft.com/office/drawing/2014/main" id="{AEE046D9-B1B9-2F2F-150F-B55E15C00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13" y="186289"/>
            <a:ext cx="699416" cy="94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72F676-68EB-964D-C311-10C5953E7C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2755" y="-139976"/>
            <a:ext cx="3146879" cy="1582598"/>
          </a:xfrm>
          <a:prstGeom prst="rect">
            <a:avLst/>
          </a:prstGeom>
        </p:spPr>
      </p:pic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2A23E725-157D-C0D9-AE65-72778D9BF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22/08/2024</a:t>
            </a:r>
            <a:endParaRPr lang="en-PL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D6C9B2AC-15E0-04FB-75E2-C3E2C4916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50DA0-91D1-C242-85A7-C3D24ACB8EC5}" type="slidenum">
              <a:rPr lang="en-PL" smtClean="0"/>
              <a:t>3</a:t>
            </a:fld>
            <a:endParaRPr lang="en-PL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230324-D276-02E9-21FC-122AC24EFC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7" y="1251841"/>
            <a:ext cx="3285677" cy="24642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3CE5B4-892F-57D8-F56D-89B8F088B72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7" y="3892092"/>
            <a:ext cx="3285677" cy="24642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0842DC-A261-4351-1CA0-F14174EA3974}"/>
              </a:ext>
            </a:extLst>
          </p:cNvPr>
          <p:cNvSpPr txBox="1"/>
          <p:nvPr/>
        </p:nvSpPr>
        <p:spPr>
          <a:xfrm>
            <a:off x="3745992" y="1280814"/>
            <a:ext cx="389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L" dirty="0"/>
              <a:t>FIT PM (</a:t>
            </a:r>
            <a:r>
              <a:rPr lang="en-GB" b="0" i="0" u="none" strike="noStrike" dirty="0">
                <a:solidFill>
                  <a:srgbClr val="292929"/>
                </a:solidFill>
                <a:effectLst/>
                <a:highlight>
                  <a:srgbClr val="FFFFFF"/>
                </a:highlight>
                <a:latin typeface="sourcesans-regular"/>
              </a:rPr>
              <a:t>Processing Module):</a:t>
            </a:r>
            <a:endParaRPr lang="en-PL" b="0" i="0" u="none" strike="noStrike" dirty="0">
              <a:solidFill>
                <a:srgbClr val="292929"/>
              </a:solidFill>
              <a:effectLst/>
              <a:highlight>
                <a:srgbClr val="FFFFFF"/>
              </a:highlight>
              <a:latin typeface="sourcesans-regular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L" b="0" i="0" u="none" strike="noStrike" dirty="0">
                <a:solidFill>
                  <a:srgbClr val="292929"/>
                </a:solidFill>
                <a:effectLst/>
                <a:highlight>
                  <a:srgbClr val="FFFFFF"/>
                </a:highlight>
                <a:latin typeface="sourcesans-regular"/>
              </a:rPr>
              <a:t>12 independent inputs;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92929"/>
                </a:solidFill>
                <a:highlight>
                  <a:srgbClr val="FFFFFF"/>
                </a:highlight>
                <a:latin typeface="sourcesans-regular"/>
              </a:rPr>
              <a:t>V</a:t>
            </a:r>
            <a:r>
              <a:rPr lang="en-PL" dirty="0">
                <a:solidFill>
                  <a:srgbClr val="292929"/>
                </a:solidFill>
                <a:highlight>
                  <a:srgbClr val="FFFFFF"/>
                </a:highlight>
                <a:latin typeface="sourcesans-regular"/>
              </a:rPr>
              <a:t>ery simillar for all FIT detectors;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C419D7-3D6E-7754-C94E-BD79623A0E23}"/>
              </a:ext>
            </a:extLst>
          </p:cNvPr>
          <p:cNvSpPr txBox="1"/>
          <p:nvPr/>
        </p:nvSpPr>
        <p:spPr>
          <a:xfrm>
            <a:off x="3597998" y="3896787"/>
            <a:ext cx="43207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L" dirty="0"/>
              <a:t>FIT TCM (</a:t>
            </a:r>
            <a:r>
              <a:rPr lang="en-GB" b="0" i="0" u="none" strike="noStrike" dirty="0">
                <a:solidFill>
                  <a:srgbClr val="292929"/>
                </a:solidFill>
                <a:effectLst/>
                <a:highlight>
                  <a:srgbClr val="FFFFFF"/>
                </a:highlight>
                <a:latin typeface="sourcesans-regular"/>
              </a:rPr>
              <a:t>Trigger and Clock Module):</a:t>
            </a:r>
            <a:endParaRPr lang="en-PL" b="0" i="0" u="none" strike="noStrike" dirty="0">
              <a:solidFill>
                <a:srgbClr val="292929"/>
              </a:solidFill>
              <a:effectLst/>
              <a:highlight>
                <a:srgbClr val="FFFFFF"/>
              </a:highlight>
              <a:latin typeface="sourcesans-regular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L" dirty="0">
                <a:solidFill>
                  <a:srgbClr val="292929"/>
                </a:solidFill>
                <a:highlight>
                  <a:srgbClr val="FFFFFF"/>
                </a:highlight>
                <a:latin typeface="sourcesans-regular"/>
              </a:rPr>
              <a:t>One TCM;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L" b="0" i="0" u="none" strike="noStrike" dirty="0">
                <a:solidFill>
                  <a:srgbClr val="292929"/>
                </a:solidFill>
                <a:effectLst/>
                <a:highlight>
                  <a:srgbClr val="FFFFFF"/>
                </a:highlight>
                <a:latin typeface="sourcesans-regular"/>
              </a:rPr>
              <a:t>May connect </a:t>
            </a:r>
            <a:r>
              <a:rPr lang="en-PL" dirty="0">
                <a:solidFill>
                  <a:srgbClr val="292929"/>
                </a:solidFill>
                <a:highlight>
                  <a:srgbClr val="FFFFFF"/>
                </a:highlight>
                <a:latin typeface="sourcesans-regular"/>
              </a:rPr>
              <a:t>20 PMs via an HDMI cable;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PL" dirty="0">
                <a:solidFill>
                  <a:srgbClr val="292929"/>
                </a:solidFill>
                <a:highlight>
                  <a:srgbClr val="FFFFFF"/>
                </a:highlight>
                <a:latin typeface="sourcesans-regular"/>
              </a:rPr>
              <a:t>Connected to the FIT DCS via I</a:t>
            </a:r>
            <a:r>
              <a:rPr lang="en-GB" dirty="0">
                <a:solidFill>
                  <a:srgbClr val="292929"/>
                </a:solidFill>
                <a:highlight>
                  <a:srgbClr val="FFFFFF"/>
                </a:highlight>
                <a:latin typeface="sourcesans-regular"/>
              </a:rPr>
              <a:t>P</a:t>
            </a:r>
            <a:r>
              <a:rPr lang="en-PL" dirty="0">
                <a:solidFill>
                  <a:srgbClr val="292929"/>
                </a:solidFill>
                <a:highlight>
                  <a:srgbClr val="FFFFFF"/>
                </a:highlight>
                <a:latin typeface="sourcesans-regular"/>
              </a:rPr>
              <a:t>bus;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PL" dirty="0">
              <a:solidFill>
                <a:srgbClr val="292929"/>
              </a:solidFill>
              <a:highlight>
                <a:srgbClr val="FFFFFF"/>
              </a:highlight>
              <a:latin typeface="sourcesans-regular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0" i="0" u="none" strike="noStrike" dirty="0">
              <a:solidFill>
                <a:srgbClr val="292929"/>
              </a:solidFill>
              <a:effectLst/>
              <a:highlight>
                <a:srgbClr val="FFFFFF"/>
              </a:highlight>
              <a:latin typeface="sourcesans-regular"/>
            </a:endParaRPr>
          </a:p>
        </p:txBody>
      </p:sp>
    </p:spTree>
    <p:extLst>
      <p:ext uri="{BB962C8B-B14F-4D97-AF65-F5344CB8AC3E}">
        <p14:creationId xmlns:p14="http://schemas.microsoft.com/office/powerpoint/2010/main" val="3852070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18;p15">
            <a:extLst>
              <a:ext uri="{FF2B5EF4-FFF2-40B4-BE49-F238E27FC236}">
                <a16:creationId xmlns:a16="http://schemas.microsoft.com/office/drawing/2014/main" id="{56205F18-5E6B-D0CF-7F08-12FB6B8FFB4D}"/>
              </a:ext>
            </a:extLst>
          </p:cNvPr>
          <p:cNvSpPr txBox="1"/>
          <p:nvPr/>
        </p:nvSpPr>
        <p:spPr>
          <a:xfrm>
            <a:off x="398195" y="306053"/>
            <a:ext cx="10298000" cy="6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pl-PL" sz="3733" dirty="0" err="1">
                <a:latin typeface="Fira Sans Medium"/>
                <a:ea typeface="Fira Sans Medium"/>
                <a:cs typeface="Fira Sans Medium"/>
                <a:sym typeface="Fira Sans Medium"/>
              </a:rPr>
              <a:t>Implementation</a:t>
            </a:r>
            <a:r>
              <a:rPr lang="pl-PL" sz="3733" dirty="0">
                <a:latin typeface="Fira Sans Medium"/>
                <a:ea typeface="Fira Sans Medium"/>
                <a:cs typeface="Fira Sans Medium"/>
                <a:sym typeface="Fira Sans Medium"/>
              </a:rPr>
              <a:t> of ALFRED</a:t>
            </a:r>
          </a:p>
        </p:txBody>
      </p:sp>
      <p:pic>
        <p:nvPicPr>
          <p:cNvPr id="3" name="Picture 2" descr="Logo of the ALICE Experiment - CERN Document Server">
            <a:extLst>
              <a:ext uri="{FF2B5EF4-FFF2-40B4-BE49-F238E27FC236}">
                <a16:creationId xmlns:a16="http://schemas.microsoft.com/office/drawing/2014/main" id="{60FEE49A-6B49-34B2-EB98-ED31E3DD3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13" y="186289"/>
            <a:ext cx="699416" cy="94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72DE064-EAAA-9AB2-D427-B819CE93E3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2755" y="-139976"/>
            <a:ext cx="3146879" cy="158259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0A99C15-86CF-13DC-1849-C3FDE59FE0F7}"/>
              </a:ext>
            </a:extLst>
          </p:cNvPr>
          <p:cNvSpPr/>
          <p:nvPr/>
        </p:nvSpPr>
        <p:spPr>
          <a:xfrm>
            <a:off x="2202023" y="1892515"/>
            <a:ext cx="2131873" cy="149021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CH" sz="3600" b="1" dirty="0">
              <a:solidFill>
                <a:srgbClr val="FF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BFA5ADF-0489-9BB3-4BA4-97C6EFEAF4EF}"/>
              </a:ext>
            </a:extLst>
          </p:cNvPr>
          <p:cNvSpPr/>
          <p:nvPr/>
        </p:nvSpPr>
        <p:spPr>
          <a:xfrm>
            <a:off x="2202023" y="4241509"/>
            <a:ext cx="2131873" cy="71997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CH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DC00AAF-841F-ACC6-7155-DE98BA8B9A98}"/>
              </a:ext>
            </a:extLst>
          </p:cNvPr>
          <p:cNvSpPr/>
          <p:nvPr/>
        </p:nvSpPr>
        <p:spPr>
          <a:xfrm>
            <a:off x="2202023" y="3429000"/>
            <a:ext cx="2131873" cy="71997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CH" sz="3600" b="1" dirty="0">
              <a:solidFill>
                <a:srgbClr val="FF0000"/>
              </a:solidFill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71C969D5-FDD1-3F1E-1F73-9793582B2941}"/>
              </a:ext>
            </a:extLst>
          </p:cNvPr>
          <p:cNvSpPr txBox="1">
            <a:spLocks/>
          </p:cNvSpPr>
          <p:nvPr/>
        </p:nvSpPr>
        <p:spPr>
          <a:xfrm>
            <a:off x="2668618" y="2045150"/>
            <a:ext cx="1193104" cy="3977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1778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400" b="1">
                <a:solidFill>
                  <a:schemeClr val="tx1"/>
                </a:solidFill>
              </a:rPr>
              <a:t>WINCC OA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12A6205A-3BC5-D1AB-40C9-15FA9A42F420}"/>
              </a:ext>
            </a:extLst>
          </p:cNvPr>
          <p:cNvSpPr txBox="1">
            <a:spLocks/>
          </p:cNvSpPr>
          <p:nvPr/>
        </p:nvSpPr>
        <p:spPr>
          <a:xfrm>
            <a:off x="2668618" y="2841564"/>
            <a:ext cx="1193104" cy="3977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1778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400" b="1" dirty="0">
                <a:solidFill>
                  <a:schemeClr val="tx1"/>
                </a:solidFill>
              </a:rPr>
              <a:t>FRED</a:t>
            </a: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F6103C00-14DC-FF30-B7EA-85CC985AB50F}"/>
              </a:ext>
            </a:extLst>
          </p:cNvPr>
          <p:cNvSpPr txBox="1">
            <a:spLocks/>
          </p:cNvSpPr>
          <p:nvPr/>
        </p:nvSpPr>
        <p:spPr>
          <a:xfrm>
            <a:off x="2668618" y="3626529"/>
            <a:ext cx="1193104" cy="3977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1778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400" b="1" dirty="0">
                <a:solidFill>
                  <a:schemeClr val="tx1"/>
                </a:solidFill>
              </a:rPr>
              <a:t>ALF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686F8108-1F94-F2E7-95D2-C83AA615CE6E}"/>
              </a:ext>
            </a:extLst>
          </p:cNvPr>
          <p:cNvSpPr txBox="1">
            <a:spLocks/>
          </p:cNvSpPr>
          <p:nvPr/>
        </p:nvSpPr>
        <p:spPr>
          <a:xfrm>
            <a:off x="2668618" y="4411494"/>
            <a:ext cx="1193104" cy="3977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1778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400" b="1" dirty="0">
                <a:solidFill>
                  <a:schemeClr val="tx1"/>
                </a:solidFill>
              </a:rPr>
              <a:t>frontend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34E3A84-8583-9F34-1603-DE7FF68B4E5E}"/>
              </a:ext>
            </a:extLst>
          </p:cNvPr>
          <p:cNvCxnSpPr>
            <a:cxnSpLocks/>
            <a:stCxn id="15" idx="2"/>
            <a:endCxn id="16" idx="0"/>
          </p:cNvCxnSpPr>
          <p:nvPr/>
        </p:nvCxnSpPr>
        <p:spPr>
          <a:xfrm>
            <a:off x="3265170" y="2442895"/>
            <a:ext cx="0" cy="398669"/>
          </a:xfrm>
          <a:prstGeom prst="line">
            <a:avLst/>
          </a:prstGeom>
          <a:ln w="34925">
            <a:solidFill>
              <a:schemeClr val="accent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4BD36E5-2942-2C00-312C-F12CAC131A87}"/>
              </a:ext>
            </a:extLst>
          </p:cNvPr>
          <p:cNvCxnSpPr>
            <a:cxnSpLocks/>
            <a:stCxn id="17" idx="0"/>
            <a:endCxn id="16" idx="2"/>
          </p:cNvCxnSpPr>
          <p:nvPr/>
        </p:nvCxnSpPr>
        <p:spPr>
          <a:xfrm flipV="1">
            <a:off x="3265170" y="3239309"/>
            <a:ext cx="0" cy="387220"/>
          </a:xfrm>
          <a:prstGeom prst="line">
            <a:avLst/>
          </a:prstGeom>
          <a:ln w="34925">
            <a:solidFill>
              <a:schemeClr val="accent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97131B9-CB0E-1DD3-5A9B-E9AE681F2734}"/>
              </a:ext>
            </a:extLst>
          </p:cNvPr>
          <p:cNvCxnSpPr>
            <a:cxnSpLocks/>
            <a:stCxn id="18" idx="0"/>
            <a:endCxn id="17" idx="2"/>
          </p:cNvCxnSpPr>
          <p:nvPr/>
        </p:nvCxnSpPr>
        <p:spPr>
          <a:xfrm flipV="1">
            <a:off x="3265170" y="4024274"/>
            <a:ext cx="0" cy="387220"/>
          </a:xfrm>
          <a:prstGeom prst="line">
            <a:avLst/>
          </a:prstGeom>
          <a:ln w="34925">
            <a:solidFill>
              <a:schemeClr val="accent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Left Bracket 22">
            <a:extLst>
              <a:ext uri="{FF2B5EF4-FFF2-40B4-BE49-F238E27FC236}">
                <a16:creationId xmlns:a16="http://schemas.microsoft.com/office/drawing/2014/main" id="{A3665AFD-EF46-7055-6651-0BB398397B21}"/>
              </a:ext>
            </a:extLst>
          </p:cNvPr>
          <p:cNvSpPr/>
          <p:nvPr/>
        </p:nvSpPr>
        <p:spPr>
          <a:xfrm>
            <a:off x="1863965" y="2841564"/>
            <a:ext cx="338058" cy="1307406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L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7C228B-1CF1-D914-A88A-53EA4211AAF7}"/>
              </a:ext>
            </a:extLst>
          </p:cNvPr>
          <p:cNvSpPr txBox="1"/>
          <p:nvPr/>
        </p:nvSpPr>
        <p:spPr>
          <a:xfrm>
            <a:off x="0" y="2860676"/>
            <a:ext cx="186751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A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LICE Low 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L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evel </a:t>
            </a:r>
          </a:p>
          <a:p>
            <a:pPr algn="ctr"/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Fr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ont 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E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nd </a:t>
            </a:r>
            <a:r>
              <a:rPr lang="en-US" sz="18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D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evice</a:t>
            </a:r>
          </a:p>
          <a:p>
            <a:pPr algn="ctr"/>
            <a:r>
              <a:rPr lang="en-US" dirty="0">
                <a:solidFill>
                  <a:srgbClr val="000000"/>
                </a:solidFill>
                <a:latin typeface="Aptos" panose="020B0004020202020204" pitchFamily="34" charset="0"/>
              </a:rPr>
              <a:t>(ALFRED)</a:t>
            </a:r>
            <a:endParaRPr lang="en-PL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7950033-4EC2-99E8-3CED-8C12215FBCC9}"/>
              </a:ext>
            </a:extLst>
          </p:cNvPr>
          <p:cNvSpPr txBox="1"/>
          <p:nvPr/>
        </p:nvSpPr>
        <p:spPr>
          <a:xfrm>
            <a:off x="4328317" y="2869977"/>
            <a:ext cx="15085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F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ront </a:t>
            </a:r>
            <a:r>
              <a:rPr lang="en-GB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E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nd </a:t>
            </a:r>
            <a:r>
              <a:rPr lang="en-GB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D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evice</a:t>
            </a:r>
            <a:endParaRPr lang="en-PL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2409A62-0DDF-DC8C-7FCB-B2E792C743D5}"/>
              </a:ext>
            </a:extLst>
          </p:cNvPr>
          <p:cNvSpPr txBox="1"/>
          <p:nvPr/>
        </p:nvSpPr>
        <p:spPr>
          <a:xfrm>
            <a:off x="4148841" y="3512719"/>
            <a:ext cx="18675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effectLst/>
                <a:latin typeface="TeXGyreTermesX"/>
              </a:rPr>
              <a:t>A</a:t>
            </a:r>
            <a:r>
              <a:rPr lang="en-GB" sz="1800" dirty="0">
                <a:effectLst/>
                <a:latin typeface="TeXGyreTermesX"/>
              </a:rPr>
              <a:t>LICE </a:t>
            </a:r>
            <a:r>
              <a:rPr lang="en-GB" sz="1800" b="1" dirty="0">
                <a:effectLst/>
                <a:latin typeface="TeXGyreTermesX"/>
              </a:rPr>
              <a:t>l</a:t>
            </a:r>
            <a:r>
              <a:rPr lang="en-GB" sz="1800" dirty="0">
                <a:effectLst/>
                <a:latin typeface="TeXGyreTermesX"/>
              </a:rPr>
              <a:t>ow-level</a:t>
            </a:r>
            <a:r>
              <a:rPr lang="en-GB" sz="1800" b="1" dirty="0">
                <a:effectLst/>
                <a:latin typeface="TeXGyreTermesX"/>
              </a:rPr>
              <a:t> f</a:t>
            </a:r>
            <a:r>
              <a:rPr lang="en-GB" sz="1800" dirty="0">
                <a:effectLst/>
                <a:latin typeface="TeXGyreTermesX"/>
              </a:rPr>
              <a:t>ront-end 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56A098D-092A-33F5-840E-A31ABE258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248" y="4217884"/>
            <a:ext cx="3799502" cy="2518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 descr="A diagram of a computer network&#10;&#10;Description automatically generated">
            <a:extLst>
              <a:ext uri="{FF2B5EF4-FFF2-40B4-BE49-F238E27FC236}">
                <a16:creationId xmlns:a16="http://schemas.microsoft.com/office/drawing/2014/main" id="{27B00FEB-D4DC-EAF3-36F5-9B9B5E2FEE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6351" y="1211545"/>
            <a:ext cx="6222077" cy="2593200"/>
          </a:xfrm>
          <a:prstGeom prst="rect">
            <a:avLst/>
          </a:prstGeom>
        </p:spPr>
      </p:pic>
      <p:sp>
        <p:nvSpPr>
          <p:cNvPr id="32" name="Up Arrow 31">
            <a:extLst>
              <a:ext uri="{FF2B5EF4-FFF2-40B4-BE49-F238E27FC236}">
                <a16:creationId xmlns:a16="http://schemas.microsoft.com/office/drawing/2014/main" id="{AF09964B-B5A2-4E39-3FC5-A3AB33F58827}"/>
              </a:ext>
            </a:extLst>
          </p:cNvPr>
          <p:cNvSpPr/>
          <p:nvPr/>
        </p:nvSpPr>
        <p:spPr>
          <a:xfrm>
            <a:off x="9329835" y="3252083"/>
            <a:ext cx="746234" cy="1277194"/>
          </a:xfrm>
          <a:prstGeom prst="up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L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92113CEC-DD1A-B58E-F74A-864D67B65E44}"/>
              </a:ext>
            </a:extLst>
          </p:cNvPr>
          <p:cNvSpPr/>
          <p:nvPr/>
        </p:nvSpPr>
        <p:spPr>
          <a:xfrm>
            <a:off x="1863965" y="1442622"/>
            <a:ext cx="2792118" cy="1248026"/>
          </a:xfrm>
          <a:prstGeom prst="round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L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6A8D941-D784-7858-D029-3DF8C156733F}"/>
              </a:ext>
            </a:extLst>
          </p:cNvPr>
          <p:cNvSpPr txBox="1"/>
          <p:nvPr/>
        </p:nvSpPr>
        <p:spPr>
          <a:xfrm>
            <a:off x="4549288" y="1715801"/>
            <a:ext cx="19897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Second Project (Front-end)</a:t>
            </a:r>
            <a:endParaRPr lang="en-PL" dirty="0"/>
          </a:p>
        </p:txBody>
      </p:sp>
      <p:sp>
        <p:nvSpPr>
          <p:cNvPr id="35" name="Date Placeholder 34">
            <a:extLst>
              <a:ext uri="{FF2B5EF4-FFF2-40B4-BE49-F238E27FC236}">
                <a16:creationId xmlns:a16="http://schemas.microsoft.com/office/drawing/2014/main" id="{0B153871-50AF-4A10-2E39-BA7FB8AF8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22/08/2024</a:t>
            </a:r>
            <a:endParaRPr lang="en-PL"/>
          </a:p>
        </p:txBody>
      </p:sp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id="{2C3D2472-73D2-3AF3-F936-111C04250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4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9172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18;p15">
            <a:extLst>
              <a:ext uri="{FF2B5EF4-FFF2-40B4-BE49-F238E27FC236}">
                <a16:creationId xmlns:a16="http://schemas.microsoft.com/office/drawing/2014/main" id="{56205F18-5E6B-D0CF-7F08-12FB6B8FFB4D}"/>
              </a:ext>
            </a:extLst>
          </p:cNvPr>
          <p:cNvSpPr txBox="1"/>
          <p:nvPr/>
        </p:nvSpPr>
        <p:spPr>
          <a:xfrm>
            <a:off x="398195" y="306053"/>
            <a:ext cx="10298000" cy="64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pl-PL" sz="3733" dirty="0" err="1">
                <a:latin typeface="Fira Sans Medium"/>
                <a:ea typeface="Fira Sans Medium"/>
                <a:cs typeface="Fira Sans Medium"/>
                <a:sym typeface="Fira Sans Medium"/>
              </a:rPr>
              <a:t>WinCC</a:t>
            </a:r>
            <a:r>
              <a:rPr lang="pl-PL" sz="3733" dirty="0">
                <a:latin typeface="Fira Sans Medium"/>
                <a:ea typeface="Fira Sans Medium"/>
                <a:cs typeface="Fira Sans Medium"/>
                <a:sym typeface="Fira Sans Medium"/>
              </a:rPr>
              <a:t> O.A SCADA system</a:t>
            </a:r>
            <a:endParaRPr sz="3733"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pic>
        <p:nvPicPr>
          <p:cNvPr id="3" name="Picture 2" descr="Logo of the ALICE Experiment - CERN Document Server">
            <a:extLst>
              <a:ext uri="{FF2B5EF4-FFF2-40B4-BE49-F238E27FC236}">
                <a16:creationId xmlns:a16="http://schemas.microsoft.com/office/drawing/2014/main" id="{60FEE49A-6B49-34B2-EB98-ED31E3DD3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13" y="186289"/>
            <a:ext cx="699416" cy="94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72DE064-EAAA-9AB2-D427-B819CE93E3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2755" y="-139976"/>
            <a:ext cx="3146879" cy="1582598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BAAD9C55-C0DE-E19C-4F7F-B24FEBACE2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825" y="2103234"/>
            <a:ext cx="5105409" cy="307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B4A22CED-EFEB-065B-4496-7DFC7B2105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766" y="2103235"/>
            <a:ext cx="5381429" cy="3073919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814EA607-2266-B335-995A-D4C15857331E}"/>
              </a:ext>
            </a:extLst>
          </p:cNvPr>
          <p:cNvSpPr/>
          <p:nvPr/>
        </p:nvSpPr>
        <p:spPr>
          <a:xfrm>
            <a:off x="5642811" y="3429000"/>
            <a:ext cx="1179094" cy="481263"/>
          </a:xfrm>
          <a:prstGeom prst="rightArrow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L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83B7CD6-30C8-EE10-7ABD-BCF7D0656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22/08/2024</a:t>
            </a:r>
            <a:endParaRPr lang="en-PL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3F04A4B-6521-3BE7-008F-AF71B3AF6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5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1905108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45AD1F-1950-9396-9DBF-12CE2E5CB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GB" sz="5400"/>
              <a:t>FIT videos viewed</a:t>
            </a:r>
          </a:p>
        </p:txBody>
      </p:sp>
      <p:sp>
        <p:nvSpPr>
          <p:cNvPr id="20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F2F68-6322-AD83-103D-54524C05E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GB" sz="2000"/>
              <a:t>YouTube:</a:t>
            </a:r>
          </a:p>
          <a:p>
            <a:pPr lvl="1"/>
            <a:r>
              <a:rPr lang="en-GB" sz="20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English; </a:t>
            </a:r>
            <a:r>
              <a:rPr lang="en-GB" sz="2000" u="sng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https://youtu.be/PjsBIbKsuO0</a:t>
            </a:r>
            <a:endParaRPr lang="en-FI" sz="20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GB" sz="20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Spanish; </a:t>
            </a:r>
            <a:r>
              <a:rPr lang="en-GB" sz="2000" u="sng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https://youtu.be/qR_lG7K3pfs</a:t>
            </a:r>
            <a:r>
              <a:rPr lang="en-GB" sz="20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FI" sz="20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GB" sz="20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Polish; </a:t>
            </a:r>
            <a:r>
              <a:rPr lang="en-GB" sz="2000" u="sng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https://youtu.be/31s8jix2omo</a:t>
            </a:r>
            <a:r>
              <a:rPr lang="en-GB" sz="20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FI" sz="20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fi-FI" sz="20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Russian; </a:t>
            </a:r>
            <a:r>
              <a:rPr lang="fi-FI" sz="2000" u="sng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https://youtu.be/phN0AohEDKI</a:t>
            </a:r>
            <a:r>
              <a:rPr lang="fi-FI" sz="20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2000"/>
          </a:p>
        </p:txBody>
      </p:sp>
      <p:pic>
        <p:nvPicPr>
          <p:cNvPr id="13" name="Obraz 12">
            <a:extLst>
              <a:ext uri="{FF2B5EF4-FFF2-40B4-BE49-F238E27FC236}">
                <a16:creationId xmlns:a16="http://schemas.microsoft.com/office/drawing/2014/main" id="{FD501461-AAF7-5649-A276-31F4B0BFF6F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930" r="21414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FC7649-70DD-9CF7-CD1C-2F3A110F7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/>
              <a:t>22/08/2024</a:t>
            </a:r>
            <a:endParaRPr lang="en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5D3D7-88FC-C5C6-B393-83450C388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AAEC0-7852-2946-B0CD-4362EF25B32C}" type="slidenum">
              <a:rPr lang="en-PL" smtClean="0"/>
              <a:t>6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3833952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269</Words>
  <Application>Microsoft Macintosh PowerPoint</Application>
  <PresentationFormat>Widescreen</PresentationFormat>
  <Paragraphs>63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Fira Sans Medium</vt:lpstr>
      <vt:lpstr>sourcesans-regular</vt:lpstr>
      <vt:lpstr>Symbol</vt:lpstr>
      <vt:lpstr>TeXGyreTermesX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FIT videos viewed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Krystian Rosłon</dc:creator>
  <cp:lastModifiedBy>Krystian Rosłon</cp:lastModifiedBy>
  <cp:revision>7</cp:revision>
  <dcterms:created xsi:type="dcterms:W3CDTF">2024-08-14T14:21:54Z</dcterms:created>
  <dcterms:modified xsi:type="dcterms:W3CDTF">2024-08-21T14:39:49Z</dcterms:modified>
</cp:coreProperties>
</file>