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0"/>
  </p:notesMasterIdLst>
  <p:sldIdLst>
    <p:sldId id="600" r:id="rId2"/>
    <p:sldId id="377" r:id="rId3"/>
    <p:sldId id="639" r:id="rId4"/>
    <p:sldId id="472" r:id="rId5"/>
    <p:sldId id="474" r:id="rId6"/>
    <p:sldId id="476" r:id="rId7"/>
    <p:sldId id="601" r:id="rId8"/>
    <p:sldId id="363" r:id="rId9"/>
    <p:sldId id="411" r:id="rId10"/>
    <p:sldId id="492" r:id="rId11"/>
    <p:sldId id="493" r:id="rId12"/>
    <p:sldId id="602" r:id="rId13"/>
    <p:sldId id="640" r:id="rId14"/>
    <p:sldId id="603" r:id="rId15"/>
    <p:sldId id="497" r:id="rId16"/>
    <p:sldId id="604" r:id="rId17"/>
    <p:sldId id="607" r:id="rId18"/>
    <p:sldId id="523" r:id="rId19"/>
    <p:sldId id="641" r:id="rId20"/>
    <p:sldId id="618" r:id="rId21"/>
    <p:sldId id="638" r:id="rId22"/>
    <p:sldId id="630" r:id="rId23"/>
    <p:sldId id="622" r:id="rId24"/>
    <p:sldId id="626" r:id="rId25"/>
    <p:sldId id="632" r:id="rId26"/>
    <p:sldId id="642" r:id="rId27"/>
    <p:sldId id="645" r:id="rId28"/>
    <p:sldId id="643" r:id="rId29"/>
    <p:sldId id="644" r:id="rId30"/>
    <p:sldId id="716" r:id="rId31"/>
    <p:sldId id="752" r:id="rId32"/>
    <p:sldId id="753" r:id="rId33"/>
    <p:sldId id="754" r:id="rId34"/>
    <p:sldId id="755" r:id="rId35"/>
    <p:sldId id="756" r:id="rId36"/>
    <p:sldId id="757" r:id="rId37"/>
    <p:sldId id="764" r:id="rId38"/>
    <p:sldId id="765" r:id="rId39"/>
    <p:sldId id="766" r:id="rId40"/>
    <p:sldId id="767" r:id="rId41"/>
    <p:sldId id="768" r:id="rId42"/>
    <p:sldId id="769" r:id="rId43"/>
    <p:sldId id="770" r:id="rId44"/>
    <p:sldId id="743" r:id="rId45"/>
    <p:sldId id="761" r:id="rId46"/>
    <p:sldId id="762" r:id="rId47"/>
    <p:sldId id="760" r:id="rId48"/>
    <p:sldId id="758" r:id="rId49"/>
    <p:sldId id="628" r:id="rId50"/>
    <p:sldId id="759" r:id="rId51"/>
    <p:sldId id="763" r:id="rId52"/>
    <p:sldId id="510" r:id="rId53"/>
    <p:sldId id="451" r:id="rId54"/>
    <p:sldId id="511" r:id="rId55"/>
    <p:sldId id="608" r:id="rId56"/>
    <p:sldId id="609" r:id="rId57"/>
    <p:sldId id="610" r:id="rId58"/>
    <p:sldId id="420" r:id="rId59"/>
    <p:sldId id="519" r:id="rId60"/>
    <p:sldId id="613" r:id="rId61"/>
    <p:sldId id="614" r:id="rId62"/>
    <p:sldId id="615" r:id="rId63"/>
    <p:sldId id="660" r:id="rId64"/>
    <p:sldId id="739" r:id="rId65"/>
    <p:sldId id="652" r:id="rId66"/>
    <p:sldId id="678" r:id="rId67"/>
    <p:sldId id="653" r:id="rId68"/>
    <p:sldId id="654" r:id="rId69"/>
    <p:sldId id="750" r:id="rId70"/>
    <p:sldId id="745" r:id="rId71"/>
    <p:sldId id="656" r:id="rId72"/>
    <p:sldId id="746" r:id="rId73"/>
    <p:sldId id="747" r:id="rId74"/>
    <p:sldId id="748" r:id="rId75"/>
    <p:sldId id="749" r:id="rId76"/>
    <p:sldId id="445" r:id="rId77"/>
    <p:sldId id="360" r:id="rId78"/>
    <p:sldId id="449" r:id="rId7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82BE"/>
    <a:srgbClr val="E31A1D"/>
    <a:srgbClr val="FEFEFE"/>
    <a:srgbClr val="BFBFBF"/>
    <a:srgbClr val="FFFFFF"/>
    <a:srgbClr val="FFD98E"/>
    <a:srgbClr val="9F9F9F"/>
    <a:srgbClr val="FF7F00"/>
    <a:srgbClr val="228B45"/>
    <a:srgbClr val="74C4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858"/>
    <p:restoredTop sz="96203"/>
  </p:normalViewPr>
  <p:slideViewPr>
    <p:cSldViewPr snapToGrid="0" snapToObjects="1">
      <p:cViewPr varScale="1">
        <p:scale>
          <a:sx n="108" d="100"/>
          <a:sy n="108" d="100"/>
        </p:scale>
        <p:origin x="216" y="4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89A04-48D2-1D40-9760-5D2B1C65BF6C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6C1BA7-7DB7-0B41-8405-5138A99C8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38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A9248E-DDC5-C24F-A7D8-F6210F061D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8498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322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0272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6805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E2B343-6C13-5EB8-3EAE-90E45227D3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3D3C63-819F-A3D0-2ADD-F8F096DD76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C4946F-4B81-1F37-D794-0897B39281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1B3A3D-DFB2-CE35-3EC8-60A350CD6D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0198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020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9052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2947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4" name="Google Shape;604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05" name="Google Shape;605;p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31437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838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BA1B2-3A17-FF84-765C-FEA3C3CAC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F23066-5837-4205-DF5D-BC94918B95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9E02BB-2ACB-45F8-3D23-DA69654A88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558CA8-BC91-490B-5A77-6B9C9099F1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45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7624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513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8008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9B939B-AB60-BA55-F345-ADE7841E6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518116-6EEE-F261-3411-D7A893561F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4AD158-4C06-FD1F-8197-0BF7050967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A860DA-56F1-4B9A-6391-701CDC4103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6630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9B939B-AB60-BA55-F345-ADE7841E6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518116-6EEE-F261-3411-D7A893561F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4AD158-4C06-FD1F-8197-0BF7050967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A860DA-56F1-4B9A-6391-701CDC4103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839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D5535A-ADE9-8860-D1D1-37E1187A05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97E0BD-AFAA-6E6F-D2BE-AF45DCFD3B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941091-AE42-EF21-B67F-205834E3BB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2B4BE2-A06A-C7F2-2DF4-0C7D9D0815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8370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D5535A-ADE9-8860-D1D1-37E1187A05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97E0BD-AFAA-6E6F-D2BE-AF45DCFD3B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941091-AE42-EF21-B67F-205834E3BB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2B4BE2-A06A-C7F2-2DF4-0C7D9D0815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6884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B125BC-81D3-6EFE-AB8E-7F2C943302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EF337F-F136-EAC7-DCFE-BF9791788C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0E9219-A3F8-6409-240C-155D1B676D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354869-B0AE-5275-9415-476C57437F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0990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5A0199-4CE6-7FAD-A79B-5B1BD36BED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93820C-C8E3-4A66-25B1-D685A13ED1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798F75-BF26-DF59-9F78-8DEF61D540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A43F91-E159-F2F6-E44C-1BBAF9F9BA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904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4C8F93-E5C4-4637-AE5B-346F955718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C1319E-F564-1325-CD3D-E6FF51A648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6026D5-5926-130F-00BB-B0A69E49A3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EEEB0B-C87D-AB2E-363A-175014A55E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9296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B1EA4-B31D-D0BC-DBB9-83BCCBBC1A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B01E11-3A8B-170B-F015-2C688F46DD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92C16B-9C5B-C243-3B13-6D31B61EC6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78B465-EB20-49DB-432C-27202D9498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24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C42A8-EBE1-62DC-14DC-CFCBA90AD4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589746-645B-E2DC-8049-3D1CD599D6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CDB312-4998-06C1-A81A-AD24E93E48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EA9430-BF1B-688B-0D20-A9750C01F8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7192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570A03-FE80-F240-B9DD-7C1BDF6EA8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92B195-32B5-9DEC-E067-EA895201C5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ACA073-9526-DFEF-F13E-298E091BFA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8DE250-A97E-4277-7514-4934A5D06F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2942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62DA15-E139-558B-AD9B-4D13E3CD11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08F5ED-F8C9-2D14-2AFD-6A43D0DAF5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8CC18F0-87AA-2A34-0D39-4A0C5D9BE8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D372CA-7707-AE25-8E76-6D58BB1B68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2041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BBF2D8-F628-CC1E-5094-61D88FFBA3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75DC04-ECF4-5395-5D38-357FE94651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F836B4-9DB7-2D1B-6C50-454FA8E30E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A2D2E4-3157-BEA9-A704-680E7245B1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02661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5C0FE0-8DE5-883E-2F99-9BEC2537A8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365EE4-2D3F-495B-467F-CDDB88BBA7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4908B3-A516-FC5F-3819-16EEA5FFD6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0B53E6-8C96-DDCE-9984-EC299E1D89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0281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8DD9A5-A386-8332-9CDB-A325A2BC1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D20F08-2C4C-7F67-C010-C15CE4E3B1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3A3401-52FD-E040-8E5E-84FF024D02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15F112-4CC6-BBF0-0F7C-21D3C751F0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57341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923BF3-A2B0-9F7E-2017-5446794527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BBB352-6CA2-CCDF-74F3-1F0560ECC3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490F21-E376-FA10-C02A-28A058ACF9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44CCFB-CB28-D1DA-C283-FFBFC83A5A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88517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85E497-BF6C-09F1-EA66-4BC7E6D2AB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28F70D-716E-6108-187B-32030B3997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D8FFE7-650C-4D43-48A8-50EDD17F4E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1D965A-72FD-9651-DFB6-E9FEDFB6AB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888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E7880-723C-B6C9-0FA5-816D59F4DF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456C8F-AEA1-0D93-215F-759E0B8D6F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9096E2-5F2B-87C5-4F91-89D29CB1AE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169A5B-750B-DB61-5660-1B32DC731A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52993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BD3569-780A-309B-8EF5-3F8A63762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B95B11-FFB0-CD18-30A0-624C60585C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1529FA-D332-68E8-BB84-B676BB0786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DC9B68-0559-F136-8430-CD3C8AD175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13443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0A5924-3D96-01F7-AF24-144EDCF4C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18787A-B46E-912F-8B1D-EFAFCC4757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D94F2A-5F6E-D957-6F73-78099952B8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245B1-F2E0-9C9F-5663-FAC006E444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21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2249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8012B-329B-DAFE-7A2C-8BCADDED5A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E5F5C8-4191-C975-8D20-82DFEFF990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2B5110-D089-AA71-C589-45E4D9E94E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2D4278-9DE7-8284-E963-4CBCF274AA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30176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45B5C-D142-0236-E465-2A70E740F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FD8D74-C4EC-3F94-A722-10F13F57DC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1B06B8-D554-F0CA-E82C-6783839A69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E77B51-B090-54C6-1500-F56948894F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87238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12D4D-7F17-0728-3858-65D3A90D9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F2A396-BEF0-F903-35A7-03CDE8A496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DC6807-86A5-A715-6A95-F31D0B200A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85E3B4-F969-949E-9B15-0F005EB012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3746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F67EFD-7839-6E60-FE09-A12BD0E871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B061D7-E9BF-43C9-4F4B-8CBF06AAB6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B41E12-1F0E-0955-E2B3-56E2336698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51A883-6DE4-2B9B-E49C-E9712B4B12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2558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4367D1-7104-0D33-DECF-7F8F7CF98A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27438E-04B3-F08E-8C45-91B38BDD93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AF15B5-5DEE-CB4B-2876-61B6A04ECD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1CA0F4-DD27-D724-FEB2-2D4D617609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2066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65A2B8-B606-ED50-E1F4-304BCF960D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239998-D169-49CE-AF6F-80E066275E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DE7797-A420-7AE4-F15F-DEF62AB23F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C2475C-67EF-F594-6146-5E3B302E8B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91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4941F8-463C-3EDA-BAB7-128EF1A747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3F17AE-D768-9385-CF86-BF32146C97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F84E539-63EA-543B-0D51-23CC14CD10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B8ECE0-4D06-01B2-7260-D64F7C2D41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0644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C5AEDA-D105-81C4-EF82-343CC1D7DF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E7BFC1-D717-4854-EAF3-E6DF0ABCF5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41C13F-C17E-7DF4-C3A6-EA96EAC263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71C929-B57A-758F-4818-4F7C6CA8D9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1849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03A820-4E90-B51B-6D7D-CBB47B083A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7B33CA-6CC1-EFDF-4FAA-21BB625B39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04F82C-F630-B992-9398-698423E1B5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CF93A-1847-E833-6936-27BB3F34F1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1297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BCBC22-A935-48F4-AEDF-AFA87A6F50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896C7C-40E9-FFDB-3245-85F5BC5B6D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C90651-F0BE-4793-92B8-479EE7EAC5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D91002-4888-6E86-746D-8C4A724CCA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7340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04751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7B5CBF-C508-17DA-24A5-FCDB21D65E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C6B51A-7AAB-77D8-66E2-45E1DA468E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161415-AA23-5FA9-96B9-A81A48F9B0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54E8CD-DA58-55DF-7852-C04B40343E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8941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BE65CA-D150-2C10-5E84-C7EAF33E6C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FDD6BB-D480-6549-CD75-217653D980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A5A2CC-6A6D-BD1B-1DDF-D16A967098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CC46CE-C6A4-1EDA-275B-9B6FDD04A0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00845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17731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60283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14672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049140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48634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15590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g12e4d3e89f5_2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5" name="Google Shape;615;g12e4d3e89f5_2_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16" name="Google Shape;616;g12e4d3e89f5_2_6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7969097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g12e4d3e89f5_2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5" name="Google Shape;615;g12e4d3e89f5_2_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16" name="Google Shape;616;g12e4d3e89f5_2_6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283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77989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CC36F-0620-FA47-77EB-2DDF733E9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70C32D-7ABE-B5F8-23CB-A7FA5B5CEC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97DC50-32BE-28B7-2AD6-BDF0E81680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EEE4D6-2E1A-95D7-2778-C157A1F231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73227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CC36F-0620-FA47-77EB-2DDF733E9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70C32D-7ABE-B5F8-23CB-A7FA5B5CEC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97DC50-32BE-28B7-2AD6-BDF0E81680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EEE4D6-2E1A-95D7-2778-C157A1F231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63914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A00E63-8437-26AF-25AF-185239BA5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D0918A-C4E2-D964-FB4A-59E187AEE5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E0A2DD-4851-F8F7-FEBA-C09E4142A1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9260C1-DF82-17A9-4613-33ECDC8FCB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22364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108B56-3BBF-BCD3-C961-8928E60BB9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AA0682-9CD0-66BC-DB63-2A0371CEB1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741E9B-89FD-531A-EBAC-EEFD7EC3FB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63B2E1-21EC-5652-E20E-CBC78A2D61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975156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4F820-1EAE-3549-AE09-2FA1C0A37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6E0235-621E-9BBF-92DF-8E54442324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8EA6E7-C296-97AD-F4BA-CCEDC12D2E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C34772-D326-8724-A2D8-BF46093B1F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07287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D54CF5-1A62-5688-D12C-09F6767D2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A12DFC-3068-A0A7-312D-66BAB7DE8F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9D9F40-CEDB-9094-12B5-F4E403DFB9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5542A-B7A3-2127-AC19-94102FB80D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55348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4D494C-0E9E-30F8-818E-FC216DFB4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1A9266-8826-83E2-8D77-F2B8236A08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DA256D-4F50-542F-1AAC-5466DDE28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7FC999-B969-D584-54F3-D176B2815F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92052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2A342-8488-0E06-C616-77751E95A5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8A20D3-E61E-F664-8DE4-F6CDCF432B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BFFB64-CDCF-048A-CA2B-367D2208F5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0FF5BE-6435-A52E-3CF6-D2AFB78CFD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0767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D80A6D-9B9D-A1E9-DFF9-62595928D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3EE200-1708-6467-D330-855A40A223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938B35-DA74-C4E4-3BF6-EE60A321BB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6827A8-7FDA-CD57-DF3A-126A55AF03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09007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1C7D73-57C1-7F72-86A6-ED9F5A71A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B1AC4C-5D27-7ACE-46E1-9DACED2FD1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BF8ED3-97E4-5F3F-BBC1-360DD520BE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1EDC25-FAE8-F200-CA14-D200C7C0AB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04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16458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D2DAE1-995E-7DF3-D2DB-DE5237D74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419DD9-ED0C-0359-34C4-4B817A2F30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7E5D95-4FCE-62A6-9270-701434BF8F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AC3F6D-BCF5-3308-98E3-37434C5ED2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801803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10161-62B2-3241-F701-32F7C05F30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C6F590-5B28-5017-03CC-4F1A5B77F6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D3EE48-895A-D3B1-45C2-28A9D7D38A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BA8E92-5029-17C4-E2D3-BD9735A0AC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499197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3D1B2C-A98A-D609-6E58-87CA70FD75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1D2B4A-3220-5569-6BBC-6ED643DE40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8DEC76-4A78-A397-973A-7589F1CCA1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4806B3-2299-16EC-6AB7-A1F0F08DAD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40759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040FF7-D511-9908-A75C-C0A12D19A5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C7F4E2-C805-51A3-B4BD-12AA836EDF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950276-89B7-BF90-E48E-A38ECE9830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A88899-6629-2523-BA71-F9E374209C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0219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F37109-A610-1C0B-3751-3FCFA04343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28536F-B05C-715D-F560-DC3ECA402C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098D67F-CB92-5A99-D2F5-EB915EC1AE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DC8ADE-DD4D-EF20-8F45-C4C8CDF0B4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04728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9E11E-14D9-2E95-C98C-1C3D42742C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4BE9D6-D957-9494-5666-17E0920A2B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E008C1-6AC1-7C95-8864-8323353E72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E44AE9-2C4D-AE49-7F99-9D4013839C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04320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32880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8549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68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041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C89FF3-60B7-7F48-B152-6A0B44AE930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39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5172F-B06C-5640-AF74-83C92BA241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76F3A5-8532-4241-A7F5-24D05E6B39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8FC2C-1733-9E41-A30F-401573A32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7F7A-79B4-3B4D-AC0D-387D3EB5A495}" type="datetime1">
              <a:rPr lang="en-US" smtClean="0"/>
              <a:t>8/21/25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4AC91-3EFE-EF48-90C1-FE2EC9E98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B0EC60-4D7D-654C-8D10-8A4EF9B64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09CC-1664-414D-960A-4E6F2B994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938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D34D0-3666-AB41-A7CD-447E74068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A9198C-5D3D-244D-8797-F1B64EABCA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57B5B-8772-C541-982D-E31885795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A40F0-CC41-D946-87E4-E6B5505E3874}" type="datetime1">
              <a:rPr lang="en-US" smtClean="0"/>
              <a:t>8/21/25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BCDE2-A635-8544-A12D-6F387F8F7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AD8DC0-BBFE-264C-9C03-EB6F16571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09CC-1664-414D-960A-4E6F2B994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514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747F2B-E1CC-9247-8434-FCE8EB5918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9016A8-985A-D14C-90B7-C8897E5C70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BAF45-53F7-BE46-9D35-6BE4CEE22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AF2F-8712-864D-B6D7-EC94DC299837}" type="datetime1">
              <a:rPr lang="en-US" smtClean="0"/>
              <a:t>8/21/25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33887B-F051-BF42-972A-1086924D8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DB105-1D0A-4F41-B2AA-58A067AD6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09CC-1664-414D-960A-4E6F2B994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366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3D100-A912-4045-98F1-14DD65A2D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1096A-6ACF-5B4F-85FE-384FF6B0E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FB672-8A75-134B-996F-BC158DB04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6FBB7-6159-DB4C-B886-A8AC70456887}" type="datetime1">
              <a:rPr lang="en-US" smtClean="0"/>
              <a:t>8/21/25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2FC92-9C17-0542-A393-16AE6D910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65E14F-C08F-1C4D-B518-EACD0B29A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09CC-1664-414D-960A-4E6F2B994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7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8C99C-7F70-414C-B184-2F5A3139E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197FDF-EE42-4F44-887E-5087593A3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12ADE-C8BA-8946-9AA9-39886338B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D0F3-7237-5844-B809-4B73613A405E}" type="datetime1">
              <a:rPr lang="en-US" smtClean="0"/>
              <a:t>8/21/25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00299-7647-3B45-B8F8-49C4353C2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6D4BA1-9291-294D-AACB-7A7B5A58C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09CC-1664-414D-960A-4E6F2B994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374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EB9CD-E6D2-3345-9502-2C1F4446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CD3B4-8A02-1446-AFC3-BA10C84FF2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5C6C0F-A970-4241-B8D2-B4597A2E71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05F94A-087D-7A47-A37F-9F57BDB88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2A2D6-6E4A-E84F-BECC-05BD43F49C43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D4AEE5-9F2C-6F40-AC00-26D79289A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C4736F-E753-C843-A2D1-260A009B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09CC-1664-414D-960A-4E6F2B994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614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C5BB0-6F73-E54A-9911-BB8F15A23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EA1175-09BA-3C44-919E-8AD47C6CB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511748-BDD6-F84C-AADF-4D0C401018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FCBCC7-E99A-3A4F-8F08-C53357E8C4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C3F642-F79A-9641-AFF3-8D656A5FC1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66A2E7-EDA7-3341-9C56-4738838D8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092B6-63BA-7B43-9D2E-39B2CA3136AA}" type="datetime1">
              <a:rPr lang="en-US" smtClean="0"/>
              <a:t>8/21/25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FBF898-6AE8-0D44-852D-7935B6EBF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F22B20-647A-6A41-8250-40CD10782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09CC-1664-414D-960A-4E6F2B994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66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0B446-EE45-0C4B-B207-1D00EBDD3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A0D92D-1CDE-7844-B01B-087D8AD74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DFA1D-1E53-C54E-9EE8-99A48840AD7F}" type="datetime1">
              <a:rPr lang="en-US" smtClean="0"/>
              <a:t>8/21/25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D3F63A-BD40-0041-8F55-B8B8576DC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6EF1CD-3E76-014B-9240-F834C3AC3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09CC-1664-414D-960A-4E6F2B994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98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0C2BF9-11A2-974C-B2CF-C472213B6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3C3EC-6EC8-FB44-A033-3709C07A7A58}" type="datetime1">
              <a:rPr lang="en-US" smtClean="0"/>
              <a:t>8/21/25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888CA5-9DE1-BD40-AAAE-1304F9CF3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C7B89-7C5A-7247-8DC1-50F0FC794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09CC-1664-414D-960A-4E6F2B994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115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3058F-D35E-7643-88B4-C49E71F90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C3D99-692D-1E41-800F-A0FCA86F85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D0678E-92A8-0645-B64C-A0FA54969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C7B7E2-98CB-AB4D-931E-4613D5AC9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1D662-C531-4440-BB9E-9AC5F1B52A8F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BB6D92-8FC0-2641-B5B2-35A567D2A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F19177-170F-8F47-80BD-6E9B8EF93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09CC-1664-414D-960A-4E6F2B994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08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C266D-27CF-9348-9B03-82676DAA5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179CFC-3B2A-E741-9055-D1261CF5F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4A7A8-5010-FC4E-AE7B-13A388B572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9B4CCD-4330-9E46-9526-74EAC30F8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4FD8-EE51-A14F-8F40-A08783881563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E251CD-A6E5-BA44-A45D-9CFDCEEBB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5CFEE0-6817-C34B-8372-255CC3D90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09CC-1664-414D-960A-4E6F2B994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430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960FE4-D3C3-4249-8503-F38C445F4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6224B2-948D-DF4C-9141-F86C40DBF3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C6AD48-17E6-C84E-AB35-C86DAA2669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02CB4-267C-6B49-9AEB-EC5631E1E870}" type="datetime1">
              <a:rPr lang="en-US" smtClean="0"/>
              <a:t>8/21/25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75C3B3-5936-684B-B1EF-D17459C233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SUSY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CCCCA-BF3F-264C-9604-62A134262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609CC-1664-414D-960A-4E6F2B994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059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6.png"/><Relationship Id="rId7" Type="http://schemas.openxmlformats.org/officeDocument/2006/relationships/image" Target="../media/image30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6.png"/><Relationship Id="rId7" Type="http://schemas.openxmlformats.org/officeDocument/2006/relationships/image" Target="../media/image31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Relationship Id="rId9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png"/><Relationship Id="rId7" Type="http://schemas.openxmlformats.org/officeDocument/2006/relationships/image" Target="../media/image32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10" Type="http://schemas.openxmlformats.org/officeDocument/2006/relationships/image" Target="../media/image33.png"/><Relationship Id="rId4" Type="http://schemas.openxmlformats.org/officeDocument/2006/relationships/image" Target="../media/image27.emf"/><Relationship Id="rId9" Type="http://schemas.openxmlformats.org/officeDocument/2006/relationships/image" Target="../media/image30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37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39.png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39.png"/><Relationship Id="rId4" Type="http://schemas.openxmlformats.org/officeDocument/2006/relationships/image" Target="../media/image4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4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4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4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404.14487" TargetMode="Externa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404.14487" TargetMode="Externa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404.14487" TargetMode="Externa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e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39.png"/><Relationship Id="rId4" Type="http://schemas.openxmlformats.org/officeDocument/2006/relationships/image" Target="../media/image42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39.png"/><Relationship Id="rId4" Type="http://schemas.openxmlformats.org/officeDocument/2006/relationships/image" Target="../media/image41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44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44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40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A4C49-DA76-634F-AAB9-C6442F59C2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449" y="1041400"/>
            <a:ext cx="11599101" cy="2387600"/>
          </a:xfrm>
        </p:spPr>
        <p:txBody>
          <a:bodyPr>
            <a:noAutofit/>
          </a:bodyPr>
          <a:lstStyle/>
          <a:p>
            <a:r>
              <a:rPr lang="en-US" sz="4400" dirty="0">
                <a:latin typeface="Garamond" panose="02020404030301010803" pitchFamily="18" charset="0"/>
              </a:rPr>
              <a:t>Strong Gravitational Lensing for Inference of Small-Scale Dark Matter Structure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D7AE7C-4165-F548-BC83-A074029DD3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16557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3082BE"/>
                </a:solidFill>
                <a:latin typeface="Garamond" panose="02020404030301010803" pitchFamily="18" charset="0"/>
              </a:rPr>
              <a:t>SUSY 2025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BF8B909-F620-B542-A65E-D9F9ED7B9DFF}"/>
              </a:ext>
            </a:extLst>
          </p:cNvPr>
          <p:cNvCxnSpPr/>
          <p:nvPr/>
        </p:nvCxnSpPr>
        <p:spPr>
          <a:xfrm>
            <a:off x="296449" y="399417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ubtitle 2">
            <a:extLst>
              <a:ext uri="{FF2B5EF4-FFF2-40B4-BE49-F238E27FC236}">
                <a16:creationId xmlns:a16="http://schemas.microsoft.com/office/drawing/2014/main" id="{96060F19-3A44-75DC-954A-2FB3191C1677}"/>
              </a:ext>
            </a:extLst>
          </p:cNvPr>
          <p:cNvSpPr txBox="1">
            <a:spLocks/>
          </p:cNvSpPr>
          <p:nvPr/>
        </p:nvSpPr>
        <p:spPr>
          <a:xfrm>
            <a:off x="1524000" y="4130328"/>
            <a:ext cx="9144000" cy="23581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latin typeface="Garamond" panose="02020404030301010803" pitchFamily="18" charset="0"/>
              </a:rPr>
              <a:t>Sebastian Wagner-Carena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031EA0-05C3-7C25-9FC9-41350B33C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449" y="5819732"/>
            <a:ext cx="3592626" cy="678689"/>
          </a:xfrm>
          <a:prstGeom prst="rect">
            <a:avLst/>
          </a:prstGeom>
        </p:spPr>
      </p:pic>
      <p:pic>
        <p:nvPicPr>
          <p:cNvPr id="6" name="Picture 4" descr="NYU Permissions - Copyright - Research Guides at New York University">
            <a:extLst>
              <a:ext uri="{FF2B5EF4-FFF2-40B4-BE49-F238E27FC236}">
                <a16:creationId xmlns:a16="http://schemas.microsoft.com/office/drawing/2014/main" id="{61849FD5-6789-CD6B-4421-4618E2CE4D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7237" y="5569921"/>
            <a:ext cx="1178313" cy="117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496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8C38D20-71B7-6C1D-D204-519A295BB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694" y="1511302"/>
            <a:ext cx="8990610" cy="47589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Measuring Halos: Strong Lensing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A6B20-5A47-6449-A56F-3E250AD305BF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48943B-5DDC-C543-997B-9BABFFD37277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F72BB91-5BE1-A0AD-390F-A517E756A9CC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2022</a:t>
            </a:r>
          </a:p>
        </p:txBody>
      </p:sp>
    </p:spTree>
    <p:extLst>
      <p:ext uri="{BB962C8B-B14F-4D97-AF65-F5344CB8AC3E}">
        <p14:creationId xmlns:p14="http://schemas.microsoft.com/office/powerpoint/2010/main" val="305682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479A977-03AB-8CAE-9CF7-636832E3AE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694" y="1511301"/>
            <a:ext cx="8990610" cy="47589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Measuring Halos: Strong Lensing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C5BFA-3147-AA4D-A637-D29DAF80095E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48943B-5DDC-C543-997B-9BABFFD37277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2AFDE94-A929-8BF4-59ED-A80AF53D4F69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2022</a:t>
            </a:r>
          </a:p>
        </p:txBody>
      </p:sp>
    </p:spTree>
    <p:extLst>
      <p:ext uri="{BB962C8B-B14F-4D97-AF65-F5344CB8AC3E}">
        <p14:creationId xmlns:p14="http://schemas.microsoft.com/office/powerpoint/2010/main" val="49137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DF84BF-EBC5-1719-EC95-0657CBEC0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694" y="1511301"/>
            <a:ext cx="8990610" cy="47589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Measuring Halos: Strong Lensing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E942-ECD2-4B43-866C-0D415D03E781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48943B-5DDC-C543-997B-9BABFFD37277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E290EF9-345E-EBB3-C53A-214DB25BB539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2022</a:t>
            </a:r>
          </a:p>
        </p:txBody>
      </p:sp>
    </p:spTree>
    <p:extLst>
      <p:ext uri="{BB962C8B-B14F-4D97-AF65-F5344CB8AC3E}">
        <p14:creationId xmlns:p14="http://schemas.microsoft.com/office/powerpoint/2010/main" val="1058396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85A1F-B0A6-E7E4-353D-ABDD34DD84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22AE4-2B1B-184C-6BC2-D256E15E7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834FD-21F0-7487-104E-9DDA8AD24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6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Science review: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dark matter</a:t>
            </a: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,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strong lensing</a:t>
            </a: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, and things in-between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Garamond" panose="02020404030301010803" pitchFamily="18" charset="0"/>
              </a:rPr>
              <a:t>How to measure the matter underlying strong lenses: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simulation-based inference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How much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information</a:t>
            </a: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 about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low-mass halos </a:t>
            </a: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can we extract?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How can a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data-driven prism </a:t>
            </a: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help us push beyond our sensitivity limits?</a:t>
            </a:r>
          </a:p>
          <a:p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BD46E-0661-3AB2-E65E-0895A36C6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B5A6-DF79-6C44-AC01-D2E6E625B737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5CD042-63C4-A29D-C01D-1CBC461A4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3F955D6-FBEA-83AB-B1E9-1DD20BE81BEF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355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“Statistical” Detection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2CD90-2B67-EB46-976C-5773080CF0FC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48943B-5DDC-C543-997B-9BABFFD37277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0E39D46E-E227-A7E5-FB16-B9351C6B5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1061" y="1857583"/>
            <a:ext cx="3799296" cy="88561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CBF14F5-DF3D-1985-1AD3-FBFEB9A0EC15}"/>
              </a:ext>
            </a:extLst>
          </p:cNvPr>
          <p:cNvSpPr/>
          <p:nvPr/>
        </p:nvSpPr>
        <p:spPr>
          <a:xfrm>
            <a:off x="3076381" y="2018805"/>
            <a:ext cx="698739" cy="450479"/>
          </a:xfrm>
          <a:prstGeom prst="rect">
            <a:avLst/>
          </a:prstGeom>
          <a:noFill/>
          <a:ln w="38100">
            <a:solidFill>
              <a:srgbClr val="2F82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419D47A-BBBE-FD0E-3BD6-CD1C63A8342B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2022</a:t>
            </a:r>
          </a:p>
        </p:txBody>
      </p:sp>
    </p:spTree>
    <p:extLst>
      <p:ext uri="{BB962C8B-B14F-4D97-AF65-F5344CB8AC3E}">
        <p14:creationId xmlns:p14="http://schemas.microsoft.com/office/powerpoint/2010/main" val="672860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“Statistical” Detection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42EC1-31B3-6541-A11A-5B5CE872349C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48943B-5DDC-C543-997B-9BABFFD37277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0E39D46E-E227-A7E5-FB16-B9351C6B5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1061" y="1857583"/>
            <a:ext cx="3799296" cy="88561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CBF14F5-DF3D-1985-1AD3-FBFEB9A0EC15}"/>
              </a:ext>
            </a:extLst>
          </p:cNvPr>
          <p:cNvSpPr/>
          <p:nvPr/>
        </p:nvSpPr>
        <p:spPr>
          <a:xfrm>
            <a:off x="3076381" y="2018805"/>
            <a:ext cx="698739" cy="450479"/>
          </a:xfrm>
          <a:prstGeom prst="rect">
            <a:avLst/>
          </a:prstGeom>
          <a:noFill/>
          <a:ln w="38100">
            <a:solidFill>
              <a:srgbClr val="2F82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AF69CF5-16B6-C35F-32F4-0DA45AA47843}"/>
              </a:ext>
            </a:extLst>
          </p:cNvPr>
          <p:cNvGrpSpPr/>
          <p:nvPr/>
        </p:nvGrpSpPr>
        <p:grpSpPr>
          <a:xfrm>
            <a:off x="1059983" y="3017292"/>
            <a:ext cx="9747732" cy="3475582"/>
            <a:chOff x="838200" y="2904421"/>
            <a:chExt cx="9747732" cy="347558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06F4607-B4E4-6549-D12F-E77948ED14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37095" r="56422"/>
            <a:stretch/>
          </p:blipFill>
          <p:spPr>
            <a:xfrm>
              <a:off x="838200" y="2904422"/>
              <a:ext cx="4407838" cy="3475581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69A68E3-7A2D-F7DA-ED8C-59DDFDC6ACF4}"/>
                </a:ext>
              </a:extLst>
            </p:cNvPr>
            <p:cNvSpPr/>
            <p:nvPr/>
          </p:nvSpPr>
          <p:spPr>
            <a:xfrm>
              <a:off x="5068722" y="2904421"/>
              <a:ext cx="5517210" cy="26832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419D47A-BBBE-FD0E-3BD6-CD1C63A8342B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2022</a:t>
            </a:r>
          </a:p>
        </p:txBody>
      </p:sp>
    </p:spTree>
    <p:extLst>
      <p:ext uri="{BB962C8B-B14F-4D97-AF65-F5344CB8AC3E}">
        <p14:creationId xmlns:p14="http://schemas.microsoft.com/office/powerpoint/2010/main" val="1149405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“Statistical” Detection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FEBA-A95A-154E-BEAB-E8D3AF38EE57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48943B-5DDC-C543-997B-9BABFFD37277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0E39D46E-E227-A7E5-FB16-B9351C6B5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1061" y="1857583"/>
            <a:ext cx="3799296" cy="88561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CBF14F5-DF3D-1985-1AD3-FBFEB9A0EC15}"/>
              </a:ext>
            </a:extLst>
          </p:cNvPr>
          <p:cNvSpPr/>
          <p:nvPr/>
        </p:nvSpPr>
        <p:spPr>
          <a:xfrm>
            <a:off x="3076381" y="2018805"/>
            <a:ext cx="698739" cy="450479"/>
          </a:xfrm>
          <a:prstGeom prst="rect">
            <a:avLst/>
          </a:prstGeom>
          <a:noFill/>
          <a:ln w="38100">
            <a:solidFill>
              <a:srgbClr val="2F82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7A87ABC-8F42-0FE5-2B70-071250D921C3}"/>
              </a:ext>
            </a:extLst>
          </p:cNvPr>
          <p:cNvGrpSpPr/>
          <p:nvPr/>
        </p:nvGrpSpPr>
        <p:grpSpPr>
          <a:xfrm>
            <a:off x="1059983" y="3017292"/>
            <a:ext cx="9747732" cy="3475582"/>
            <a:chOff x="838200" y="2904421"/>
            <a:chExt cx="9747732" cy="347558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5B09915-55D5-EBC0-6B1B-CF00898DD5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37095" r="56422"/>
            <a:stretch/>
          </p:blipFill>
          <p:spPr>
            <a:xfrm>
              <a:off x="838200" y="2904422"/>
              <a:ext cx="4407838" cy="3475581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D47E2EF-D167-6031-8973-C164E438E22E}"/>
                </a:ext>
              </a:extLst>
            </p:cNvPr>
            <p:cNvSpPr/>
            <p:nvPr/>
          </p:nvSpPr>
          <p:spPr>
            <a:xfrm>
              <a:off x="5068722" y="2904421"/>
              <a:ext cx="5517210" cy="26832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86094A9A-8991-C642-DAF7-F9C29DBD26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241" r="-478"/>
          <a:stretch/>
        </p:blipFill>
        <p:spPr>
          <a:xfrm>
            <a:off x="6875677" y="1443746"/>
            <a:ext cx="4608834" cy="481939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EF3F9302-5D90-212A-76A2-DB30B4851707}"/>
              </a:ext>
            </a:extLst>
          </p:cNvPr>
          <p:cNvGrpSpPr/>
          <p:nvPr/>
        </p:nvGrpSpPr>
        <p:grpSpPr>
          <a:xfrm>
            <a:off x="5390546" y="3429000"/>
            <a:ext cx="1256363" cy="2636696"/>
            <a:chOff x="5977839" y="2914117"/>
            <a:chExt cx="653697" cy="267076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1A28AE8-D920-B9B1-A8BE-1F1E342199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1312" t="40012" r="51808" b="9628"/>
            <a:stretch/>
          </p:blipFill>
          <p:spPr>
            <a:xfrm>
              <a:off x="6009572" y="2914117"/>
              <a:ext cx="621964" cy="2486826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E656207-0E35-BDE9-62EB-D90BEAB64F19}"/>
                </a:ext>
              </a:extLst>
            </p:cNvPr>
            <p:cNvSpPr/>
            <p:nvPr/>
          </p:nvSpPr>
          <p:spPr>
            <a:xfrm>
              <a:off x="5977839" y="5215041"/>
              <a:ext cx="290290" cy="3698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5CC9B66-2B8A-E011-BC8C-083E61811389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2022</a:t>
            </a:r>
          </a:p>
        </p:txBody>
      </p:sp>
    </p:spTree>
    <p:extLst>
      <p:ext uri="{BB962C8B-B14F-4D97-AF65-F5344CB8AC3E}">
        <p14:creationId xmlns:p14="http://schemas.microsoft.com/office/powerpoint/2010/main" val="2474190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26DF6DF-0F70-D398-48F6-A859AF81DB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468" y="1615858"/>
            <a:ext cx="11239059" cy="4447486"/>
          </a:xfrm>
          <a:prstGeom prst="rect">
            <a:avLst/>
          </a:prstGeom>
        </p:spPr>
      </p:pic>
      <p:sp>
        <p:nvSpPr>
          <p:cNvPr id="608" name="Google Shape;608;p33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>
                <a:latin typeface="Garamond"/>
                <a:ea typeface="Garamond"/>
                <a:cs typeface="Garamond"/>
                <a:sym typeface="Garamond"/>
              </a:rPr>
              <a:t>The Framework: Neural Posterior Estimation</a:t>
            </a:r>
            <a:endParaRPr dirty="0"/>
          </a:p>
        </p:txBody>
      </p:sp>
      <p:cxnSp>
        <p:nvCxnSpPr>
          <p:cNvPr id="609" name="Google Shape;609;p33"/>
          <p:cNvCxnSpPr/>
          <p:nvPr/>
        </p:nvCxnSpPr>
        <p:spPr>
          <a:xfrm>
            <a:off x="296449" y="1349312"/>
            <a:ext cx="11599101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68B2F5-4076-5987-C9AF-BDFDE07D3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C3A7A-B93E-9549-A05F-84B7A77D6819}" type="datetime1">
              <a:rPr lang="en-US" smtClean="0"/>
              <a:t>8/21/25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C099D9-3586-F758-2290-5A991CE1B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</p:spTree>
    <p:extLst>
      <p:ext uri="{BB962C8B-B14F-4D97-AF65-F5344CB8AC3E}">
        <p14:creationId xmlns:p14="http://schemas.microsoft.com/office/powerpoint/2010/main" val="3432703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731B88-656D-857E-0C06-E7384F2462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448" y="1511299"/>
            <a:ext cx="11599103" cy="478236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5566-5F2C-634E-BBDD-2AFE478E34BB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48943B-5DDC-C543-997B-9BABFFD37277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4D34146D-D32C-6F46-9027-64D87D8D9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Population Constraints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3ED7F7B-E504-F4D9-E6E0-9546AE6B8CE8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2022</a:t>
            </a:r>
          </a:p>
        </p:txBody>
      </p:sp>
    </p:spTree>
    <p:extLst>
      <p:ext uri="{BB962C8B-B14F-4D97-AF65-F5344CB8AC3E}">
        <p14:creationId xmlns:p14="http://schemas.microsoft.com/office/powerpoint/2010/main" val="1554135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F9D95C-3011-30BC-FBD0-C1869296AF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50DA1-62FC-6645-3EC2-12F8F3FC2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B960F-10AC-CDCE-0419-7DD3619CF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6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Science review: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dark matter</a:t>
            </a: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,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strong lensing</a:t>
            </a: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, and things in-between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How to measure the matter underlying strong lenses: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simulation-based inference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Garamond" panose="02020404030301010803" pitchFamily="18" charset="0"/>
              </a:rPr>
              <a:t>How much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information</a:t>
            </a:r>
            <a:r>
              <a:rPr lang="en-US" dirty="0">
                <a:latin typeface="Garamond" panose="02020404030301010803" pitchFamily="18" charset="0"/>
              </a:rPr>
              <a:t> about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low-mass halos </a:t>
            </a:r>
            <a:r>
              <a:rPr lang="en-US" dirty="0">
                <a:latin typeface="Garamond" panose="02020404030301010803" pitchFamily="18" charset="0"/>
              </a:rPr>
              <a:t>can we extract?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How can a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data-driven prism </a:t>
            </a: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help us push beyond our sensitivity limits?</a:t>
            </a:r>
          </a:p>
          <a:p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33E18-8742-B840-AD65-5EC298AC7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C3AA6-2B01-494F-9EDF-CBAEBE80FA21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9B9851-5166-A606-419D-122E50F2F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A878C72-266C-4F2B-7357-1DAD88A05A1A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538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F003A-C7CA-574F-A584-FBDBF3BB6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6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Garamond" panose="02020404030301010803" pitchFamily="18" charset="0"/>
              </a:rPr>
              <a:t>Science review: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dark matter</a:t>
            </a:r>
            <a:r>
              <a:rPr lang="en-US" dirty="0">
                <a:latin typeface="Garamond" panose="02020404030301010803" pitchFamily="18" charset="0"/>
              </a:rPr>
              <a:t>,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strong lensing</a:t>
            </a:r>
            <a:r>
              <a:rPr lang="en-US" dirty="0">
                <a:latin typeface="Garamond" panose="02020404030301010803" pitchFamily="18" charset="0"/>
              </a:rPr>
              <a:t>, and things in-between</a:t>
            </a:r>
            <a:r>
              <a:rPr lang="en-US" dirty="0">
                <a:solidFill>
                  <a:srgbClr val="3082BE"/>
                </a:solidFill>
                <a:latin typeface="Garamond" panose="02020404030301010803" pitchFamily="18" charset="0"/>
              </a:rPr>
              <a:t> </a:t>
            </a:r>
            <a:endParaRPr lang="en-US" dirty="0">
              <a:latin typeface="Garamond" panose="02020404030301010803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Garamond" panose="02020404030301010803" pitchFamily="18" charset="0"/>
              </a:rPr>
              <a:t>How to measure the matter underlying strong lenses: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simulation-based inference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Garamond" panose="02020404030301010803" pitchFamily="18" charset="0"/>
              </a:rPr>
              <a:t>How much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information</a:t>
            </a:r>
            <a:r>
              <a:rPr lang="en-US" dirty="0">
                <a:latin typeface="Garamond" panose="02020404030301010803" pitchFamily="18" charset="0"/>
              </a:rPr>
              <a:t> about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low-mass halos </a:t>
            </a:r>
            <a:r>
              <a:rPr lang="en-US" dirty="0">
                <a:latin typeface="Garamond" panose="02020404030301010803" pitchFamily="18" charset="0"/>
              </a:rPr>
              <a:t>can we extract?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Garamond" panose="02020404030301010803" pitchFamily="18" charset="0"/>
              </a:rPr>
              <a:t>How can a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data-driven prism </a:t>
            </a:r>
            <a:r>
              <a:rPr lang="en-US" dirty="0">
                <a:latin typeface="Garamond" panose="02020404030301010803" pitchFamily="18" charset="0"/>
              </a:rPr>
              <a:t>help us push beyond our sensitivity limits?</a:t>
            </a:r>
          </a:p>
          <a:p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D466D-960E-0A49-BC0D-606C2E989615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48943B-5DDC-C543-997B-9BABFFD37277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0244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Sequential Neural Posterior Estimator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59D08-FE07-CA42-8C3F-888C1D375769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5F0B9E9-9B7C-7E82-EC4C-6F9081003D26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C835B314-04CB-9D6B-4EB0-148E66DE0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468" y="1615858"/>
            <a:ext cx="11239059" cy="444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0839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95B3A06-CB43-D081-4C97-F42344414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469" y="1615858"/>
            <a:ext cx="11239059" cy="44474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Sequential Neural Posterior Estimator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0ECC2-BB46-514C-888C-2D7BBBCF9ED8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5F0B9E9-9B7C-7E82-EC4C-6F9081003D26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94503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27B25-CA2E-2C86-10DD-921E55664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0F5F546-7FE8-5CE7-9B1D-19AAFABB2E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0399" y="1389388"/>
            <a:ext cx="9231199" cy="50535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F712467-6738-A4A5-B440-1DFD6F4D954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6"/>
                <a:ext cx="10515600" cy="1146176"/>
              </a:xfrm>
            </p:spPr>
            <p:txBody>
              <a:bodyPr/>
              <a:lstStyle/>
              <a:p>
                <a:r>
                  <a:rPr lang="en-US" dirty="0">
                    <a:latin typeface="Garamond" panose="02020404030301010803" pitchFamily="18" charset="0"/>
                  </a:rPr>
                  <a:t>Loss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sub</m:t>
                        </m:r>
                      </m:sub>
                    </m:sSub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 Comparison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F712467-6738-A4A5-B440-1DFD6F4D95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6"/>
                <a:ext cx="10515600" cy="1146176"/>
              </a:xfrm>
              <a:blipFill>
                <a:blip r:embed="rId4"/>
                <a:stretch>
                  <a:fillRect l="-2413" b="-5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3DF85-4A84-C72C-1BDE-D760A85D2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9BDE-1BBF-D04F-812C-934FE5F30F1B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D0073-F672-1C2F-9DAA-C70FE4353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846F860-D4AC-C3AB-3675-CAFE33352397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409C44E-3412-7ECC-A3F9-C94C24A3A81A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2024</a:t>
            </a:r>
          </a:p>
        </p:txBody>
      </p:sp>
    </p:spTree>
    <p:extLst>
      <p:ext uri="{BB962C8B-B14F-4D97-AF65-F5344CB8AC3E}">
        <p14:creationId xmlns:p14="http://schemas.microsoft.com/office/powerpoint/2010/main" val="15850882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27B25-CA2E-2C86-10DD-921E55664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E6C68C4-1C25-B517-A25C-120126AB3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0400" y="1389388"/>
            <a:ext cx="9231199" cy="50535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F712467-6738-A4A5-B440-1DFD6F4D954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6"/>
                <a:ext cx="10515600" cy="1146176"/>
              </a:xfrm>
            </p:spPr>
            <p:txBody>
              <a:bodyPr/>
              <a:lstStyle/>
              <a:p>
                <a:r>
                  <a:rPr lang="en-US" dirty="0">
                    <a:latin typeface="Garamond" panose="02020404030301010803" pitchFamily="18" charset="0"/>
                  </a:rPr>
                  <a:t>Loss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sub</m:t>
                        </m:r>
                      </m:sub>
                    </m:sSub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 Comparison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F712467-6738-A4A5-B440-1DFD6F4D95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6"/>
                <a:ext cx="10515600" cy="1146176"/>
              </a:xfrm>
              <a:blipFill>
                <a:blip r:embed="rId4"/>
                <a:stretch>
                  <a:fillRect l="-2413" b="-5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3DF85-4A84-C72C-1BDE-D760A85D2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0D37C-516C-F147-B953-463A6B07CD26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D0073-F672-1C2F-9DAA-C70FE4353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846F860-D4AC-C3AB-3675-CAFE33352397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AAD5D-5C40-6466-AF4F-85F110BBA4B2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2024</a:t>
            </a:r>
          </a:p>
        </p:txBody>
      </p:sp>
    </p:spTree>
    <p:extLst>
      <p:ext uri="{BB962C8B-B14F-4D97-AF65-F5344CB8AC3E}">
        <p14:creationId xmlns:p14="http://schemas.microsoft.com/office/powerpoint/2010/main" val="6271974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8FA53-05C8-DBC9-48F0-7DB97A1477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F5CA5-E908-66E9-7FDF-9BC4C310E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Hierarchical Inference - Comparison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3290B8-9E82-B994-831C-BF33D3809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064A-CA9B-CF48-8E99-C288E5EE82B8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4CE1C4-C705-A5C4-CA8A-79BC98F72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EA0833C-809A-EEE8-34EA-C783A1D6997D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538DE84-8502-5925-ACE9-AA9C62A9F2E7}"/>
              </a:ext>
            </a:extLst>
          </p:cNvPr>
          <p:cNvSpPr txBox="1">
            <a:spLocks/>
          </p:cNvSpPr>
          <p:nvPr/>
        </p:nvSpPr>
        <p:spPr>
          <a:xfrm>
            <a:off x="7632332" y="1434223"/>
            <a:ext cx="2743200" cy="685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b="1" dirty="0">
                <a:solidFill>
                  <a:prstClr val="black"/>
                </a:solidFill>
                <a:latin typeface="Garamond" panose="02020404030301010803" pitchFamily="18" charset="0"/>
              </a:rPr>
              <a:t>NPE: 30 Lenses</a:t>
            </a:r>
            <a:endParaRPr lang="en-US" b="1" dirty="0">
              <a:solidFill>
                <a:srgbClr val="2F82BE"/>
              </a:solidFill>
              <a:latin typeface="Garamond" panose="02020404030301010803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8BE9BE4-1705-6383-2B17-9BE790652FCE}"/>
              </a:ext>
            </a:extLst>
          </p:cNvPr>
          <p:cNvSpPr txBox="1">
            <a:spLocks/>
          </p:cNvSpPr>
          <p:nvPr/>
        </p:nvSpPr>
        <p:spPr>
          <a:xfrm>
            <a:off x="2209800" y="1434223"/>
            <a:ext cx="2743199" cy="6858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b="1" dirty="0">
                <a:solidFill>
                  <a:prstClr val="black"/>
                </a:solidFill>
                <a:latin typeface="Garamond" panose="02020404030301010803" pitchFamily="18" charset="0"/>
              </a:rPr>
              <a:t>SNPE: 10 Lenses</a:t>
            </a:r>
            <a:endParaRPr lang="en-US" b="1" dirty="0">
              <a:solidFill>
                <a:srgbClr val="2F82BE"/>
              </a:solidFill>
              <a:latin typeface="Garamond" panose="02020404030301010803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314FBB-C67F-0A65-3DE8-FE3CC0FFD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091" y="1863816"/>
            <a:ext cx="4421018" cy="45262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27D5B33-DA28-3722-D8E6-41EDA02B9D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9629" y="1863816"/>
            <a:ext cx="4406764" cy="451168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9E3E5B-4C70-1938-2E10-104067F6CC4C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2024</a:t>
            </a:r>
          </a:p>
        </p:txBody>
      </p:sp>
    </p:spTree>
    <p:extLst>
      <p:ext uri="{BB962C8B-B14F-4D97-AF65-F5344CB8AC3E}">
        <p14:creationId xmlns:p14="http://schemas.microsoft.com/office/powerpoint/2010/main" val="18472250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8FA53-05C8-DBC9-48F0-7DB97A1477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F5CA5-E908-66E9-7FDF-9BC4C310E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Hierarchical Inference - Comparison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3290B8-9E82-B994-831C-BF33D3809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F5A45-19BA-CB4E-8A81-B42CED013380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4CE1C4-C705-A5C4-CA8A-79BC98F72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EA0833C-809A-EEE8-34EA-C783A1D6997D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39D970C-7C0D-2F94-2427-A97CCFB19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2257" y="1368310"/>
            <a:ext cx="7187484" cy="502000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06F95-6F1B-D70D-D14E-48868A6D3B18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2024</a:t>
            </a:r>
          </a:p>
        </p:txBody>
      </p:sp>
    </p:spTree>
    <p:extLst>
      <p:ext uri="{BB962C8B-B14F-4D97-AF65-F5344CB8AC3E}">
        <p14:creationId xmlns:p14="http://schemas.microsoft.com/office/powerpoint/2010/main" val="36317498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A9B6BF-90FD-2F63-7117-FF6382AC0F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EB72F-D1DA-3870-B8AF-4A2643F96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60BF2-1556-98DC-12B7-21AEAD65E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6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Science review: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dark matter</a:t>
            </a: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,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strong lensing</a:t>
            </a: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, and things in-between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How to measure the matter underlying strong lenses: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simulation-based inference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How much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information</a:t>
            </a: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 about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low-mass halos </a:t>
            </a: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can we extract?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Garamond" panose="02020404030301010803" pitchFamily="18" charset="0"/>
              </a:rPr>
              <a:t>How can a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data-driven prism </a:t>
            </a:r>
            <a:r>
              <a:rPr lang="en-US" dirty="0">
                <a:latin typeface="Garamond" panose="02020404030301010803" pitchFamily="18" charset="0"/>
              </a:rPr>
              <a:t>help us push beyond our sensitivity limits?</a:t>
            </a:r>
          </a:p>
          <a:p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9B80BA-B6A4-3412-08AE-6D9EB9820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38A36-E030-6A4B-8C4F-0B1C9CAE0E87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8BB475-D767-3762-5188-C7FB121CF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32261B-5386-0BC7-999C-45DDD2F5D214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06072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AC7143-9233-D206-FF64-2C16D8A34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8605A54-56EC-B05A-B489-00F5FC8CB6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694" y="1511301"/>
            <a:ext cx="8990610" cy="47589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E4596B9-A013-6825-1BA6-58AAC55CA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Simulations: Source Limitations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0D3D2-8365-6A20-14E8-3DA8101B8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FFE2A-EB5A-FD43-AE13-56D248B164B1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167B7F-88D1-FA45-0BB1-A1259CA82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E1AA641-7ADE-36ED-9CB6-D924DC384FCC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0D1DE7C-633D-BFDA-DF1F-10A9CB625D90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2024</a:t>
            </a:r>
          </a:p>
        </p:txBody>
      </p:sp>
    </p:spTree>
    <p:extLst>
      <p:ext uri="{BB962C8B-B14F-4D97-AF65-F5344CB8AC3E}">
        <p14:creationId xmlns:p14="http://schemas.microsoft.com/office/powerpoint/2010/main" val="42593092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A2E8EE-E415-EF0B-C0FE-3D05666E2A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AFC5FDD-23C7-F357-39F8-914A298F89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694" y="1511301"/>
            <a:ext cx="8990610" cy="475898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B088075-C4EF-CE12-15BA-90666AEF4B54}"/>
              </a:ext>
            </a:extLst>
          </p:cNvPr>
          <p:cNvSpPr/>
          <p:nvPr/>
        </p:nvSpPr>
        <p:spPr>
          <a:xfrm>
            <a:off x="9516850" y="1511299"/>
            <a:ext cx="1168729" cy="4758975"/>
          </a:xfrm>
          <a:prstGeom prst="rect">
            <a:avLst/>
          </a:prstGeom>
          <a:solidFill>
            <a:srgbClr val="FEFEFE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8D3D61-4A23-C14B-E8A0-A2B9DAAE6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Simulations: Source Limitations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2378D-1144-1303-74AE-42CBB0214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6F734-9691-7B4C-8B51-DE2214315E77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9F8C45-F8A2-ED06-B444-8BBC19683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E2C820E-AE2C-5030-9FA7-810424135084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45A9382-96DA-F25F-39A5-0D48743B99EC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596C8D-936B-20C4-5525-855B92B921F3}"/>
              </a:ext>
            </a:extLst>
          </p:cNvPr>
          <p:cNvSpPr/>
          <p:nvPr/>
        </p:nvSpPr>
        <p:spPr>
          <a:xfrm>
            <a:off x="1058944" y="1511301"/>
            <a:ext cx="7253783" cy="4302230"/>
          </a:xfrm>
          <a:prstGeom prst="rect">
            <a:avLst/>
          </a:prstGeom>
          <a:solidFill>
            <a:srgbClr val="FEFEFE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AA76FC-DE66-6F60-E3FE-13EB197334BA}"/>
              </a:ext>
            </a:extLst>
          </p:cNvPr>
          <p:cNvSpPr/>
          <p:nvPr/>
        </p:nvSpPr>
        <p:spPr>
          <a:xfrm>
            <a:off x="1018370" y="5813531"/>
            <a:ext cx="7567490" cy="456757"/>
          </a:xfrm>
          <a:prstGeom prst="rect">
            <a:avLst/>
          </a:prstGeom>
          <a:solidFill>
            <a:srgbClr val="FEFEFE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A3C7C3-4ACD-F58D-F619-9C4A28C5836D}"/>
              </a:ext>
            </a:extLst>
          </p:cNvPr>
          <p:cNvSpPr/>
          <p:nvPr/>
        </p:nvSpPr>
        <p:spPr>
          <a:xfrm>
            <a:off x="8572098" y="3429000"/>
            <a:ext cx="556964" cy="466832"/>
          </a:xfrm>
          <a:prstGeom prst="rect">
            <a:avLst/>
          </a:prstGeom>
          <a:solidFill>
            <a:srgbClr val="FEFEFE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Garamond" panose="02020404030301010803" pitchFamily="18" charset="0"/>
              </a:rPr>
              <a:t>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8EC301-5B81-8A42-CAA3-F64DA762818F}"/>
              </a:ext>
            </a:extLst>
          </p:cNvPr>
          <p:cNvSpPr/>
          <p:nvPr/>
        </p:nvSpPr>
        <p:spPr>
          <a:xfrm>
            <a:off x="8310686" y="1615858"/>
            <a:ext cx="1168729" cy="1284314"/>
          </a:xfrm>
          <a:prstGeom prst="rect">
            <a:avLst/>
          </a:prstGeom>
          <a:solidFill>
            <a:srgbClr val="FEFEFE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6E2BDA-BAFD-8B70-C486-74F5B47A874C}"/>
              </a:ext>
            </a:extLst>
          </p:cNvPr>
          <p:cNvSpPr/>
          <p:nvPr/>
        </p:nvSpPr>
        <p:spPr>
          <a:xfrm>
            <a:off x="8153400" y="3051958"/>
            <a:ext cx="1394361" cy="1294411"/>
          </a:xfrm>
          <a:prstGeom prst="rect">
            <a:avLst/>
          </a:prstGeom>
          <a:noFill/>
          <a:ln w="76200">
            <a:solidFill>
              <a:srgbClr val="E31A1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615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7CA5C-E3DA-E3D3-B4DC-A2EB18B83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C2AB9-D572-26CB-DE1C-54981274A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Simulations: Source Limitations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CC510-77C4-C7A8-5996-AD723766F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3239-E863-F544-A84E-A7DC84FF60D9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466314-EFE5-3E3F-7A01-364478DA1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483A315-683B-8C3D-2600-CCD3633A257C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3F33E76F-FAD1-25D5-5221-8B295C692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9809" y="1543081"/>
            <a:ext cx="6855741" cy="470871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64029-5CA7-6408-8336-B7F572F3F700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2024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9DEF2E8-59DA-2B2E-7B8D-96B0D65BC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647636"/>
            <a:ext cx="41148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We have a limited number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(~2k) high-quality sources </a:t>
            </a:r>
            <a:r>
              <a:rPr lang="en-US" dirty="0">
                <a:latin typeface="Garamond" panose="02020404030301010803" pitchFamily="18" charset="0"/>
              </a:rPr>
              <a:t>available from the COSMOS survey</a:t>
            </a:r>
          </a:p>
          <a:p>
            <a:r>
              <a:rPr lang="en-US" dirty="0">
                <a:latin typeface="Garamond" panose="02020404030301010803" pitchFamily="18" charset="0"/>
              </a:rPr>
              <a:t>Sources are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the limiting factor</a:t>
            </a:r>
            <a:r>
              <a:rPr lang="en-US" dirty="0">
                <a:latin typeface="Garamond" panose="02020404030301010803" pitchFamily="18" charset="0"/>
              </a:rPr>
              <a:t> in our simulation diversity and therefore our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constraining power</a:t>
            </a:r>
          </a:p>
          <a:p>
            <a:endParaRPr lang="en-US" dirty="0">
              <a:latin typeface="Garamond" panose="02020404030301010803" pitchFamily="18" charset="0"/>
            </a:endParaRPr>
          </a:p>
          <a:p>
            <a:endParaRPr lang="en-US" dirty="0">
              <a:latin typeface="Garamond" panose="02020404030301010803" pitchFamily="18" charset="0"/>
            </a:endParaRPr>
          </a:p>
          <a:p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436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67136E-8CAD-4EB4-F0F9-1DCC8D96AA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F7BF1-FF08-2168-8769-F997F4F5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46579-1ED7-62A5-372F-96F96DE7A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6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Garamond" panose="02020404030301010803" pitchFamily="18" charset="0"/>
              </a:rPr>
              <a:t>Science review: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dark matter</a:t>
            </a:r>
            <a:r>
              <a:rPr lang="en-US" dirty="0">
                <a:latin typeface="Garamond" panose="02020404030301010803" pitchFamily="18" charset="0"/>
              </a:rPr>
              <a:t>,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strong lensing</a:t>
            </a:r>
            <a:r>
              <a:rPr lang="en-US" dirty="0">
                <a:latin typeface="Garamond" panose="02020404030301010803" pitchFamily="18" charset="0"/>
              </a:rPr>
              <a:t>, and things in-between</a:t>
            </a:r>
            <a:r>
              <a:rPr lang="en-US" dirty="0">
                <a:solidFill>
                  <a:srgbClr val="3082BE"/>
                </a:solidFill>
                <a:latin typeface="Garamond" panose="02020404030301010803" pitchFamily="18" charset="0"/>
              </a:rPr>
              <a:t> </a:t>
            </a:r>
            <a:endParaRPr lang="en-US" dirty="0">
              <a:latin typeface="Garamond" panose="02020404030301010803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How to measure the matter underlying strong lenses: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simulation-based inference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How much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information</a:t>
            </a: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 about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low-mass halos </a:t>
            </a: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can we extract?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How can a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data-driven prism </a:t>
            </a: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help us push beyond our sensitivity limits?</a:t>
            </a:r>
          </a:p>
          <a:p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84B38-C1BB-3F46-FCD0-A49C707A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7976-6749-C34D-BF60-045FF62C6DE5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DCE312-2EC9-2E3B-BEC9-D3DF9046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50DBE63-DBF7-76EA-750B-363DBE85878C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5901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5C51C-3976-443A-C232-AE3463D233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15202-152F-28F5-5BE8-A3CAFEB0A6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6"/>
            <a:ext cx="52578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Why do we have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so few “high-quality” </a:t>
            </a:r>
            <a:r>
              <a:rPr lang="en-US" dirty="0">
                <a:latin typeface="Garamond" panose="02020404030301010803" pitchFamily="18" charset="0"/>
              </a:rPr>
              <a:t>galaxies?</a:t>
            </a:r>
          </a:p>
          <a:p>
            <a:pPr lvl="1"/>
            <a:r>
              <a:rPr lang="en-US" dirty="0">
                <a:latin typeface="Garamond" panose="02020404030301010803" pitchFamily="18" charset="0"/>
              </a:rPr>
              <a:t>Noise, size, line-of-sight contamination (blending), hot-pixels, cosmic rays</a:t>
            </a:r>
          </a:p>
          <a:p>
            <a:r>
              <a:rPr lang="en-US" dirty="0">
                <a:latin typeface="Garamond" panose="02020404030301010803" pitchFamily="18" charset="0"/>
              </a:rPr>
              <a:t>We need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isolated, low-noise galaxies</a:t>
            </a:r>
            <a:r>
              <a:rPr lang="en-US" dirty="0">
                <a:latin typeface="Garamond" panose="02020404030301010803" pitchFamily="18" charset="0"/>
              </a:rPr>
              <a:t> with resolved structure</a:t>
            </a:r>
          </a:p>
          <a:p>
            <a:endParaRPr lang="en-US" dirty="0">
              <a:latin typeface="Garamond" panose="02020404030301010803" pitchFamily="18" charset="0"/>
            </a:endParaRPr>
          </a:p>
          <a:p>
            <a:endParaRPr lang="en-US" dirty="0">
              <a:latin typeface="Garamond" panose="02020404030301010803" pitchFamily="18" charset="0"/>
            </a:endParaRPr>
          </a:p>
          <a:p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60A8F2-9B40-E02F-BBC2-4FBB2851D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Simulations: Source Limitation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F10912A-4D7D-FEA6-75C3-04CF06BB62BE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6CD6C25-56E9-33EA-A27A-CC326480D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E5F74-3DE6-0140-9A25-024EB5DEE376}" type="datetime1">
              <a:rPr lang="en-US" smtClean="0"/>
              <a:t>8/21/25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C1748B4-9A43-1D80-A0EA-18A480E8A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50CAE0-2141-02D5-65A9-EC1E45478E0B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submitted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A2E8C1-6A55-AC2F-226D-765338C678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3489" y="1424574"/>
            <a:ext cx="4691186" cy="485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8629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6810DA-575D-651E-B91F-FD30F9C4F5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6CDFF00-BA3D-F8A9-30B4-71B2F84AEA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337" y="204374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9CB527-E668-60D1-39B6-03D08DBE0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Multi-View Source Separation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61334-EA49-4B07-AECD-4B64C9EC4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A53E-410B-2041-9237-04618B86272B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DFFD83-2D3A-3F8E-E084-2B58F72C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C895149-0CA3-8515-7E84-A157A2B0F6C4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96CE4FA-4976-7474-6E99-706D27F71F87}"/>
              </a:ext>
            </a:extLst>
          </p:cNvPr>
          <p:cNvSpPr/>
          <p:nvPr/>
        </p:nvSpPr>
        <p:spPr>
          <a:xfrm>
            <a:off x="1809267" y="206579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58F3AED-9D17-E436-3479-3958A3DFFDFF}"/>
              </a:ext>
            </a:extLst>
          </p:cNvPr>
          <p:cNvSpPr/>
          <p:nvPr/>
        </p:nvSpPr>
        <p:spPr>
          <a:xfrm>
            <a:off x="1806898" y="336074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8E54E1A-6C79-8002-1646-950D076AFE92}"/>
              </a:ext>
            </a:extLst>
          </p:cNvPr>
          <p:cNvSpPr/>
          <p:nvPr/>
        </p:nvSpPr>
        <p:spPr>
          <a:xfrm>
            <a:off x="1806898" y="466671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7B5F9E-E443-B431-A5FB-B22D330E75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71" y="2509839"/>
            <a:ext cx="843730" cy="2580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4507E7-FE61-E7ED-2FAC-E4DBC6748D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908" y="3799406"/>
            <a:ext cx="853656" cy="25808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BE8B46F-4908-359D-E5BB-9B8D226BFE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908" y="5125189"/>
            <a:ext cx="863582" cy="2580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222B8C-49BE-68CC-B1CA-19B28E0947F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24698" y="1758157"/>
                <a:ext cx="4114801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latin typeface="Garamond" panose="02020404030301010803" pitchFamily="18" charset="0"/>
                  </a:rPr>
                  <a:t>MVSS assumes sets of observations that fall into </a:t>
                </a:r>
                <a:r>
                  <a:rPr lang="en-US" b="1" dirty="0">
                    <a:solidFill>
                      <a:srgbClr val="2F82BE"/>
                    </a:solidFill>
                    <a:latin typeface="Garamond" panose="02020404030301010803" pitchFamily="18" charset="0"/>
                  </a:rPr>
                  <a:t>views</a:t>
                </a:r>
                <a:r>
                  <a:rPr lang="en-US" dirty="0">
                    <a:latin typeface="Garamond" panose="02020404030301010803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)</a:t>
                </a:r>
              </a:p>
              <a:p>
                <a:pPr lvl="1"/>
                <a:r>
                  <a:rPr lang="en-US" dirty="0">
                    <a:latin typeface="Garamond" panose="02020404030301010803" pitchFamily="18" charset="0"/>
                  </a:rPr>
                  <a:t>Each observation is made of a mixture of </a:t>
                </a:r>
                <a:r>
                  <a:rPr lang="en-US" b="1" dirty="0">
                    <a:solidFill>
                      <a:srgbClr val="2F82BE"/>
                    </a:solidFill>
                    <a:latin typeface="Garamond" panose="02020404030301010803" pitchFamily="18" charset="0"/>
                  </a:rPr>
                  <a:t>a linear mixture of sources</a:t>
                </a:r>
                <a:r>
                  <a:rPr lang="en-US" dirty="0">
                    <a:latin typeface="Garamond" panose="02020404030301010803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)</a:t>
                </a:r>
              </a:p>
              <a:p>
                <a:pPr lvl="1"/>
                <a:r>
                  <a:rPr lang="en-US" dirty="0">
                    <a:latin typeface="Garamond" panose="02020404030301010803" pitchFamily="18" charset="0"/>
                  </a:rPr>
                  <a:t>Each source expresses itself </a:t>
                </a:r>
                <a:r>
                  <a:rPr lang="en-US" b="1" dirty="0">
                    <a:solidFill>
                      <a:srgbClr val="2F82BE"/>
                    </a:solidFill>
                    <a:latin typeface="Garamond" panose="02020404030301010803" pitchFamily="18" charset="0"/>
                  </a:rPr>
                  <a:t>differently in each view</a:t>
                </a:r>
              </a:p>
              <a:p>
                <a:pPr lvl="1"/>
                <a:endParaRPr lang="en-US" dirty="0">
                  <a:latin typeface="Garamond" panose="02020404030301010803" pitchFamily="18" charset="0"/>
                </a:endParaRPr>
              </a:p>
              <a:p>
                <a:endParaRPr lang="en-US" dirty="0">
                  <a:latin typeface="Garamond" panose="02020404030301010803" pitchFamily="18" charset="0"/>
                </a:endParaRPr>
              </a:p>
              <a:p>
                <a:endParaRPr lang="en-US" dirty="0">
                  <a:latin typeface="Garamond" panose="02020404030301010803" pitchFamily="18" charset="0"/>
                </a:endParaRPr>
              </a:p>
              <a:p>
                <a:endParaRPr lang="en-US" dirty="0"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222B8C-49BE-68CC-B1CA-19B28E0947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24698" y="1758157"/>
                <a:ext cx="4114801" cy="4351338"/>
              </a:xfrm>
              <a:blipFill>
                <a:blip r:embed="rId7"/>
                <a:stretch>
                  <a:fillRect l="-2769" t="-2332" r="-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44F228-9B0E-3B2E-3DA3-66F7296A84E8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submitted</a:t>
            </a:r>
          </a:p>
        </p:txBody>
      </p:sp>
    </p:spTree>
    <p:extLst>
      <p:ext uri="{BB962C8B-B14F-4D97-AF65-F5344CB8AC3E}">
        <p14:creationId xmlns:p14="http://schemas.microsoft.com/office/powerpoint/2010/main" val="12953543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ABE730-5897-B7BB-F420-2E6E99A542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F579CE9-D55F-2207-33FD-900468ACC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337" y="204374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CBC9A3-DC8F-2C0E-DC91-78B50A25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Multi-View Source Separation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8B3DC7-BA87-8906-2AD4-7F1FF950E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3CE7F-44C7-094E-B5C5-94574DDAA18B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43D0C3-1256-0B1A-1CAC-939DC148C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8B767B6-B9CF-F3F9-8B14-4AE21E3C7E42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F717CF3-1503-393E-D5C6-0BA6D11FC8E4}"/>
              </a:ext>
            </a:extLst>
          </p:cNvPr>
          <p:cNvSpPr/>
          <p:nvPr/>
        </p:nvSpPr>
        <p:spPr>
          <a:xfrm>
            <a:off x="1809267" y="206579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B026668-7464-E466-4D6F-EE34B0559B19}"/>
              </a:ext>
            </a:extLst>
          </p:cNvPr>
          <p:cNvSpPr/>
          <p:nvPr/>
        </p:nvSpPr>
        <p:spPr>
          <a:xfrm>
            <a:off x="1806898" y="336074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5EFC72B-3639-C05F-AF32-7D5CD5A6E3D1}"/>
              </a:ext>
            </a:extLst>
          </p:cNvPr>
          <p:cNvSpPr/>
          <p:nvPr/>
        </p:nvSpPr>
        <p:spPr>
          <a:xfrm>
            <a:off x="1806898" y="466671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C82722C-87FE-3BF6-A7FC-A30CAD360F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71" y="2509839"/>
            <a:ext cx="843730" cy="2580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F498CCF-ABE7-9E37-92AE-2B8DEAAFA8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908" y="3799406"/>
            <a:ext cx="853656" cy="25808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E75EF32-FA6F-F9DA-10E3-3A08064129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908" y="5125189"/>
            <a:ext cx="863582" cy="25808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64C68A4-8171-39EF-5DB1-775D572D19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3670" y="2510228"/>
            <a:ext cx="794744" cy="308548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DFD933E-5C24-DA10-299D-EB959FA74639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5116286" y="2664502"/>
            <a:ext cx="507384" cy="1542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10D2A0B-C15F-C004-D801-98D075FE4D54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4463143" y="2664502"/>
            <a:ext cx="1160527" cy="12639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802E981-5B7D-760C-7EB3-F6E6A64F0BD7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4863360" y="2664502"/>
            <a:ext cx="760310" cy="27064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1FCCE-F74E-45BB-0EB5-B44994CEEFBB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submitted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B3B7BAB4-C426-468A-99BA-3F0A3F0D37C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24698" y="1758157"/>
                <a:ext cx="4114801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latin typeface="Garamond" panose="02020404030301010803" pitchFamily="18" charset="0"/>
                  </a:rPr>
                  <a:t>MVSS assumes sets of observations that fall into </a:t>
                </a:r>
                <a:r>
                  <a:rPr lang="en-US" b="1" dirty="0">
                    <a:solidFill>
                      <a:srgbClr val="2F82BE"/>
                    </a:solidFill>
                    <a:latin typeface="Garamond" panose="02020404030301010803" pitchFamily="18" charset="0"/>
                  </a:rPr>
                  <a:t>views</a:t>
                </a:r>
                <a:r>
                  <a:rPr lang="en-US" dirty="0">
                    <a:latin typeface="Garamond" panose="02020404030301010803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)</a:t>
                </a:r>
              </a:p>
              <a:p>
                <a:pPr lvl="1"/>
                <a:r>
                  <a:rPr lang="en-US" dirty="0">
                    <a:latin typeface="Garamond" panose="02020404030301010803" pitchFamily="18" charset="0"/>
                  </a:rPr>
                  <a:t>Each observation is made of a mixture of </a:t>
                </a:r>
                <a:r>
                  <a:rPr lang="en-US" b="1" dirty="0">
                    <a:solidFill>
                      <a:srgbClr val="2F82BE"/>
                    </a:solidFill>
                    <a:latin typeface="Garamond" panose="02020404030301010803" pitchFamily="18" charset="0"/>
                  </a:rPr>
                  <a:t>a linear mixture of sources</a:t>
                </a:r>
                <a:r>
                  <a:rPr lang="en-US" dirty="0">
                    <a:latin typeface="Garamond" panose="02020404030301010803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)</a:t>
                </a:r>
              </a:p>
              <a:p>
                <a:pPr lvl="1"/>
                <a:r>
                  <a:rPr lang="en-US" dirty="0">
                    <a:latin typeface="Garamond" panose="02020404030301010803" pitchFamily="18" charset="0"/>
                  </a:rPr>
                  <a:t>Each source expresses itself </a:t>
                </a:r>
                <a:r>
                  <a:rPr lang="en-US" b="1" dirty="0">
                    <a:solidFill>
                      <a:srgbClr val="2F82BE"/>
                    </a:solidFill>
                    <a:latin typeface="Garamond" panose="02020404030301010803" pitchFamily="18" charset="0"/>
                  </a:rPr>
                  <a:t>differently in each view</a:t>
                </a:r>
              </a:p>
              <a:p>
                <a:pPr lvl="1"/>
                <a:endParaRPr lang="en-US" dirty="0">
                  <a:latin typeface="Garamond" panose="02020404030301010803" pitchFamily="18" charset="0"/>
                </a:endParaRPr>
              </a:p>
              <a:p>
                <a:endParaRPr lang="en-US" dirty="0">
                  <a:latin typeface="Garamond" panose="02020404030301010803" pitchFamily="18" charset="0"/>
                </a:endParaRPr>
              </a:p>
              <a:p>
                <a:endParaRPr lang="en-US" dirty="0">
                  <a:latin typeface="Garamond" panose="02020404030301010803" pitchFamily="18" charset="0"/>
                </a:endParaRPr>
              </a:p>
              <a:p>
                <a:endParaRPr lang="en-US" dirty="0"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B3B7BAB4-C426-468A-99BA-3F0A3F0D37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24698" y="1758157"/>
                <a:ext cx="4114801" cy="4351338"/>
              </a:xfrm>
              <a:blipFill>
                <a:blip r:embed="rId8"/>
                <a:stretch>
                  <a:fillRect l="-2769" t="-2332" r="-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10841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F4B0F9-8B36-92AB-D5F4-C602427276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80886F6-CD9E-3A6C-A34E-763C96115D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337" y="204374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77468A-84E4-19E7-D1AA-EBFCA4B70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Multi-View Source Separation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FBC0DF-DE97-9355-4888-41E819A9A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EE313-A70C-4B4D-A9EC-1C0B7AC9797F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F5F55F-8BE4-B571-0721-D432B5A39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E9CC319-8CBE-A8F4-9BDA-F31D64482AE9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2D4E526-2CD4-2598-1ADF-834583AD73A1}"/>
              </a:ext>
            </a:extLst>
          </p:cNvPr>
          <p:cNvSpPr/>
          <p:nvPr/>
        </p:nvSpPr>
        <p:spPr>
          <a:xfrm>
            <a:off x="1809267" y="206579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4CE6C2B-559D-A42A-8095-88D45DA8CDCF}"/>
              </a:ext>
            </a:extLst>
          </p:cNvPr>
          <p:cNvSpPr/>
          <p:nvPr/>
        </p:nvSpPr>
        <p:spPr>
          <a:xfrm>
            <a:off x="1806898" y="336074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4465804-EFA3-7967-CAB0-DDE0F8963B9E}"/>
              </a:ext>
            </a:extLst>
          </p:cNvPr>
          <p:cNvSpPr/>
          <p:nvPr/>
        </p:nvSpPr>
        <p:spPr>
          <a:xfrm>
            <a:off x="1806898" y="466671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6EA8148-5D10-D006-FEF4-3E582E4313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71" y="2509839"/>
            <a:ext cx="843730" cy="2580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9EAB13B-1DC7-7D6D-659B-A1C7C53101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908" y="3799406"/>
            <a:ext cx="853656" cy="25808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D98958C-64C1-83B7-2F8F-843D7E3B10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908" y="5125189"/>
            <a:ext cx="863582" cy="25808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C62ABC7-11BB-0A73-7E13-C7A06508AF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3670" y="3799406"/>
            <a:ext cx="794744" cy="3049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ACD8DFF-E875-05A2-55AF-A536BFE6DF5B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0000"/>
          </a:blip>
          <a:stretch>
            <a:fillRect/>
          </a:stretch>
        </p:blipFill>
        <p:spPr>
          <a:xfrm>
            <a:off x="5623670" y="2510228"/>
            <a:ext cx="794744" cy="308548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33A730F-28D1-F215-A1AD-25CFE77017F9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4572000" y="3017978"/>
            <a:ext cx="1051670" cy="93390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593E28E-5A65-865C-22DD-AF96DC22B320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4803466" y="3810677"/>
            <a:ext cx="820204" cy="14120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1A38839-4EA6-EC90-05EB-10E40E53C46D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4803466" y="3951886"/>
            <a:ext cx="820204" cy="109699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CE2F4-4C5F-7B44-449E-A7E41AD1CCCF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submitted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8D5CD188-A433-DE67-D50D-C45A816726A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24698" y="1758157"/>
                <a:ext cx="4114801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latin typeface="Garamond" panose="02020404030301010803" pitchFamily="18" charset="0"/>
                  </a:rPr>
                  <a:t>MVSS assumes sets of observations that fall into </a:t>
                </a:r>
                <a:r>
                  <a:rPr lang="en-US" b="1" dirty="0">
                    <a:solidFill>
                      <a:srgbClr val="2F82BE"/>
                    </a:solidFill>
                    <a:latin typeface="Garamond" panose="02020404030301010803" pitchFamily="18" charset="0"/>
                  </a:rPr>
                  <a:t>views</a:t>
                </a:r>
                <a:r>
                  <a:rPr lang="en-US" dirty="0">
                    <a:latin typeface="Garamond" panose="02020404030301010803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)</a:t>
                </a:r>
              </a:p>
              <a:p>
                <a:pPr lvl="1"/>
                <a:r>
                  <a:rPr lang="en-US" dirty="0">
                    <a:latin typeface="Garamond" panose="02020404030301010803" pitchFamily="18" charset="0"/>
                  </a:rPr>
                  <a:t>Each observation is made of a mixture of </a:t>
                </a:r>
                <a:r>
                  <a:rPr lang="en-US" b="1" dirty="0">
                    <a:solidFill>
                      <a:srgbClr val="2F82BE"/>
                    </a:solidFill>
                    <a:latin typeface="Garamond" panose="02020404030301010803" pitchFamily="18" charset="0"/>
                  </a:rPr>
                  <a:t>a linear mixture of sources</a:t>
                </a:r>
                <a:r>
                  <a:rPr lang="en-US" dirty="0">
                    <a:latin typeface="Garamond" panose="02020404030301010803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)</a:t>
                </a:r>
              </a:p>
              <a:p>
                <a:pPr lvl="1"/>
                <a:r>
                  <a:rPr lang="en-US" dirty="0">
                    <a:latin typeface="Garamond" panose="02020404030301010803" pitchFamily="18" charset="0"/>
                  </a:rPr>
                  <a:t>Each source expresses itself </a:t>
                </a:r>
                <a:r>
                  <a:rPr lang="en-US" b="1" dirty="0">
                    <a:solidFill>
                      <a:srgbClr val="2F82BE"/>
                    </a:solidFill>
                    <a:latin typeface="Garamond" panose="02020404030301010803" pitchFamily="18" charset="0"/>
                  </a:rPr>
                  <a:t>differently in each view</a:t>
                </a:r>
              </a:p>
              <a:p>
                <a:pPr lvl="1"/>
                <a:endParaRPr lang="en-US" dirty="0">
                  <a:latin typeface="Garamond" panose="02020404030301010803" pitchFamily="18" charset="0"/>
                </a:endParaRPr>
              </a:p>
              <a:p>
                <a:endParaRPr lang="en-US" dirty="0">
                  <a:latin typeface="Garamond" panose="02020404030301010803" pitchFamily="18" charset="0"/>
                </a:endParaRPr>
              </a:p>
              <a:p>
                <a:endParaRPr lang="en-US" dirty="0">
                  <a:latin typeface="Garamond" panose="02020404030301010803" pitchFamily="18" charset="0"/>
                </a:endParaRPr>
              </a:p>
              <a:p>
                <a:endParaRPr lang="en-US" dirty="0"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8D5CD188-A433-DE67-D50D-C45A816726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24698" y="1758157"/>
                <a:ext cx="4114801" cy="4351338"/>
              </a:xfrm>
              <a:blipFill>
                <a:blip r:embed="rId9"/>
                <a:stretch>
                  <a:fillRect l="-2769" t="-2332" r="-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604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8EF0F6-9B3A-472B-35A8-DD6121B43D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5031B00-75AB-0DD5-2CC2-90FA4C6D16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337" y="204374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33AB4F-FDD6-6685-08E1-3E855FA19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Multi-View Source Separation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BD9A94-F42A-4392-095E-3209C3A72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88EE-68B1-E644-9711-6FBB42EB807F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708952-B2B7-0668-F40F-E7AD44361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12B898C-8AEB-2E9C-34F3-883EC7D2B47F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7CD559D-1FAF-A5E6-ACAC-637C07336E57}"/>
              </a:ext>
            </a:extLst>
          </p:cNvPr>
          <p:cNvSpPr/>
          <p:nvPr/>
        </p:nvSpPr>
        <p:spPr>
          <a:xfrm>
            <a:off x="1809267" y="206579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EE19023-6890-4B6C-28DF-AB5339AFA4A5}"/>
              </a:ext>
            </a:extLst>
          </p:cNvPr>
          <p:cNvSpPr/>
          <p:nvPr/>
        </p:nvSpPr>
        <p:spPr>
          <a:xfrm>
            <a:off x="1806898" y="336074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22122D5-D6A0-DB2C-0F50-9333F7742EAA}"/>
              </a:ext>
            </a:extLst>
          </p:cNvPr>
          <p:cNvSpPr/>
          <p:nvPr/>
        </p:nvSpPr>
        <p:spPr>
          <a:xfrm>
            <a:off x="1806898" y="466671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113BC7F-A2AC-E3A7-B881-20BA2F3C1C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71" y="2509839"/>
            <a:ext cx="843730" cy="2580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862056E-4D78-749B-DD08-F04EC4B5A5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908" y="3799406"/>
            <a:ext cx="853656" cy="25808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6D739B0-DD55-1D9B-ABA8-26F72525BB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908" y="5125189"/>
            <a:ext cx="863582" cy="25808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6E3A800-ECDD-C391-4FA4-DF76052CEE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3670" y="5125189"/>
            <a:ext cx="794744" cy="30496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298F0A1-0E65-7EE5-3DAB-83DF58AA98B5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35000"/>
          </a:blip>
          <a:stretch>
            <a:fillRect/>
          </a:stretch>
        </p:blipFill>
        <p:spPr>
          <a:xfrm>
            <a:off x="5623670" y="3799406"/>
            <a:ext cx="794744" cy="3049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9588F3C-9B85-D71E-0636-F90A648EE305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0000"/>
          </a:blip>
          <a:stretch>
            <a:fillRect/>
          </a:stretch>
        </p:blipFill>
        <p:spPr>
          <a:xfrm>
            <a:off x="5623670" y="2510228"/>
            <a:ext cx="794744" cy="308548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A74E33E-103A-1F9A-4D30-4FFAA715177D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4383778" y="4885794"/>
            <a:ext cx="1239892" cy="39187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8904A72-29C0-FBE9-4F04-95EC72718BC9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4709355" y="4271810"/>
            <a:ext cx="914315" cy="100585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B384A66-55A7-E266-3DA2-91DFB53177FE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4980382" y="2524995"/>
            <a:ext cx="643288" cy="275267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166327-8FA4-D668-DF76-B477254557CC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submitted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AA267859-534C-6FE8-4D7B-74D5491B39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24698" y="1758157"/>
                <a:ext cx="4114801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latin typeface="Garamond" panose="02020404030301010803" pitchFamily="18" charset="0"/>
                  </a:rPr>
                  <a:t>MVSS assumes sets of observations that fall into </a:t>
                </a:r>
                <a:r>
                  <a:rPr lang="en-US" b="1" dirty="0">
                    <a:solidFill>
                      <a:srgbClr val="2F82BE"/>
                    </a:solidFill>
                    <a:latin typeface="Garamond" panose="02020404030301010803" pitchFamily="18" charset="0"/>
                  </a:rPr>
                  <a:t>views</a:t>
                </a:r>
                <a:r>
                  <a:rPr lang="en-US" dirty="0">
                    <a:latin typeface="Garamond" panose="02020404030301010803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)</a:t>
                </a:r>
              </a:p>
              <a:p>
                <a:pPr lvl="1"/>
                <a:r>
                  <a:rPr lang="en-US" dirty="0">
                    <a:latin typeface="Garamond" panose="02020404030301010803" pitchFamily="18" charset="0"/>
                  </a:rPr>
                  <a:t>Each observation is made of a mixture of </a:t>
                </a:r>
                <a:r>
                  <a:rPr lang="en-US" b="1" dirty="0">
                    <a:solidFill>
                      <a:srgbClr val="2F82BE"/>
                    </a:solidFill>
                    <a:latin typeface="Garamond" panose="02020404030301010803" pitchFamily="18" charset="0"/>
                  </a:rPr>
                  <a:t>a linear mixture of sources</a:t>
                </a:r>
                <a:r>
                  <a:rPr lang="en-US" dirty="0">
                    <a:latin typeface="Garamond" panose="02020404030301010803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)</a:t>
                </a:r>
              </a:p>
              <a:p>
                <a:pPr lvl="1"/>
                <a:r>
                  <a:rPr lang="en-US" dirty="0">
                    <a:latin typeface="Garamond" panose="02020404030301010803" pitchFamily="18" charset="0"/>
                  </a:rPr>
                  <a:t>Each source expresses itself </a:t>
                </a:r>
                <a:r>
                  <a:rPr lang="en-US" b="1" dirty="0">
                    <a:solidFill>
                      <a:srgbClr val="2F82BE"/>
                    </a:solidFill>
                    <a:latin typeface="Garamond" panose="02020404030301010803" pitchFamily="18" charset="0"/>
                  </a:rPr>
                  <a:t>differently in each view</a:t>
                </a:r>
              </a:p>
              <a:p>
                <a:pPr lvl="1"/>
                <a:endParaRPr lang="en-US" dirty="0">
                  <a:latin typeface="Garamond" panose="02020404030301010803" pitchFamily="18" charset="0"/>
                </a:endParaRPr>
              </a:p>
              <a:p>
                <a:endParaRPr lang="en-US" dirty="0">
                  <a:latin typeface="Garamond" panose="02020404030301010803" pitchFamily="18" charset="0"/>
                </a:endParaRPr>
              </a:p>
              <a:p>
                <a:endParaRPr lang="en-US" dirty="0">
                  <a:latin typeface="Garamond" panose="02020404030301010803" pitchFamily="18" charset="0"/>
                </a:endParaRPr>
              </a:p>
              <a:p>
                <a:endParaRPr lang="en-US" dirty="0"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AA267859-534C-6FE8-4D7B-74D5491B39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24698" y="1758157"/>
                <a:ext cx="4114801" cy="4351338"/>
              </a:xfrm>
              <a:blipFill>
                <a:blip r:embed="rId10"/>
                <a:stretch>
                  <a:fillRect l="-2769" t="-2332" r="-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05319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C5F1A3-2BC4-893D-2BDF-9E3E9FC1E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CC091-F4EB-7180-5F8C-03EAD12B1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Multi-View Source Separation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21D6F-2C54-4CF7-9F74-A07943745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C730B-EE90-D840-930A-4EB85609D3CA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AC03D5-54DB-C16F-6225-4BDDB0544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2A78992-ADA5-9AC5-F2F1-25A664DC1449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92B40C8-33FE-DFD9-45C8-C43627419D64}"/>
              </a:ext>
            </a:extLst>
          </p:cNvPr>
          <p:cNvSpPr txBox="1">
            <a:spLocks/>
          </p:cNvSpPr>
          <p:nvPr/>
        </p:nvSpPr>
        <p:spPr>
          <a:xfrm>
            <a:off x="838200" y="1647636"/>
            <a:ext cx="556437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Goals</a:t>
            </a:r>
            <a:r>
              <a:rPr lang="en-US" dirty="0">
                <a:latin typeface="Garamond" panose="02020404030301010803" pitchFamily="18" charset="0"/>
              </a:rPr>
              <a:t>: </a:t>
            </a:r>
          </a:p>
          <a:p>
            <a:pPr lvl="1"/>
            <a:r>
              <a:rPr lang="en-US" dirty="0">
                <a:latin typeface="Garamond" panose="02020404030301010803" pitchFamily="18" charset="0"/>
              </a:rPr>
              <a:t>We aim to infer the individual prior distributions of each source. </a:t>
            </a:r>
          </a:p>
          <a:p>
            <a:pPr marL="457200" lvl="1" indent="0">
              <a:buNone/>
            </a:pPr>
            <a:endParaRPr lang="en-US" dirty="0">
              <a:latin typeface="Garamond" panose="02020404030301010803" pitchFamily="18" charset="0"/>
            </a:endParaRPr>
          </a:p>
          <a:p>
            <a:pPr marL="457200" lvl="1" indent="0">
              <a:buNone/>
            </a:pPr>
            <a:endParaRPr lang="en-US" dirty="0">
              <a:latin typeface="Garamond" panose="02020404030301010803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63B1713-2EEC-93E0-6F56-7EB06CD1F5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469" y="2937351"/>
            <a:ext cx="919183" cy="448903"/>
          </a:xfrm>
          <a:prstGeom prst="rect">
            <a:avLst/>
          </a:prstGeom>
        </p:spPr>
      </p:pic>
      <p:pic>
        <p:nvPicPr>
          <p:cNvPr id="18" name="Picture 17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1749A368-5625-31D3-8902-3A26B398A1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510" y="2043746"/>
            <a:ext cx="3286603" cy="3780155"/>
          </a:xfrm>
          <a:prstGeom prst="rect">
            <a:avLst/>
          </a:prstGeom>
        </p:spPr>
      </p:pic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ECD33FA-A038-A179-65F8-998B0FDB8BAF}"/>
              </a:ext>
            </a:extLst>
          </p:cNvPr>
          <p:cNvSpPr/>
          <p:nvPr/>
        </p:nvSpPr>
        <p:spPr>
          <a:xfrm>
            <a:off x="7600464" y="206579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4C054C29-F53B-7B37-C62D-DB86C7C03E15}"/>
              </a:ext>
            </a:extLst>
          </p:cNvPr>
          <p:cNvSpPr/>
          <p:nvPr/>
        </p:nvSpPr>
        <p:spPr>
          <a:xfrm>
            <a:off x="7598095" y="336074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B3D33DDD-7872-8BAE-C9B9-2BE203DDBAEA}"/>
              </a:ext>
            </a:extLst>
          </p:cNvPr>
          <p:cNvSpPr/>
          <p:nvPr/>
        </p:nvSpPr>
        <p:spPr>
          <a:xfrm>
            <a:off x="7598095" y="466671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8BACB99-2B05-F6EF-068E-DA2FF97370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2574" y="2414428"/>
            <a:ext cx="897806" cy="44890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17092A6-9369-B0F8-DA43-C2B93079AE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2574" y="3709371"/>
            <a:ext cx="897806" cy="44890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9AEEC37-7C97-B627-6015-3568930A5A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2574" y="5014329"/>
            <a:ext cx="897806" cy="44890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A16423-D7E4-D378-6895-82DCC322B78D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submitted</a:t>
            </a:r>
          </a:p>
        </p:txBody>
      </p:sp>
    </p:spTree>
    <p:extLst>
      <p:ext uri="{BB962C8B-B14F-4D97-AF65-F5344CB8AC3E}">
        <p14:creationId xmlns:p14="http://schemas.microsoft.com/office/powerpoint/2010/main" val="181201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61998-FEBB-3A2A-0202-F906F0C837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0C9FA-A46B-3B77-1395-C8507CCC0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Multi-View Source Separation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8E1C2-9122-2D78-C7A3-D5D14DD0D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A7A96-1BED-264D-B0FC-68261DD0354C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94FB52-052E-45F0-3F85-A7F061246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44BA7E9-3D3F-01AB-D868-0F78561BEDF5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C9E449C-41F2-DB88-7F29-FDBECF618586}"/>
              </a:ext>
            </a:extLst>
          </p:cNvPr>
          <p:cNvSpPr txBox="1">
            <a:spLocks/>
          </p:cNvSpPr>
          <p:nvPr/>
        </p:nvSpPr>
        <p:spPr>
          <a:xfrm>
            <a:off x="838200" y="1647636"/>
            <a:ext cx="556437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Goals</a:t>
            </a:r>
            <a:r>
              <a:rPr lang="en-US" dirty="0">
                <a:latin typeface="Garamond" panose="02020404030301010803" pitchFamily="18" charset="0"/>
              </a:rPr>
              <a:t>: </a:t>
            </a:r>
          </a:p>
          <a:p>
            <a:pPr lvl="1"/>
            <a:r>
              <a:rPr lang="en-US" dirty="0">
                <a:latin typeface="Garamond" panose="02020404030301010803" pitchFamily="18" charset="0"/>
              </a:rPr>
              <a:t>We aim to infer the individual prior distributions of each source. </a:t>
            </a:r>
          </a:p>
          <a:p>
            <a:pPr marL="457200" lvl="1" indent="0">
              <a:buNone/>
            </a:pPr>
            <a:endParaRPr lang="en-US" dirty="0">
              <a:latin typeface="Garamond" panose="02020404030301010803" pitchFamily="18" charset="0"/>
            </a:endParaRPr>
          </a:p>
          <a:p>
            <a:pPr marL="457200" lvl="1" indent="0">
              <a:buNone/>
            </a:pPr>
            <a:endParaRPr lang="en-US" dirty="0">
              <a:latin typeface="Garamond" panose="02020404030301010803" pitchFamily="18" charset="0"/>
            </a:endParaRPr>
          </a:p>
          <a:p>
            <a:pPr lvl="1"/>
            <a:r>
              <a:rPr lang="en-US" dirty="0">
                <a:latin typeface="Garamond" panose="02020404030301010803" pitchFamily="18" charset="0"/>
              </a:rPr>
              <a:t>We then want to separate the sources by sampling from the joint posterior: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FAB1D69-19D5-B205-E959-688941D6C5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469" y="2937351"/>
            <a:ext cx="919183" cy="4489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70721E4-D3D2-6628-C5A5-83F001B963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4442" y="4458894"/>
            <a:ext cx="2631889" cy="467440"/>
          </a:xfrm>
          <a:prstGeom prst="rect">
            <a:avLst/>
          </a:prstGeom>
        </p:spPr>
      </p:pic>
      <p:pic>
        <p:nvPicPr>
          <p:cNvPr id="15" name="Picture 14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CA703631-2F11-1C67-EF82-A4BD07FFF28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6292" t="69679" r="1"/>
          <a:stretch>
            <a:fillRect/>
          </a:stretch>
        </p:blipFill>
        <p:spPr>
          <a:xfrm>
            <a:off x="7814387" y="3187931"/>
            <a:ext cx="1107831" cy="1146176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A41A122-3A1A-78C1-F47F-E7283FC5E3B5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8922218" y="3761019"/>
            <a:ext cx="374336" cy="0"/>
          </a:xfrm>
          <a:prstGeom prst="straightConnector1">
            <a:avLst/>
          </a:prstGeom>
          <a:ln w="76200">
            <a:solidFill>
              <a:srgbClr val="E31A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>
            <a:extLst>
              <a:ext uri="{FF2B5EF4-FFF2-40B4-BE49-F238E27FC236}">
                <a16:creationId xmlns:a16="http://schemas.microsoft.com/office/drawing/2014/main" id="{C186A606-D3AC-BC00-9FD1-A5F7BC4F47AA}"/>
              </a:ext>
            </a:extLst>
          </p:cNvPr>
          <p:cNvCxnSpPr>
            <a:cxnSpLocks/>
            <a:stCxn id="15" idx="0"/>
          </p:cNvCxnSpPr>
          <p:nvPr/>
        </p:nvCxnSpPr>
        <p:spPr>
          <a:xfrm rot="5400000" flipH="1" flipV="1">
            <a:off x="8472240" y="2363618"/>
            <a:ext cx="720376" cy="928251"/>
          </a:xfrm>
          <a:prstGeom prst="curvedConnector2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>
            <a:extLst>
              <a:ext uri="{FF2B5EF4-FFF2-40B4-BE49-F238E27FC236}">
                <a16:creationId xmlns:a16="http://schemas.microsoft.com/office/drawing/2014/main" id="{9431810C-2AD4-E293-7E0A-3BC7F56127EC}"/>
              </a:ext>
            </a:extLst>
          </p:cNvPr>
          <p:cNvCxnSpPr>
            <a:cxnSpLocks/>
          </p:cNvCxnSpPr>
          <p:nvPr/>
        </p:nvCxnSpPr>
        <p:spPr>
          <a:xfrm rot="16200000" flipH="1">
            <a:off x="8472241" y="4205311"/>
            <a:ext cx="720376" cy="928251"/>
          </a:xfrm>
          <a:prstGeom prst="curvedConnector2">
            <a:avLst/>
          </a:prstGeom>
          <a:ln w="76200">
            <a:solidFill>
              <a:srgbClr val="228B4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F7991B01-BF39-31CE-3C46-46F37F4102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6551" y="1868678"/>
            <a:ext cx="1196572" cy="379100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D960-2689-672E-281A-EDC48DC6FAA9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submitted</a:t>
            </a:r>
          </a:p>
        </p:txBody>
      </p:sp>
    </p:spTree>
    <p:extLst>
      <p:ext uri="{BB962C8B-B14F-4D97-AF65-F5344CB8AC3E}">
        <p14:creationId xmlns:p14="http://schemas.microsoft.com/office/powerpoint/2010/main" val="30842642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D03672-FFFE-B5E2-4ADB-9650E6F449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C0019329-B5D3-AE5B-0E64-932FEBEE8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80" y="214828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F27135-B471-B0AD-DD07-73AFB048B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Joint Posterior Sampling with Diffusion Priors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9102BDA-7697-A33C-F48D-9C0DD9C2D4AB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3A7C53-B834-B51E-4737-8C3D301F6527}"/>
              </a:ext>
            </a:extLst>
          </p:cNvPr>
          <p:cNvSpPr txBox="1">
            <a:spLocks/>
          </p:cNvSpPr>
          <p:nvPr/>
        </p:nvSpPr>
        <p:spPr>
          <a:xfrm>
            <a:off x="7788925" y="271971"/>
            <a:ext cx="4106625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Wagner-Carena, </a:t>
            </a:r>
            <a:r>
              <a:rPr lang="en-US" sz="1600" dirty="0" err="1">
                <a:latin typeface="Garamond" panose="02020404030301010803" pitchFamily="18" charset="0"/>
              </a:rPr>
              <a:t>Akhmetzhanova</a:t>
            </a:r>
            <a:r>
              <a:rPr lang="en-US" sz="1600" dirty="0">
                <a:latin typeface="Garamond" panose="02020404030301010803" pitchFamily="18" charset="0"/>
              </a:rPr>
              <a:t>, </a:t>
            </a:r>
            <a:r>
              <a:rPr lang="en-US" sz="1500" dirty="0">
                <a:latin typeface="Garamond" panose="02020404030301010803" pitchFamily="18" charset="0"/>
              </a:rPr>
              <a:t>et al., submitted.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B30EBD-7DC4-A532-63EE-750BD35ABA62}"/>
              </a:ext>
            </a:extLst>
          </p:cNvPr>
          <p:cNvSpPr txBox="1"/>
          <p:nvPr/>
        </p:nvSpPr>
        <p:spPr>
          <a:xfrm>
            <a:off x="1278481" y="1684814"/>
            <a:ext cx="1623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Observations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7BCE6AC-9BE8-FEFE-20E0-3CBE569821EF}"/>
              </a:ext>
            </a:extLst>
          </p:cNvPr>
          <p:cNvSpPr/>
          <p:nvPr/>
        </p:nvSpPr>
        <p:spPr>
          <a:xfrm>
            <a:off x="261410" y="217033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2F412399-C286-A461-939B-D699C929957B}"/>
              </a:ext>
            </a:extLst>
          </p:cNvPr>
          <p:cNvSpPr/>
          <p:nvPr/>
        </p:nvSpPr>
        <p:spPr>
          <a:xfrm>
            <a:off x="259041" y="346528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B663F28-2B92-0591-8A98-59698C49E3A0}"/>
              </a:ext>
            </a:extLst>
          </p:cNvPr>
          <p:cNvSpPr/>
          <p:nvPr/>
        </p:nvSpPr>
        <p:spPr>
          <a:xfrm>
            <a:off x="259041" y="477125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231B732-833F-43EF-7556-AF8C41FFE37A}"/>
              </a:ext>
            </a:extLst>
          </p:cNvPr>
          <p:cNvCxnSpPr/>
          <p:nvPr/>
        </p:nvCxnSpPr>
        <p:spPr>
          <a:xfrm>
            <a:off x="4018162" y="1684814"/>
            <a:ext cx="0" cy="45286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0F6F67E-BD66-330F-9491-A8C3B96DC957}"/>
              </a:ext>
            </a:extLst>
          </p:cNvPr>
          <p:cNvSpPr txBox="1"/>
          <p:nvPr/>
        </p:nvSpPr>
        <p:spPr>
          <a:xfrm>
            <a:off x="4920863" y="1684814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Expectation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5B81B9F-0180-B727-97DE-09591B306AA8}"/>
              </a:ext>
            </a:extLst>
          </p:cNvPr>
          <p:cNvSpPr txBox="1"/>
          <p:nvPr/>
        </p:nvSpPr>
        <p:spPr>
          <a:xfrm>
            <a:off x="8902377" y="168481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Maximization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F96B72-4E0B-D5F1-4C34-F2AB6BB10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3446-25EA-A149-BA9B-5F0CF76AEFE7}" type="datetime1">
              <a:rPr lang="en-US" smtClean="0"/>
              <a:t>8/21/25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CAA0B26-A376-91A0-077B-65B0C4350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</p:spTree>
    <p:extLst>
      <p:ext uri="{BB962C8B-B14F-4D97-AF65-F5344CB8AC3E}">
        <p14:creationId xmlns:p14="http://schemas.microsoft.com/office/powerpoint/2010/main" val="19310174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9539C-3420-620D-6F89-789BF096BE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rry image of a colorful object&#10;&#10;AI-generated content may be incorrect.">
            <a:extLst>
              <a:ext uri="{FF2B5EF4-FFF2-40B4-BE49-F238E27FC236}">
                <a16:creationId xmlns:a16="http://schemas.microsoft.com/office/drawing/2014/main" id="{D2AF8B40-F7DE-467F-A95C-FFBA8A156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3650" y="2188073"/>
            <a:ext cx="1191619" cy="3775316"/>
          </a:xfrm>
          <a:prstGeom prst="rect">
            <a:avLst/>
          </a:prstGeom>
        </p:spPr>
      </p:pic>
      <p:pic>
        <p:nvPicPr>
          <p:cNvPr id="26" name="Picture 25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AB911C82-FA04-AB4E-90D9-C2350D8246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480" y="214828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6F69B9-3100-48D1-B32B-C46B273BC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Joint Posterior Sampling with Diffusion Priors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4868C89-4770-7BA4-FCDB-A13E89AEDDFE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8D0238E-9799-C952-EC11-54E59FA957DD}"/>
              </a:ext>
            </a:extLst>
          </p:cNvPr>
          <p:cNvSpPr txBox="1">
            <a:spLocks/>
          </p:cNvSpPr>
          <p:nvPr/>
        </p:nvSpPr>
        <p:spPr>
          <a:xfrm>
            <a:off x="7788925" y="271971"/>
            <a:ext cx="4106625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Wagner-Carena, </a:t>
            </a:r>
            <a:r>
              <a:rPr lang="en-US" sz="1600" dirty="0" err="1">
                <a:latin typeface="Garamond" panose="02020404030301010803" pitchFamily="18" charset="0"/>
              </a:rPr>
              <a:t>Akhmetzhanova</a:t>
            </a:r>
            <a:r>
              <a:rPr lang="en-US" sz="1600" dirty="0">
                <a:latin typeface="Garamond" panose="02020404030301010803" pitchFamily="18" charset="0"/>
              </a:rPr>
              <a:t>, </a:t>
            </a:r>
            <a:r>
              <a:rPr lang="en-US" sz="1500" dirty="0">
                <a:latin typeface="Garamond" panose="02020404030301010803" pitchFamily="18" charset="0"/>
              </a:rPr>
              <a:t>et al., submitted.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786FD4-C173-8B41-B9C7-6615D4B03382}"/>
              </a:ext>
            </a:extLst>
          </p:cNvPr>
          <p:cNvSpPr txBox="1"/>
          <p:nvPr/>
        </p:nvSpPr>
        <p:spPr>
          <a:xfrm>
            <a:off x="1278481" y="1684814"/>
            <a:ext cx="1623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Observations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6A7151E-7028-659B-CD86-B7F2DACA9FD4}"/>
              </a:ext>
            </a:extLst>
          </p:cNvPr>
          <p:cNvSpPr/>
          <p:nvPr/>
        </p:nvSpPr>
        <p:spPr>
          <a:xfrm>
            <a:off x="261410" y="217033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1B58234-71C2-4A9E-6BF3-6CDEB6C929CB}"/>
              </a:ext>
            </a:extLst>
          </p:cNvPr>
          <p:cNvSpPr/>
          <p:nvPr/>
        </p:nvSpPr>
        <p:spPr>
          <a:xfrm>
            <a:off x="259041" y="346528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783E97A3-648A-C44C-B312-4CB39B40F541}"/>
              </a:ext>
            </a:extLst>
          </p:cNvPr>
          <p:cNvSpPr/>
          <p:nvPr/>
        </p:nvSpPr>
        <p:spPr>
          <a:xfrm>
            <a:off x="259041" y="477125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59334E9-51B8-41CC-2F4E-07CA12F3C0C7}"/>
              </a:ext>
            </a:extLst>
          </p:cNvPr>
          <p:cNvCxnSpPr/>
          <p:nvPr/>
        </p:nvCxnSpPr>
        <p:spPr>
          <a:xfrm>
            <a:off x="4018162" y="1684814"/>
            <a:ext cx="0" cy="45286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526BBDC-83FC-CADE-6941-A381D48DDE5C}"/>
              </a:ext>
            </a:extLst>
          </p:cNvPr>
          <p:cNvSpPr txBox="1"/>
          <p:nvPr/>
        </p:nvSpPr>
        <p:spPr>
          <a:xfrm>
            <a:off x="4920863" y="1684814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Expectation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DD84676-BC25-E54E-6D43-8E020536446D}"/>
              </a:ext>
            </a:extLst>
          </p:cNvPr>
          <p:cNvSpPr txBox="1"/>
          <p:nvPr/>
        </p:nvSpPr>
        <p:spPr>
          <a:xfrm>
            <a:off x="8902377" y="168481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Maximization</a:t>
            </a:r>
          </a:p>
        </p:txBody>
      </p:sp>
      <p:pic>
        <p:nvPicPr>
          <p:cNvPr id="35" name="Picture 34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DC162C2C-AE1C-DBBD-8787-3998C3D49B5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6292" t="69679" r="1"/>
          <a:stretch>
            <a:fillRect/>
          </a:stretch>
        </p:blipFill>
        <p:spPr>
          <a:xfrm>
            <a:off x="4392499" y="3502644"/>
            <a:ext cx="1107831" cy="1146176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B2C5E28-50E5-844D-7EC9-BAE1E09A33B6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5500330" y="4075732"/>
            <a:ext cx="374336" cy="0"/>
          </a:xfrm>
          <a:prstGeom prst="straightConnector1">
            <a:avLst/>
          </a:prstGeom>
          <a:ln w="76200">
            <a:solidFill>
              <a:srgbClr val="E31A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>
            <a:extLst>
              <a:ext uri="{FF2B5EF4-FFF2-40B4-BE49-F238E27FC236}">
                <a16:creationId xmlns:a16="http://schemas.microsoft.com/office/drawing/2014/main" id="{8E2AD422-9E33-8034-D699-154351417F84}"/>
              </a:ext>
            </a:extLst>
          </p:cNvPr>
          <p:cNvCxnSpPr>
            <a:cxnSpLocks/>
            <a:stCxn id="35" idx="0"/>
          </p:cNvCxnSpPr>
          <p:nvPr/>
        </p:nvCxnSpPr>
        <p:spPr>
          <a:xfrm rot="5400000" flipH="1" flipV="1">
            <a:off x="5050352" y="2678331"/>
            <a:ext cx="720376" cy="928251"/>
          </a:xfrm>
          <a:prstGeom prst="curvedConnector2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>
            <a:extLst>
              <a:ext uri="{FF2B5EF4-FFF2-40B4-BE49-F238E27FC236}">
                <a16:creationId xmlns:a16="http://schemas.microsoft.com/office/drawing/2014/main" id="{89EC111E-C219-CBC5-C821-9576289650FF}"/>
              </a:ext>
            </a:extLst>
          </p:cNvPr>
          <p:cNvCxnSpPr>
            <a:cxnSpLocks/>
          </p:cNvCxnSpPr>
          <p:nvPr/>
        </p:nvCxnSpPr>
        <p:spPr>
          <a:xfrm rot="16200000" flipH="1">
            <a:off x="5050353" y="4520024"/>
            <a:ext cx="720376" cy="928251"/>
          </a:xfrm>
          <a:prstGeom prst="curvedConnector2">
            <a:avLst/>
          </a:prstGeom>
          <a:ln w="76200">
            <a:solidFill>
              <a:srgbClr val="228B4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C2FFA2-733C-790A-6923-0A5875940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4676-8660-3E44-B402-8D9BD974B10A}" type="datetime1">
              <a:rPr lang="en-US" smtClean="0"/>
              <a:t>8/21/25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60CA25C-AFDB-63CF-9C23-163391DCE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</p:spTree>
    <p:extLst>
      <p:ext uri="{BB962C8B-B14F-4D97-AF65-F5344CB8AC3E}">
        <p14:creationId xmlns:p14="http://schemas.microsoft.com/office/powerpoint/2010/main" val="40617611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936BD-2B16-847F-9F72-00D9E3E965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83" descr="A blurry image of a colorful object&#10;&#10;AI-generated content may be incorrect.">
            <a:extLst>
              <a:ext uri="{FF2B5EF4-FFF2-40B4-BE49-F238E27FC236}">
                <a16:creationId xmlns:a16="http://schemas.microsoft.com/office/drawing/2014/main" id="{955B950D-7C41-C2CC-940B-21AF29B26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4170" y="2188073"/>
            <a:ext cx="1191619" cy="3775316"/>
          </a:xfrm>
          <a:prstGeom prst="rect">
            <a:avLst/>
          </a:prstGeom>
        </p:spPr>
      </p:pic>
      <p:pic>
        <p:nvPicPr>
          <p:cNvPr id="75" name="Picture 74" descr="A blurry image of a flower&#10;&#10;AI-generated content may be incorrect.">
            <a:extLst>
              <a:ext uri="{FF2B5EF4-FFF2-40B4-BE49-F238E27FC236}">
                <a16:creationId xmlns:a16="http://schemas.microsoft.com/office/drawing/2014/main" id="{DA82D714-4364-C7DE-43CF-D3A475107B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665" y="2188072"/>
            <a:ext cx="1191619" cy="3775317"/>
          </a:xfrm>
          <a:prstGeom prst="rect">
            <a:avLst/>
          </a:prstGeom>
        </p:spPr>
      </p:pic>
      <p:pic>
        <p:nvPicPr>
          <p:cNvPr id="26" name="Picture 25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461169DF-A497-D78C-BE33-2DE87516F0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480" y="214828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7DDA00-D5A5-F27D-5194-9C2547B09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Joint Posterior Sampling with Diffusion Priors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A38B4B0-0AA5-5BC9-AE6F-972735D924EE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341D37D-3420-D194-CDC1-A0847982E96B}"/>
              </a:ext>
            </a:extLst>
          </p:cNvPr>
          <p:cNvSpPr txBox="1">
            <a:spLocks/>
          </p:cNvSpPr>
          <p:nvPr/>
        </p:nvSpPr>
        <p:spPr>
          <a:xfrm>
            <a:off x="7788925" y="271971"/>
            <a:ext cx="4106625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Wagner-Carena, </a:t>
            </a:r>
            <a:r>
              <a:rPr lang="en-US" sz="1600" dirty="0" err="1">
                <a:latin typeface="Garamond" panose="02020404030301010803" pitchFamily="18" charset="0"/>
              </a:rPr>
              <a:t>Akhmetzhanova</a:t>
            </a:r>
            <a:r>
              <a:rPr lang="en-US" sz="1600" dirty="0">
                <a:latin typeface="Garamond" panose="02020404030301010803" pitchFamily="18" charset="0"/>
              </a:rPr>
              <a:t>, </a:t>
            </a:r>
            <a:r>
              <a:rPr lang="en-US" sz="1500" dirty="0">
                <a:latin typeface="Garamond" panose="02020404030301010803" pitchFamily="18" charset="0"/>
              </a:rPr>
              <a:t>et al., submitted.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16DB28-A3FC-4DDA-0D6F-2775EA71B163}"/>
              </a:ext>
            </a:extLst>
          </p:cNvPr>
          <p:cNvSpPr txBox="1"/>
          <p:nvPr/>
        </p:nvSpPr>
        <p:spPr>
          <a:xfrm>
            <a:off x="1278481" y="1684814"/>
            <a:ext cx="1623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Observations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681C489-4469-43A7-6253-4118CF2FA306}"/>
              </a:ext>
            </a:extLst>
          </p:cNvPr>
          <p:cNvSpPr/>
          <p:nvPr/>
        </p:nvSpPr>
        <p:spPr>
          <a:xfrm>
            <a:off x="261410" y="217033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5A5B597-EA87-88B8-9499-498E934893FF}"/>
              </a:ext>
            </a:extLst>
          </p:cNvPr>
          <p:cNvSpPr/>
          <p:nvPr/>
        </p:nvSpPr>
        <p:spPr>
          <a:xfrm>
            <a:off x="259041" y="346528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F5F2F8AB-FF54-C6F1-AB0D-1A811D2E56F1}"/>
              </a:ext>
            </a:extLst>
          </p:cNvPr>
          <p:cNvSpPr/>
          <p:nvPr/>
        </p:nvSpPr>
        <p:spPr>
          <a:xfrm>
            <a:off x="259041" y="477125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6516B48-93FC-FDEB-F022-CFCDF20D4A9A}"/>
              </a:ext>
            </a:extLst>
          </p:cNvPr>
          <p:cNvCxnSpPr/>
          <p:nvPr/>
        </p:nvCxnSpPr>
        <p:spPr>
          <a:xfrm>
            <a:off x="4018162" y="1684814"/>
            <a:ext cx="0" cy="45286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A624B66-E7BF-ECF9-706D-0ACC5576020F}"/>
              </a:ext>
            </a:extLst>
          </p:cNvPr>
          <p:cNvSpPr txBox="1"/>
          <p:nvPr/>
        </p:nvSpPr>
        <p:spPr>
          <a:xfrm>
            <a:off x="4920863" y="1684814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Expectation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6F895A-D104-7D9B-1C2C-132127CAC6D4}"/>
              </a:ext>
            </a:extLst>
          </p:cNvPr>
          <p:cNvSpPr txBox="1"/>
          <p:nvPr/>
        </p:nvSpPr>
        <p:spPr>
          <a:xfrm>
            <a:off x="8902377" y="168481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Maximization</a:t>
            </a:r>
          </a:p>
        </p:txBody>
      </p:sp>
      <p:pic>
        <p:nvPicPr>
          <p:cNvPr id="35" name="Picture 34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DCB6079B-0676-C074-7774-229A99CC3E8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6292" t="69679" r="1"/>
          <a:stretch>
            <a:fillRect/>
          </a:stretch>
        </p:blipFill>
        <p:spPr>
          <a:xfrm>
            <a:off x="4392499" y="3502644"/>
            <a:ext cx="1107831" cy="1146176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E1D6A8B-E045-8AA8-4C84-369231DCCB84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5500330" y="4075732"/>
            <a:ext cx="374336" cy="0"/>
          </a:xfrm>
          <a:prstGeom prst="straightConnector1">
            <a:avLst/>
          </a:prstGeom>
          <a:ln w="76200">
            <a:solidFill>
              <a:srgbClr val="E31A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>
            <a:extLst>
              <a:ext uri="{FF2B5EF4-FFF2-40B4-BE49-F238E27FC236}">
                <a16:creationId xmlns:a16="http://schemas.microsoft.com/office/drawing/2014/main" id="{EDB6A829-6E60-EF4F-D1DD-4825B663FE7A}"/>
              </a:ext>
            </a:extLst>
          </p:cNvPr>
          <p:cNvCxnSpPr>
            <a:cxnSpLocks/>
            <a:stCxn id="35" idx="0"/>
          </p:cNvCxnSpPr>
          <p:nvPr/>
        </p:nvCxnSpPr>
        <p:spPr>
          <a:xfrm rot="5400000" flipH="1" flipV="1">
            <a:off x="5050352" y="2678331"/>
            <a:ext cx="720376" cy="928251"/>
          </a:xfrm>
          <a:prstGeom prst="curvedConnector2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>
            <a:extLst>
              <a:ext uri="{FF2B5EF4-FFF2-40B4-BE49-F238E27FC236}">
                <a16:creationId xmlns:a16="http://schemas.microsoft.com/office/drawing/2014/main" id="{608FB720-0B41-A4B7-F717-0DD230806283}"/>
              </a:ext>
            </a:extLst>
          </p:cNvPr>
          <p:cNvCxnSpPr>
            <a:cxnSpLocks/>
          </p:cNvCxnSpPr>
          <p:nvPr/>
        </p:nvCxnSpPr>
        <p:spPr>
          <a:xfrm rot="16200000" flipH="1">
            <a:off x="5050353" y="4520024"/>
            <a:ext cx="720376" cy="928251"/>
          </a:xfrm>
          <a:prstGeom prst="curvedConnector2">
            <a:avLst/>
          </a:prstGeom>
          <a:ln w="76200">
            <a:solidFill>
              <a:srgbClr val="228B4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274365E6-8491-26B0-B0C0-6851D0E9EF3E}"/>
              </a:ext>
            </a:extLst>
          </p:cNvPr>
          <p:cNvCxnSpPr/>
          <p:nvPr/>
        </p:nvCxnSpPr>
        <p:spPr>
          <a:xfrm>
            <a:off x="8554155" y="2188072"/>
            <a:ext cx="0" cy="37753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90BD7327-5A31-38FD-C019-C9536FA15840}"/>
              </a:ext>
            </a:extLst>
          </p:cNvPr>
          <p:cNvSpPr/>
          <p:nvPr/>
        </p:nvSpPr>
        <p:spPr>
          <a:xfrm>
            <a:off x="4289778" y="1604457"/>
            <a:ext cx="2878666" cy="4480254"/>
          </a:xfrm>
          <a:prstGeom prst="rect">
            <a:avLst/>
          </a:prstGeom>
          <a:solidFill>
            <a:srgbClr val="FEFEFE">
              <a:alpha val="83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3" name="Picture 8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C3AD74B1-CD3C-DCB7-40AD-12C34BED9E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2051" y="2188084"/>
            <a:ext cx="3283057" cy="3776076"/>
          </a:xfrm>
          <a:prstGeom prst="rect">
            <a:avLst/>
          </a:prstGeom>
        </p:spPr>
      </p:pic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C5D1CFBD-E5BF-F392-B4BF-E08F17BD3122}"/>
              </a:ext>
            </a:extLst>
          </p:cNvPr>
          <p:cNvSpPr/>
          <p:nvPr/>
        </p:nvSpPr>
        <p:spPr>
          <a:xfrm>
            <a:off x="8614006" y="2206358"/>
            <a:ext cx="3404767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37A8DEE8-19AC-C470-98FB-BFA8B1A88342}"/>
              </a:ext>
            </a:extLst>
          </p:cNvPr>
          <p:cNvSpPr/>
          <p:nvPr/>
        </p:nvSpPr>
        <p:spPr>
          <a:xfrm>
            <a:off x="8611637" y="3501308"/>
            <a:ext cx="3404767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B5BE932C-19E6-DEF7-C142-145F3E6381F9}"/>
              </a:ext>
            </a:extLst>
          </p:cNvPr>
          <p:cNvSpPr/>
          <p:nvPr/>
        </p:nvSpPr>
        <p:spPr>
          <a:xfrm>
            <a:off x="8611637" y="4807275"/>
            <a:ext cx="3404767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1623D2-5ABE-822C-3E1C-F7E6AD173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4C2F-F297-8C4B-B7BE-2229EED55E46}" type="datetime1">
              <a:rPr lang="en-US" smtClean="0"/>
              <a:t>8/21/25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9C88D5D-CDCA-C14D-8E1E-664270744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</p:spTree>
    <p:extLst>
      <p:ext uri="{BB962C8B-B14F-4D97-AF65-F5344CB8AC3E}">
        <p14:creationId xmlns:p14="http://schemas.microsoft.com/office/powerpoint/2010/main" val="2586297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Cold, Collisionless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F003A-C7CA-574F-A584-FBDBF3BB6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6"/>
            <a:ext cx="5526024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Dark matter clumps and forms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dark matter halos</a:t>
            </a:r>
          </a:p>
          <a:p>
            <a:pPr lvl="1"/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Galaxies</a:t>
            </a:r>
            <a:r>
              <a:rPr lang="en-US" dirty="0">
                <a:latin typeface="Garamond" panose="02020404030301010803" pitchFamily="18" charset="0"/>
              </a:rPr>
              <a:t> form near the center of these halos</a:t>
            </a:r>
          </a:p>
          <a:p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EE7E-0EAB-F145-AF12-3E1695A81936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5F0B9E9-9B7C-7E82-EC4C-6F9081003D26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E19E968-965E-EB17-5CC7-6AFD7CCBE837}"/>
              </a:ext>
            </a:extLst>
          </p:cNvPr>
          <p:cNvSpPr txBox="1">
            <a:spLocks/>
          </p:cNvSpPr>
          <p:nvPr/>
        </p:nvSpPr>
        <p:spPr>
          <a:xfrm>
            <a:off x="9700990" y="469682"/>
            <a:ext cx="2194560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 err="1">
                <a:latin typeface="Garamond" panose="02020404030301010803" pitchFamily="18" charset="0"/>
              </a:rPr>
              <a:t>Springel</a:t>
            </a:r>
            <a:r>
              <a:rPr lang="en-US" sz="1500" dirty="0">
                <a:latin typeface="Garamond" panose="02020404030301010803" pitchFamily="18" charset="0"/>
              </a:rPr>
              <a:t> et al., 2005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7022234-65EE-34F4-EE19-994F0084C8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606" y="1850295"/>
            <a:ext cx="5340096" cy="400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7992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73D2C-1D90-2DCC-B964-5700AB3FC5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11C4AE6-A38B-1446-B194-85EB8B873114}"/>
              </a:ext>
            </a:extLst>
          </p:cNvPr>
          <p:cNvSpPr/>
          <p:nvPr/>
        </p:nvSpPr>
        <p:spPr>
          <a:xfrm>
            <a:off x="8614006" y="2206358"/>
            <a:ext cx="3404767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A84E74C-ABC3-3543-3DB7-F1172DB71C2B}"/>
              </a:ext>
            </a:extLst>
          </p:cNvPr>
          <p:cNvSpPr/>
          <p:nvPr/>
        </p:nvSpPr>
        <p:spPr>
          <a:xfrm>
            <a:off x="8611637" y="3501308"/>
            <a:ext cx="3404767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815AEF4A-8947-9A93-119D-44A8F01BFF13}"/>
              </a:ext>
            </a:extLst>
          </p:cNvPr>
          <p:cNvSpPr/>
          <p:nvPr/>
        </p:nvSpPr>
        <p:spPr>
          <a:xfrm>
            <a:off x="8611637" y="4807275"/>
            <a:ext cx="3404767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AE088F51-0231-9149-6735-4025AC7C31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663" y="2188072"/>
            <a:ext cx="1191618" cy="3775315"/>
          </a:xfrm>
          <a:prstGeom prst="rect">
            <a:avLst/>
          </a:prstGeom>
        </p:spPr>
      </p:pic>
      <p:pic>
        <p:nvPicPr>
          <p:cNvPr id="84" name="Picture 83" descr="A blurry image of a colorful object&#10;&#10;AI-generated content may be incorrect.">
            <a:extLst>
              <a:ext uri="{FF2B5EF4-FFF2-40B4-BE49-F238E27FC236}">
                <a16:creationId xmlns:a16="http://schemas.microsoft.com/office/drawing/2014/main" id="{7356A585-7C3A-AF6A-6DE6-9C9224F8E5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4170" y="2188073"/>
            <a:ext cx="1191619" cy="3775316"/>
          </a:xfrm>
          <a:prstGeom prst="rect">
            <a:avLst/>
          </a:prstGeom>
        </p:spPr>
      </p:pic>
      <p:pic>
        <p:nvPicPr>
          <p:cNvPr id="26" name="Picture 25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868B8F9F-71A8-7315-E6F6-B2B781C87D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480" y="214828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6AE5E-6EE1-AC0B-453F-2F8AED89F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Joint Posterior Sampling with Diffusion Priors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84956DB-7786-9968-E961-00AEEB53553D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4893677-A854-2DA4-A354-AE0260E83C00}"/>
              </a:ext>
            </a:extLst>
          </p:cNvPr>
          <p:cNvSpPr txBox="1">
            <a:spLocks/>
          </p:cNvSpPr>
          <p:nvPr/>
        </p:nvSpPr>
        <p:spPr>
          <a:xfrm>
            <a:off x="7788925" y="271971"/>
            <a:ext cx="4106625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Wagner-Carena, </a:t>
            </a:r>
            <a:r>
              <a:rPr lang="en-US" sz="1600" dirty="0" err="1">
                <a:latin typeface="Garamond" panose="02020404030301010803" pitchFamily="18" charset="0"/>
              </a:rPr>
              <a:t>Akhmetzhanova</a:t>
            </a:r>
            <a:r>
              <a:rPr lang="en-US" sz="1600" dirty="0">
                <a:latin typeface="Garamond" panose="02020404030301010803" pitchFamily="18" charset="0"/>
              </a:rPr>
              <a:t>, </a:t>
            </a:r>
            <a:r>
              <a:rPr lang="en-US" sz="1500" dirty="0">
                <a:latin typeface="Garamond" panose="02020404030301010803" pitchFamily="18" charset="0"/>
              </a:rPr>
              <a:t>et al., submitted.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195DAC-42F4-7DCA-7B00-0F4ACE9215CD}"/>
              </a:ext>
            </a:extLst>
          </p:cNvPr>
          <p:cNvSpPr txBox="1"/>
          <p:nvPr/>
        </p:nvSpPr>
        <p:spPr>
          <a:xfrm>
            <a:off x="1278481" y="1684814"/>
            <a:ext cx="1623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Observations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E084886-8E69-6209-2848-14E766017833}"/>
              </a:ext>
            </a:extLst>
          </p:cNvPr>
          <p:cNvSpPr/>
          <p:nvPr/>
        </p:nvSpPr>
        <p:spPr>
          <a:xfrm>
            <a:off x="261410" y="217033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496F6E5E-A277-CD82-C830-9019F1497F3E}"/>
              </a:ext>
            </a:extLst>
          </p:cNvPr>
          <p:cNvSpPr/>
          <p:nvPr/>
        </p:nvSpPr>
        <p:spPr>
          <a:xfrm>
            <a:off x="259041" y="346528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DEE4BF4-B72A-EC05-7B93-2CB153F60AA2}"/>
              </a:ext>
            </a:extLst>
          </p:cNvPr>
          <p:cNvSpPr/>
          <p:nvPr/>
        </p:nvSpPr>
        <p:spPr>
          <a:xfrm>
            <a:off x="259041" y="477125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C2DEEF0-C9B9-D621-24B7-83A66E729B9E}"/>
              </a:ext>
            </a:extLst>
          </p:cNvPr>
          <p:cNvCxnSpPr/>
          <p:nvPr/>
        </p:nvCxnSpPr>
        <p:spPr>
          <a:xfrm>
            <a:off x="4018162" y="1684814"/>
            <a:ext cx="0" cy="45286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EA1F6DF-4C13-58B4-FCB0-F4DC3F491232}"/>
              </a:ext>
            </a:extLst>
          </p:cNvPr>
          <p:cNvSpPr txBox="1"/>
          <p:nvPr/>
        </p:nvSpPr>
        <p:spPr>
          <a:xfrm>
            <a:off x="4920863" y="1684814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Expectation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C02F50-01CF-C8F1-D8AA-9ABE48552CB5}"/>
              </a:ext>
            </a:extLst>
          </p:cNvPr>
          <p:cNvSpPr txBox="1"/>
          <p:nvPr/>
        </p:nvSpPr>
        <p:spPr>
          <a:xfrm>
            <a:off x="8902377" y="168481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Maximization</a:t>
            </a:r>
          </a:p>
        </p:txBody>
      </p:sp>
      <p:pic>
        <p:nvPicPr>
          <p:cNvPr id="35" name="Picture 34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8E8E315A-ABFE-B436-0786-FBFEB444CC5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6292" t="69679" r="1"/>
          <a:stretch>
            <a:fillRect/>
          </a:stretch>
        </p:blipFill>
        <p:spPr>
          <a:xfrm>
            <a:off x="4392499" y="3502644"/>
            <a:ext cx="1107831" cy="1146176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9480FF6-211E-32FD-2472-7092FA301367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5500330" y="4075732"/>
            <a:ext cx="374336" cy="0"/>
          </a:xfrm>
          <a:prstGeom prst="straightConnector1">
            <a:avLst/>
          </a:prstGeom>
          <a:ln w="76200">
            <a:solidFill>
              <a:srgbClr val="E31A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>
            <a:extLst>
              <a:ext uri="{FF2B5EF4-FFF2-40B4-BE49-F238E27FC236}">
                <a16:creationId xmlns:a16="http://schemas.microsoft.com/office/drawing/2014/main" id="{37272D25-2ED4-8141-CC44-32EF2AF86E7F}"/>
              </a:ext>
            </a:extLst>
          </p:cNvPr>
          <p:cNvCxnSpPr>
            <a:cxnSpLocks/>
            <a:stCxn id="35" idx="0"/>
          </p:cNvCxnSpPr>
          <p:nvPr/>
        </p:nvCxnSpPr>
        <p:spPr>
          <a:xfrm rot="5400000" flipH="1" flipV="1">
            <a:off x="5050352" y="2678331"/>
            <a:ext cx="720376" cy="928251"/>
          </a:xfrm>
          <a:prstGeom prst="curvedConnector2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>
            <a:extLst>
              <a:ext uri="{FF2B5EF4-FFF2-40B4-BE49-F238E27FC236}">
                <a16:creationId xmlns:a16="http://schemas.microsoft.com/office/drawing/2014/main" id="{CFAB4269-4D15-F407-83DB-102BEA110D55}"/>
              </a:ext>
            </a:extLst>
          </p:cNvPr>
          <p:cNvCxnSpPr>
            <a:cxnSpLocks/>
          </p:cNvCxnSpPr>
          <p:nvPr/>
        </p:nvCxnSpPr>
        <p:spPr>
          <a:xfrm rot="16200000" flipH="1">
            <a:off x="5050353" y="4520024"/>
            <a:ext cx="720376" cy="928251"/>
          </a:xfrm>
          <a:prstGeom prst="curvedConnector2">
            <a:avLst/>
          </a:prstGeom>
          <a:ln w="76200">
            <a:solidFill>
              <a:srgbClr val="228B4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FE17261-773C-66D2-8904-C7801EC3D0ED}"/>
              </a:ext>
            </a:extLst>
          </p:cNvPr>
          <p:cNvCxnSpPr/>
          <p:nvPr/>
        </p:nvCxnSpPr>
        <p:spPr>
          <a:xfrm>
            <a:off x="8554155" y="2188072"/>
            <a:ext cx="0" cy="37753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F729DD1B-1C7D-BF53-84CE-F3ED61EE39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2051" y="2188084"/>
            <a:ext cx="3283057" cy="3776076"/>
          </a:xfrm>
          <a:prstGeom prst="rect">
            <a:avLst/>
          </a:prstGeom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7E750A6A-2D43-7FFA-39BA-6336C4DA1B8E}"/>
              </a:ext>
            </a:extLst>
          </p:cNvPr>
          <p:cNvSpPr/>
          <p:nvPr/>
        </p:nvSpPr>
        <p:spPr>
          <a:xfrm>
            <a:off x="7242545" y="1604457"/>
            <a:ext cx="4836073" cy="4480254"/>
          </a:xfrm>
          <a:prstGeom prst="rect">
            <a:avLst/>
          </a:prstGeom>
          <a:solidFill>
            <a:srgbClr val="FEFEFE">
              <a:alpha val="83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166B86-1C2A-27AD-44FB-80BD98E00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7F46-6F71-9544-A99A-57AFAB73DB50}" type="datetime1">
              <a:rPr lang="en-US" smtClean="0"/>
              <a:t>8/21/25</a:t>
            </a:fld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011AD1F5-3C14-1BF3-CBD9-847A27154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</p:spTree>
    <p:extLst>
      <p:ext uri="{BB962C8B-B14F-4D97-AF65-F5344CB8AC3E}">
        <p14:creationId xmlns:p14="http://schemas.microsoft.com/office/powerpoint/2010/main" val="13945293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9CD65-CF8E-9CCF-BCB5-4129BD9A0B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ollage of different colored squares&#10;&#10;AI-generated content may be incorrect.">
            <a:extLst>
              <a:ext uri="{FF2B5EF4-FFF2-40B4-BE49-F238E27FC236}">
                <a16:creationId xmlns:a16="http://schemas.microsoft.com/office/drawing/2014/main" id="{871012F2-75B2-A801-01A9-344A21B741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2051" y="2188073"/>
            <a:ext cx="3282395" cy="3775314"/>
          </a:xfrm>
          <a:prstGeom prst="rect">
            <a:avLst/>
          </a:prstGeom>
        </p:spPr>
      </p:pic>
      <p:pic>
        <p:nvPicPr>
          <p:cNvPr id="9" name="Picture 8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5DA7AF65-8ACA-732D-1901-E10753FE4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4171" y="2188072"/>
            <a:ext cx="1191618" cy="3775315"/>
          </a:xfrm>
          <a:prstGeom prst="rect">
            <a:avLst/>
          </a:prstGeom>
        </p:spPr>
      </p:pic>
      <p:pic>
        <p:nvPicPr>
          <p:cNvPr id="8" name="Picture 7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07EBFDD5-1E2F-1E5B-7F3C-3FBCCAA890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663" y="2188072"/>
            <a:ext cx="1191618" cy="3775315"/>
          </a:xfrm>
          <a:prstGeom prst="rect">
            <a:avLst/>
          </a:prstGeom>
        </p:spPr>
      </p:pic>
      <p:pic>
        <p:nvPicPr>
          <p:cNvPr id="26" name="Picture 25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D27FB90C-2FC4-6791-3725-4F184CA3C4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480" y="214828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53D52-5FE9-8FCC-2C9B-11AD8D3DE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Joint Posterior Sampling with Diffusion Priors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40921A7-D2FA-2412-47E1-6550C6DC16B4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6998E6C-26E6-FCDF-59DB-88819CFE4F0B}"/>
              </a:ext>
            </a:extLst>
          </p:cNvPr>
          <p:cNvSpPr txBox="1">
            <a:spLocks/>
          </p:cNvSpPr>
          <p:nvPr/>
        </p:nvSpPr>
        <p:spPr>
          <a:xfrm>
            <a:off x="7788925" y="271971"/>
            <a:ext cx="4106625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Wagner-Carena, </a:t>
            </a:r>
            <a:r>
              <a:rPr lang="en-US" sz="1600" dirty="0" err="1">
                <a:latin typeface="Garamond" panose="02020404030301010803" pitchFamily="18" charset="0"/>
              </a:rPr>
              <a:t>Akhmetzhanova</a:t>
            </a:r>
            <a:r>
              <a:rPr lang="en-US" sz="1600" dirty="0">
                <a:latin typeface="Garamond" panose="02020404030301010803" pitchFamily="18" charset="0"/>
              </a:rPr>
              <a:t>, </a:t>
            </a:r>
            <a:r>
              <a:rPr lang="en-US" sz="1500" dirty="0">
                <a:latin typeface="Garamond" panose="02020404030301010803" pitchFamily="18" charset="0"/>
              </a:rPr>
              <a:t>et al., submitted.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41CC08-865D-F051-17A6-8051C48453F8}"/>
              </a:ext>
            </a:extLst>
          </p:cNvPr>
          <p:cNvSpPr txBox="1"/>
          <p:nvPr/>
        </p:nvSpPr>
        <p:spPr>
          <a:xfrm>
            <a:off x="1278481" y="1684814"/>
            <a:ext cx="1623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Observations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E74FCBA-AB10-095A-6FF2-E8286193719A}"/>
              </a:ext>
            </a:extLst>
          </p:cNvPr>
          <p:cNvSpPr/>
          <p:nvPr/>
        </p:nvSpPr>
        <p:spPr>
          <a:xfrm>
            <a:off x="261410" y="217033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7273129E-8965-127E-CAB3-2DEA3A0E57C4}"/>
              </a:ext>
            </a:extLst>
          </p:cNvPr>
          <p:cNvSpPr/>
          <p:nvPr/>
        </p:nvSpPr>
        <p:spPr>
          <a:xfrm>
            <a:off x="259041" y="346528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585EF04D-9B98-C9E1-DD01-30FF27E63A6E}"/>
              </a:ext>
            </a:extLst>
          </p:cNvPr>
          <p:cNvSpPr/>
          <p:nvPr/>
        </p:nvSpPr>
        <p:spPr>
          <a:xfrm>
            <a:off x="259041" y="477125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7D90460-9436-C4F9-2B98-8CF473F4FD06}"/>
              </a:ext>
            </a:extLst>
          </p:cNvPr>
          <p:cNvCxnSpPr/>
          <p:nvPr/>
        </p:nvCxnSpPr>
        <p:spPr>
          <a:xfrm>
            <a:off x="4018162" y="1684814"/>
            <a:ext cx="0" cy="45286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FF45219-DDE1-3643-8013-8C1CD2C6BD53}"/>
              </a:ext>
            </a:extLst>
          </p:cNvPr>
          <p:cNvSpPr txBox="1"/>
          <p:nvPr/>
        </p:nvSpPr>
        <p:spPr>
          <a:xfrm>
            <a:off x="4920863" y="1684814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Expectation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6984D1E-C31F-DA2B-B020-33F4A0303805}"/>
              </a:ext>
            </a:extLst>
          </p:cNvPr>
          <p:cNvSpPr txBox="1"/>
          <p:nvPr/>
        </p:nvSpPr>
        <p:spPr>
          <a:xfrm>
            <a:off x="8902377" y="168481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Maximization</a:t>
            </a:r>
          </a:p>
        </p:txBody>
      </p:sp>
      <p:pic>
        <p:nvPicPr>
          <p:cNvPr id="35" name="Picture 34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36472EA3-0ACF-39C8-94BE-F172FA5328B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6292" t="69679" r="1"/>
          <a:stretch>
            <a:fillRect/>
          </a:stretch>
        </p:blipFill>
        <p:spPr>
          <a:xfrm>
            <a:off x="4392499" y="3502644"/>
            <a:ext cx="1107831" cy="1146176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5C47C76-2207-418A-5145-124429776FFD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5500330" y="4075732"/>
            <a:ext cx="374336" cy="0"/>
          </a:xfrm>
          <a:prstGeom prst="straightConnector1">
            <a:avLst/>
          </a:prstGeom>
          <a:ln w="76200">
            <a:solidFill>
              <a:srgbClr val="E31A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>
            <a:extLst>
              <a:ext uri="{FF2B5EF4-FFF2-40B4-BE49-F238E27FC236}">
                <a16:creationId xmlns:a16="http://schemas.microsoft.com/office/drawing/2014/main" id="{80D590DB-4A32-B694-7E0F-02D3FDF5FD03}"/>
              </a:ext>
            </a:extLst>
          </p:cNvPr>
          <p:cNvCxnSpPr>
            <a:cxnSpLocks/>
            <a:stCxn id="35" idx="0"/>
          </p:cNvCxnSpPr>
          <p:nvPr/>
        </p:nvCxnSpPr>
        <p:spPr>
          <a:xfrm rot="5400000" flipH="1" flipV="1">
            <a:off x="5050352" y="2678331"/>
            <a:ext cx="720376" cy="928251"/>
          </a:xfrm>
          <a:prstGeom prst="curvedConnector2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>
            <a:extLst>
              <a:ext uri="{FF2B5EF4-FFF2-40B4-BE49-F238E27FC236}">
                <a16:creationId xmlns:a16="http://schemas.microsoft.com/office/drawing/2014/main" id="{A51428D0-BB30-5AFE-BBCB-04F4E2E9C505}"/>
              </a:ext>
            </a:extLst>
          </p:cNvPr>
          <p:cNvCxnSpPr>
            <a:cxnSpLocks/>
          </p:cNvCxnSpPr>
          <p:nvPr/>
        </p:nvCxnSpPr>
        <p:spPr>
          <a:xfrm rot="16200000" flipH="1">
            <a:off x="5050353" y="4520024"/>
            <a:ext cx="720376" cy="928251"/>
          </a:xfrm>
          <a:prstGeom prst="curvedConnector2">
            <a:avLst/>
          </a:prstGeom>
          <a:ln w="76200">
            <a:solidFill>
              <a:srgbClr val="228B4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9B3257E-6628-6F24-64FF-616133D4676C}"/>
              </a:ext>
            </a:extLst>
          </p:cNvPr>
          <p:cNvCxnSpPr/>
          <p:nvPr/>
        </p:nvCxnSpPr>
        <p:spPr>
          <a:xfrm>
            <a:off x="8554155" y="2188072"/>
            <a:ext cx="0" cy="37753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8083CC0A-7A35-2C7D-0832-EBACD7186415}"/>
              </a:ext>
            </a:extLst>
          </p:cNvPr>
          <p:cNvSpPr/>
          <p:nvPr/>
        </p:nvSpPr>
        <p:spPr>
          <a:xfrm>
            <a:off x="4289778" y="1604457"/>
            <a:ext cx="2878666" cy="4480254"/>
          </a:xfrm>
          <a:prstGeom prst="rect">
            <a:avLst/>
          </a:prstGeom>
          <a:solidFill>
            <a:srgbClr val="FEFEFE">
              <a:alpha val="83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5A47072-A808-988A-20A2-6ADAD9ED4AAD}"/>
              </a:ext>
            </a:extLst>
          </p:cNvPr>
          <p:cNvSpPr/>
          <p:nvPr/>
        </p:nvSpPr>
        <p:spPr>
          <a:xfrm>
            <a:off x="8614006" y="2206358"/>
            <a:ext cx="3404767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920A84F-98C9-75F0-29D1-CF1A57F64A49}"/>
              </a:ext>
            </a:extLst>
          </p:cNvPr>
          <p:cNvSpPr/>
          <p:nvPr/>
        </p:nvSpPr>
        <p:spPr>
          <a:xfrm>
            <a:off x="8611637" y="3501308"/>
            <a:ext cx="3404767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812BF7B-89DB-5251-294F-D6926EC38819}"/>
              </a:ext>
            </a:extLst>
          </p:cNvPr>
          <p:cNvSpPr/>
          <p:nvPr/>
        </p:nvSpPr>
        <p:spPr>
          <a:xfrm>
            <a:off x="8611637" y="4807275"/>
            <a:ext cx="3404767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9A4DA7-D141-CB9B-6194-AE05625BD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D8275-BD8C-104E-B403-63F7E987F6E9}" type="datetime1">
              <a:rPr lang="en-US" smtClean="0"/>
              <a:t>8/21/25</a:t>
            </a:fld>
            <a:endParaRPr lang="en-US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1CCA050C-6F80-E4A1-56F2-ADED846AB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</p:spTree>
    <p:extLst>
      <p:ext uri="{BB962C8B-B14F-4D97-AF65-F5344CB8AC3E}">
        <p14:creationId xmlns:p14="http://schemas.microsoft.com/office/powerpoint/2010/main" val="25505857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E534E8-1B2A-3315-EF4C-01A8C9135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B4C41A30-9CE3-3B78-3CF1-6A11CC8E830E}"/>
              </a:ext>
            </a:extLst>
          </p:cNvPr>
          <p:cNvSpPr/>
          <p:nvPr/>
        </p:nvSpPr>
        <p:spPr>
          <a:xfrm>
            <a:off x="8614006" y="2206358"/>
            <a:ext cx="3404767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1C1E65F-2D7B-D290-5102-7391604C34F5}"/>
              </a:ext>
            </a:extLst>
          </p:cNvPr>
          <p:cNvSpPr/>
          <p:nvPr/>
        </p:nvSpPr>
        <p:spPr>
          <a:xfrm>
            <a:off x="8611637" y="3501308"/>
            <a:ext cx="3404767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93B5D17-52A3-213C-4F65-339BCB74A59B}"/>
              </a:ext>
            </a:extLst>
          </p:cNvPr>
          <p:cNvSpPr/>
          <p:nvPr/>
        </p:nvSpPr>
        <p:spPr>
          <a:xfrm>
            <a:off x="8611637" y="4807275"/>
            <a:ext cx="3404767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collage of different colored squares&#10;&#10;AI-generated content may be incorrect.">
            <a:extLst>
              <a:ext uri="{FF2B5EF4-FFF2-40B4-BE49-F238E27FC236}">
                <a16:creationId xmlns:a16="http://schemas.microsoft.com/office/drawing/2014/main" id="{DF1F08D7-77AD-A6EB-58EF-5254A2050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2051" y="2188073"/>
            <a:ext cx="3282395" cy="3775314"/>
          </a:xfrm>
          <a:prstGeom prst="rect">
            <a:avLst/>
          </a:prstGeom>
        </p:spPr>
      </p:pic>
      <p:pic>
        <p:nvPicPr>
          <p:cNvPr id="9" name="Picture 8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01696B8D-34B6-F7CD-957D-2005DBBAAF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4171" y="2188072"/>
            <a:ext cx="1191618" cy="3775315"/>
          </a:xfrm>
          <a:prstGeom prst="rect">
            <a:avLst/>
          </a:prstGeom>
        </p:spPr>
      </p:pic>
      <p:pic>
        <p:nvPicPr>
          <p:cNvPr id="8" name="Picture 7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7C41114A-B05D-861A-D94F-DED92BAE58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663" y="2188072"/>
            <a:ext cx="1191618" cy="3775315"/>
          </a:xfrm>
          <a:prstGeom prst="rect">
            <a:avLst/>
          </a:prstGeom>
        </p:spPr>
      </p:pic>
      <p:pic>
        <p:nvPicPr>
          <p:cNvPr id="26" name="Picture 25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0BAB60CE-36A7-5D73-576B-00F2269B18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480" y="214828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472A15-21AA-F3C7-F70C-2C16E77A9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Joint Posterior Sampling with Diffusion Priors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C12A86E-1A50-2D33-C3EF-60068A6F37D6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0168A9F-F7EE-3A9B-528F-AA587BCCA320}"/>
              </a:ext>
            </a:extLst>
          </p:cNvPr>
          <p:cNvSpPr txBox="1">
            <a:spLocks/>
          </p:cNvSpPr>
          <p:nvPr/>
        </p:nvSpPr>
        <p:spPr>
          <a:xfrm>
            <a:off x="7788925" y="271971"/>
            <a:ext cx="4106625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Wagner-Carena, </a:t>
            </a:r>
            <a:r>
              <a:rPr lang="en-US" sz="1600" dirty="0" err="1">
                <a:latin typeface="Garamond" panose="02020404030301010803" pitchFamily="18" charset="0"/>
              </a:rPr>
              <a:t>Akhmetzhanova</a:t>
            </a:r>
            <a:r>
              <a:rPr lang="en-US" sz="1600" dirty="0">
                <a:latin typeface="Garamond" panose="02020404030301010803" pitchFamily="18" charset="0"/>
              </a:rPr>
              <a:t>, </a:t>
            </a:r>
            <a:r>
              <a:rPr lang="en-US" sz="1500" dirty="0">
                <a:latin typeface="Garamond" panose="02020404030301010803" pitchFamily="18" charset="0"/>
              </a:rPr>
              <a:t>et al., submitted.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964B3F-7751-E49D-7344-0C71901B7E55}"/>
              </a:ext>
            </a:extLst>
          </p:cNvPr>
          <p:cNvSpPr txBox="1"/>
          <p:nvPr/>
        </p:nvSpPr>
        <p:spPr>
          <a:xfrm>
            <a:off x="1278481" y="1684814"/>
            <a:ext cx="1623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Observations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6F0A686-B7B2-333B-B213-674EE6713143}"/>
              </a:ext>
            </a:extLst>
          </p:cNvPr>
          <p:cNvSpPr/>
          <p:nvPr/>
        </p:nvSpPr>
        <p:spPr>
          <a:xfrm>
            <a:off x="261410" y="217033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53E8A312-DC35-5AD5-3C6C-99C342977407}"/>
              </a:ext>
            </a:extLst>
          </p:cNvPr>
          <p:cNvSpPr/>
          <p:nvPr/>
        </p:nvSpPr>
        <p:spPr>
          <a:xfrm>
            <a:off x="259041" y="346528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4943149C-9DF9-9616-C929-6F003909CF23}"/>
              </a:ext>
            </a:extLst>
          </p:cNvPr>
          <p:cNvSpPr/>
          <p:nvPr/>
        </p:nvSpPr>
        <p:spPr>
          <a:xfrm>
            <a:off x="259041" y="477125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D9768CF-A63C-67AD-ED08-FF3F476DAB7A}"/>
              </a:ext>
            </a:extLst>
          </p:cNvPr>
          <p:cNvCxnSpPr/>
          <p:nvPr/>
        </p:nvCxnSpPr>
        <p:spPr>
          <a:xfrm>
            <a:off x="4018162" y="1684814"/>
            <a:ext cx="0" cy="45286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E320E9B-1493-A85C-8F16-99509529B8A0}"/>
              </a:ext>
            </a:extLst>
          </p:cNvPr>
          <p:cNvSpPr txBox="1"/>
          <p:nvPr/>
        </p:nvSpPr>
        <p:spPr>
          <a:xfrm>
            <a:off x="4920863" y="1684814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Expectation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BED10F8-3DD5-4682-C345-6BD1ED0931D7}"/>
              </a:ext>
            </a:extLst>
          </p:cNvPr>
          <p:cNvSpPr txBox="1"/>
          <p:nvPr/>
        </p:nvSpPr>
        <p:spPr>
          <a:xfrm>
            <a:off x="8902377" y="168481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Maximization</a:t>
            </a:r>
          </a:p>
        </p:txBody>
      </p:sp>
      <p:pic>
        <p:nvPicPr>
          <p:cNvPr id="35" name="Picture 34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4F717098-A7D5-63AA-BF7A-B6128F26479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6292" t="69679" r="1"/>
          <a:stretch>
            <a:fillRect/>
          </a:stretch>
        </p:blipFill>
        <p:spPr>
          <a:xfrm>
            <a:off x="4392499" y="3502644"/>
            <a:ext cx="1107831" cy="1146176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BFBB7D9-B97E-9D38-2BCE-6021DA31A86C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5500330" y="4075732"/>
            <a:ext cx="374336" cy="0"/>
          </a:xfrm>
          <a:prstGeom prst="straightConnector1">
            <a:avLst/>
          </a:prstGeom>
          <a:ln w="76200">
            <a:solidFill>
              <a:srgbClr val="E31A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>
            <a:extLst>
              <a:ext uri="{FF2B5EF4-FFF2-40B4-BE49-F238E27FC236}">
                <a16:creationId xmlns:a16="http://schemas.microsoft.com/office/drawing/2014/main" id="{962E22EF-FE22-0C0E-0583-DBE8D2B9EEE3}"/>
              </a:ext>
            </a:extLst>
          </p:cNvPr>
          <p:cNvCxnSpPr>
            <a:cxnSpLocks/>
            <a:stCxn id="35" idx="0"/>
          </p:cNvCxnSpPr>
          <p:nvPr/>
        </p:nvCxnSpPr>
        <p:spPr>
          <a:xfrm rot="5400000" flipH="1" flipV="1">
            <a:off x="5050352" y="2678331"/>
            <a:ext cx="720376" cy="928251"/>
          </a:xfrm>
          <a:prstGeom prst="curvedConnector2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>
            <a:extLst>
              <a:ext uri="{FF2B5EF4-FFF2-40B4-BE49-F238E27FC236}">
                <a16:creationId xmlns:a16="http://schemas.microsoft.com/office/drawing/2014/main" id="{63BEF180-832B-89D2-E664-A2F609D0E4CD}"/>
              </a:ext>
            </a:extLst>
          </p:cNvPr>
          <p:cNvCxnSpPr>
            <a:cxnSpLocks/>
          </p:cNvCxnSpPr>
          <p:nvPr/>
        </p:nvCxnSpPr>
        <p:spPr>
          <a:xfrm rot="16200000" flipH="1">
            <a:off x="5050353" y="4520024"/>
            <a:ext cx="720376" cy="928251"/>
          </a:xfrm>
          <a:prstGeom prst="curvedConnector2">
            <a:avLst/>
          </a:prstGeom>
          <a:ln w="76200">
            <a:solidFill>
              <a:srgbClr val="228B4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C8BADE3-5E5E-82E7-E54E-F9B6DC2D388F}"/>
              </a:ext>
            </a:extLst>
          </p:cNvPr>
          <p:cNvCxnSpPr/>
          <p:nvPr/>
        </p:nvCxnSpPr>
        <p:spPr>
          <a:xfrm>
            <a:off x="8554155" y="2188072"/>
            <a:ext cx="0" cy="37753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491AE3F-EC28-6C4F-255E-0D6A6D38205D}"/>
              </a:ext>
            </a:extLst>
          </p:cNvPr>
          <p:cNvSpPr/>
          <p:nvPr/>
        </p:nvSpPr>
        <p:spPr>
          <a:xfrm>
            <a:off x="7184175" y="1604457"/>
            <a:ext cx="4889703" cy="4480254"/>
          </a:xfrm>
          <a:prstGeom prst="rect">
            <a:avLst/>
          </a:prstGeom>
          <a:solidFill>
            <a:srgbClr val="FEFEFE">
              <a:alpha val="83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5BDD4F86-530D-C4B2-CED5-17EB4432F9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4663" y="2183391"/>
            <a:ext cx="1196572" cy="379100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BFF3C6-C2F8-DB54-4255-563B7E34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5E15-6D54-124E-8204-724479829422}" type="datetime1">
              <a:rPr lang="en-US" smtClean="0"/>
              <a:t>8/21/25</a:t>
            </a:fld>
            <a:endParaRPr 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254310D2-E66E-192A-67E8-75D9EEFFE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</p:spTree>
    <p:extLst>
      <p:ext uri="{BB962C8B-B14F-4D97-AF65-F5344CB8AC3E}">
        <p14:creationId xmlns:p14="http://schemas.microsoft.com/office/powerpoint/2010/main" val="17223331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464D77-7F7D-0E18-3FC6-BE72019535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6319BC2D-CF0D-19A9-2117-8D8F36567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2051" y="2189980"/>
            <a:ext cx="3282394" cy="3775313"/>
          </a:xfrm>
          <a:prstGeom prst="rect">
            <a:avLst/>
          </a:prstGeom>
        </p:spPr>
      </p:pic>
      <p:pic>
        <p:nvPicPr>
          <p:cNvPr id="14" name="Picture 13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67BBEA56-4FE0-F234-1DBB-A5941BE40D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4166" y="2180225"/>
            <a:ext cx="1196572" cy="3791008"/>
          </a:xfrm>
          <a:prstGeom prst="rect">
            <a:avLst/>
          </a:prstGeom>
        </p:spPr>
      </p:pic>
      <p:pic>
        <p:nvPicPr>
          <p:cNvPr id="26" name="Picture 25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5C5C00BB-E1E1-92E1-A794-8F2EB405A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480" y="214828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7CFE9E-50C7-F395-CDE8-75C234D4D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Joint Posterior Sampling with Diffusion Priors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2273CC2-C231-FF40-063C-251BDF4B6F5F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1122FBE-B8C8-4563-F04D-C36859A649E4}"/>
              </a:ext>
            </a:extLst>
          </p:cNvPr>
          <p:cNvSpPr txBox="1">
            <a:spLocks/>
          </p:cNvSpPr>
          <p:nvPr/>
        </p:nvSpPr>
        <p:spPr>
          <a:xfrm>
            <a:off x="7788925" y="271971"/>
            <a:ext cx="4106625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Wagner-Carena, </a:t>
            </a:r>
            <a:r>
              <a:rPr lang="en-US" sz="1600" dirty="0" err="1">
                <a:latin typeface="Garamond" panose="02020404030301010803" pitchFamily="18" charset="0"/>
              </a:rPr>
              <a:t>Akhmetzhanova</a:t>
            </a:r>
            <a:r>
              <a:rPr lang="en-US" sz="1600" dirty="0">
                <a:latin typeface="Garamond" panose="02020404030301010803" pitchFamily="18" charset="0"/>
              </a:rPr>
              <a:t>, </a:t>
            </a:r>
            <a:r>
              <a:rPr lang="en-US" sz="1500" dirty="0">
                <a:latin typeface="Garamond" panose="02020404030301010803" pitchFamily="18" charset="0"/>
              </a:rPr>
              <a:t>et al., submitted.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1306D6-D6BA-01C6-DCF6-9D256659A4ED}"/>
              </a:ext>
            </a:extLst>
          </p:cNvPr>
          <p:cNvSpPr txBox="1"/>
          <p:nvPr/>
        </p:nvSpPr>
        <p:spPr>
          <a:xfrm>
            <a:off x="1278481" y="1684814"/>
            <a:ext cx="1623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Observations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AE23C93-42A5-675C-9091-C577D34FBAAA}"/>
              </a:ext>
            </a:extLst>
          </p:cNvPr>
          <p:cNvSpPr/>
          <p:nvPr/>
        </p:nvSpPr>
        <p:spPr>
          <a:xfrm>
            <a:off x="261410" y="217033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744147A-C62C-7DDE-E393-78CD993D4703}"/>
              </a:ext>
            </a:extLst>
          </p:cNvPr>
          <p:cNvSpPr/>
          <p:nvPr/>
        </p:nvSpPr>
        <p:spPr>
          <a:xfrm>
            <a:off x="259041" y="346528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0DF2B6C-B48B-3980-8CCD-6AE793DEF15C}"/>
              </a:ext>
            </a:extLst>
          </p:cNvPr>
          <p:cNvSpPr/>
          <p:nvPr/>
        </p:nvSpPr>
        <p:spPr>
          <a:xfrm>
            <a:off x="259041" y="477125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684A307-FF91-D8B6-8D3D-CA671618A4BB}"/>
              </a:ext>
            </a:extLst>
          </p:cNvPr>
          <p:cNvCxnSpPr/>
          <p:nvPr/>
        </p:nvCxnSpPr>
        <p:spPr>
          <a:xfrm>
            <a:off x="4018162" y="1684814"/>
            <a:ext cx="0" cy="45286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D4DE839-E0E0-BF2B-47F2-14BDCF28BFEE}"/>
              </a:ext>
            </a:extLst>
          </p:cNvPr>
          <p:cNvSpPr txBox="1"/>
          <p:nvPr/>
        </p:nvSpPr>
        <p:spPr>
          <a:xfrm>
            <a:off x="4920863" y="1684814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Expectation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06A5B1B-375E-BBC3-CE4A-EEE574BEAE47}"/>
              </a:ext>
            </a:extLst>
          </p:cNvPr>
          <p:cNvSpPr txBox="1"/>
          <p:nvPr/>
        </p:nvSpPr>
        <p:spPr>
          <a:xfrm>
            <a:off x="8902377" y="168481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Maximization</a:t>
            </a:r>
          </a:p>
        </p:txBody>
      </p:sp>
      <p:pic>
        <p:nvPicPr>
          <p:cNvPr id="35" name="Picture 34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EA07362F-A8F1-A09A-2F47-9E1FB61DD20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6292" t="69679" r="1"/>
          <a:stretch>
            <a:fillRect/>
          </a:stretch>
        </p:blipFill>
        <p:spPr>
          <a:xfrm>
            <a:off x="4392499" y="3502644"/>
            <a:ext cx="1107831" cy="1146176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7E9CE9F-9579-E1B7-14A6-07A7812E52AF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5500330" y="4075732"/>
            <a:ext cx="374336" cy="0"/>
          </a:xfrm>
          <a:prstGeom prst="straightConnector1">
            <a:avLst/>
          </a:prstGeom>
          <a:ln w="76200">
            <a:solidFill>
              <a:srgbClr val="E31A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>
            <a:extLst>
              <a:ext uri="{FF2B5EF4-FFF2-40B4-BE49-F238E27FC236}">
                <a16:creationId xmlns:a16="http://schemas.microsoft.com/office/drawing/2014/main" id="{C7BA6D7A-8641-714F-FF86-FF4D78467C48}"/>
              </a:ext>
            </a:extLst>
          </p:cNvPr>
          <p:cNvCxnSpPr>
            <a:cxnSpLocks/>
            <a:stCxn id="35" idx="0"/>
          </p:cNvCxnSpPr>
          <p:nvPr/>
        </p:nvCxnSpPr>
        <p:spPr>
          <a:xfrm rot="5400000" flipH="1" flipV="1">
            <a:off x="5050352" y="2678331"/>
            <a:ext cx="720376" cy="928251"/>
          </a:xfrm>
          <a:prstGeom prst="curvedConnector2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>
            <a:extLst>
              <a:ext uri="{FF2B5EF4-FFF2-40B4-BE49-F238E27FC236}">
                <a16:creationId xmlns:a16="http://schemas.microsoft.com/office/drawing/2014/main" id="{A5E30091-709F-BEC6-6CC0-B93893DDB413}"/>
              </a:ext>
            </a:extLst>
          </p:cNvPr>
          <p:cNvCxnSpPr>
            <a:cxnSpLocks/>
          </p:cNvCxnSpPr>
          <p:nvPr/>
        </p:nvCxnSpPr>
        <p:spPr>
          <a:xfrm rot="16200000" flipH="1">
            <a:off x="5050353" y="4520024"/>
            <a:ext cx="720376" cy="928251"/>
          </a:xfrm>
          <a:prstGeom prst="curvedConnector2">
            <a:avLst/>
          </a:prstGeom>
          <a:ln w="76200">
            <a:solidFill>
              <a:srgbClr val="228B4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5AD0153-AC77-D37A-1B6D-1B5ED77B51CF}"/>
              </a:ext>
            </a:extLst>
          </p:cNvPr>
          <p:cNvCxnSpPr/>
          <p:nvPr/>
        </p:nvCxnSpPr>
        <p:spPr>
          <a:xfrm>
            <a:off x="8554155" y="2188072"/>
            <a:ext cx="0" cy="37753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8F53730-8127-CDAB-6C72-FA8EB04AEA17}"/>
              </a:ext>
            </a:extLst>
          </p:cNvPr>
          <p:cNvSpPr/>
          <p:nvPr/>
        </p:nvSpPr>
        <p:spPr>
          <a:xfrm>
            <a:off x="8614006" y="2206358"/>
            <a:ext cx="3404767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5CA2AD32-335C-619D-142E-1A844A262100}"/>
              </a:ext>
            </a:extLst>
          </p:cNvPr>
          <p:cNvSpPr/>
          <p:nvPr/>
        </p:nvSpPr>
        <p:spPr>
          <a:xfrm>
            <a:off x="8611637" y="3501308"/>
            <a:ext cx="3404767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7C66EAA0-491C-F58F-05DF-9C16D55A0870}"/>
              </a:ext>
            </a:extLst>
          </p:cNvPr>
          <p:cNvSpPr/>
          <p:nvPr/>
        </p:nvSpPr>
        <p:spPr>
          <a:xfrm>
            <a:off x="8611637" y="4807275"/>
            <a:ext cx="3404767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40DE54-2597-914D-60CE-FA62356EB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63AA-2003-224F-9CBF-B7AF12C434CA}" type="datetime1">
              <a:rPr lang="en-US" smtClean="0"/>
              <a:t>8/21/25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CD37998-38EA-7EDA-5F15-7ACFC8D23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pic>
        <p:nvPicPr>
          <p:cNvPr id="15" name="Picture 14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C3D19C11-17B0-8EF2-2EAB-23147046A7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663" y="2183391"/>
            <a:ext cx="1196572" cy="379100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82AB07A-58E8-A9E5-2C56-8E1DCCF5719F}"/>
              </a:ext>
            </a:extLst>
          </p:cNvPr>
          <p:cNvSpPr/>
          <p:nvPr/>
        </p:nvSpPr>
        <p:spPr>
          <a:xfrm>
            <a:off x="4343204" y="1564502"/>
            <a:ext cx="2798028" cy="4480254"/>
          </a:xfrm>
          <a:prstGeom prst="rect">
            <a:avLst/>
          </a:prstGeom>
          <a:solidFill>
            <a:srgbClr val="FEFEFE">
              <a:alpha val="83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574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056C56-A7D2-CE37-65B3-20CE96CD53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F08C2-12F0-9FBE-F823-90650B0E7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Galaxies: Contrastive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94DDE-432A-7227-93D2-1A69D6F48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6"/>
            <a:ext cx="5529946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Two views: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Random </a:t>
            </a:r>
            <a:r>
              <a:rPr lang="en-US" dirty="0">
                <a:latin typeface="Garamond" panose="02020404030301010803" pitchFamily="18" charset="0"/>
              </a:rPr>
              <a:t>foreground / background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Galaxies</a:t>
            </a:r>
            <a:r>
              <a:rPr lang="en-US" dirty="0">
                <a:latin typeface="Garamond" panose="02020404030301010803" pitchFamily="18" charset="0"/>
              </a:rPr>
              <a:t> with the foreground / background</a:t>
            </a:r>
          </a:p>
          <a:p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Goal</a:t>
            </a:r>
            <a:r>
              <a:rPr lang="en-US" dirty="0">
                <a:latin typeface="Garamond" panose="02020404030301010803" pitchFamily="18" charset="0"/>
              </a:rPr>
              <a:t>: separate two source distributions (galaxies and randoms)</a:t>
            </a:r>
          </a:p>
          <a:p>
            <a:pPr marL="0" indent="0">
              <a:buNone/>
            </a:pPr>
            <a:endParaRPr lang="en-US" dirty="0"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ED554E-7152-9E96-5CA3-3B51D31A9FCF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EC4B9CB8-FE9C-915A-1ABC-266B1A57E19A}"/>
              </a:ext>
            </a:extLst>
          </p:cNvPr>
          <p:cNvSpPr/>
          <p:nvPr/>
        </p:nvSpPr>
        <p:spPr>
          <a:xfrm>
            <a:off x="6705600" y="3254829"/>
            <a:ext cx="5189950" cy="27178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B3D76BB4-55E5-A938-98CC-A57F42708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AF4CB-4992-4A49-BCC7-C79A54284230}" type="datetime1">
              <a:rPr lang="en-US" smtClean="0"/>
              <a:t>8/21/25</a:t>
            </a:fld>
            <a:endParaRPr lang="en-US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39355D87-AF0E-86C3-DB64-D0ECEB72D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A4F68CF-4C37-D3A5-42C5-D97FB32BD98A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submitted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0B8FD7-5293-3A35-344F-4DEF7CE343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5840" y="3921064"/>
            <a:ext cx="5067079" cy="24352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CA9058-B818-A292-4F1C-6568B7B7A9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6268" y="1416808"/>
            <a:ext cx="5068613" cy="2436023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5A58B09-F6A7-1E17-095B-4364DC8759DF}"/>
              </a:ext>
            </a:extLst>
          </p:cNvPr>
          <p:cNvCxnSpPr>
            <a:cxnSpLocks/>
          </p:cNvCxnSpPr>
          <p:nvPr/>
        </p:nvCxnSpPr>
        <p:spPr>
          <a:xfrm>
            <a:off x="6709561" y="3879203"/>
            <a:ext cx="5219639" cy="0"/>
          </a:xfrm>
          <a:prstGeom prst="line">
            <a:avLst/>
          </a:prstGeom>
          <a:ln w="571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89709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4372DF-B95E-BF20-92D9-B60A31F62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02172-7ECD-A468-9368-598D8E2E0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Galaxies: Contrastive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C7CA1-8B46-0D21-328A-A106B0A513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6"/>
            <a:ext cx="5529946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Two views: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Random </a:t>
            </a:r>
            <a:r>
              <a:rPr lang="en-US" dirty="0">
                <a:latin typeface="Garamond" panose="02020404030301010803" pitchFamily="18" charset="0"/>
              </a:rPr>
              <a:t>foreground / background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Galaxies</a:t>
            </a:r>
            <a:r>
              <a:rPr lang="en-US" dirty="0">
                <a:latin typeface="Garamond" panose="02020404030301010803" pitchFamily="18" charset="0"/>
              </a:rPr>
              <a:t> with the foreground / background</a:t>
            </a:r>
          </a:p>
          <a:p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Goal</a:t>
            </a:r>
            <a:r>
              <a:rPr lang="en-US" dirty="0">
                <a:latin typeface="Garamond" panose="02020404030301010803" pitchFamily="18" charset="0"/>
              </a:rPr>
              <a:t>: separate two source distributions (galaxies and randoms)</a:t>
            </a:r>
          </a:p>
          <a:p>
            <a:pPr marL="0" indent="0">
              <a:buNone/>
            </a:pPr>
            <a:endParaRPr lang="en-US" dirty="0"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FE54E94-72A3-2E8B-2D52-AFC39BB2EC6C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0F765B34-2CCC-E883-6611-0E51E26CCB01}"/>
              </a:ext>
            </a:extLst>
          </p:cNvPr>
          <p:cNvSpPr/>
          <p:nvPr/>
        </p:nvSpPr>
        <p:spPr>
          <a:xfrm>
            <a:off x="6705600" y="3254829"/>
            <a:ext cx="5189950" cy="27178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80AB58D-AD9C-E3EB-3CE7-914F6B113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70A94-0A1D-6942-A01E-A14B4117D59D}" type="datetime1">
              <a:rPr lang="en-US" smtClean="0"/>
              <a:t>8/21/25</a:t>
            </a:fld>
            <a:endParaRPr lang="en-US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D92C9B9B-DC12-C24F-6B25-4C878843E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85A361F-A209-BEE8-10C9-0E41F84C027F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submitted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CF5343-4C55-0B42-B38F-627CAD1F96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1601" y="1440967"/>
            <a:ext cx="3642199" cy="498571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BF89E4A-F522-9020-DE2E-3F6C7856E18A}"/>
              </a:ext>
            </a:extLst>
          </p:cNvPr>
          <p:cNvSpPr/>
          <p:nvPr/>
        </p:nvSpPr>
        <p:spPr>
          <a:xfrm>
            <a:off x="8965869" y="1671386"/>
            <a:ext cx="2320079" cy="4716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525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FBB6A-5B01-D2AF-B87A-83FEBC82F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07BF0-BB13-7ED8-0FC3-AC6C20C9C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Galaxies: Contrastive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04802D-E6CC-A79B-422C-CFEAF00BCA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6"/>
            <a:ext cx="5529946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Two views: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Random </a:t>
            </a:r>
            <a:r>
              <a:rPr lang="en-US" dirty="0">
                <a:latin typeface="Garamond" panose="02020404030301010803" pitchFamily="18" charset="0"/>
              </a:rPr>
              <a:t>foreground / background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Galaxies</a:t>
            </a:r>
            <a:r>
              <a:rPr lang="en-US" dirty="0">
                <a:latin typeface="Garamond" panose="02020404030301010803" pitchFamily="18" charset="0"/>
              </a:rPr>
              <a:t> with the foreground / background</a:t>
            </a:r>
          </a:p>
          <a:p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Goal</a:t>
            </a:r>
            <a:r>
              <a:rPr lang="en-US" dirty="0">
                <a:latin typeface="Garamond" panose="02020404030301010803" pitchFamily="18" charset="0"/>
              </a:rPr>
              <a:t>: separate two source distributions (galaxies and randoms)</a:t>
            </a:r>
          </a:p>
          <a:p>
            <a:pPr marL="0" indent="0">
              <a:buNone/>
            </a:pPr>
            <a:endParaRPr lang="en-US" dirty="0"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295C683-7EFA-27B3-ECED-37350C9E7B52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738A727E-098B-7487-8E4C-67C879D871DA}"/>
              </a:ext>
            </a:extLst>
          </p:cNvPr>
          <p:cNvSpPr/>
          <p:nvPr/>
        </p:nvSpPr>
        <p:spPr>
          <a:xfrm>
            <a:off x="6705600" y="3254829"/>
            <a:ext cx="5189950" cy="27178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793169FB-ED99-F99C-33DA-65C32E502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233E1-12E4-3649-B969-B004C203519C}" type="datetime1">
              <a:rPr lang="en-US" smtClean="0"/>
              <a:t>8/21/25</a:t>
            </a:fld>
            <a:endParaRPr lang="en-US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D3815EB0-234E-6565-D194-E48940C6D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AB1E4D6-840C-A850-6A63-91BB54629D42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submitted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3B2E9C-EAB8-3049-2523-A3892F92B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1601" y="1440967"/>
            <a:ext cx="3642199" cy="498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0092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CB041-B22D-4500-BE99-F0103D15CC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12337F4-682A-3596-C111-CA4C052A2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1600" y="1440966"/>
            <a:ext cx="3642200" cy="49857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658BBB-866E-1C21-8A8C-E01949E2C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Galaxies: Contrastive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D01EC-F275-6DB2-05E2-E2B92C44C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6"/>
            <a:ext cx="5529946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Two views: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Random </a:t>
            </a:r>
            <a:r>
              <a:rPr lang="en-US" dirty="0">
                <a:latin typeface="Garamond" panose="02020404030301010803" pitchFamily="18" charset="0"/>
              </a:rPr>
              <a:t>foreground / background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Galaxies</a:t>
            </a:r>
            <a:r>
              <a:rPr lang="en-US" dirty="0">
                <a:latin typeface="Garamond" panose="02020404030301010803" pitchFamily="18" charset="0"/>
              </a:rPr>
              <a:t> with the foreground / background</a:t>
            </a:r>
          </a:p>
          <a:p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Goal</a:t>
            </a:r>
            <a:r>
              <a:rPr lang="en-US" dirty="0">
                <a:latin typeface="Garamond" panose="02020404030301010803" pitchFamily="18" charset="0"/>
              </a:rPr>
              <a:t>: separate two source distributions (galaxies and randoms)</a:t>
            </a:r>
          </a:p>
          <a:p>
            <a:pPr marL="0" indent="0">
              <a:buNone/>
            </a:pPr>
            <a:endParaRPr lang="en-US" dirty="0"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DE8169E-40AE-5ADB-36C5-D29A3B5B2358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D996122-1BA9-4D91-7B0F-55E3E9E0C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1FF72-7463-4D43-914C-062BC0AA4123}" type="datetime1">
              <a:rPr lang="en-US" smtClean="0"/>
              <a:t>8/21/25</a:t>
            </a:fld>
            <a:endParaRPr lang="en-US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59E7D0F2-3572-C962-4126-71BA16438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0F166A9-68F9-4735-CA85-C87ADC4B153A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submitted</a:t>
            </a:r>
          </a:p>
        </p:txBody>
      </p:sp>
    </p:spTree>
    <p:extLst>
      <p:ext uri="{BB962C8B-B14F-4D97-AF65-F5344CB8AC3E}">
        <p14:creationId xmlns:p14="http://schemas.microsoft.com/office/powerpoint/2010/main" val="317717392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5F9AE-5105-9F41-F0CC-03F4A0E945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89511-4FDA-CF1A-EF2A-7F483A59F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Galaxies: Contrastive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2FD75-C578-19D2-CFC4-F0F1A725F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6"/>
            <a:ext cx="5529946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Two views: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Random </a:t>
            </a:r>
            <a:r>
              <a:rPr lang="en-US" dirty="0">
                <a:latin typeface="Garamond" panose="02020404030301010803" pitchFamily="18" charset="0"/>
              </a:rPr>
              <a:t>foreground / background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Galaxies</a:t>
            </a:r>
            <a:r>
              <a:rPr lang="en-US" dirty="0">
                <a:latin typeface="Garamond" panose="02020404030301010803" pitchFamily="18" charset="0"/>
              </a:rPr>
              <a:t> with the foreground / background</a:t>
            </a:r>
          </a:p>
          <a:p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Goal</a:t>
            </a:r>
            <a:r>
              <a:rPr lang="en-US" dirty="0">
                <a:latin typeface="Garamond" panose="02020404030301010803" pitchFamily="18" charset="0"/>
              </a:rPr>
              <a:t>: separate two source distributions (galaxies and randoms)</a:t>
            </a:r>
          </a:p>
          <a:p>
            <a:r>
              <a:rPr lang="en-US" dirty="0">
                <a:latin typeface="Garamond" panose="02020404030301010803" pitchFamily="18" charset="0"/>
              </a:rPr>
              <a:t>We now have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80k pristine galaxy images</a:t>
            </a:r>
            <a:r>
              <a:rPr lang="en-US" dirty="0">
                <a:latin typeface="Garamond" panose="02020404030301010803" pitchFamily="18" charset="0"/>
              </a:rPr>
              <a:t>!</a:t>
            </a:r>
          </a:p>
          <a:p>
            <a:pPr lvl="1"/>
            <a:r>
              <a:rPr lang="en-US" dirty="0">
                <a:latin typeface="Garamond" panose="02020404030301010803" pitchFamily="18" charset="0"/>
              </a:rPr>
              <a:t>Analysis in progress</a:t>
            </a:r>
          </a:p>
          <a:p>
            <a:pPr marL="0" indent="0">
              <a:buNone/>
            </a:pPr>
            <a:endParaRPr lang="en-US" dirty="0"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BCB2CD0-DB09-0BEF-1912-E2E7CF922F6C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ED9BD5B7-DB46-ADD3-2459-CEA979E256CF}"/>
              </a:ext>
            </a:extLst>
          </p:cNvPr>
          <p:cNvSpPr/>
          <p:nvPr/>
        </p:nvSpPr>
        <p:spPr>
          <a:xfrm>
            <a:off x="6705600" y="3254829"/>
            <a:ext cx="5189950" cy="27178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3F13DA7-A40F-3D7F-14F3-54B2D8FF4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27ADE-EE81-6144-8743-DB1F62DD330B}" type="datetime1">
              <a:rPr lang="en-US" smtClean="0"/>
              <a:t>8/21/25</a:t>
            </a:fld>
            <a:endParaRPr lang="en-US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DABEA7D1-E1F2-3988-7A31-4432F9BAC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A0FBD91-A25C-8EDE-D577-EE1CE1F81D26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submitted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27B6DB-7074-1218-658C-C490C08A42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1600" y="1440966"/>
            <a:ext cx="3642200" cy="498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6455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46B074-9153-9FE3-D7FD-3DDDE6B3A8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ACB6D-39FE-F6B2-B426-DC13FFF92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FD35B-AE30-4C65-3022-41DEC70CA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2A8D-357A-A849-B83A-2B7F20F13444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F60BF0-A535-FA19-0C0F-12339B991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3106323-9122-4F91-433B-E9F8142A1E95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89F661F-0788-C51E-3C4F-8D90DD0C1E67}"/>
              </a:ext>
            </a:extLst>
          </p:cNvPr>
          <p:cNvSpPr txBox="1">
            <a:spLocks/>
          </p:cNvSpPr>
          <p:nvPr/>
        </p:nvSpPr>
        <p:spPr>
          <a:xfrm>
            <a:off x="838200" y="1647636"/>
            <a:ext cx="10515600" cy="4708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b="1" dirty="0">
                <a:solidFill>
                  <a:prstClr val="black"/>
                </a:solidFill>
                <a:latin typeface="Garamond" panose="02020404030301010803" pitchFamily="18" charset="0"/>
              </a:rPr>
              <a:t>Strong Lensing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Strong gravitational lenses contain rich information about low-mass dark matter halos </a:t>
            </a:r>
            <a:r>
              <a:rPr lang="en-US" dirty="0">
                <a:solidFill>
                  <a:srgbClr val="000000"/>
                </a:solidFill>
                <a:latin typeface="Garamond" panose="02020404030301010803" pitchFamily="18" charset="0"/>
              </a:rPr>
              <a:t>→ </a:t>
            </a:r>
            <a:r>
              <a:rPr lang="en-US" b="1" dirty="0">
                <a:solidFill>
                  <a:srgbClr val="3082BE"/>
                </a:solidFill>
                <a:latin typeface="Garamond" panose="02020404030301010803" pitchFamily="18" charset="0"/>
              </a:rPr>
              <a:t>dark matter physics </a:t>
            </a:r>
            <a:r>
              <a:rPr lang="en-US" dirty="0">
                <a:latin typeface="Garamond" panose="02020404030301010803" pitchFamily="18" charset="0"/>
              </a:rPr>
              <a:t>(constraint on HST forthcoming)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Sequential methods drastically improve constraining power – similar improvements from naïve approach are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computationally untenable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FA3DC47-C11F-804B-9F2C-F5CC7B4FBFD0}"/>
              </a:ext>
            </a:extLst>
          </p:cNvPr>
          <p:cNvCxnSpPr>
            <a:cxnSpLocks/>
          </p:cNvCxnSpPr>
          <p:nvPr/>
        </p:nvCxnSpPr>
        <p:spPr>
          <a:xfrm>
            <a:off x="1441766" y="4010737"/>
            <a:ext cx="930846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895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Cold, Collisionless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F003A-C7CA-574F-A584-FBDBF3BB6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6"/>
            <a:ext cx="5526024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Dark matter clumps and forms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dark matter halos</a:t>
            </a:r>
          </a:p>
          <a:p>
            <a:pPr lvl="1"/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Galaxies</a:t>
            </a:r>
            <a:r>
              <a:rPr lang="en-US" dirty="0">
                <a:latin typeface="Garamond" panose="02020404030301010803" pitchFamily="18" charset="0"/>
              </a:rPr>
              <a:t> form near the center of these halos</a:t>
            </a:r>
          </a:p>
          <a:p>
            <a:r>
              <a:rPr lang="en-US" dirty="0">
                <a:latin typeface="Garamond" panose="02020404030301010803" pitchFamily="18" charset="0"/>
              </a:rPr>
              <a:t>A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halo mass function </a:t>
            </a:r>
            <a:r>
              <a:rPr lang="en-US" dirty="0">
                <a:latin typeface="Garamond" panose="02020404030301010803" pitchFamily="18" charset="0"/>
              </a:rPr>
              <a:t>that extends to sub-solar masses</a:t>
            </a:r>
          </a:p>
          <a:p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DB0E-6CA4-B14E-B249-6DBF8AD68C5C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5F0B9E9-9B7C-7E82-EC4C-6F9081003D26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E77CD82-6321-5353-CEFF-CC847E46FA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2139" y="1707580"/>
            <a:ext cx="5093411" cy="423144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B1BF1A8-B83C-2317-FF03-499A17824758}"/>
              </a:ext>
            </a:extLst>
          </p:cNvPr>
          <p:cNvSpPr txBox="1">
            <a:spLocks/>
          </p:cNvSpPr>
          <p:nvPr/>
        </p:nvSpPr>
        <p:spPr>
          <a:xfrm>
            <a:off x="8863584" y="469682"/>
            <a:ext cx="3031966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1500" dirty="0">
                <a:latin typeface="Garamond" panose="02020404030301010803" pitchFamily="18" charset="0"/>
              </a:rPr>
              <a:t>Rodríguez-Puebla et al., 2016</a:t>
            </a:r>
          </a:p>
        </p:txBody>
      </p:sp>
    </p:spTree>
    <p:extLst>
      <p:ext uri="{BB962C8B-B14F-4D97-AF65-F5344CB8AC3E}">
        <p14:creationId xmlns:p14="http://schemas.microsoft.com/office/powerpoint/2010/main" val="56162270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78142D-3D41-4F5D-A4A5-8C677778CF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EB6E3-5831-6A71-3014-4B86CFA4C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86D01-28B0-4A2E-9A07-37E36F4DE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10D11-375B-6045-9797-DF79A9CC11CC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D46A8-B5AC-CCA4-98B9-843749373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77D5D03-7B25-74AA-F319-6C9E6AE734EE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E1B3095-6EC7-BE81-6890-C461B570B221}"/>
              </a:ext>
            </a:extLst>
          </p:cNvPr>
          <p:cNvSpPr txBox="1">
            <a:spLocks/>
          </p:cNvSpPr>
          <p:nvPr/>
        </p:nvSpPr>
        <p:spPr>
          <a:xfrm>
            <a:off x="838200" y="1647636"/>
            <a:ext cx="10515600" cy="4845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Strong Lensing</a:t>
            </a:r>
          </a:p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Strong gravitational lenses contain rich information about low-mass dark matter halos →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dark matter physics </a:t>
            </a: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(constraint on HST forthcoming)</a:t>
            </a:r>
          </a:p>
          <a:p>
            <a:pPr>
              <a:defRPr/>
            </a:pPr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</a:rPr>
              <a:t>Sequential methods drastically improve constraining power – similar improvements from naïve approach are </a:t>
            </a:r>
            <a:r>
              <a:rPr lang="en-US" b="1" dirty="0">
                <a:solidFill>
                  <a:schemeClr val="bg2"/>
                </a:solidFill>
                <a:latin typeface="Garamond" panose="02020404030301010803" pitchFamily="18" charset="0"/>
              </a:rPr>
              <a:t>computationally untenable</a:t>
            </a:r>
          </a:p>
          <a:p>
            <a:pPr marL="0" indent="0">
              <a:buNone/>
              <a:defRPr/>
            </a:pPr>
            <a:endParaRPr lang="en-US" sz="200" b="1" dirty="0">
              <a:solidFill>
                <a:srgbClr val="2F82BE"/>
              </a:solidFill>
              <a:latin typeface="Garamond" panose="02020404030301010803" pitchFamily="18" charset="0"/>
            </a:endParaRPr>
          </a:p>
          <a:p>
            <a:pPr marL="0" indent="0">
              <a:buNone/>
              <a:defRPr/>
            </a:pPr>
            <a:r>
              <a:rPr lang="en-US" b="1" dirty="0">
                <a:solidFill>
                  <a:prstClr val="black"/>
                </a:solidFill>
                <a:latin typeface="Garamond" panose="02020404030301010803" pitchFamily="18" charset="0"/>
              </a:rPr>
              <a:t>Broader Implications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We need to treat training set generation and model optimization as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interconnected stages</a:t>
            </a:r>
            <a:r>
              <a:rPr lang="en-US" dirty="0">
                <a:solidFill>
                  <a:srgbClr val="2F82BE"/>
                </a:solidFill>
                <a:latin typeface="Garamond" panose="02020404030301010803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of our analysis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MVSS advances have broad applications: allows us to disentangle signals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without simulations or strong theoretical assumptions</a:t>
            </a: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.</a:t>
            </a:r>
          </a:p>
          <a:p>
            <a:pPr marL="0" indent="0">
              <a:buNone/>
              <a:defRPr/>
            </a:pPr>
            <a:endParaRPr lang="en-US" b="1" dirty="0">
              <a:solidFill>
                <a:srgbClr val="2F82BE"/>
              </a:solidFill>
              <a:latin typeface="Garamond" panose="02020404030301010803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7AFE661-1163-E1ED-AD93-BE61CAE32C77}"/>
              </a:ext>
            </a:extLst>
          </p:cNvPr>
          <p:cNvCxnSpPr>
            <a:cxnSpLocks/>
          </p:cNvCxnSpPr>
          <p:nvPr/>
        </p:nvCxnSpPr>
        <p:spPr>
          <a:xfrm>
            <a:off x="1441766" y="4010737"/>
            <a:ext cx="930846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2216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1B27FE-69B9-3B25-0BCA-25D46A1F4E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D9AF9-907E-2607-EC7D-67490B03E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8465"/>
            <a:ext cx="10515600" cy="1146176"/>
          </a:xfrm>
        </p:spPr>
        <p:txBody>
          <a:bodyPr/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Extra Slides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997A157-2637-EA68-9AE5-E8BEE83659C4}"/>
              </a:ext>
            </a:extLst>
          </p:cNvPr>
          <p:cNvCxnSpPr/>
          <p:nvPr/>
        </p:nvCxnSpPr>
        <p:spPr>
          <a:xfrm>
            <a:off x="296449" y="3602651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1A0614E-5D9A-2989-E461-C7B83550B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9452-FDDC-F94F-BC51-6CC26648DA30}" type="datetime1">
              <a:rPr lang="en-US" smtClean="0"/>
              <a:t>8/21/25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62E2E3A-6475-B2FB-1B32-1E045CA90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</p:spTree>
    <p:extLst>
      <p:ext uri="{BB962C8B-B14F-4D97-AF65-F5344CB8AC3E}">
        <p14:creationId xmlns:p14="http://schemas.microsoft.com/office/powerpoint/2010/main" val="23970573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Individual Constraints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CF8E3-53E0-7844-8AF7-D7F1976C5393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007728-B62C-E9D1-6433-BA82F08DC8EE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3EA96ADF-DA57-9A08-F55B-22A21A4CC5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00110"/>
            <a:ext cx="10515600" cy="4856241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9DEB923-CC6B-F311-C0AE-D57DA435CFB1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2022</a:t>
            </a:r>
          </a:p>
        </p:txBody>
      </p:sp>
    </p:spTree>
    <p:extLst>
      <p:ext uri="{BB962C8B-B14F-4D97-AF65-F5344CB8AC3E}">
        <p14:creationId xmlns:p14="http://schemas.microsoft.com/office/powerpoint/2010/main" val="286922879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Individual Constraints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FD80-68C9-9248-A65F-CEA3E70AC64E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007728-B62C-E9D1-6433-BA82F08DC8EE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3EA96ADF-DA57-9A08-F55B-22A21A4CC5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00110"/>
            <a:ext cx="10515600" cy="4856241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B061676-2A73-327D-1A19-15A5F6862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5565" y="3187068"/>
            <a:ext cx="3503858" cy="483864"/>
          </a:xfrm>
          <a:solidFill>
            <a:schemeClr val="bg1"/>
          </a:solidFill>
          <a:ln w="25400">
            <a:solidFill>
              <a:srgbClr val="2F82BE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>
                <a:solidFill>
                  <a:srgbClr val="2F82BE"/>
                </a:solidFill>
                <a:latin typeface="Garamond" panose="02020404030301010803" pitchFamily="18" charset="0"/>
              </a:rPr>
              <a:t>How much Substructure?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F659AA9-1741-2FE8-CCC6-CC4CD8403B59}"/>
              </a:ext>
            </a:extLst>
          </p:cNvPr>
          <p:cNvSpPr txBox="1">
            <a:spLocks/>
          </p:cNvSpPr>
          <p:nvPr/>
        </p:nvSpPr>
        <p:spPr>
          <a:xfrm>
            <a:off x="2182906" y="3193622"/>
            <a:ext cx="2980095" cy="493469"/>
          </a:xfrm>
          <a:prstGeom prst="rect">
            <a:avLst/>
          </a:prstGeom>
          <a:solidFill>
            <a:schemeClr val="bg1"/>
          </a:solidFill>
          <a:ln w="25400">
            <a:solidFill>
              <a:srgbClr val="2F82BE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rgbClr val="2F82BE"/>
                </a:solidFill>
                <a:latin typeface="Garamond" panose="02020404030301010803" pitchFamily="18" charset="0"/>
              </a:rPr>
              <a:t>How Big is the Ring?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614F820-B901-8963-FC69-FD065DD01E6F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2022</a:t>
            </a:r>
          </a:p>
        </p:txBody>
      </p:sp>
    </p:spTree>
    <p:extLst>
      <p:ext uri="{BB962C8B-B14F-4D97-AF65-F5344CB8AC3E}">
        <p14:creationId xmlns:p14="http://schemas.microsoft.com/office/powerpoint/2010/main" val="264433766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386292F-7CB8-EB6B-DB83-646220DF5E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00112"/>
            <a:ext cx="10515600" cy="48562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Individual Constraints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7C74-3CAA-974F-BA7A-8DF39EBFE54F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007728-B62C-E9D1-6433-BA82F08DC8EE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D575722-BB60-065C-D308-C35BCE0D035D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2022</a:t>
            </a:r>
          </a:p>
        </p:txBody>
      </p:sp>
    </p:spTree>
    <p:extLst>
      <p:ext uri="{BB962C8B-B14F-4D97-AF65-F5344CB8AC3E}">
        <p14:creationId xmlns:p14="http://schemas.microsoft.com/office/powerpoint/2010/main" val="242145552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AECEFE-B959-49B0-5A72-D071AD02D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00111"/>
            <a:ext cx="10515600" cy="48562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Individual Constraints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BEF1C-6ABF-6046-8E07-B18A49189827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007728-B62C-E9D1-6433-BA82F08DC8EE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0C430A5-61DC-F6DB-0C74-A743592E8C27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2022</a:t>
            </a:r>
          </a:p>
        </p:txBody>
      </p:sp>
    </p:spTree>
    <p:extLst>
      <p:ext uri="{BB962C8B-B14F-4D97-AF65-F5344CB8AC3E}">
        <p14:creationId xmlns:p14="http://schemas.microsoft.com/office/powerpoint/2010/main" val="171509840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AECEFE-B959-49B0-5A72-D071AD02D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00111"/>
            <a:ext cx="10513920" cy="48554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Individual Constraints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360AA-3A7E-9A43-A004-8BAF9939B850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007728-B62C-E9D1-6433-BA82F08DC8EE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8FE75D2-014E-6C78-3BF2-C54A976C2091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79749A-3C66-FED2-F943-D1F41EDF36E7}"/>
              </a:ext>
            </a:extLst>
          </p:cNvPr>
          <p:cNvSpPr/>
          <p:nvPr/>
        </p:nvSpPr>
        <p:spPr>
          <a:xfrm>
            <a:off x="709325" y="1505777"/>
            <a:ext cx="10771667" cy="4855323"/>
          </a:xfrm>
          <a:prstGeom prst="rect">
            <a:avLst/>
          </a:prstGeom>
          <a:solidFill>
            <a:schemeClr val="bg1">
              <a:alpha val="70468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oogle Shape;607;p33">
            <a:extLst>
              <a:ext uri="{FF2B5EF4-FFF2-40B4-BE49-F238E27FC236}">
                <a16:creationId xmlns:a16="http://schemas.microsoft.com/office/drawing/2014/main" id="{88C77FE4-5131-4E53-F143-907A9E6FFB6C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 l="-101" t="-3311" r="26362" b="70634"/>
          <a:stretch/>
        </p:blipFill>
        <p:spPr>
          <a:xfrm>
            <a:off x="3349790" y="3120316"/>
            <a:ext cx="5490739" cy="640080"/>
          </a:xfrm>
          <a:prstGeom prst="rect">
            <a:avLst/>
          </a:prstGeom>
          <a:solidFill>
            <a:schemeClr val="bg1"/>
          </a:solidFill>
          <a:ln w="25400">
            <a:solidFill>
              <a:srgbClr val="2F82BE"/>
            </a:solidFill>
          </a:ln>
        </p:spPr>
      </p:pic>
    </p:spTree>
    <p:extLst>
      <p:ext uri="{BB962C8B-B14F-4D97-AF65-F5344CB8AC3E}">
        <p14:creationId xmlns:p14="http://schemas.microsoft.com/office/powerpoint/2010/main" val="127375898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AECEFE-B959-49B0-5A72-D071AD02D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00111"/>
            <a:ext cx="10513920" cy="48554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Individual Constraints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C78-B09C-424B-BE64-D7B47A720461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007728-B62C-E9D1-6433-BA82F08DC8EE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C266DF1-3D88-4C7C-0C3B-08C3BD81D3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02088" y="3198424"/>
            <a:ext cx="2617023" cy="483864"/>
          </a:xfrm>
          <a:solidFill>
            <a:schemeClr val="bg1"/>
          </a:solidFill>
          <a:ln w="25400">
            <a:solidFill>
              <a:srgbClr val="2F82BE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>
                <a:solidFill>
                  <a:srgbClr val="2F82BE"/>
                </a:solidFill>
                <a:latin typeface="Garamond" panose="02020404030301010803" pitchFamily="18" charset="0"/>
              </a:rPr>
              <a:t>Prior Dominated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E3CA1B1-192C-B82F-B8B0-C9610A704B90}"/>
              </a:ext>
            </a:extLst>
          </p:cNvPr>
          <p:cNvSpPr txBox="1">
            <a:spLocks/>
          </p:cNvSpPr>
          <p:nvPr/>
        </p:nvSpPr>
        <p:spPr>
          <a:xfrm>
            <a:off x="2182906" y="3193622"/>
            <a:ext cx="2980095" cy="493469"/>
          </a:xfrm>
          <a:prstGeom prst="rect">
            <a:avLst/>
          </a:prstGeom>
          <a:solidFill>
            <a:schemeClr val="bg1"/>
          </a:solidFill>
          <a:ln w="25400">
            <a:solidFill>
              <a:srgbClr val="2F82BE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rgbClr val="2F82BE"/>
                </a:solidFill>
                <a:latin typeface="Garamond" panose="02020404030301010803" pitchFamily="18" charset="0"/>
              </a:rPr>
              <a:t>Data Dominated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8FE75D2-014E-6C78-3BF2-C54A976C2091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2022</a:t>
            </a:r>
          </a:p>
        </p:txBody>
      </p:sp>
    </p:spTree>
    <p:extLst>
      <p:ext uri="{BB962C8B-B14F-4D97-AF65-F5344CB8AC3E}">
        <p14:creationId xmlns:p14="http://schemas.microsoft.com/office/powerpoint/2010/main" val="288406049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25120A3-C73F-C067-078B-F68FFCC69DBB}"/>
              </a:ext>
            </a:extLst>
          </p:cNvPr>
          <p:cNvSpPr txBox="1">
            <a:spLocks/>
          </p:cNvSpPr>
          <p:nvPr/>
        </p:nvSpPr>
        <p:spPr>
          <a:xfrm>
            <a:off x="838200" y="1647636"/>
            <a:ext cx="777239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>
              <a:buClr>
                <a:schemeClr val="dk1"/>
              </a:buClr>
              <a:buSzPts val="1800"/>
            </a:pPr>
            <a:r>
              <a:rPr lang="en-US" dirty="0">
                <a:latin typeface="Garamond"/>
                <a:ea typeface="Garamond"/>
                <a:cs typeface="Garamond"/>
                <a:sym typeface="Garamond"/>
              </a:rPr>
              <a:t>We </a:t>
            </a:r>
            <a:r>
              <a:rPr lang="en-US" b="1" dirty="0">
                <a:solidFill>
                  <a:srgbClr val="2A8CBE"/>
                </a:solidFill>
                <a:latin typeface="Garamond"/>
                <a:ea typeface="Garamond"/>
                <a:cs typeface="Garamond"/>
                <a:sym typeface="Garamond"/>
              </a:rPr>
              <a:t>are</a:t>
            </a:r>
            <a:r>
              <a:rPr lang="en-US" dirty="0">
                <a:latin typeface="Garamond"/>
                <a:ea typeface="Garamond"/>
                <a:cs typeface="Garamond"/>
                <a:sym typeface="Garamond"/>
              </a:rPr>
              <a:t> interested in the hyperparameters </a:t>
            </a:r>
            <a:r>
              <a:rPr lang="el-GR" sz="2400" b="1" dirty="0">
                <a:solidFill>
                  <a:srgbClr val="6AA84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Ω</a:t>
            </a:r>
            <a:r>
              <a:rPr lang="el-GR" dirty="0">
                <a:latin typeface="Garamond"/>
                <a:ea typeface="Garamond"/>
                <a:cs typeface="Garamond"/>
                <a:sym typeface="Garamond"/>
              </a:rPr>
              <a:t>, </a:t>
            </a:r>
            <a:r>
              <a:rPr lang="en-US" dirty="0">
                <a:latin typeface="Garamond"/>
                <a:ea typeface="Garamond"/>
                <a:cs typeface="Garamond"/>
                <a:sym typeface="Garamond"/>
              </a:rPr>
              <a:t>we </a:t>
            </a:r>
            <a:r>
              <a:rPr lang="en-US" b="1" dirty="0">
                <a:solidFill>
                  <a:srgbClr val="2A8CBE"/>
                </a:solidFill>
                <a:latin typeface="Garamond"/>
                <a:ea typeface="Garamond"/>
                <a:cs typeface="Garamond"/>
                <a:sym typeface="Garamond"/>
              </a:rPr>
              <a:t>are not</a:t>
            </a:r>
            <a:r>
              <a:rPr lang="en-US" dirty="0">
                <a:latin typeface="Garamond"/>
                <a:ea typeface="Garamond"/>
                <a:cs typeface="Garamond"/>
                <a:sym typeface="Garamond"/>
              </a:rPr>
              <a:t> interested in assuming </a:t>
            </a:r>
            <a:r>
              <a:rPr lang="el-GR" sz="2400" b="1" dirty="0">
                <a:solidFill>
                  <a:srgbClr val="6AA84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Ω</a:t>
            </a:r>
            <a:r>
              <a:rPr lang="en-US" sz="2400" b="1" baseline="-25000" dirty="0">
                <a:solidFill>
                  <a:srgbClr val="6AA84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train</a:t>
            </a:r>
            <a:r>
              <a:rPr lang="en-US" dirty="0">
                <a:latin typeface="Garamond"/>
                <a:ea typeface="Garamond"/>
                <a:cs typeface="Garamond"/>
                <a:sym typeface="Garamond"/>
              </a:rPr>
              <a:t>:</a:t>
            </a:r>
            <a:endParaRPr lang="en-US" dirty="0"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lang="en-US" dirty="0">
              <a:latin typeface="Garamond"/>
              <a:ea typeface="Garamond"/>
              <a:cs typeface="Garamond"/>
              <a:sym typeface="Garamond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lang="en-US" sz="1200" dirty="0">
              <a:latin typeface="Garamond"/>
              <a:ea typeface="Garamond"/>
              <a:cs typeface="Garamond"/>
              <a:sym typeface="Garamond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lang="en-US" dirty="0">
              <a:latin typeface="Garamond"/>
              <a:ea typeface="Garamond"/>
              <a:cs typeface="Garamond"/>
              <a:sym typeface="Garamond"/>
            </a:endParaRPr>
          </a:p>
        </p:txBody>
      </p:sp>
      <p:cxnSp>
        <p:nvCxnSpPr>
          <p:cNvPr id="618" name="Google Shape;618;g12e4d3e89f5_2_68"/>
          <p:cNvCxnSpPr/>
          <p:nvPr/>
        </p:nvCxnSpPr>
        <p:spPr>
          <a:xfrm>
            <a:off x="296449" y="1349312"/>
            <a:ext cx="11599200" cy="0"/>
          </a:xfrm>
          <a:prstGeom prst="straightConnector1">
            <a:avLst/>
          </a:prstGeom>
          <a:noFill/>
          <a:ln w="19050" cap="flat" cmpd="sng">
            <a:solidFill>
              <a:srgbClr val="3082B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0" name="Google Shape;620;g12e4d3e89f5_2_68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1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>
                <a:latin typeface="Garamond"/>
                <a:ea typeface="Garamond"/>
                <a:cs typeface="Garamond"/>
                <a:sym typeface="Garamond"/>
              </a:rPr>
              <a:t>Hierarchical Modeling with NPEs</a:t>
            </a:r>
            <a:endParaRPr dirty="0"/>
          </a:p>
        </p:txBody>
      </p:sp>
      <p:pic>
        <p:nvPicPr>
          <p:cNvPr id="622" name="Google Shape;622;g12e4d3e89f5_2_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5263" y="2711230"/>
            <a:ext cx="4413601" cy="461625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g12e4d3e89f5_2_68"/>
          <p:cNvSpPr/>
          <p:nvPr/>
        </p:nvSpPr>
        <p:spPr>
          <a:xfrm>
            <a:off x="8751225" y="2364675"/>
            <a:ext cx="3010500" cy="36165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4" name="Google Shape;624;g12e4d3e89f5_2_68"/>
          <p:cNvSpPr/>
          <p:nvPr/>
        </p:nvSpPr>
        <p:spPr>
          <a:xfrm>
            <a:off x="8807450" y="2420900"/>
            <a:ext cx="3010500" cy="36165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5" name="Google Shape;625;g12e4d3e89f5_2_68"/>
          <p:cNvSpPr/>
          <p:nvPr/>
        </p:nvSpPr>
        <p:spPr>
          <a:xfrm>
            <a:off x="8863675" y="2477100"/>
            <a:ext cx="3010500" cy="36165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6" name="Google Shape;626;g12e4d3e89f5_2_68"/>
          <p:cNvSpPr txBox="1"/>
          <p:nvPr/>
        </p:nvSpPr>
        <p:spPr>
          <a:xfrm>
            <a:off x="8868925" y="5564668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lenses </a:t>
            </a:r>
            <a:r>
              <a:rPr lang="en-US" sz="20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</a:t>
            </a:r>
            <a:endParaRPr sz="2000" b="0" i="1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7" name="Google Shape;627;g12e4d3e89f5_2_68"/>
          <p:cNvSpPr/>
          <p:nvPr/>
        </p:nvSpPr>
        <p:spPr>
          <a:xfrm>
            <a:off x="9995300" y="3925000"/>
            <a:ext cx="634800" cy="5964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1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</a:t>
            </a:r>
            <a:r>
              <a:rPr lang="en-US" sz="2400" b="1" i="1" u="none" strike="noStrike" cap="none" baseline="-25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</a:t>
            </a:r>
            <a:endParaRPr sz="2400" b="1" i="1" u="none" strike="noStrike" cap="none" baseline="-250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628" name="Google Shape;628;g12e4d3e89f5_2_68"/>
          <p:cNvGrpSpPr/>
          <p:nvPr/>
        </p:nvGrpSpPr>
        <p:grpSpPr>
          <a:xfrm>
            <a:off x="9956750" y="5095650"/>
            <a:ext cx="711900" cy="667200"/>
            <a:chOff x="8869975" y="5029075"/>
            <a:chExt cx="711900" cy="667200"/>
          </a:xfrm>
        </p:grpSpPr>
        <p:sp>
          <p:nvSpPr>
            <p:cNvPr id="629" name="Google Shape;629;g12e4d3e89f5_2_68"/>
            <p:cNvSpPr/>
            <p:nvPr/>
          </p:nvSpPr>
          <p:spPr>
            <a:xfrm>
              <a:off x="8869975" y="5029075"/>
              <a:ext cx="711900" cy="667200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0" i="1" u="none" strike="noStrike" cap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x</a:t>
              </a:r>
              <a:r>
                <a:rPr lang="en-US" sz="2400" b="0" i="1" u="none" strike="noStrike" cap="none" baseline="-2500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k</a:t>
              </a:r>
              <a:endParaRPr sz="2400" b="0" i="1" u="none" strike="noStrike" cap="none" baseline="-25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630" name="Google Shape;630;g12e4d3e89f5_2_68"/>
            <p:cNvSpPr/>
            <p:nvPr/>
          </p:nvSpPr>
          <p:spPr>
            <a:xfrm>
              <a:off x="8908525" y="5064475"/>
              <a:ext cx="634800" cy="596400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1" i="1" u="none" strike="noStrike" cap="none">
                  <a:solidFill>
                    <a:srgbClr val="FF99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x</a:t>
              </a:r>
              <a:r>
                <a:rPr lang="en-US" sz="2400" b="1" i="1" u="none" strike="noStrike" cap="none" baseline="-25000">
                  <a:solidFill>
                    <a:srgbClr val="FF99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k</a:t>
              </a:r>
              <a:endParaRPr sz="2400" b="1" i="1" u="none" strike="noStrike" cap="none" baseline="-25000"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631" name="Google Shape;631;g12e4d3e89f5_2_68"/>
          <p:cNvSpPr/>
          <p:nvPr/>
        </p:nvSpPr>
        <p:spPr>
          <a:xfrm>
            <a:off x="9995300" y="1444475"/>
            <a:ext cx="634800" cy="5964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1">
                <a:solidFill>
                  <a:srgbClr val="6AA84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Ω</a:t>
            </a:r>
            <a:endParaRPr sz="2400" b="1" i="1" u="none" strike="noStrike" cap="none" baseline="-25000">
              <a:solidFill>
                <a:srgbClr val="6AA84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32" name="Google Shape;632;g12e4d3e89f5_2_68"/>
          <p:cNvCxnSpPr>
            <a:stCxn id="631" idx="4"/>
            <a:endCxn id="633" idx="0"/>
          </p:cNvCxnSpPr>
          <p:nvPr/>
        </p:nvCxnSpPr>
        <p:spPr>
          <a:xfrm>
            <a:off x="10312700" y="2040875"/>
            <a:ext cx="0" cy="850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634" name="Google Shape;634;g12e4d3e89f5_2_68"/>
          <p:cNvCxnSpPr>
            <a:stCxn id="627" idx="4"/>
            <a:endCxn id="630" idx="0"/>
          </p:cNvCxnSpPr>
          <p:nvPr/>
        </p:nvCxnSpPr>
        <p:spPr>
          <a:xfrm>
            <a:off x="10312700" y="4521400"/>
            <a:ext cx="0" cy="609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3" name="Google Shape;633;g12e4d3e89f5_2_68"/>
          <p:cNvSpPr/>
          <p:nvPr/>
        </p:nvSpPr>
        <p:spPr>
          <a:xfrm>
            <a:off x="9995300" y="2891038"/>
            <a:ext cx="634800" cy="5964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1">
                <a:solidFill>
                  <a:srgbClr val="4A86E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θ</a:t>
            </a:r>
            <a:r>
              <a:rPr lang="en-US" sz="2400" b="1" i="1" u="none" strike="noStrike" cap="none" baseline="-25000">
                <a:solidFill>
                  <a:srgbClr val="4A86E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</a:t>
            </a:r>
            <a:endParaRPr sz="2400" b="1" i="1" u="none" strike="noStrike" cap="none" baseline="-25000">
              <a:solidFill>
                <a:srgbClr val="4A86E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35" name="Google Shape;635;g12e4d3e89f5_2_68"/>
          <p:cNvCxnSpPr>
            <a:stCxn id="633" idx="4"/>
            <a:endCxn id="627" idx="0"/>
          </p:cNvCxnSpPr>
          <p:nvPr/>
        </p:nvCxnSpPr>
        <p:spPr>
          <a:xfrm>
            <a:off x="10312700" y="3487438"/>
            <a:ext cx="0" cy="4377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A3F6F7-923D-3C70-00A3-FC5AC8656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7CC0-F277-D84E-8F05-974EEB93037C}" type="datetime1">
              <a:rPr lang="en-US" smtClean="0"/>
              <a:t>8/21/25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134475-3E39-12E3-4DD5-8147F5989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75DB457-411B-F005-6CBB-E406A155AE12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2021</a:t>
            </a:r>
          </a:p>
        </p:txBody>
      </p:sp>
    </p:spTree>
    <p:extLst>
      <p:ext uri="{BB962C8B-B14F-4D97-AF65-F5344CB8AC3E}">
        <p14:creationId xmlns:p14="http://schemas.microsoft.com/office/powerpoint/2010/main" val="84620065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25120A3-C73F-C067-078B-F68FFCC69DBB}"/>
              </a:ext>
            </a:extLst>
          </p:cNvPr>
          <p:cNvSpPr txBox="1">
            <a:spLocks/>
          </p:cNvSpPr>
          <p:nvPr/>
        </p:nvSpPr>
        <p:spPr>
          <a:xfrm>
            <a:off x="838200" y="1647636"/>
            <a:ext cx="777239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>
              <a:buClr>
                <a:schemeClr val="dk1"/>
              </a:buClr>
              <a:buSzPts val="1800"/>
            </a:pPr>
            <a:r>
              <a:rPr lang="en-US" dirty="0">
                <a:latin typeface="Garamond"/>
                <a:ea typeface="Garamond"/>
                <a:cs typeface="Garamond"/>
                <a:sym typeface="Garamond"/>
              </a:rPr>
              <a:t>We </a:t>
            </a:r>
            <a:r>
              <a:rPr lang="en-US" b="1" dirty="0">
                <a:solidFill>
                  <a:srgbClr val="2A8CBE"/>
                </a:solidFill>
                <a:latin typeface="Garamond"/>
                <a:ea typeface="Garamond"/>
                <a:cs typeface="Garamond"/>
                <a:sym typeface="Garamond"/>
              </a:rPr>
              <a:t>are</a:t>
            </a:r>
            <a:r>
              <a:rPr lang="en-US" dirty="0">
                <a:latin typeface="Garamond"/>
                <a:ea typeface="Garamond"/>
                <a:cs typeface="Garamond"/>
                <a:sym typeface="Garamond"/>
              </a:rPr>
              <a:t> interested in the hyperparameters </a:t>
            </a:r>
            <a:r>
              <a:rPr lang="el-GR" sz="2400" b="1" dirty="0">
                <a:solidFill>
                  <a:srgbClr val="6AA84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Ω</a:t>
            </a:r>
            <a:r>
              <a:rPr lang="el-GR" dirty="0">
                <a:latin typeface="Garamond"/>
                <a:ea typeface="Garamond"/>
                <a:cs typeface="Garamond"/>
                <a:sym typeface="Garamond"/>
              </a:rPr>
              <a:t>, </a:t>
            </a:r>
            <a:r>
              <a:rPr lang="en-US" dirty="0">
                <a:latin typeface="Garamond"/>
                <a:ea typeface="Garamond"/>
                <a:cs typeface="Garamond"/>
                <a:sym typeface="Garamond"/>
              </a:rPr>
              <a:t>we </a:t>
            </a:r>
            <a:r>
              <a:rPr lang="en-US" b="1" dirty="0">
                <a:solidFill>
                  <a:srgbClr val="2A8CBE"/>
                </a:solidFill>
                <a:latin typeface="Garamond"/>
                <a:ea typeface="Garamond"/>
                <a:cs typeface="Garamond"/>
                <a:sym typeface="Garamond"/>
              </a:rPr>
              <a:t>are not</a:t>
            </a:r>
            <a:r>
              <a:rPr lang="en-US" dirty="0">
                <a:latin typeface="Garamond"/>
                <a:ea typeface="Garamond"/>
                <a:cs typeface="Garamond"/>
                <a:sym typeface="Garamond"/>
              </a:rPr>
              <a:t> interested in assuming </a:t>
            </a:r>
            <a:r>
              <a:rPr lang="el-GR" sz="2400" b="1" dirty="0">
                <a:solidFill>
                  <a:srgbClr val="6AA84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Ω</a:t>
            </a:r>
            <a:r>
              <a:rPr lang="en-US" sz="2400" b="1" baseline="-25000" dirty="0">
                <a:solidFill>
                  <a:srgbClr val="6AA84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train</a:t>
            </a:r>
            <a:r>
              <a:rPr lang="en-US" dirty="0">
                <a:latin typeface="Garamond"/>
                <a:ea typeface="Garamond"/>
                <a:cs typeface="Garamond"/>
                <a:sym typeface="Garamond"/>
              </a:rPr>
              <a:t>:</a:t>
            </a:r>
            <a:endParaRPr lang="en-US" dirty="0"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lang="en-US" dirty="0">
              <a:latin typeface="Garamond"/>
              <a:ea typeface="Garamond"/>
              <a:cs typeface="Garamond"/>
              <a:sym typeface="Garamond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lang="en-US" sz="1200" dirty="0">
              <a:latin typeface="Garamond"/>
              <a:ea typeface="Garamond"/>
              <a:cs typeface="Garamond"/>
              <a:sym typeface="Garamond"/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dirty="0">
                <a:latin typeface="Garamond"/>
                <a:ea typeface="Garamond"/>
                <a:cs typeface="Garamond"/>
                <a:sym typeface="Garamond"/>
              </a:rPr>
              <a:t>Two birds with one stone: correct for unrepresentative training set (interim prior) and infer </a:t>
            </a:r>
            <a:r>
              <a:rPr lang="en-US" b="1" dirty="0">
                <a:solidFill>
                  <a:srgbClr val="2A8CBE"/>
                </a:solidFill>
                <a:latin typeface="Garamond"/>
                <a:ea typeface="Garamond"/>
                <a:cs typeface="Garamond"/>
                <a:sym typeface="Garamond"/>
              </a:rPr>
              <a:t>true hyperparameters</a:t>
            </a:r>
            <a:r>
              <a:rPr lang="en-US" dirty="0">
                <a:latin typeface="Garamond"/>
                <a:ea typeface="Garamond"/>
                <a:cs typeface="Garamond"/>
                <a:sym typeface="Garamond"/>
              </a:rPr>
              <a:t>:</a:t>
            </a: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lang="en-US" dirty="0">
              <a:latin typeface="Garamond"/>
              <a:ea typeface="Garamond"/>
              <a:cs typeface="Garamond"/>
              <a:sym typeface="Garamond"/>
            </a:endParaRPr>
          </a:p>
        </p:txBody>
      </p:sp>
      <p:cxnSp>
        <p:nvCxnSpPr>
          <p:cNvPr id="618" name="Google Shape;618;g12e4d3e89f5_2_68"/>
          <p:cNvCxnSpPr/>
          <p:nvPr/>
        </p:nvCxnSpPr>
        <p:spPr>
          <a:xfrm>
            <a:off x="296449" y="1349312"/>
            <a:ext cx="11599200" cy="0"/>
          </a:xfrm>
          <a:prstGeom prst="straightConnector1">
            <a:avLst/>
          </a:prstGeom>
          <a:noFill/>
          <a:ln w="19050" cap="flat" cmpd="sng">
            <a:solidFill>
              <a:srgbClr val="3082B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0" name="Google Shape;620;g12e4d3e89f5_2_68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1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>
                <a:latin typeface="Garamond"/>
                <a:ea typeface="Garamond"/>
                <a:cs typeface="Garamond"/>
                <a:sym typeface="Garamond"/>
              </a:rPr>
              <a:t>Hierarchical Modeling with NPEs</a:t>
            </a:r>
            <a:endParaRPr dirty="0"/>
          </a:p>
        </p:txBody>
      </p:sp>
      <p:pic>
        <p:nvPicPr>
          <p:cNvPr id="622" name="Google Shape;622;g12e4d3e89f5_2_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5263" y="2711230"/>
            <a:ext cx="4413601" cy="4616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A3F6F7-923D-3C70-00A3-FC5AC8656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1E71B-CAC8-AF46-B345-80207180AC23}" type="datetime1">
              <a:rPr lang="en-US" smtClean="0"/>
              <a:t>8/21/25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134475-3E39-12E3-4DD5-8147F5989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pic>
        <p:nvPicPr>
          <p:cNvPr id="5" name="Google Shape;647;g12e4d3e89f5_2_94">
            <a:extLst>
              <a:ext uri="{FF2B5EF4-FFF2-40B4-BE49-F238E27FC236}">
                <a16:creationId xmlns:a16="http://schemas.microsoft.com/office/drawing/2014/main" id="{481BCE70-C9CA-BC38-AFBA-92D56BAB5D1A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8201" y="4632151"/>
            <a:ext cx="10515599" cy="154551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F3C7131-7355-BC60-CC4C-67BDB723DDC5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2021</a:t>
            </a:r>
          </a:p>
        </p:txBody>
      </p:sp>
    </p:spTree>
    <p:extLst>
      <p:ext uri="{BB962C8B-B14F-4D97-AF65-F5344CB8AC3E}">
        <p14:creationId xmlns:p14="http://schemas.microsoft.com/office/powerpoint/2010/main" val="2887408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Cold, Collisionless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F003A-C7CA-574F-A584-FBDBF3BB6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6"/>
            <a:ext cx="5526024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Dark matter clumps and forms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dark matter halos</a:t>
            </a:r>
          </a:p>
          <a:p>
            <a:pPr lvl="1"/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Galaxies</a:t>
            </a:r>
            <a:r>
              <a:rPr lang="en-US" dirty="0">
                <a:latin typeface="Garamond" panose="02020404030301010803" pitchFamily="18" charset="0"/>
              </a:rPr>
              <a:t> form near the center of these halos</a:t>
            </a:r>
          </a:p>
          <a:p>
            <a:r>
              <a:rPr lang="en-US" dirty="0">
                <a:latin typeface="Garamond" panose="02020404030301010803" pitchFamily="18" charset="0"/>
              </a:rPr>
              <a:t>A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halo mass function </a:t>
            </a:r>
            <a:r>
              <a:rPr lang="en-US" dirty="0">
                <a:latin typeface="Garamond" panose="02020404030301010803" pitchFamily="18" charset="0"/>
              </a:rPr>
              <a:t>that extends to sub-solar masses</a:t>
            </a:r>
          </a:p>
          <a:p>
            <a:r>
              <a:rPr lang="en-US" dirty="0">
                <a:latin typeface="Garamond" panose="02020404030301010803" pitchFamily="18" charset="0"/>
              </a:rPr>
              <a:t>Halos grow through a process of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hierarchical merging </a:t>
            </a:r>
          </a:p>
          <a:p>
            <a:pPr lvl="1"/>
            <a:r>
              <a:rPr lang="en-US" b="1" dirty="0" err="1">
                <a:solidFill>
                  <a:srgbClr val="2F82BE"/>
                </a:solidFill>
                <a:latin typeface="Garamond" panose="02020404030301010803" pitchFamily="18" charset="0"/>
              </a:rPr>
              <a:t>Subhalos</a:t>
            </a:r>
            <a:r>
              <a:rPr lang="en-US" dirty="0">
                <a:latin typeface="Garamond" panose="02020404030301010803" pitchFamily="18" charset="0"/>
              </a:rPr>
              <a:t> within larger host halos</a:t>
            </a:r>
            <a:endParaRPr lang="en-US" b="1" dirty="0">
              <a:solidFill>
                <a:srgbClr val="2F82BE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CD58A-C12B-904D-BA5A-5FB890A3CF72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5F0B9E9-9B7C-7E82-EC4C-6F9081003D26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BAE25B4-B6C5-46FF-CB4B-68D884F24346}"/>
              </a:ext>
            </a:extLst>
          </p:cNvPr>
          <p:cNvSpPr txBox="1">
            <a:spLocks/>
          </p:cNvSpPr>
          <p:nvPr/>
        </p:nvSpPr>
        <p:spPr>
          <a:xfrm>
            <a:off x="9700990" y="469682"/>
            <a:ext cx="2194560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Nadler et al., 2023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AD7DF8D9-59A7-8144-2652-FA1342280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224" y="1511302"/>
            <a:ext cx="5671276" cy="471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92722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18761-919B-39A1-775E-AA5C33E43F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D8A81-C9E1-5651-12ED-904912E33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Limits: Optimization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DA392-96CA-5839-3F0B-AEB71A6E8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3C77-52CA-A94F-A233-F25954EAED65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7E1028-14CA-6569-8D8A-E831B835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1E47E30-5F27-5FE4-7561-8E679AE4C55E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EAAD37C-B0B7-3115-6D5B-78D565087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1511302"/>
            <a:ext cx="10515600" cy="48608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48D45-9969-2E3A-5951-C64BA79C52A3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  <a:hlinkClick r:id="rId4"/>
              </a:rPr>
              <a:t>Wagner-Carena et al., 2024</a:t>
            </a:r>
            <a:endParaRPr lang="en-US" sz="15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74229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18761-919B-39A1-775E-AA5C33E43F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B1185FC-D4C4-E617-E811-7A66F191F5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7" y="1511302"/>
            <a:ext cx="10515600" cy="48787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BD8A81-C9E1-5651-12ED-904912E33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Limits: Model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DA392-96CA-5839-3F0B-AEB71A6E8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0C64-6511-E143-A0B3-46EEB5540822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7E1028-14CA-6569-8D8A-E831B835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1E47E30-5F27-5FE4-7561-8E679AE4C55E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2175D-5EE7-08F8-17A5-91A4151B9B71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  <a:hlinkClick r:id="rId4"/>
              </a:rPr>
              <a:t>Wagner-Carena et al., 2024</a:t>
            </a:r>
            <a:endParaRPr lang="en-US" sz="15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68934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255496-5D54-7EDC-C1A7-E036A6C333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FE151D2-BEB8-FC3C-D496-3DAB86D6A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4" y="1451234"/>
            <a:ext cx="10515603" cy="49370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1FF32F-B680-177E-ECD8-3A95CB5B6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Limits: Training Set Size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D1FD5-C1A8-1A33-3540-B519DC88F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04CB1-C1A3-C74B-A60A-B2F3E9E0D3D3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E6A470-7725-3F63-829E-0B9C291D4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6046322-A63F-4112-37CE-71D0B6AA67BC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E196C-EBAB-541E-B0AE-3A51B1C01B10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  <a:hlinkClick r:id="rId4"/>
              </a:rPr>
              <a:t>Wagner-Carena et al., 2024</a:t>
            </a:r>
            <a:endParaRPr lang="en-US" sz="15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64524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C11D72-C7CF-1711-1A81-93669ECDA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9CED59-CE05-18DD-0648-50CF17D74BE2}"/>
              </a:ext>
            </a:extLst>
          </p:cNvPr>
          <p:cNvCxnSpPr>
            <a:cxnSpLocks/>
          </p:cNvCxnSpPr>
          <p:nvPr/>
        </p:nvCxnSpPr>
        <p:spPr>
          <a:xfrm>
            <a:off x="296449" y="1349312"/>
            <a:ext cx="7231693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7978235-5D63-5473-4F84-37C4F6FA4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Image Data: Contrastive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AE1D1C6-FF92-B828-C2EE-39C2FBDEB0AC}"/>
              </a:ext>
            </a:extLst>
          </p:cNvPr>
          <p:cNvSpPr txBox="1">
            <a:spLocks/>
          </p:cNvSpPr>
          <p:nvPr/>
        </p:nvSpPr>
        <p:spPr>
          <a:xfrm>
            <a:off x="838200" y="1647636"/>
            <a:ext cx="59133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Garamond" panose="02020404030301010803" pitchFamily="18" charset="0"/>
              </a:rPr>
              <a:t>Two views: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Pure grass </a:t>
            </a:r>
            <a:r>
              <a:rPr lang="en-US" dirty="0">
                <a:latin typeface="Garamond" panose="02020404030301010803" pitchFamily="18" charset="0"/>
              </a:rPr>
              <a:t>background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Mixture</a:t>
            </a:r>
            <a:r>
              <a:rPr lang="en-US" dirty="0">
                <a:latin typeface="Garamond" panose="02020404030301010803" pitchFamily="18" charset="0"/>
              </a:rPr>
              <a:t> of digits and grass background</a:t>
            </a:r>
          </a:p>
          <a:p>
            <a:r>
              <a:rPr lang="en-US" dirty="0">
                <a:latin typeface="Garamond" panose="02020404030301010803" pitchFamily="18" charset="0"/>
              </a:rPr>
              <a:t>Assume we have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noisy</a:t>
            </a:r>
            <a:r>
              <a:rPr lang="en-US" dirty="0">
                <a:latin typeface="Garamond" panose="02020404030301010803" pitchFamily="18" charset="0"/>
              </a:rPr>
              <a:t> and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incomplete</a:t>
            </a:r>
            <a:r>
              <a:rPr lang="en-US" dirty="0">
                <a:latin typeface="Garamond" panose="02020404030301010803" pitchFamily="18" charset="0"/>
              </a:rPr>
              <a:t> data</a:t>
            </a:r>
          </a:p>
          <a:p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Goal</a:t>
            </a:r>
            <a:r>
              <a:rPr lang="en-US" dirty="0">
                <a:latin typeface="Garamond" panose="02020404030301010803" pitchFamily="18" charset="0"/>
              </a:rPr>
              <a:t>: separate two source distributions</a:t>
            </a:r>
          </a:p>
          <a:p>
            <a:pPr lvl="1"/>
            <a:r>
              <a:rPr lang="en-US" dirty="0">
                <a:latin typeface="Garamond" panose="02020404030301010803" pitchFamily="18" charset="0"/>
              </a:rPr>
              <a:t>Start by training initial grass distribution from first view, then train MNIST distribution using second view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D83C835-7DCA-A4D0-CEDD-F31B04F49809}"/>
              </a:ext>
            </a:extLst>
          </p:cNvPr>
          <p:cNvSpPr/>
          <p:nvPr/>
        </p:nvSpPr>
        <p:spPr>
          <a:xfrm>
            <a:off x="8610600" y="193355"/>
            <a:ext cx="1371600" cy="295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AD1CC24-6C25-5DE1-F565-28F1BC61B11F}"/>
              </a:ext>
            </a:extLst>
          </p:cNvPr>
          <p:cNvSpPr/>
          <p:nvPr/>
        </p:nvSpPr>
        <p:spPr>
          <a:xfrm>
            <a:off x="6976998" y="1687084"/>
            <a:ext cx="4736674" cy="10435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3CED892-2DD7-0E85-797C-A45907F479C0}"/>
              </a:ext>
            </a:extLst>
          </p:cNvPr>
          <p:cNvSpPr/>
          <p:nvPr/>
        </p:nvSpPr>
        <p:spPr>
          <a:xfrm>
            <a:off x="6928063" y="4078106"/>
            <a:ext cx="4736674" cy="10435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collage of images of different shapes&#10;&#10;AI-generated content may be incorrect.">
            <a:extLst>
              <a:ext uri="{FF2B5EF4-FFF2-40B4-BE49-F238E27FC236}">
                <a16:creationId xmlns:a16="http://schemas.microsoft.com/office/drawing/2014/main" id="{58D1E6BA-F70F-2D58-0616-B5393F115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1951" y="136525"/>
            <a:ext cx="5073599" cy="622119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77F969F-9B27-6425-B7CB-3F5675AB68BB}"/>
              </a:ext>
            </a:extLst>
          </p:cNvPr>
          <p:cNvSpPr/>
          <p:nvPr/>
        </p:nvSpPr>
        <p:spPr>
          <a:xfrm>
            <a:off x="7096759" y="1620080"/>
            <a:ext cx="4736674" cy="1083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9F37D1-6ECD-DA92-E8BA-F87BFBF12D7D}"/>
              </a:ext>
            </a:extLst>
          </p:cNvPr>
          <p:cNvSpPr/>
          <p:nvPr/>
        </p:nvSpPr>
        <p:spPr>
          <a:xfrm>
            <a:off x="7127817" y="3930732"/>
            <a:ext cx="4736674" cy="130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918D7E-E333-0A73-1231-2D1DDAB4C40A}"/>
              </a:ext>
            </a:extLst>
          </p:cNvPr>
          <p:cNvSpPr/>
          <p:nvPr/>
        </p:nvSpPr>
        <p:spPr>
          <a:xfrm>
            <a:off x="8360229" y="114657"/>
            <a:ext cx="2030680" cy="295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8D1AA428-B269-C608-1EED-84B943E44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3F0FB-5202-8246-A9E1-EEC23223E514}" type="datetime1">
              <a:rPr lang="en-US" smtClean="0"/>
              <a:t>8/21/25</a:t>
            </a:fld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3EF9DF03-63B4-C42F-C7B9-89A459AF6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</p:spTree>
    <p:extLst>
      <p:ext uri="{BB962C8B-B14F-4D97-AF65-F5344CB8AC3E}">
        <p14:creationId xmlns:p14="http://schemas.microsoft.com/office/powerpoint/2010/main" val="243943915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EA6D4C-765A-9C5F-C5F0-60301A88D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8CC765E-6356-2577-6D86-7336AFBA6831}"/>
              </a:ext>
            </a:extLst>
          </p:cNvPr>
          <p:cNvCxnSpPr>
            <a:cxnSpLocks/>
          </p:cNvCxnSpPr>
          <p:nvPr/>
        </p:nvCxnSpPr>
        <p:spPr>
          <a:xfrm>
            <a:off x="296449" y="1349312"/>
            <a:ext cx="7231693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AED3E61-26A6-2E19-AB75-F7196B3A7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Image Data: Contrastive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8B60BD-766F-15AE-742D-0465895FF81D}"/>
              </a:ext>
            </a:extLst>
          </p:cNvPr>
          <p:cNvSpPr txBox="1">
            <a:spLocks/>
          </p:cNvSpPr>
          <p:nvPr/>
        </p:nvSpPr>
        <p:spPr>
          <a:xfrm>
            <a:off x="838200" y="1647636"/>
            <a:ext cx="59133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Garamond" panose="02020404030301010803" pitchFamily="18" charset="0"/>
              </a:rPr>
              <a:t>Two views: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Pure grass </a:t>
            </a:r>
            <a:r>
              <a:rPr lang="en-US" dirty="0">
                <a:latin typeface="Garamond" panose="02020404030301010803" pitchFamily="18" charset="0"/>
              </a:rPr>
              <a:t>background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Mixture</a:t>
            </a:r>
            <a:r>
              <a:rPr lang="en-US" dirty="0">
                <a:latin typeface="Garamond" panose="02020404030301010803" pitchFamily="18" charset="0"/>
              </a:rPr>
              <a:t> of digits and grass background</a:t>
            </a:r>
          </a:p>
          <a:p>
            <a:r>
              <a:rPr lang="en-US" dirty="0">
                <a:latin typeface="Garamond" panose="02020404030301010803" pitchFamily="18" charset="0"/>
              </a:rPr>
              <a:t>Assume we have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noisy</a:t>
            </a:r>
            <a:r>
              <a:rPr lang="en-US" dirty="0">
                <a:latin typeface="Garamond" panose="02020404030301010803" pitchFamily="18" charset="0"/>
              </a:rPr>
              <a:t> and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incomplete</a:t>
            </a:r>
            <a:r>
              <a:rPr lang="en-US" dirty="0">
                <a:latin typeface="Garamond" panose="02020404030301010803" pitchFamily="18" charset="0"/>
              </a:rPr>
              <a:t> data</a:t>
            </a:r>
          </a:p>
          <a:p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Goal</a:t>
            </a:r>
            <a:r>
              <a:rPr lang="en-US" dirty="0">
                <a:latin typeface="Garamond" panose="02020404030301010803" pitchFamily="18" charset="0"/>
              </a:rPr>
              <a:t>: separate two source distributions</a:t>
            </a:r>
          </a:p>
          <a:p>
            <a:pPr lvl="1"/>
            <a:r>
              <a:rPr lang="en-US" dirty="0">
                <a:latin typeface="Garamond" panose="02020404030301010803" pitchFamily="18" charset="0"/>
              </a:rPr>
              <a:t>Start by training initial grass distribution from first view, then train MNIST distribution using second view</a:t>
            </a:r>
          </a:p>
          <a:p>
            <a:r>
              <a:rPr lang="en-US" dirty="0">
                <a:latin typeface="Garamond" panose="02020404030301010803" pitchFamily="18" charset="0"/>
              </a:rPr>
              <a:t>Successfully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 disentangled sources!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DEC5A53-2616-84FB-D9B1-712603846C5D}"/>
              </a:ext>
            </a:extLst>
          </p:cNvPr>
          <p:cNvSpPr/>
          <p:nvPr/>
        </p:nvSpPr>
        <p:spPr>
          <a:xfrm>
            <a:off x="8610600" y="193355"/>
            <a:ext cx="1371600" cy="295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B9AA6C6-4C50-D6BF-574F-7EC3554E202F}"/>
              </a:ext>
            </a:extLst>
          </p:cNvPr>
          <p:cNvSpPr/>
          <p:nvPr/>
        </p:nvSpPr>
        <p:spPr>
          <a:xfrm>
            <a:off x="6976998" y="1687084"/>
            <a:ext cx="4736674" cy="10435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7C2E424-1FDC-359F-5FB7-FCFC8DEBC434}"/>
              </a:ext>
            </a:extLst>
          </p:cNvPr>
          <p:cNvSpPr/>
          <p:nvPr/>
        </p:nvSpPr>
        <p:spPr>
          <a:xfrm>
            <a:off x="6928063" y="4078106"/>
            <a:ext cx="4736674" cy="10435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collage of images of different shapes&#10;&#10;AI-generated content may be incorrect.">
            <a:extLst>
              <a:ext uri="{FF2B5EF4-FFF2-40B4-BE49-F238E27FC236}">
                <a16:creationId xmlns:a16="http://schemas.microsoft.com/office/drawing/2014/main" id="{CD666121-ECD6-AB03-8A06-FA2373249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1951" y="136525"/>
            <a:ext cx="5073599" cy="6221199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A6A82DD-C9AD-0F5D-2F67-8EAF8D670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B4B41-72D8-1840-8D9F-8025D82CE711}" type="datetime1">
              <a:rPr lang="en-US" smtClean="0"/>
              <a:t>8/21/25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3046AF8-7F09-5E72-F8E3-E5C187066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</p:spTree>
    <p:extLst>
      <p:ext uri="{BB962C8B-B14F-4D97-AF65-F5344CB8AC3E}">
        <p14:creationId xmlns:p14="http://schemas.microsoft.com/office/powerpoint/2010/main" val="136468149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AFDD59-25FE-63EA-30CE-86D6386ABF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F6467-194F-D8B3-5E83-4FDA0B3AB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47636"/>
            <a:ext cx="10515599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Start with observed samples and perturb them through a diffusion process given by the SDE:</a:t>
            </a:r>
          </a:p>
          <a:p>
            <a:pPr marL="0" indent="0">
              <a:buNone/>
            </a:pPr>
            <a:endParaRPr lang="en-US" sz="4000" dirty="0">
              <a:latin typeface="Garamond" panose="02020404030301010803" pitchFamily="18" charset="0"/>
            </a:endParaRPr>
          </a:p>
          <a:p>
            <a:r>
              <a:rPr lang="en-US" dirty="0">
                <a:latin typeface="Garamond" panose="02020404030301010803" pitchFamily="18" charset="0"/>
              </a:rPr>
              <a:t>The reverse SDE is given by:</a:t>
            </a:r>
          </a:p>
          <a:p>
            <a:endParaRPr lang="en-US" sz="4400" dirty="0">
              <a:latin typeface="Garamond" panose="02020404030301010803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2471C2E-8C03-F7DC-909A-F62CC9927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3811453"/>
            <a:ext cx="7772400" cy="4940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BB943-843E-9CC9-5AFD-7AF76B5C6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Review: Diffusion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43E0B3-7DC6-C502-3C90-479A62229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6162-3D57-FD4B-A0C2-BD58B7A06D52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77FEC7-7684-4BC5-8636-60E2C215D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AEB575B-5731-1956-1318-278668C7391F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A7305FDB-B6A3-7D55-E65A-BAD5A97E0F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4671" y="2645779"/>
            <a:ext cx="3842657" cy="40076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85533AE-3E0B-4131-6883-3BB2C8D53031}"/>
              </a:ext>
            </a:extLst>
          </p:cNvPr>
          <p:cNvSpPr/>
          <p:nvPr/>
        </p:nvSpPr>
        <p:spPr>
          <a:xfrm>
            <a:off x="5438899" y="3811453"/>
            <a:ext cx="2208810" cy="494008"/>
          </a:xfrm>
          <a:prstGeom prst="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14F9BAD-74DB-538E-B2AD-F1CB978A2C94}"/>
              </a:ext>
            </a:extLst>
          </p:cNvPr>
          <p:cNvSpPr txBox="1">
            <a:spLocks/>
          </p:cNvSpPr>
          <p:nvPr/>
        </p:nvSpPr>
        <p:spPr>
          <a:xfrm>
            <a:off x="9700990" y="469682"/>
            <a:ext cx="2194560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Song et al., 2021</a:t>
            </a:r>
          </a:p>
        </p:txBody>
      </p:sp>
    </p:spTree>
    <p:extLst>
      <p:ext uri="{BB962C8B-B14F-4D97-AF65-F5344CB8AC3E}">
        <p14:creationId xmlns:p14="http://schemas.microsoft.com/office/powerpoint/2010/main" val="158954458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70973E-09B3-A8D3-05BD-F0BF4043AD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3E2B8-0FE7-80C8-F449-D1489FD8A0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47636"/>
            <a:ext cx="10515599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Start with observed samples and perturb them through a diffusion process given by the SDE:</a:t>
            </a: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The reverse SDE is given by:</a:t>
            </a:r>
          </a:p>
          <a:p>
            <a:endParaRPr lang="en-US" sz="4400" dirty="0">
              <a:latin typeface="Garamond" panose="02020404030301010803" pitchFamily="18" charset="0"/>
            </a:endParaRPr>
          </a:p>
          <a:p>
            <a:r>
              <a:rPr lang="en-US" dirty="0">
                <a:latin typeface="Garamond" panose="02020404030301010803" pitchFamily="18" charset="0"/>
              </a:rPr>
              <a:t>With enough perturbation, final timestep is equivalent to noise. </a:t>
            </a:r>
          </a:p>
          <a:p>
            <a:r>
              <a:rPr lang="en-US" dirty="0">
                <a:latin typeface="Garamond" panose="02020404030301010803" pitchFamily="18" charset="0"/>
              </a:rPr>
              <a:t>Integrating backwards with reverse SDE gives a sample from the original distribution. We just need the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score. </a:t>
            </a:r>
            <a:r>
              <a:rPr lang="en-US" dirty="0">
                <a:latin typeface="Garamond" panose="02020404030301010803" pitchFamily="18" charset="0"/>
              </a:rPr>
              <a:t>Train a model to estimate it.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5BB0C6-2C60-7D62-1713-92CA0F7B5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Review: Diffusion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2108D-91BF-3225-B651-26EABF80C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2ADD7-B1B0-8C42-8BEE-A429EADE64E6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53DAF4-97D5-C849-1E1C-090EE192B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E15B8D9-182D-77AC-80C8-71671CB997A4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47DC67F-BEE5-F48A-EDC5-C342452CB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4323" y="1408581"/>
            <a:ext cx="6443353" cy="3084523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64AA664-EBA3-85F9-D0EF-A040E3040918}"/>
              </a:ext>
            </a:extLst>
          </p:cNvPr>
          <p:cNvSpPr txBox="1">
            <a:spLocks/>
          </p:cNvSpPr>
          <p:nvPr/>
        </p:nvSpPr>
        <p:spPr>
          <a:xfrm>
            <a:off x="9700990" y="469682"/>
            <a:ext cx="2194560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Song et al., 2021</a:t>
            </a:r>
          </a:p>
        </p:txBody>
      </p:sp>
    </p:spTree>
    <p:extLst>
      <p:ext uri="{BB962C8B-B14F-4D97-AF65-F5344CB8AC3E}">
        <p14:creationId xmlns:p14="http://schemas.microsoft.com/office/powerpoint/2010/main" val="195749889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91FB77-E08A-EC43-3DF2-AA9F873A63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1B3A2-57DB-E21C-6ACC-13A8808FE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Review: Diffusion Models as Priors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D211F-CC3E-5F14-4E5A-F07C3796C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47636"/>
            <a:ext cx="10515599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What if we want to condition on an observation? We need the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score of the posterior</a:t>
            </a:r>
            <a:r>
              <a:rPr lang="en-US" dirty="0">
                <a:latin typeface="Garamond" panose="02020404030301010803" pitchFamily="18" charset="0"/>
              </a:rPr>
              <a:t>:</a:t>
            </a:r>
          </a:p>
          <a:p>
            <a:endParaRPr lang="en-US" sz="4000" dirty="0">
              <a:latin typeface="Garamond" panose="02020404030301010803" pitchFamily="18" charset="0"/>
            </a:endParaRPr>
          </a:p>
          <a:p>
            <a:r>
              <a:rPr lang="en-US" dirty="0">
                <a:latin typeface="Garamond" panose="02020404030301010803" pitchFamily="18" charset="0"/>
              </a:rPr>
              <a:t>From Bayes rule:</a:t>
            </a:r>
          </a:p>
          <a:p>
            <a:endParaRPr lang="en-US" sz="4000" dirty="0">
              <a:latin typeface="Garamond" panose="02020404030301010803" pitchFamily="18" charset="0"/>
            </a:endParaRPr>
          </a:p>
          <a:p>
            <a:r>
              <a:rPr lang="en-US" dirty="0">
                <a:latin typeface="Garamond" panose="02020404030301010803" pitchFamily="18" charset="0"/>
              </a:rPr>
              <a:t>First term we already have, second term comes from integral: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24C78-3709-FCBA-B377-CF13BB266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AB5E-F11F-6E4F-9374-29AAF9960D4E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ED88DB-0DEF-C035-9B35-522CDE3E7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D96E0DC-D966-0560-87FD-8DBF2DE952D3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29C9B1AF-BE0D-A4C0-7CC4-5E8C114CB3BC}"/>
              </a:ext>
            </a:extLst>
          </p:cNvPr>
          <p:cNvSpPr/>
          <p:nvPr/>
        </p:nvSpPr>
        <p:spPr>
          <a:xfrm>
            <a:off x="5355771" y="2552539"/>
            <a:ext cx="2375065" cy="494008"/>
          </a:xfrm>
          <a:prstGeom prst="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220C177-73CB-23BB-B613-EEDED3B1C9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798" y="2571978"/>
            <a:ext cx="7772400" cy="4745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A393EC-75A3-04A6-7761-A7198F8388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798" y="3822331"/>
            <a:ext cx="7772400" cy="3849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EE2B79-2F56-322E-E6AA-9690050C22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2205" y="4983093"/>
            <a:ext cx="4627585" cy="755524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3923EA1-407D-63FB-682C-670A3BC66033}"/>
              </a:ext>
            </a:extLst>
          </p:cNvPr>
          <p:cNvSpPr txBox="1">
            <a:spLocks/>
          </p:cNvSpPr>
          <p:nvPr/>
        </p:nvSpPr>
        <p:spPr>
          <a:xfrm>
            <a:off x="9700990" y="469682"/>
            <a:ext cx="2194560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Song et al., 2021</a:t>
            </a:r>
          </a:p>
        </p:txBody>
      </p:sp>
    </p:spTree>
    <p:extLst>
      <p:ext uri="{BB962C8B-B14F-4D97-AF65-F5344CB8AC3E}">
        <p14:creationId xmlns:p14="http://schemas.microsoft.com/office/powerpoint/2010/main" val="113923963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DC2BAC-A430-D682-FF19-372BBDA965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53681-6C37-212A-6CFD-FE9888722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Review: Diffusion Priors from Observations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CE827-79AD-259E-BC97-DFF80F0C5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580F-C02E-1D44-AE35-DB356CADB72B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77F3A3-EEB6-1233-9818-7D7673B3B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A8A78A-3988-449F-8581-87D3D9625B68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925AB2B-3EE4-0847-1860-B63D073F6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825"/>
            <a:ext cx="5515099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In MVSS, we don’t know the prior, so we still can’t sample from the likelihood. The solution is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Expectation-Maximization</a:t>
            </a:r>
            <a:r>
              <a:rPr lang="en-US" b="1" dirty="0">
                <a:latin typeface="Garamond" panose="02020404030301010803" pitchFamily="18" charset="0"/>
              </a:rPr>
              <a:t>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Garamond" panose="02020404030301010803" pitchFamily="18" charset="0"/>
              </a:rPr>
              <a:t>Start from an initial diffusion model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Expectation:</a:t>
            </a:r>
            <a:r>
              <a:rPr lang="en-US" dirty="0">
                <a:latin typeface="Garamond" panose="02020404030301010803" pitchFamily="18" charset="0"/>
              </a:rPr>
              <a:t> Sample from the posterior of your observations given current diffusion model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Maximization:</a:t>
            </a:r>
            <a:r>
              <a:rPr lang="en-US" dirty="0">
                <a:latin typeface="Garamond" panose="02020404030301010803" pitchFamily="18" charset="0"/>
              </a:rPr>
              <a:t> Fit the diffusion model to posterior samples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Garamond" panose="02020404030301010803" pitchFamily="18" charset="0"/>
              </a:rPr>
              <a:t>Return to step 2 until converged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9BCA465-47FE-20CF-837C-18E85D5B2896}"/>
              </a:ext>
            </a:extLst>
          </p:cNvPr>
          <p:cNvSpPr txBox="1">
            <a:spLocks/>
          </p:cNvSpPr>
          <p:nvPr/>
        </p:nvSpPr>
        <p:spPr>
          <a:xfrm>
            <a:off x="9700990" y="469682"/>
            <a:ext cx="2194560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1500" dirty="0">
                <a:latin typeface="Garamond" panose="02020404030301010803" pitchFamily="18" charset="0"/>
              </a:rPr>
              <a:t>Rozet et al., 2024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>
              <a:latin typeface="Garamond" panose="02020404030301010803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900A4F-4FFC-BE45-AB11-4C6751AF7D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4375" y="1408025"/>
            <a:ext cx="3869425" cy="4889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44402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C615CA-8763-F00A-2FA9-4DF99F66D2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BD4E549F-DBA7-F58B-4A4A-98D5E80E2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80" y="214828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7BCA6F-CADB-27CD-6973-5AE80AF08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Joint Posterior Sampling with Diffusion Priors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C5C120B-B98B-FEB2-FDA1-167AB49CEFC0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787F123-D62A-9C72-1ACD-528703EFA00C}"/>
              </a:ext>
            </a:extLst>
          </p:cNvPr>
          <p:cNvSpPr txBox="1">
            <a:spLocks/>
          </p:cNvSpPr>
          <p:nvPr/>
        </p:nvSpPr>
        <p:spPr>
          <a:xfrm>
            <a:off x="7788925" y="271971"/>
            <a:ext cx="4106625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Wagner-Carena, </a:t>
            </a:r>
            <a:r>
              <a:rPr lang="en-US" sz="1600" dirty="0" err="1">
                <a:latin typeface="Garamond" panose="02020404030301010803" pitchFamily="18" charset="0"/>
              </a:rPr>
              <a:t>Akhmetzhanova</a:t>
            </a:r>
            <a:r>
              <a:rPr lang="en-US" sz="1600" dirty="0">
                <a:latin typeface="Garamond" panose="02020404030301010803" pitchFamily="18" charset="0"/>
              </a:rPr>
              <a:t>, </a:t>
            </a:r>
            <a:r>
              <a:rPr lang="en-US" sz="1500" dirty="0">
                <a:latin typeface="Garamond" panose="02020404030301010803" pitchFamily="18" charset="0"/>
              </a:rPr>
              <a:t>et al., submitted.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C010BF-DC52-E2CB-EFD5-7F935F192FE2}"/>
              </a:ext>
            </a:extLst>
          </p:cNvPr>
          <p:cNvSpPr txBox="1"/>
          <p:nvPr/>
        </p:nvSpPr>
        <p:spPr>
          <a:xfrm>
            <a:off x="1278481" y="1684814"/>
            <a:ext cx="1623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Observations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D5B7D567-12A3-F8A8-BDD9-05FA5D4098D2}"/>
              </a:ext>
            </a:extLst>
          </p:cNvPr>
          <p:cNvSpPr/>
          <p:nvPr/>
        </p:nvSpPr>
        <p:spPr>
          <a:xfrm>
            <a:off x="261410" y="217033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51744572-17A4-101C-BD6B-65F07660A61F}"/>
              </a:ext>
            </a:extLst>
          </p:cNvPr>
          <p:cNvSpPr/>
          <p:nvPr/>
        </p:nvSpPr>
        <p:spPr>
          <a:xfrm>
            <a:off x="259041" y="346528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53AC3E03-74E9-CB73-3F87-B99B9A70CC67}"/>
              </a:ext>
            </a:extLst>
          </p:cNvPr>
          <p:cNvSpPr/>
          <p:nvPr/>
        </p:nvSpPr>
        <p:spPr>
          <a:xfrm>
            <a:off x="259041" y="477125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84324E3-CC7F-2B24-AF4E-F3F3ED5F07FB}"/>
              </a:ext>
            </a:extLst>
          </p:cNvPr>
          <p:cNvCxnSpPr/>
          <p:nvPr/>
        </p:nvCxnSpPr>
        <p:spPr>
          <a:xfrm>
            <a:off x="4018162" y="1684814"/>
            <a:ext cx="0" cy="45286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63734BB-7FDE-96E9-68D5-EBEA8AF695B4}"/>
              </a:ext>
            </a:extLst>
          </p:cNvPr>
          <p:cNvSpPr txBox="1"/>
          <p:nvPr/>
        </p:nvSpPr>
        <p:spPr>
          <a:xfrm>
            <a:off x="4920863" y="1684814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Expectation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34EADBF-86AB-385B-328C-773FD814CEAD}"/>
              </a:ext>
            </a:extLst>
          </p:cNvPr>
          <p:cNvSpPr txBox="1"/>
          <p:nvPr/>
        </p:nvSpPr>
        <p:spPr>
          <a:xfrm>
            <a:off x="8902377" y="168481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Maximization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1FBFC9-3C8A-2C17-C480-5CA003320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3446-25EA-A149-BA9B-5F0CF76AEFE7}" type="datetime1">
              <a:rPr lang="en-US" smtClean="0"/>
              <a:t>8/21/25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83D2B70-5F22-6879-B313-3EF412C33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</p:spTree>
    <p:extLst>
      <p:ext uri="{BB962C8B-B14F-4D97-AF65-F5344CB8AC3E}">
        <p14:creationId xmlns:p14="http://schemas.microsoft.com/office/powerpoint/2010/main" val="2477729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CDM Open Question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F003A-C7CA-574F-A584-FBDBF3BB6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6"/>
            <a:ext cx="5526024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CDM is a description of the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behavior</a:t>
            </a:r>
            <a:r>
              <a:rPr lang="en-US" dirty="0">
                <a:latin typeface="Garamond" panose="02020404030301010803" pitchFamily="18" charset="0"/>
              </a:rPr>
              <a:t> of dark matter, not a fundamental model</a:t>
            </a:r>
          </a:p>
          <a:p>
            <a:pPr marL="0" indent="0" algn="ctr">
              <a:buNone/>
            </a:pPr>
            <a:r>
              <a:rPr lang="en-US" i="1" dirty="0">
                <a:latin typeface="Garamond" panose="02020404030301010803" pitchFamily="18" charset="0"/>
              </a:rPr>
              <a:t>What is the fundamental nature of dark matter?</a:t>
            </a:r>
          </a:p>
          <a:p>
            <a:r>
              <a:rPr lang="en-US" dirty="0">
                <a:latin typeface="Garamond" panose="02020404030301010803" pitchFamily="18" charset="0"/>
              </a:rPr>
              <a:t>Many compelling theories for dark matter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violate</a:t>
            </a:r>
            <a:r>
              <a:rPr lang="en-US" dirty="0">
                <a:latin typeface="Garamond" panose="02020404030301010803" pitchFamily="18" charset="0"/>
              </a:rPr>
              <a:t> the CDM paradigm</a:t>
            </a:r>
          </a:p>
          <a:p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Low-mass</a:t>
            </a:r>
            <a:r>
              <a:rPr lang="en-US" dirty="0">
                <a:latin typeface="Garamond" panose="02020404030301010803" pitchFamily="18" charset="0"/>
              </a:rPr>
              <a:t> halos 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→ </a:t>
            </a:r>
            <a:r>
              <a:rPr lang="en-US" b="1" dirty="0">
                <a:solidFill>
                  <a:srgbClr val="3082BE"/>
                </a:solidFill>
                <a:latin typeface="Garamond" panose="02020404030301010803" pitchFamily="18" charset="0"/>
              </a:rPr>
              <a:t>dark matter physics</a:t>
            </a:r>
          </a:p>
          <a:p>
            <a:endParaRPr lang="en-US" dirty="0">
              <a:latin typeface="Garamond" panose="02020404030301010803" pitchFamily="18" charset="0"/>
            </a:endParaRPr>
          </a:p>
          <a:p>
            <a:endParaRPr lang="en-US" dirty="0">
              <a:latin typeface="Garamond" panose="02020404030301010803" pitchFamily="18" charset="0"/>
            </a:endParaRPr>
          </a:p>
          <a:p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3E6B-41C1-0445-B8A6-1A771950329A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5F0B9E9-9B7C-7E82-EC4C-6F9081003D26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text, outdoor, nature, outdoor object&#10;&#10;Description automatically generated">
            <a:extLst>
              <a:ext uri="{FF2B5EF4-FFF2-40B4-BE49-F238E27FC236}">
                <a16:creationId xmlns:a16="http://schemas.microsoft.com/office/drawing/2014/main" id="{2690AE00-3084-621C-D254-F585F5EC9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527" y="1430307"/>
            <a:ext cx="2494052" cy="2494052"/>
          </a:xfrm>
          <a:prstGeom prst="rect">
            <a:avLst/>
          </a:prstGeom>
          <a:ln w="38100">
            <a:solidFill>
              <a:srgbClr val="2F82BE"/>
            </a:solidFill>
          </a:ln>
        </p:spPr>
      </p:pic>
      <p:pic>
        <p:nvPicPr>
          <p:cNvPr id="12" name="Picture 11" descr="A picture containing text, nature, outdoor object, night sky&#10;&#10;Description automatically generated">
            <a:extLst>
              <a:ext uri="{FF2B5EF4-FFF2-40B4-BE49-F238E27FC236}">
                <a16:creationId xmlns:a16="http://schemas.microsoft.com/office/drawing/2014/main" id="{B6525135-A871-80ED-058A-984DAEA49D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9513" y="2677333"/>
            <a:ext cx="2494052" cy="2494052"/>
          </a:xfrm>
          <a:prstGeom prst="rect">
            <a:avLst/>
          </a:prstGeom>
          <a:ln w="38100">
            <a:solidFill>
              <a:srgbClr val="2F82BE"/>
            </a:solidFill>
          </a:ln>
        </p:spPr>
      </p:pic>
      <p:pic>
        <p:nvPicPr>
          <p:cNvPr id="15" name="Picture 14" descr="A picture containing nature, outdoor object, night sky&#10;&#10;Description automatically generated">
            <a:extLst>
              <a:ext uri="{FF2B5EF4-FFF2-40B4-BE49-F238E27FC236}">
                <a16:creationId xmlns:a16="http://schemas.microsoft.com/office/drawing/2014/main" id="{BB586A58-E435-864F-F602-211A22EA3F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5499" y="3924359"/>
            <a:ext cx="2494052" cy="2494052"/>
          </a:xfrm>
          <a:prstGeom prst="rect">
            <a:avLst/>
          </a:prstGeom>
          <a:ln w="38100">
            <a:solidFill>
              <a:srgbClr val="2F82BE"/>
            </a:solidFill>
          </a:ln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57459807-F963-07B2-E977-A070CEF2EFF7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Bullock &amp; Boylan-</a:t>
            </a:r>
            <a:r>
              <a:rPr lang="en-US" sz="1500" dirty="0" err="1">
                <a:latin typeface="Garamond" panose="02020404030301010803" pitchFamily="18" charset="0"/>
              </a:rPr>
              <a:t>Kolchin</a:t>
            </a:r>
            <a:r>
              <a:rPr lang="en-US" sz="1500" dirty="0">
                <a:latin typeface="Garamond" panose="02020404030301010803" pitchFamily="18" charset="0"/>
              </a:rPr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278762158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FA93B7-529B-81A5-9F3F-A6E21C6BB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rry image of a colorful object&#10;&#10;AI-generated content may be incorrect.">
            <a:extLst>
              <a:ext uri="{FF2B5EF4-FFF2-40B4-BE49-F238E27FC236}">
                <a16:creationId xmlns:a16="http://schemas.microsoft.com/office/drawing/2014/main" id="{28DBA078-7DEE-7633-317D-2AE8F2C45B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3650" y="2188073"/>
            <a:ext cx="1191619" cy="3775316"/>
          </a:xfrm>
          <a:prstGeom prst="rect">
            <a:avLst/>
          </a:prstGeom>
        </p:spPr>
      </p:pic>
      <p:pic>
        <p:nvPicPr>
          <p:cNvPr id="26" name="Picture 25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E43A47FC-EEE4-BF3F-181C-11E0AA1D3B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480" y="214828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026721-4EE6-0AC6-161B-2B7B09BB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Joint Posterior Sampling with Diffusion Priors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EF96FF4-F9BB-8B94-831A-D69730AFDA86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803E830-B04F-FE8F-79A2-96DEBE9F6AED}"/>
              </a:ext>
            </a:extLst>
          </p:cNvPr>
          <p:cNvSpPr txBox="1">
            <a:spLocks/>
          </p:cNvSpPr>
          <p:nvPr/>
        </p:nvSpPr>
        <p:spPr>
          <a:xfrm>
            <a:off x="7788925" y="271971"/>
            <a:ext cx="4106625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Wagner-Carena, </a:t>
            </a:r>
            <a:r>
              <a:rPr lang="en-US" sz="1600" dirty="0" err="1">
                <a:latin typeface="Garamond" panose="02020404030301010803" pitchFamily="18" charset="0"/>
              </a:rPr>
              <a:t>Akhmetzhanova</a:t>
            </a:r>
            <a:r>
              <a:rPr lang="en-US" sz="1600" dirty="0">
                <a:latin typeface="Garamond" panose="02020404030301010803" pitchFamily="18" charset="0"/>
              </a:rPr>
              <a:t>, </a:t>
            </a:r>
            <a:r>
              <a:rPr lang="en-US" sz="1500" dirty="0">
                <a:latin typeface="Garamond" panose="02020404030301010803" pitchFamily="18" charset="0"/>
              </a:rPr>
              <a:t>et al., submitted.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EE5420-8991-57FE-CDD8-2E057199899C}"/>
              </a:ext>
            </a:extLst>
          </p:cNvPr>
          <p:cNvSpPr txBox="1"/>
          <p:nvPr/>
        </p:nvSpPr>
        <p:spPr>
          <a:xfrm>
            <a:off x="1278481" y="1684814"/>
            <a:ext cx="1623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Observations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4125649-6C98-8AE9-D4DE-CBBF8CD7D4E6}"/>
              </a:ext>
            </a:extLst>
          </p:cNvPr>
          <p:cNvSpPr/>
          <p:nvPr/>
        </p:nvSpPr>
        <p:spPr>
          <a:xfrm>
            <a:off x="261410" y="217033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FE1CC9A-7EF1-6B00-AEB3-B43EE2771A8E}"/>
              </a:ext>
            </a:extLst>
          </p:cNvPr>
          <p:cNvSpPr/>
          <p:nvPr/>
        </p:nvSpPr>
        <p:spPr>
          <a:xfrm>
            <a:off x="259041" y="346528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4CBBF66-80ED-FD79-7414-7A5DEB7E7997}"/>
              </a:ext>
            </a:extLst>
          </p:cNvPr>
          <p:cNvSpPr/>
          <p:nvPr/>
        </p:nvSpPr>
        <p:spPr>
          <a:xfrm>
            <a:off x="259041" y="477125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C0A97E-5928-1304-995D-00B091F36BD5}"/>
              </a:ext>
            </a:extLst>
          </p:cNvPr>
          <p:cNvCxnSpPr/>
          <p:nvPr/>
        </p:nvCxnSpPr>
        <p:spPr>
          <a:xfrm>
            <a:off x="4018162" y="1684814"/>
            <a:ext cx="0" cy="45286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B141D02-D91B-728C-6BB4-F63836553438}"/>
              </a:ext>
            </a:extLst>
          </p:cNvPr>
          <p:cNvSpPr txBox="1"/>
          <p:nvPr/>
        </p:nvSpPr>
        <p:spPr>
          <a:xfrm>
            <a:off x="4920863" y="1684814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Expectation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172868C-CB8A-B427-3098-2EC4B9D26ED3}"/>
              </a:ext>
            </a:extLst>
          </p:cNvPr>
          <p:cNvSpPr txBox="1"/>
          <p:nvPr/>
        </p:nvSpPr>
        <p:spPr>
          <a:xfrm>
            <a:off x="8902377" y="168481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Maximization</a:t>
            </a:r>
          </a:p>
        </p:txBody>
      </p:sp>
      <p:pic>
        <p:nvPicPr>
          <p:cNvPr id="35" name="Picture 34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E6A66BBA-BA53-147F-2CDA-559ECE7AC51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6292" t="69679" r="1"/>
          <a:stretch>
            <a:fillRect/>
          </a:stretch>
        </p:blipFill>
        <p:spPr>
          <a:xfrm>
            <a:off x="4392499" y="3502644"/>
            <a:ext cx="1107831" cy="1146176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B327085-A2CE-4232-0A43-A10F7F500E1C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5500330" y="4075732"/>
            <a:ext cx="374336" cy="0"/>
          </a:xfrm>
          <a:prstGeom prst="straightConnector1">
            <a:avLst/>
          </a:prstGeom>
          <a:ln w="76200">
            <a:solidFill>
              <a:srgbClr val="E31A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>
            <a:extLst>
              <a:ext uri="{FF2B5EF4-FFF2-40B4-BE49-F238E27FC236}">
                <a16:creationId xmlns:a16="http://schemas.microsoft.com/office/drawing/2014/main" id="{BEB1711C-288C-8764-7A45-721149D25BC5}"/>
              </a:ext>
            </a:extLst>
          </p:cNvPr>
          <p:cNvCxnSpPr>
            <a:cxnSpLocks/>
            <a:stCxn id="35" idx="0"/>
          </p:cNvCxnSpPr>
          <p:nvPr/>
        </p:nvCxnSpPr>
        <p:spPr>
          <a:xfrm rot="5400000" flipH="1" flipV="1">
            <a:off x="5050352" y="2678331"/>
            <a:ext cx="720376" cy="928251"/>
          </a:xfrm>
          <a:prstGeom prst="curvedConnector2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>
            <a:extLst>
              <a:ext uri="{FF2B5EF4-FFF2-40B4-BE49-F238E27FC236}">
                <a16:creationId xmlns:a16="http://schemas.microsoft.com/office/drawing/2014/main" id="{37C395FF-7BD9-98E5-0E86-8063C9648888}"/>
              </a:ext>
            </a:extLst>
          </p:cNvPr>
          <p:cNvCxnSpPr>
            <a:cxnSpLocks/>
          </p:cNvCxnSpPr>
          <p:nvPr/>
        </p:nvCxnSpPr>
        <p:spPr>
          <a:xfrm rot="16200000" flipH="1">
            <a:off x="5050353" y="4520024"/>
            <a:ext cx="720376" cy="928251"/>
          </a:xfrm>
          <a:prstGeom prst="curvedConnector2">
            <a:avLst/>
          </a:prstGeom>
          <a:ln w="76200">
            <a:solidFill>
              <a:srgbClr val="228B4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AE6E44-A757-6A05-9D0C-18D14FACA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4676-8660-3E44-B402-8D9BD974B10A}" type="datetime1">
              <a:rPr lang="en-US" smtClean="0"/>
              <a:t>8/21/25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389CA3C-9CD3-E848-0A65-2CCB95208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</p:spTree>
    <p:extLst>
      <p:ext uri="{BB962C8B-B14F-4D97-AF65-F5344CB8AC3E}">
        <p14:creationId xmlns:p14="http://schemas.microsoft.com/office/powerpoint/2010/main" val="197883248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EE2AE-6383-1171-0B0E-06E3428898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83" descr="A blurry image of a colorful object&#10;&#10;AI-generated content may be incorrect.">
            <a:extLst>
              <a:ext uri="{FF2B5EF4-FFF2-40B4-BE49-F238E27FC236}">
                <a16:creationId xmlns:a16="http://schemas.microsoft.com/office/drawing/2014/main" id="{E5605396-4822-4DC5-D31F-8050A12008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4170" y="2188073"/>
            <a:ext cx="1191619" cy="3775316"/>
          </a:xfrm>
          <a:prstGeom prst="rect">
            <a:avLst/>
          </a:prstGeom>
        </p:spPr>
      </p:pic>
      <p:pic>
        <p:nvPicPr>
          <p:cNvPr id="75" name="Picture 74" descr="A blurry image of a flower&#10;&#10;AI-generated content may be incorrect.">
            <a:extLst>
              <a:ext uri="{FF2B5EF4-FFF2-40B4-BE49-F238E27FC236}">
                <a16:creationId xmlns:a16="http://schemas.microsoft.com/office/drawing/2014/main" id="{144A7EF6-376E-F3AD-DDD9-0B0B65F482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665" y="2188072"/>
            <a:ext cx="1191619" cy="3775317"/>
          </a:xfrm>
          <a:prstGeom prst="rect">
            <a:avLst/>
          </a:prstGeom>
        </p:spPr>
      </p:pic>
      <p:pic>
        <p:nvPicPr>
          <p:cNvPr id="26" name="Picture 25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B423C7F0-69C1-1CCA-BBA5-8ED1544497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480" y="214828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24AF81-2F1E-5017-D94A-7BBED9977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Joint Posterior Sampling with Diffusion Priors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881C478-92C8-EC5B-31D2-99A3D7296D88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DE22FCD-BFD8-7E56-70DA-9105085EB99C}"/>
              </a:ext>
            </a:extLst>
          </p:cNvPr>
          <p:cNvSpPr txBox="1">
            <a:spLocks/>
          </p:cNvSpPr>
          <p:nvPr/>
        </p:nvSpPr>
        <p:spPr>
          <a:xfrm>
            <a:off x="7788925" y="271971"/>
            <a:ext cx="4106625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Wagner-Carena, </a:t>
            </a:r>
            <a:r>
              <a:rPr lang="en-US" sz="1600" dirty="0" err="1">
                <a:latin typeface="Garamond" panose="02020404030301010803" pitchFamily="18" charset="0"/>
              </a:rPr>
              <a:t>Akhmetzhanova</a:t>
            </a:r>
            <a:r>
              <a:rPr lang="en-US" sz="1600" dirty="0">
                <a:latin typeface="Garamond" panose="02020404030301010803" pitchFamily="18" charset="0"/>
              </a:rPr>
              <a:t>, </a:t>
            </a:r>
            <a:r>
              <a:rPr lang="en-US" sz="1500" dirty="0">
                <a:latin typeface="Garamond" panose="02020404030301010803" pitchFamily="18" charset="0"/>
              </a:rPr>
              <a:t>et al., submitted.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44565C-6321-9EBA-60B5-F71636784232}"/>
              </a:ext>
            </a:extLst>
          </p:cNvPr>
          <p:cNvSpPr txBox="1"/>
          <p:nvPr/>
        </p:nvSpPr>
        <p:spPr>
          <a:xfrm>
            <a:off x="1278481" y="1684814"/>
            <a:ext cx="1623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Observations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D238ADF1-A170-2F18-3774-50846D86AD2B}"/>
              </a:ext>
            </a:extLst>
          </p:cNvPr>
          <p:cNvSpPr/>
          <p:nvPr/>
        </p:nvSpPr>
        <p:spPr>
          <a:xfrm>
            <a:off x="261410" y="217033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0BA846CD-F63D-4D37-09A1-E6A2BBAD7405}"/>
              </a:ext>
            </a:extLst>
          </p:cNvPr>
          <p:cNvSpPr/>
          <p:nvPr/>
        </p:nvSpPr>
        <p:spPr>
          <a:xfrm>
            <a:off x="259041" y="346528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37636F31-0DEE-DDC4-CC67-87D8B18A603A}"/>
              </a:ext>
            </a:extLst>
          </p:cNvPr>
          <p:cNvSpPr/>
          <p:nvPr/>
        </p:nvSpPr>
        <p:spPr>
          <a:xfrm>
            <a:off x="259041" y="477125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2388005-06C2-DF21-6F68-16B256D93C53}"/>
              </a:ext>
            </a:extLst>
          </p:cNvPr>
          <p:cNvCxnSpPr/>
          <p:nvPr/>
        </p:nvCxnSpPr>
        <p:spPr>
          <a:xfrm>
            <a:off x="4018162" y="1684814"/>
            <a:ext cx="0" cy="45286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9300EAE-2687-0100-E792-D5FAE7151A77}"/>
              </a:ext>
            </a:extLst>
          </p:cNvPr>
          <p:cNvSpPr txBox="1"/>
          <p:nvPr/>
        </p:nvSpPr>
        <p:spPr>
          <a:xfrm>
            <a:off x="4920863" y="1684814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Expectation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08E464B-C192-2045-99E8-0F61EE172080}"/>
              </a:ext>
            </a:extLst>
          </p:cNvPr>
          <p:cNvSpPr txBox="1"/>
          <p:nvPr/>
        </p:nvSpPr>
        <p:spPr>
          <a:xfrm>
            <a:off x="8902377" y="168481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Maximization</a:t>
            </a:r>
          </a:p>
        </p:txBody>
      </p:sp>
      <p:pic>
        <p:nvPicPr>
          <p:cNvPr id="35" name="Picture 34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6989885C-B0FD-5905-3545-BAD69E30EBF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6292" t="69679" r="1"/>
          <a:stretch>
            <a:fillRect/>
          </a:stretch>
        </p:blipFill>
        <p:spPr>
          <a:xfrm>
            <a:off x="4392499" y="3502644"/>
            <a:ext cx="1107831" cy="1146176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98AC748-71D2-E02E-4D65-0C5EA22DF832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5500330" y="4075732"/>
            <a:ext cx="374336" cy="0"/>
          </a:xfrm>
          <a:prstGeom prst="straightConnector1">
            <a:avLst/>
          </a:prstGeom>
          <a:ln w="76200">
            <a:solidFill>
              <a:srgbClr val="E31A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>
            <a:extLst>
              <a:ext uri="{FF2B5EF4-FFF2-40B4-BE49-F238E27FC236}">
                <a16:creationId xmlns:a16="http://schemas.microsoft.com/office/drawing/2014/main" id="{F4B01B75-073C-E494-66A1-5C674E708879}"/>
              </a:ext>
            </a:extLst>
          </p:cNvPr>
          <p:cNvCxnSpPr>
            <a:cxnSpLocks/>
            <a:stCxn id="35" idx="0"/>
          </p:cNvCxnSpPr>
          <p:nvPr/>
        </p:nvCxnSpPr>
        <p:spPr>
          <a:xfrm rot="5400000" flipH="1" flipV="1">
            <a:off x="5050352" y="2678331"/>
            <a:ext cx="720376" cy="928251"/>
          </a:xfrm>
          <a:prstGeom prst="curvedConnector2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>
            <a:extLst>
              <a:ext uri="{FF2B5EF4-FFF2-40B4-BE49-F238E27FC236}">
                <a16:creationId xmlns:a16="http://schemas.microsoft.com/office/drawing/2014/main" id="{13996876-E94A-AF41-7DCF-525F502EDE19}"/>
              </a:ext>
            </a:extLst>
          </p:cNvPr>
          <p:cNvCxnSpPr>
            <a:cxnSpLocks/>
          </p:cNvCxnSpPr>
          <p:nvPr/>
        </p:nvCxnSpPr>
        <p:spPr>
          <a:xfrm rot="16200000" flipH="1">
            <a:off x="5050353" y="4520024"/>
            <a:ext cx="720376" cy="928251"/>
          </a:xfrm>
          <a:prstGeom prst="curvedConnector2">
            <a:avLst/>
          </a:prstGeom>
          <a:ln w="76200">
            <a:solidFill>
              <a:srgbClr val="228B4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843D0AA-C4FF-1A43-BEE9-D51D862A098D}"/>
              </a:ext>
            </a:extLst>
          </p:cNvPr>
          <p:cNvCxnSpPr/>
          <p:nvPr/>
        </p:nvCxnSpPr>
        <p:spPr>
          <a:xfrm>
            <a:off x="8554155" y="2188072"/>
            <a:ext cx="0" cy="37753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F9BDB1D9-AA11-98E1-EDE2-B769B9AE24A8}"/>
              </a:ext>
            </a:extLst>
          </p:cNvPr>
          <p:cNvSpPr/>
          <p:nvPr/>
        </p:nvSpPr>
        <p:spPr>
          <a:xfrm>
            <a:off x="4289778" y="1604457"/>
            <a:ext cx="2878666" cy="4480254"/>
          </a:xfrm>
          <a:prstGeom prst="rect">
            <a:avLst/>
          </a:prstGeom>
          <a:solidFill>
            <a:srgbClr val="FEFEFE">
              <a:alpha val="83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3" name="Picture 8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E193E74E-6DF1-DA29-EE1F-98E26A7241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2051" y="2188084"/>
            <a:ext cx="3283057" cy="3776076"/>
          </a:xfrm>
          <a:prstGeom prst="rect">
            <a:avLst/>
          </a:prstGeom>
        </p:spPr>
      </p:pic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0035F8C2-0BBF-0FE5-17A6-1012B9706BE9}"/>
              </a:ext>
            </a:extLst>
          </p:cNvPr>
          <p:cNvSpPr/>
          <p:nvPr/>
        </p:nvSpPr>
        <p:spPr>
          <a:xfrm>
            <a:off x="8614006" y="2206358"/>
            <a:ext cx="3404767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E5C2A369-AFED-CF54-0DAE-99F9357CA6F8}"/>
              </a:ext>
            </a:extLst>
          </p:cNvPr>
          <p:cNvSpPr/>
          <p:nvPr/>
        </p:nvSpPr>
        <p:spPr>
          <a:xfrm>
            <a:off x="8611637" y="3501308"/>
            <a:ext cx="3404767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C8B9885F-33D0-BF05-FB1F-FB4C67CE7EF0}"/>
              </a:ext>
            </a:extLst>
          </p:cNvPr>
          <p:cNvSpPr/>
          <p:nvPr/>
        </p:nvSpPr>
        <p:spPr>
          <a:xfrm>
            <a:off x="8611637" y="4807275"/>
            <a:ext cx="3404767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FC79F9-8D8B-29B1-B11A-A7739FFC3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4C2F-F297-8C4B-B7BE-2229EED55E46}" type="datetime1">
              <a:rPr lang="en-US" smtClean="0"/>
              <a:t>8/21/25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E4D31FF-0D59-A616-3DC6-3E6E5E600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</p:spTree>
    <p:extLst>
      <p:ext uri="{BB962C8B-B14F-4D97-AF65-F5344CB8AC3E}">
        <p14:creationId xmlns:p14="http://schemas.microsoft.com/office/powerpoint/2010/main" val="316601309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D9596-F0D2-6CA7-943B-FEDD0AD53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D4661DA-3D25-5487-8304-2C3831ECC379}"/>
              </a:ext>
            </a:extLst>
          </p:cNvPr>
          <p:cNvSpPr/>
          <p:nvPr/>
        </p:nvSpPr>
        <p:spPr>
          <a:xfrm>
            <a:off x="8614006" y="2206358"/>
            <a:ext cx="3404767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E73CD6D-321D-B472-D9C9-417CABBA1485}"/>
              </a:ext>
            </a:extLst>
          </p:cNvPr>
          <p:cNvSpPr/>
          <p:nvPr/>
        </p:nvSpPr>
        <p:spPr>
          <a:xfrm>
            <a:off x="8611637" y="3501308"/>
            <a:ext cx="3404767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80933F8-7B14-0AC6-55B2-1964C12C3961}"/>
              </a:ext>
            </a:extLst>
          </p:cNvPr>
          <p:cNvSpPr/>
          <p:nvPr/>
        </p:nvSpPr>
        <p:spPr>
          <a:xfrm>
            <a:off x="8611637" y="4807275"/>
            <a:ext cx="3404767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647B5344-8702-7CF2-C4BC-BB4B96467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663" y="2188072"/>
            <a:ext cx="1191618" cy="3775315"/>
          </a:xfrm>
          <a:prstGeom prst="rect">
            <a:avLst/>
          </a:prstGeom>
        </p:spPr>
      </p:pic>
      <p:pic>
        <p:nvPicPr>
          <p:cNvPr id="84" name="Picture 83" descr="A blurry image of a colorful object&#10;&#10;AI-generated content may be incorrect.">
            <a:extLst>
              <a:ext uri="{FF2B5EF4-FFF2-40B4-BE49-F238E27FC236}">
                <a16:creationId xmlns:a16="http://schemas.microsoft.com/office/drawing/2014/main" id="{7C3C8C7F-0651-5DDB-C12F-27FC8F54EF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4170" y="2188073"/>
            <a:ext cx="1191619" cy="3775316"/>
          </a:xfrm>
          <a:prstGeom prst="rect">
            <a:avLst/>
          </a:prstGeom>
        </p:spPr>
      </p:pic>
      <p:pic>
        <p:nvPicPr>
          <p:cNvPr id="26" name="Picture 25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6F694B69-89BC-5CB6-2BB7-CB8C17A419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480" y="214828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4544A0-5AF8-2EA8-D87D-C0406A9AB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Joint Posterior Sampling with Diffusion Priors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3EC7663-FA46-B0FB-C702-4AEFB3D97289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2B380B7-A823-DD28-7E63-B63850A36751}"/>
              </a:ext>
            </a:extLst>
          </p:cNvPr>
          <p:cNvSpPr txBox="1">
            <a:spLocks/>
          </p:cNvSpPr>
          <p:nvPr/>
        </p:nvSpPr>
        <p:spPr>
          <a:xfrm>
            <a:off x="7788925" y="271971"/>
            <a:ext cx="4106625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Wagner-Carena, </a:t>
            </a:r>
            <a:r>
              <a:rPr lang="en-US" sz="1600" dirty="0" err="1">
                <a:latin typeface="Garamond" panose="02020404030301010803" pitchFamily="18" charset="0"/>
              </a:rPr>
              <a:t>Akhmetzhanova</a:t>
            </a:r>
            <a:r>
              <a:rPr lang="en-US" sz="1600" dirty="0">
                <a:latin typeface="Garamond" panose="02020404030301010803" pitchFamily="18" charset="0"/>
              </a:rPr>
              <a:t>, </a:t>
            </a:r>
            <a:r>
              <a:rPr lang="en-US" sz="1500" dirty="0">
                <a:latin typeface="Garamond" panose="02020404030301010803" pitchFamily="18" charset="0"/>
              </a:rPr>
              <a:t>et al., submitted.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F12CEB-CA83-2C5D-3020-963C40B21FA9}"/>
              </a:ext>
            </a:extLst>
          </p:cNvPr>
          <p:cNvSpPr txBox="1"/>
          <p:nvPr/>
        </p:nvSpPr>
        <p:spPr>
          <a:xfrm>
            <a:off x="1278481" y="1684814"/>
            <a:ext cx="1623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Observations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1D3316D-0342-AF32-B807-532513FC5F6C}"/>
              </a:ext>
            </a:extLst>
          </p:cNvPr>
          <p:cNvSpPr/>
          <p:nvPr/>
        </p:nvSpPr>
        <p:spPr>
          <a:xfrm>
            <a:off x="261410" y="217033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5EE04FA-46D1-E856-B2B6-6A27DEFE4CE2}"/>
              </a:ext>
            </a:extLst>
          </p:cNvPr>
          <p:cNvSpPr/>
          <p:nvPr/>
        </p:nvSpPr>
        <p:spPr>
          <a:xfrm>
            <a:off x="259041" y="346528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F209043A-C0DA-A556-83BC-51AE7940C442}"/>
              </a:ext>
            </a:extLst>
          </p:cNvPr>
          <p:cNvSpPr/>
          <p:nvPr/>
        </p:nvSpPr>
        <p:spPr>
          <a:xfrm>
            <a:off x="259041" y="477125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2A598F4-E4B7-04B2-E7EB-571F9C4B5A08}"/>
              </a:ext>
            </a:extLst>
          </p:cNvPr>
          <p:cNvCxnSpPr/>
          <p:nvPr/>
        </p:nvCxnSpPr>
        <p:spPr>
          <a:xfrm>
            <a:off x="4018162" y="1684814"/>
            <a:ext cx="0" cy="45286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97BB8C0-A9AD-7E38-2174-A1F4F308C4B7}"/>
              </a:ext>
            </a:extLst>
          </p:cNvPr>
          <p:cNvSpPr txBox="1"/>
          <p:nvPr/>
        </p:nvSpPr>
        <p:spPr>
          <a:xfrm>
            <a:off x="4920863" y="1684814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Expectation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5B9DC13-6D22-7F11-C5B1-27416BA7C3C9}"/>
              </a:ext>
            </a:extLst>
          </p:cNvPr>
          <p:cNvSpPr txBox="1"/>
          <p:nvPr/>
        </p:nvSpPr>
        <p:spPr>
          <a:xfrm>
            <a:off x="8902377" y="168481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Maximization</a:t>
            </a:r>
          </a:p>
        </p:txBody>
      </p:sp>
      <p:pic>
        <p:nvPicPr>
          <p:cNvPr id="35" name="Picture 34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4ED4CAD9-5615-5C2A-047D-25289220445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6292" t="69679" r="1"/>
          <a:stretch>
            <a:fillRect/>
          </a:stretch>
        </p:blipFill>
        <p:spPr>
          <a:xfrm>
            <a:off x="4392499" y="3502644"/>
            <a:ext cx="1107831" cy="1146176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42F2ADD-F48D-90A3-158B-C827CF4FF91A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5500330" y="4075732"/>
            <a:ext cx="374336" cy="0"/>
          </a:xfrm>
          <a:prstGeom prst="straightConnector1">
            <a:avLst/>
          </a:prstGeom>
          <a:ln w="76200">
            <a:solidFill>
              <a:srgbClr val="E31A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>
            <a:extLst>
              <a:ext uri="{FF2B5EF4-FFF2-40B4-BE49-F238E27FC236}">
                <a16:creationId xmlns:a16="http://schemas.microsoft.com/office/drawing/2014/main" id="{9E2F9B28-83F8-1E21-F061-A6DD9585223C}"/>
              </a:ext>
            </a:extLst>
          </p:cNvPr>
          <p:cNvCxnSpPr>
            <a:cxnSpLocks/>
            <a:stCxn id="35" idx="0"/>
          </p:cNvCxnSpPr>
          <p:nvPr/>
        </p:nvCxnSpPr>
        <p:spPr>
          <a:xfrm rot="5400000" flipH="1" flipV="1">
            <a:off x="5050352" y="2678331"/>
            <a:ext cx="720376" cy="928251"/>
          </a:xfrm>
          <a:prstGeom prst="curvedConnector2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>
            <a:extLst>
              <a:ext uri="{FF2B5EF4-FFF2-40B4-BE49-F238E27FC236}">
                <a16:creationId xmlns:a16="http://schemas.microsoft.com/office/drawing/2014/main" id="{4FFDEB26-C9E9-95EE-25DE-2E726F78CCF9}"/>
              </a:ext>
            </a:extLst>
          </p:cNvPr>
          <p:cNvCxnSpPr>
            <a:cxnSpLocks/>
          </p:cNvCxnSpPr>
          <p:nvPr/>
        </p:nvCxnSpPr>
        <p:spPr>
          <a:xfrm rot="16200000" flipH="1">
            <a:off x="5050353" y="4520024"/>
            <a:ext cx="720376" cy="928251"/>
          </a:xfrm>
          <a:prstGeom prst="curvedConnector2">
            <a:avLst/>
          </a:prstGeom>
          <a:ln w="76200">
            <a:solidFill>
              <a:srgbClr val="228B4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C863532A-F9CB-6E52-876E-819A8EB76F1C}"/>
              </a:ext>
            </a:extLst>
          </p:cNvPr>
          <p:cNvCxnSpPr/>
          <p:nvPr/>
        </p:nvCxnSpPr>
        <p:spPr>
          <a:xfrm>
            <a:off x="8554155" y="2188072"/>
            <a:ext cx="0" cy="37753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EDAE17E1-25CF-2554-A07E-4056F264C7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2051" y="2188084"/>
            <a:ext cx="3283057" cy="3776076"/>
          </a:xfrm>
          <a:prstGeom prst="rect">
            <a:avLst/>
          </a:prstGeom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D53B995A-6886-16F6-7CA9-E798E9D1FC59}"/>
              </a:ext>
            </a:extLst>
          </p:cNvPr>
          <p:cNvSpPr/>
          <p:nvPr/>
        </p:nvSpPr>
        <p:spPr>
          <a:xfrm>
            <a:off x="7242545" y="1604457"/>
            <a:ext cx="4836073" cy="4480254"/>
          </a:xfrm>
          <a:prstGeom prst="rect">
            <a:avLst/>
          </a:prstGeom>
          <a:solidFill>
            <a:srgbClr val="FEFEFE">
              <a:alpha val="83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6D42F9-DD6C-514B-7693-DFC6A0F42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7F46-6F71-9544-A99A-57AFAB73DB50}" type="datetime1">
              <a:rPr lang="en-US" smtClean="0"/>
              <a:t>8/21/25</a:t>
            </a:fld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06A292C3-6D11-DAD3-EC95-D09F2E5AD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</p:spTree>
    <p:extLst>
      <p:ext uri="{BB962C8B-B14F-4D97-AF65-F5344CB8AC3E}">
        <p14:creationId xmlns:p14="http://schemas.microsoft.com/office/powerpoint/2010/main" val="358648348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66D0F8-A349-EAD7-BEF7-BB7101C2CB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ollage of different colored squares&#10;&#10;AI-generated content may be incorrect.">
            <a:extLst>
              <a:ext uri="{FF2B5EF4-FFF2-40B4-BE49-F238E27FC236}">
                <a16:creationId xmlns:a16="http://schemas.microsoft.com/office/drawing/2014/main" id="{B9806425-C66F-CEAC-35BD-1995CC7EA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2051" y="2188073"/>
            <a:ext cx="3282395" cy="3775314"/>
          </a:xfrm>
          <a:prstGeom prst="rect">
            <a:avLst/>
          </a:prstGeom>
        </p:spPr>
      </p:pic>
      <p:pic>
        <p:nvPicPr>
          <p:cNvPr id="9" name="Picture 8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283C0604-8AB2-3B37-626E-28E0EDA213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4171" y="2188072"/>
            <a:ext cx="1191618" cy="3775315"/>
          </a:xfrm>
          <a:prstGeom prst="rect">
            <a:avLst/>
          </a:prstGeom>
        </p:spPr>
      </p:pic>
      <p:pic>
        <p:nvPicPr>
          <p:cNvPr id="8" name="Picture 7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6452BCCF-9C14-4EE4-66CF-5E51AA83F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663" y="2188072"/>
            <a:ext cx="1191618" cy="3775315"/>
          </a:xfrm>
          <a:prstGeom prst="rect">
            <a:avLst/>
          </a:prstGeom>
        </p:spPr>
      </p:pic>
      <p:pic>
        <p:nvPicPr>
          <p:cNvPr id="26" name="Picture 25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95B3994F-C0E0-A47B-855A-86542E8CC3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480" y="214828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DE197F-A170-B3A6-199B-E10F9C06D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Joint Posterior Sampling with Diffusion Priors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B2DE328-1D85-A52E-C17B-52BAB4AB3F6A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BE2C152-7910-5103-2A4A-E960626F0D0B}"/>
              </a:ext>
            </a:extLst>
          </p:cNvPr>
          <p:cNvSpPr txBox="1">
            <a:spLocks/>
          </p:cNvSpPr>
          <p:nvPr/>
        </p:nvSpPr>
        <p:spPr>
          <a:xfrm>
            <a:off x="7788925" y="271971"/>
            <a:ext cx="4106625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Wagner-Carena, </a:t>
            </a:r>
            <a:r>
              <a:rPr lang="en-US" sz="1600" dirty="0" err="1">
                <a:latin typeface="Garamond" panose="02020404030301010803" pitchFamily="18" charset="0"/>
              </a:rPr>
              <a:t>Akhmetzhanova</a:t>
            </a:r>
            <a:r>
              <a:rPr lang="en-US" sz="1600" dirty="0">
                <a:latin typeface="Garamond" panose="02020404030301010803" pitchFamily="18" charset="0"/>
              </a:rPr>
              <a:t>, </a:t>
            </a:r>
            <a:r>
              <a:rPr lang="en-US" sz="1500" dirty="0">
                <a:latin typeface="Garamond" panose="02020404030301010803" pitchFamily="18" charset="0"/>
              </a:rPr>
              <a:t>et al., submitted.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BC91C2-6833-3388-34EC-79FCBFD9ED9C}"/>
              </a:ext>
            </a:extLst>
          </p:cNvPr>
          <p:cNvSpPr txBox="1"/>
          <p:nvPr/>
        </p:nvSpPr>
        <p:spPr>
          <a:xfrm>
            <a:off x="1278481" y="1684814"/>
            <a:ext cx="1623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Observations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BF56AC01-4367-E795-1C33-B435E040DD4F}"/>
              </a:ext>
            </a:extLst>
          </p:cNvPr>
          <p:cNvSpPr/>
          <p:nvPr/>
        </p:nvSpPr>
        <p:spPr>
          <a:xfrm>
            <a:off x="261410" y="217033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FD0E449-DD39-F96C-736E-21E78B749AFA}"/>
              </a:ext>
            </a:extLst>
          </p:cNvPr>
          <p:cNvSpPr/>
          <p:nvPr/>
        </p:nvSpPr>
        <p:spPr>
          <a:xfrm>
            <a:off x="259041" y="346528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3CF673E7-A6C3-7B42-5351-6AB691DBA561}"/>
              </a:ext>
            </a:extLst>
          </p:cNvPr>
          <p:cNvSpPr/>
          <p:nvPr/>
        </p:nvSpPr>
        <p:spPr>
          <a:xfrm>
            <a:off x="259041" y="477125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B933C35-4AFC-442F-8296-8B8E7B84B378}"/>
              </a:ext>
            </a:extLst>
          </p:cNvPr>
          <p:cNvCxnSpPr/>
          <p:nvPr/>
        </p:nvCxnSpPr>
        <p:spPr>
          <a:xfrm>
            <a:off x="4018162" y="1684814"/>
            <a:ext cx="0" cy="45286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7360B91-1264-B833-EC84-F1ECA792C915}"/>
              </a:ext>
            </a:extLst>
          </p:cNvPr>
          <p:cNvSpPr txBox="1"/>
          <p:nvPr/>
        </p:nvSpPr>
        <p:spPr>
          <a:xfrm>
            <a:off x="4920863" y="1684814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Expectation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32D383A-C6B7-4B5B-7687-B4B36D1E722C}"/>
              </a:ext>
            </a:extLst>
          </p:cNvPr>
          <p:cNvSpPr txBox="1"/>
          <p:nvPr/>
        </p:nvSpPr>
        <p:spPr>
          <a:xfrm>
            <a:off x="8902377" y="168481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Maximization</a:t>
            </a:r>
          </a:p>
        </p:txBody>
      </p:sp>
      <p:pic>
        <p:nvPicPr>
          <p:cNvPr id="35" name="Picture 34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DFB09AFD-BBBC-B295-5399-4C1266C7053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6292" t="69679" r="1"/>
          <a:stretch>
            <a:fillRect/>
          </a:stretch>
        </p:blipFill>
        <p:spPr>
          <a:xfrm>
            <a:off x="4392499" y="3502644"/>
            <a:ext cx="1107831" cy="1146176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7C87DE0-8352-350A-9D06-C2DD1EDF0B72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5500330" y="4075732"/>
            <a:ext cx="374336" cy="0"/>
          </a:xfrm>
          <a:prstGeom prst="straightConnector1">
            <a:avLst/>
          </a:prstGeom>
          <a:ln w="76200">
            <a:solidFill>
              <a:srgbClr val="E31A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>
            <a:extLst>
              <a:ext uri="{FF2B5EF4-FFF2-40B4-BE49-F238E27FC236}">
                <a16:creationId xmlns:a16="http://schemas.microsoft.com/office/drawing/2014/main" id="{56C9CCB5-81ED-AF41-ADE0-B6D93CD7AEF6}"/>
              </a:ext>
            </a:extLst>
          </p:cNvPr>
          <p:cNvCxnSpPr>
            <a:cxnSpLocks/>
            <a:stCxn id="35" idx="0"/>
          </p:cNvCxnSpPr>
          <p:nvPr/>
        </p:nvCxnSpPr>
        <p:spPr>
          <a:xfrm rot="5400000" flipH="1" flipV="1">
            <a:off x="5050352" y="2678331"/>
            <a:ext cx="720376" cy="928251"/>
          </a:xfrm>
          <a:prstGeom prst="curvedConnector2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>
            <a:extLst>
              <a:ext uri="{FF2B5EF4-FFF2-40B4-BE49-F238E27FC236}">
                <a16:creationId xmlns:a16="http://schemas.microsoft.com/office/drawing/2014/main" id="{95C05EA6-267A-47F5-9EBC-FE3EA7B8724F}"/>
              </a:ext>
            </a:extLst>
          </p:cNvPr>
          <p:cNvCxnSpPr>
            <a:cxnSpLocks/>
          </p:cNvCxnSpPr>
          <p:nvPr/>
        </p:nvCxnSpPr>
        <p:spPr>
          <a:xfrm rot="16200000" flipH="1">
            <a:off x="5050353" y="4520024"/>
            <a:ext cx="720376" cy="928251"/>
          </a:xfrm>
          <a:prstGeom prst="curvedConnector2">
            <a:avLst/>
          </a:prstGeom>
          <a:ln w="76200">
            <a:solidFill>
              <a:srgbClr val="228B4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7E4D340-51CF-E173-8014-6E0AF43AFE1F}"/>
              </a:ext>
            </a:extLst>
          </p:cNvPr>
          <p:cNvCxnSpPr/>
          <p:nvPr/>
        </p:nvCxnSpPr>
        <p:spPr>
          <a:xfrm>
            <a:off x="8554155" y="2188072"/>
            <a:ext cx="0" cy="37753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15DD328-5343-3BF1-FF59-1FEB23EE3CE5}"/>
              </a:ext>
            </a:extLst>
          </p:cNvPr>
          <p:cNvSpPr/>
          <p:nvPr/>
        </p:nvSpPr>
        <p:spPr>
          <a:xfrm>
            <a:off x="4289778" y="1604457"/>
            <a:ext cx="2878666" cy="4480254"/>
          </a:xfrm>
          <a:prstGeom prst="rect">
            <a:avLst/>
          </a:prstGeom>
          <a:solidFill>
            <a:srgbClr val="FEFEFE">
              <a:alpha val="83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C6514F9-F20E-2B7C-842D-C0CD88C4EA3D}"/>
              </a:ext>
            </a:extLst>
          </p:cNvPr>
          <p:cNvSpPr/>
          <p:nvPr/>
        </p:nvSpPr>
        <p:spPr>
          <a:xfrm>
            <a:off x="8614006" y="2206358"/>
            <a:ext cx="3404767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ECCA5077-F19B-4F02-DB77-D0381AD7BC99}"/>
              </a:ext>
            </a:extLst>
          </p:cNvPr>
          <p:cNvSpPr/>
          <p:nvPr/>
        </p:nvSpPr>
        <p:spPr>
          <a:xfrm>
            <a:off x="8611637" y="3501308"/>
            <a:ext cx="3404767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8E927AC-2AB0-9743-EAAA-3525D74B0FDF}"/>
              </a:ext>
            </a:extLst>
          </p:cNvPr>
          <p:cNvSpPr/>
          <p:nvPr/>
        </p:nvSpPr>
        <p:spPr>
          <a:xfrm>
            <a:off x="8611637" y="4807275"/>
            <a:ext cx="3404767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1620E4-0553-BE64-F0CF-F1F3219D3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D8275-BD8C-104E-B403-63F7E987F6E9}" type="datetime1">
              <a:rPr lang="en-US" smtClean="0"/>
              <a:t>8/21/25</a:t>
            </a:fld>
            <a:endParaRPr lang="en-US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A2E4A3A3-6C63-C260-5EFE-6E03E80DB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</p:spTree>
    <p:extLst>
      <p:ext uri="{BB962C8B-B14F-4D97-AF65-F5344CB8AC3E}">
        <p14:creationId xmlns:p14="http://schemas.microsoft.com/office/powerpoint/2010/main" val="288270963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98D04A-4D38-3779-E8E3-02896976D8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97ADE93-B16F-B37D-5009-31076F0CE172}"/>
              </a:ext>
            </a:extLst>
          </p:cNvPr>
          <p:cNvSpPr/>
          <p:nvPr/>
        </p:nvSpPr>
        <p:spPr>
          <a:xfrm>
            <a:off x="8614006" y="2206358"/>
            <a:ext cx="3404767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65A58E6-3A4B-1EEF-4333-0D9AA90092AB}"/>
              </a:ext>
            </a:extLst>
          </p:cNvPr>
          <p:cNvSpPr/>
          <p:nvPr/>
        </p:nvSpPr>
        <p:spPr>
          <a:xfrm>
            <a:off x="8611637" y="3501308"/>
            <a:ext cx="3404767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B7A52620-39CF-FAE5-D2F0-64DC4F716342}"/>
              </a:ext>
            </a:extLst>
          </p:cNvPr>
          <p:cNvSpPr/>
          <p:nvPr/>
        </p:nvSpPr>
        <p:spPr>
          <a:xfrm>
            <a:off x="8611637" y="4807275"/>
            <a:ext cx="3404767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collage of different colored squares&#10;&#10;AI-generated content may be incorrect.">
            <a:extLst>
              <a:ext uri="{FF2B5EF4-FFF2-40B4-BE49-F238E27FC236}">
                <a16:creationId xmlns:a16="http://schemas.microsoft.com/office/drawing/2014/main" id="{008E1E99-FF63-2440-2E67-A65F8894A1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2051" y="2188073"/>
            <a:ext cx="3282395" cy="3775314"/>
          </a:xfrm>
          <a:prstGeom prst="rect">
            <a:avLst/>
          </a:prstGeom>
        </p:spPr>
      </p:pic>
      <p:pic>
        <p:nvPicPr>
          <p:cNvPr id="9" name="Picture 8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A39B0B13-D22D-309B-7B41-2F3F43E5AE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4171" y="2188072"/>
            <a:ext cx="1191618" cy="3775315"/>
          </a:xfrm>
          <a:prstGeom prst="rect">
            <a:avLst/>
          </a:prstGeom>
        </p:spPr>
      </p:pic>
      <p:pic>
        <p:nvPicPr>
          <p:cNvPr id="8" name="Picture 7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EFF73E70-291A-A6D4-3522-2F35A43677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663" y="2188072"/>
            <a:ext cx="1191618" cy="3775315"/>
          </a:xfrm>
          <a:prstGeom prst="rect">
            <a:avLst/>
          </a:prstGeom>
        </p:spPr>
      </p:pic>
      <p:pic>
        <p:nvPicPr>
          <p:cNvPr id="26" name="Picture 25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36835FF4-60BB-7546-9BEB-88451ABE12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480" y="214828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7AE264-AA5C-5A37-C35B-6C5F0A1AA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Joint Posterior Sampling with Diffusion Priors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5FCE66-C0E1-5130-BD1C-536DA7A7916B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EB8621A-40FE-D5F7-19A8-8BB30A081F57}"/>
              </a:ext>
            </a:extLst>
          </p:cNvPr>
          <p:cNvSpPr txBox="1">
            <a:spLocks/>
          </p:cNvSpPr>
          <p:nvPr/>
        </p:nvSpPr>
        <p:spPr>
          <a:xfrm>
            <a:off x="7788925" y="271971"/>
            <a:ext cx="4106625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Wagner-Carena, </a:t>
            </a:r>
            <a:r>
              <a:rPr lang="en-US" sz="1600" dirty="0" err="1">
                <a:latin typeface="Garamond" panose="02020404030301010803" pitchFamily="18" charset="0"/>
              </a:rPr>
              <a:t>Akhmetzhanova</a:t>
            </a:r>
            <a:r>
              <a:rPr lang="en-US" sz="1600" dirty="0">
                <a:latin typeface="Garamond" panose="02020404030301010803" pitchFamily="18" charset="0"/>
              </a:rPr>
              <a:t>, </a:t>
            </a:r>
            <a:r>
              <a:rPr lang="en-US" sz="1500" dirty="0">
                <a:latin typeface="Garamond" panose="02020404030301010803" pitchFamily="18" charset="0"/>
              </a:rPr>
              <a:t>et al., submitted.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BCEF72-CDF8-6954-1012-96BEE32869CD}"/>
              </a:ext>
            </a:extLst>
          </p:cNvPr>
          <p:cNvSpPr txBox="1"/>
          <p:nvPr/>
        </p:nvSpPr>
        <p:spPr>
          <a:xfrm>
            <a:off x="1278481" y="1684814"/>
            <a:ext cx="1623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Observations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56DCFE9-37BE-DDF2-DB8E-37A915210FFA}"/>
              </a:ext>
            </a:extLst>
          </p:cNvPr>
          <p:cNvSpPr/>
          <p:nvPr/>
        </p:nvSpPr>
        <p:spPr>
          <a:xfrm>
            <a:off x="261410" y="217033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3339926-AE87-64A9-10D7-77E5B699C369}"/>
              </a:ext>
            </a:extLst>
          </p:cNvPr>
          <p:cNvSpPr/>
          <p:nvPr/>
        </p:nvSpPr>
        <p:spPr>
          <a:xfrm>
            <a:off x="259041" y="346528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F3713DDF-C147-3E8B-E14D-360B23A867CD}"/>
              </a:ext>
            </a:extLst>
          </p:cNvPr>
          <p:cNvSpPr/>
          <p:nvPr/>
        </p:nvSpPr>
        <p:spPr>
          <a:xfrm>
            <a:off x="259041" y="477125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2C73C51-C0B0-095E-3673-2029FC66CE04}"/>
              </a:ext>
            </a:extLst>
          </p:cNvPr>
          <p:cNvCxnSpPr/>
          <p:nvPr/>
        </p:nvCxnSpPr>
        <p:spPr>
          <a:xfrm>
            <a:off x="4018162" y="1684814"/>
            <a:ext cx="0" cy="45286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3656A47-715B-120B-EE55-C2F2DD7B559E}"/>
              </a:ext>
            </a:extLst>
          </p:cNvPr>
          <p:cNvSpPr txBox="1"/>
          <p:nvPr/>
        </p:nvSpPr>
        <p:spPr>
          <a:xfrm>
            <a:off x="4920863" y="1684814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Expectation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6456E37-E4DD-5CB4-F7F4-4401DEEB3AAD}"/>
              </a:ext>
            </a:extLst>
          </p:cNvPr>
          <p:cNvSpPr txBox="1"/>
          <p:nvPr/>
        </p:nvSpPr>
        <p:spPr>
          <a:xfrm>
            <a:off x="8902377" y="168481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Maximization</a:t>
            </a:r>
          </a:p>
        </p:txBody>
      </p:sp>
      <p:pic>
        <p:nvPicPr>
          <p:cNvPr id="35" name="Picture 34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217C4009-6DEB-C52D-7C99-49CA4D34665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6292" t="69679" r="1"/>
          <a:stretch>
            <a:fillRect/>
          </a:stretch>
        </p:blipFill>
        <p:spPr>
          <a:xfrm>
            <a:off x="4392499" y="3502644"/>
            <a:ext cx="1107831" cy="1146176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A33884-9796-68FD-C5E1-90A576178F44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5500330" y="4075732"/>
            <a:ext cx="374336" cy="0"/>
          </a:xfrm>
          <a:prstGeom prst="straightConnector1">
            <a:avLst/>
          </a:prstGeom>
          <a:ln w="76200">
            <a:solidFill>
              <a:srgbClr val="E31A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>
            <a:extLst>
              <a:ext uri="{FF2B5EF4-FFF2-40B4-BE49-F238E27FC236}">
                <a16:creationId xmlns:a16="http://schemas.microsoft.com/office/drawing/2014/main" id="{9412D2EC-F1D9-B655-B00B-4B3CE4C672DB}"/>
              </a:ext>
            </a:extLst>
          </p:cNvPr>
          <p:cNvCxnSpPr>
            <a:cxnSpLocks/>
            <a:stCxn id="35" idx="0"/>
          </p:cNvCxnSpPr>
          <p:nvPr/>
        </p:nvCxnSpPr>
        <p:spPr>
          <a:xfrm rot="5400000" flipH="1" flipV="1">
            <a:off x="5050352" y="2678331"/>
            <a:ext cx="720376" cy="928251"/>
          </a:xfrm>
          <a:prstGeom prst="curvedConnector2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>
            <a:extLst>
              <a:ext uri="{FF2B5EF4-FFF2-40B4-BE49-F238E27FC236}">
                <a16:creationId xmlns:a16="http://schemas.microsoft.com/office/drawing/2014/main" id="{E4FE2743-C27B-0419-FEC5-42FEFC1D6E90}"/>
              </a:ext>
            </a:extLst>
          </p:cNvPr>
          <p:cNvCxnSpPr>
            <a:cxnSpLocks/>
          </p:cNvCxnSpPr>
          <p:nvPr/>
        </p:nvCxnSpPr>
        <p:spPr>
          <a:xfrm rot="16200000" flipH="1">
            <a:off x="5050353" y="4520024"/>
            <a:ext cx="720376" cy="928251"/>
          </a:xfrm>
          <a:prstGeom prst="curvedConnector2">
            <a:avLst/>
          </a:prstGeom>
          <a:ln w="76200">
            <a:solidFill>
              <a:srgbClr val="228B4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EDD8C75-317B-9DB3-EC3A-3DC9E02D445A}"/>
              </a:ext>
            </a:extLst>
          </p:cNvPr>
          <p:cNvCxnSpPr/>
          <p:nvPr/>
        </p:nvCxnSpPr>
        <p:spPr>
          <a:xfrm>
            <a:off x="8554155" y="2188072"/>
            <a:ext cx="0" cy="37753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F9F352C-FCCD-29FC-11F9-315E862F8644}"/>
              </a:ext>
            </a:extLst>
          </p:cNvPr>
          <p:cNvSpPr/>
          <p:nvPr/>
        </p:nvSpPr>
        <p:spPr>
          <a:xfrm>
            <a:off x="7184175" y="1604457"/>
            <a:ext cx="4889703" cy="4480254"/>
          </a:xfrm>
          <a:prstGeom prst="rect">
            <a:avLst/>
          </a:prstGeom>
          <a:solidFill>
            <a:srgbClr val="FEFEFE">
              <a:alpha val="83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0DA29C56-FFC0-D2BA-F071-C47AE14438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4663" y="2183391"/>
            <a:ext cx="1196572" cy="379100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5F3B6B-D77F-80A8-DCE2-AF8B01C7F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5E15-6D54-124E-8204-724479829422}" type="datetime1">
              <a:rPr lang="en-US" smtClean="0"/>
              <a:t>8/21/25</a:t>
            </a:fld>
            <a:endParaRPr 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373429EE-AF1F-2243-8205-007D29FAC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</p:spTree>
    <p:extLst>
      <p:ext uri="{BB962C8B-B14F-4D97-AF65-F5344CB8AC3E}">
        <p14:creationId xmlns:p14="http://schemas.microsoft.com/office/powerpoint/2010/main" val="393677739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5E9CC-28EE-EDFE-162E-C02480B75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6492DB1C-7A11-9DD7-173B-1C1EE915E4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2051" y="2189980"/>
            <a:ext cx="3282394" cy="3775313"/>
          </a:xfrm>
          <a:prstGeom prst="rect">
            <a:avLst/>
          </a:prstGeom>
        </p:spPr>
      </p:pic>
      <p:pic>
        <p:nvPicPr>
          <p:cNvPr id="14" name="Picture 13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E23FDEAC-2BB5-C924-6302-2E9B20FD8F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4166" y="2180225"/>
            <a:ext cx="1196572" cy="3791008"/>
          </a:xfrm>
          <a:prstGeom prst="rect">
            <a:avLst/>
          </a:prstGeom>
        </p:spPr>
      </p:pic>
      <p:pic>
        <p:nvPicPr>
          <p:cNvPr id="26" name="Picture 25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7F8415AD-1FC5-5E88-0BE4-47750FD047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480" y="2148289"/>
            <a:ext cx="3286602" cy="3780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88BBFC-4F02-91DE-C3DD-138236839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Joint Posterior Sampling with Diffusion Priors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5229FB5-7C7C-979E-097D-44AE7F18D8F0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7FC1260-F3CA-0B7E-524C-65DB635CE835}"/>
              </a:ext>
            </a:extLst>
          </p:cNvPr>
          <p:cNvSpPr txBox="1">
            <a:spLocks/>
          </p:cNvSpPr>
          <p:nvPr/>
        </p:nvSpPr>
        <p:spPr>
          <a:xfrm>
            <a:off x="7788925" y="271971"/>
            <a:ext cx="4106625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Wagner-Carena, </a:t>
            </a:r>
            <a:r>
              <a:rPr lang="en-US" sz="1600" dirty="0" err="1">
                <a:latin typeface="Garamond" panose="02020404030301010803" pitchFamily="18" charset="0"/>
              </a:rPr>
              <a:t>Akhmetzhanova</a:t>
            </a:r>
            <a:r>
              <a:rPr lang="en-US" sz="1600" dirty="0">
                <a:latin typeface="Garamond" panose="02020404030301010803" pitchFamily="18" charset="0"/>
              </a:rPr>
              <a:t>, </a:t>
            </a:r>
            <a:r>
              <a:rPr lang="en-US" sz="1500" dirty="0">
                <a:latin typeface="Garamond" panose="02020404030301010803" pitchFamily="18" charset="0"/>
              </a:rPr>
              <a:t>et al., submitted.</a:t>
            </a:r>
          </a:p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13CB9A-30C9-80FD-1B23-A1E1A7627A19}"/>
              </a:ext>
            </a:extLst>
          </p:cNvPr>
          <p:cNvSpPr txBox="1"/>
          <p:nvPr/>
        </p:nvSpPr>
        <p:spPr>
          <a:xfrm>
            <a:off x="1278481" y="1684814"/>
            <a:ext cx="1623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Observations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BEA517B-05B4-EF9B-A90E-BFFC9B749C4B}"/>
              </a:ext>
            </a:extLst>
          </p:cNvPr>
          <p:cNvSpPr/>
          <p:nvPr/>
        </p:nvSpPr>
        <p:spPr>
          <a:xfrm>
            <a:off x="261410" y="2170333"/>
            <a:ext cx="3503364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03733A45-4BBF-0003-06A9-400BFE61CD99}"/>
              </a:ext>
            </a:extLst>
          </p:cNvPr>
          <p:cNvSpPr/>
          <p:nvPr/>
        </p:nvSpPr>
        <p:spPr>
          <a:xfrm>
            <a:off x="259041" y="3465283"/>
            <a:ext cx="3503364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D1196E0-4C50-0204-4F78-A4B8715BF8CC}"/>
              </a:ext>
            </a:extLst>
          </p:cNvPr>
          <p:cNvSpPr/>
          <p:nvPr/>
        </p:nvSpPr>
        <p:spPr>
          <a:xfrm>
            <a:off x="259041" y="4771250"/>
            <a:ext cx="3503364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2B1ED70-0592-8234-D8D4-15239A74E21B}"/>
              </a:ext>
            </a:extLst>
          </p:cNvPr>
          <p:cNvCxnSpPr/>
          <p:nvPr/>
        </p:nvCxnSpPr>
        <p:spPr>
          <a:xfrm>
            <a:off x="4018162" y="1684814"/>
            <a:ext cx="0" cy="45286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FF9FECA-0134-05D6-7A67-5783392E21A8}"/>
              </a:ext>
            </a:extLst>
          </p:cNvPr>
          <p:cNvSpPr txBox="1"/>
          <p:nvPr/>
        </p:nvSpPr>
        <p:spPr>
          <a:xfrm>
            <a:off x="4920863" y="1684814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Expectation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C542CF4-179A-A707-8FFF-4851DCF3E4CA}"/>
              </a:ext>
            </a:extLst>
          </p:cNvPr>
          <p:cNvSpPr txBox="1"/>
          <p:nvPr/>
        </p:nvSpPr>
        <p:spPr>
          <a:xfrm>
            <a:off x="8902377" y="168481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Maximization</a:t>
            </a:r>
          </a:p>
        </p:txBody>
      </p:sp>
      <p:pic>
        <p:nvPicPr>
          <p:cNvPr id="35" name="Picture 34" descr="A collage of different colored spots&#10;&#10;AI-generated content may be incorrect.">
            <a:extLst>
              <a:ext uri="{FF2B5EF4-FFF2-40B4-BE49-F238E27FC236}">
                <a16:creationId xmlns:a16="http://schemas.microsoft.com/office/drawing/2014/main" id="{4FB07BB1-881F-249A-9537-0CC8A975089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6292" t="69679" r="1"/>
          <a:stretch>
            <a:fillRect/>
          </a:stretch>
        </p:blipFill>
        <p:spPr>
          <a:xfrm>
            <a:off x="4392499" y="3502644"/>
            <a:ext cx="1107831" cy="1146176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6FF777B-EFB9-E9F6-559F-7506717BADDE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5500330" y="4075732"/>
            <a:ext cx="374336" cy="0"/>
          </a:xfrm>
          <a:prstGeom prst="straightConnector1">
            <a:avLst/>
          </a:prstGeom>
          <a:ln w="76200">
            <a:solidFill>
              <a:srgbClr val="E31A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>
            <a:extLst>
              <a:ext uri="{FF2B5EF4-FFF2-40B4-BE49-F238E27FC236}">
                <a16:creationId xmlns:a16="http://schemas.microsoft.com/office/drawing/2014/main" id="{BBDCF46B-2267-FBF7-62CC-95EFBC248047}"/>
              </a:ext>
            </a:extLst>
          </p:cNvPr>
          <p:cNvCxnSpPr>
            <a:cxnSpLocks/>
            <a:stCxn id="35" idx="0"/>
          </p:cNvCxnSpPr>
          <p:nvPr/>
        </p:nvCxnSpPr>
        <p:spPr>
          <a:xfrm rot="5400000" flipH="1" flipV="1">
            <a:off x="5050352" y="2678331"/>
            <a:ext cx="720376" cy="928251"/>
          </a:xfrm>
          <a:prstGeom prst="curvedConnector2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>
            <a:extLst>
              <a:ext uri="{FF2B5EF4-FFF2-40B4-BE49-F238E27FC236}">
                <a16:creationId xmlns:a16="http://schemas.microsoft.com/office/drawing/2014/main" id="{61C7D6E8-0C3C-1114-831C-E9F833290713}"/>
              </a:ext>
            </a:extLst>
          </p:cNvPr>
          <p:cNvCxnSpPr>
            <a:cxnSpLocks/>
          </p:cNvCxnSpPr>
          <p:nvPr/>
        </p:nvCxnSpPr>
        <p:spPr>
          <a:xfrm rot="16200000" flipH="1">
            <a:off x="5050353" y="4520024"/>
            <a:ext cx="720376" cy="928251"/>
          </a:xfrm>
          <a:prstGeom prst="curvedConnector2">
            <a:avLst/>
          </a:prstGeom>
          <a:ln w="76200">
            <a:solidFill>
              <a:srgbClr val="228B4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B939BDD5-68F3-4E1D-F1D7-3027D0332EBA}"/>
              </a:ext>
            </a:extLst>
          </p:cNvPr>
          <p:cNvCxnSpPr/>
          <p:nvPr/>
        </p:nvCxnSpPr>
        <p:spPr>
          <a:xfrm>
            <a:off x="8554155" y="2188072"/>
            <a:ext cx="0" cy="37753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362AF55-0635-9A4A-8653-AE733AEC6877}"/>
              </a:ext>
            </a:extLst>
          </p:cNvPr>
          <p:cNvSpPr/>
          <p:nvPr/>
        </p:nvSpPr>
        <p:spPr>
          <a:xfrm>
            <a:off x="8614006" y="2206358"/>
            <a:ext cx="3404767" cy="1146175"/>
          </a:xfrm>
          <a:prstGeom prst="roundRect">
            <a:avLst/>
          </a:prstGeom>
          <a:noFill/>
          <a:ln w="57150">
            <a:solidFill>
              <a:srgbClr val="2F82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E65BF65-2CD6-B055-3442-025CBC0D98BB}"/>
              </a:ext>
            </a:extLst>
          </p:cNvPr>
          <p:cNvSpPr/>
          <p:nvPr/>
        </p:nvSpPr>
        <p:spPr>
          <a:xfrm>
            <a:off x="8611637" y="3501308"/>
            <a:ext cx="3404767" cy="114617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087D2B7-DF97-9543-E07D-500154D06F6A}"/>
              </a:ext>
            </a:extLst>
          </p:cNvPr>
          <p:cNvSpPr/>
          <p:nvPr/>
        </p:nvSpPr>
        <p:spPr>
          <a:xfrm>
            <a:off x="8611637" y="4807275"/>
            <a:ext cx="3404767" cy="1146175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F193FC-939B-F419-D601-5117CE9F5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63AA-2003-224F-9CBF-B7AF12C434CA}" type="datetime1">
              <a:rPr lang="en-US" smtClean="0"/>
              <a:t>8/21/25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D80F94E6-3BBF-79D3-C27D-1FEF3DFAF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</a:p>
        </p:txBody>
      </p:sp>
      <p:pic>
        <p:nvPicPr>
          <p:cNvPr id="15" name="Picture 14" descr="Red spots on a white surface&#10;&#10;AI-generated content may be incorrect.">
            <a:extLst>
              <a:ext uri="{FF2B5EF4-FFF2-40B4-BE49-F238E27FC236}">
                <a16:creationId xmlns:a16="http://schemas.microsoft.com/office/drawing/2014/main" id="{82AAE863-8BF3-7009-2887-7BDFE5C41F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663" y="2183391"/>
            <a:ext cx="1196572" cy="379100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AD61A6F-D5F5-92DA-9033-E7F6BC933179}"/>
              </a:ext>
            </a:extLst>
          </p:cNvPr>
          <p:cNvSpPr/>
          <p:nvPr/>
        </p:nvSpPr>
        <p:spPr>
          <a:xfrm>
            <a:off x="4343204" y="1564502"/>
            <a:ext cx="2798028" cy="4480254"/>
          </a:xfrm>
          <a:prstGeom prst="rect">
            <a:avLst/>
          </a:prstGeom>
          <a:solidFill>
            <a:srgbClr val="FEFEFE">
              <a:alpha val="83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0605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AD47996-B6A6-765D-F5A9-C433607E40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347" y="2495488"/>
            <a:ext cx="10011305" cy="388330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18741-9BA9-D946-BAE4-13F6A8343E23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48943B-5DDC-C543-997B-9BABFFD37277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4D34146D-D32C-6F46-9027-64D87D8D9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Robustness Tests: Line-of-Sight Halos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E206464-8B58-423D-67E7-58F719811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5"/>
            <a:ext cx="10515600" cy="4546725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Running inference on tests sets is cheap: can quickly quantify the impact of different priors</a:t>
            </a:r>
          </a:p>
        </p:txBody>
      </p:sp>
    </p:spTree>
    <p:extLst>
      <p:ext uri="{BB962C8B-B14F-4D97-AF65-F5344CB8AC3E}">
        <p14:creationId xmlns:p14="http://schemas.microsoft.com/office/powerpoint/2010/main" val="6004054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Resolution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CA7C-39D4-0C48-80B3-CCECA4448221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5108FE-7CB0-6145-AF41-0D1C2F2CED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69" y="2147493"/>
            <a:ext cx="11039061" cy="36773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F6B1F51-D4A5-1756-752C-6828125244CF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548117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Einstein Radius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CF44-DFA1-B84C-A386-5953B848D916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F6B1F51-D4A5-1756-752C-6828125244CF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5E65BC5A-3DB5-83DD-50A8-D0FB41A9E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1" y="1998997"/>
            <a:ext cx="10515599" cy="390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638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Measuring Halos Through Galaxies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DD90-6E5B-324A-AB87-E259BCC0CDF1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48943B-5DDC-C543-997B-9BABFFD37277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7A22886-3AD8-ED46-BFC2-263308552AC3}"/>
              </a:ext>
            </a:extLst>
          </p:cNvPr>
          <p:cNvSpPr txBox="1">
            <a:spLocks/>
          </p:cNvSpPr>
          <p:nvPr/>
        </p:nvSpPr>
        <p:spPr>
          <a:xfrm>
            <a:off x="4725751" y="3721533"/>
            <a:ext cx="361733" cy="999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400" dirty="0">
                <a:solidFill>
                  <a:schemeClr val="bg1"/>
                </a:solidFill>
                <a:latin typeface="Times" pitchFamily="2" charset="0"/>
              </a:rPr>
              <a:t>?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F640126-B59F-5547-EF99-DFD02F194EB7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Wechsler &amp; Tinker, 2018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A12B68-DBF4-D5F6-8812-8CA8A2743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677" y="1615858"/>
            <a:ext cx="5975873" cy="4617720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52BEC29-53AF-7FE8-EACE-30D6B026C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636"/>
            <a:ext cx="4784881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Galaxies are hosted in halos, so why not use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galaxies</a:t>
            </a:r>
            <a:r>
              <a:rPr lang="en-US" dirty="0">
                <a:latin typeface="Garamond" panose="02020404030301010803" pitchFamily="18" charset="0"/>
              </a:rPr>
              <a:t>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as a</a:t>
            </a:r>
            <a:r>
              <a:rPr lang="en-US" dirty="0">
                <a:latin typeface="Garamond" panose="02020404030301010803" pitchFamily="18" charset="0"/>
              </a:rPr>
              <a:t>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tracer</a:t>
            </a:r>
            <a:r>
              <a:rPr lang="en-US" dirty="0">
                <a:latin typeface="Garamond" panose="02020404030301010803" pitchFamily="18" charset="0"/>
              </a:rPr>
              <a:t>?</a:t>
            </a:r>
          </a:p>
          <a:p>
            <a:r>
              <a:rPr lang="en-US" dirty="0">
                <a:latin typeface="Garamond" panose="02020404030301010803" pitchFamily="18" charset="0"/>
              </a:rPr>
              <a:t>Low-mass halos are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inefficient</a:t>
            </a:r>
            <a:r>
              <a:rPr lang="en-US" dirty="0">
                <a:latin typeface="Garamond" panose="02020404030301010803" pitchFamily="18" charset="0"/>
              </a:rPr>
              <a:t> at forming stars</a:t>
            </a:r>
          </a:p>
          <a:p>
            <a:pPr lvl="1"/>
            <a:r>
              <a:rPr lang="en-US" dirty="0">
                <a:latin typeface="Garamond" panose="02020404030301010803" pitchFamily="18" charset="0"/>
              </a:rPr>
              <a:t>Light halo + small fraction mass converted to stars 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→ </a:t>
            </a:r>
            <a:r>
              <a:rPr lang="en-US" b="1" i="0" u="none" strike="noStrike" dirty="0">
                <a:solidFill>
                  <a:srgbClr val="2F82BE"/>
                </a:solidFill>
                <a:effectLst/>
                <a:latin typeface="Garamond" panose="02020404030301010803" pitchFamily="18" charset="0"/>
              </a:rPr>
              <a:t>very dim</a:t>
            </a:r>
            <a:endParaRPr lang="en-US" b="1" dirty="0">
              <a:solidFill>
                <a:srgbClr val="2F82BE"/>
              </a:solidFill>
              <a:latin typeface="Garamond" panose="02020404030301010803" pitchFamily="18" charset="0"/>
            </a:endParaRPr>
          </a:p>
          <a:p>
            <a:pPr lvl="1"/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Dark</a:t>
            </a:r>
            <a:r>
              <a:rPr lang="en-US" dirty="0">
                <a:latin typeface="Garamond" panose="02020404030301010803" pitchFamily="18" charset="0"/>
              </a:rPr>
              <a:t> </a:t>
            </a:r>
            <a:r>
              <a:rPr lang="en-US" b="1" dirty="0">
                <a:solidFill>
                  <a:srgbClr val="2F82BE"/>
                </a:solidFill>
                <a:latin typeface="Garamond" panose="02020404030301010803" pitchFamily="18" charset="0"/>
              </a:rPr>
              <a:t>halos</a:t>
            </a:r>
            <a:r>
              <a:rPr lang="en-US" dirty="0">
                <a:latin typeface="Garamond" panose="02020404030301010803" pitchFamily="18" charset="0"/>
              </a:rPr>
              <a:t>: halos so light that no stars form</a:t>
            </a:r>
            <a:endParaRPr lang="en-US" b="1" dirty="0">
              <a:solidFill>
                <a:srgbClr val="3082BE"/>
              </a:solidFill>
              <a:latin typeface="Garamond" panose="02020404030301010803" pitchFamily="18" charset="0"/>
            </a:endParaRPr>
          </a:p>
          <a:p>
            <a:endParaRPr lang="en-US" dirty="0">
              <a:latin typeface="Garamond" panose="02020404030301010803" pitchFamily="18" charset="0"/>
            </a:endParaRPr>
          </a:p>
          <a:p>
            <a:endParaRPr lang="en-US" dirty="0">
              <a:latin typeface="Garamond" panose="02020404030301010803" pitchFamily="18" charset="0"/>
            </a:endParaRPr>
          </a:p>
          <a:p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580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EC0901B-3326-470F-64E6-EE2A6F3293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694" y="1511301"/>
            <a:ext cx="8990610" cy="47589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042738-BE9F-414A-8226-CEBA18C8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6176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Measuring Halos: Strong Lensing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DD1D-0B1B-FE45-94F9-E5A7FEDD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8869-2242-EE43-B04C-21D0539F4FD2}" type="datetime1">
              <a:rPr lang="en-US" smtClean="0"/>
              <a:t>8/21/25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D0D13-36DF-AF45-8247-01D127A9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SUSY 2025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48943B-5DDC-C543-997B-9BABFFD37277}"/>
              </a:ext>
            </a:extLst>
          </p:cNvPr>
          <p:cNvCxnSpPr/>
          <p:nvPr/>
        </p:nvCxnSpPr>
        <p:spPr>
          <a:xfrm>
            <a:off x="296449" y="1349312"/>
            <a:ext cx="11599101" cy="0"/>
          </a:xfrm>
          <a:prstGeom prst="line">
            <a:avLst/>
          </a:prstGeom>
          <a:ln w="19050">
            <a:solidFill>
              <a:srgbClr val="30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828038D-97AC-FCBD-163C-8F5A591FF223}"/>
              </a:ext>
            </a:extLst>
          </p:cNvPr>
          <p:cNvSpPr txBox="1">
            <a:spLocks/>
          </p:cNvSpPr>
          <p:nvPr/>
        </p:nvSpPr>
        <p:spPr>
          <a:xfrm>
            <a:off x="9184341" y="469682"/>
            <a:ext cx="2711209" cy="68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500" dirty="0">
                <a:latin typeface="Garamond" panose="02020404030301010803" pitchFamily="18" charset="0"/>
              </a:rPr>
              <a:t>Wagner-Carena et al., 2022</a:t>
            </a:r>
          </a:p>
        </p:txBody>
      </p:sp>
    </p:spTree>
    <p:extLst>
      <p:ext uri="{BB962C8B-B14F-4D97-AF65-F5344CB8AC3E}">
        <p14:creationId xmlns:p14="http://schemas.microsoft.com/office/powerpoint/2010/main" val="3749315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19029</TotalTime>
  <Words>2270</Words>
  <Application>Microsoft Macintosh PowerPoint</Application>
  <PresentationFormat>Widescreen</PresentationFormat>
  <Paragraphs>574</Paragraphs>
  <Slides>78</Slides>
  <Notes>78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6" baseType="lpstr">
      <vt:lpstr>Arial</vt:lpstr>
      <vt:lpstr>Calibri</vt:lpstr>
      <vt:lpstr>Calibri Light</vt:lpstr>
      <vt:lpstr>Cambria Math</vt:lpstr>
      <vt:lpstr>Garamond</vt:lpstr>
      <vt:lpstr>Times</vt:lpstr>
      <vt:lpstr>Times New Roman</vt:lpstr>
      <vt:lpstr>Office Theme</vt:lpstr>
      <vt:lpstr>Strong Gravitational Lensing for Inference of Small-Scale Dark Matter Structure</vt:lpstr>
      <vt:lpstr>Outline</vt:lpstr>
      <vt:lpstr>Outline</vt:lpstr>
      <vt:lpstr>Cold, Collisionless Dark Matter</vt:lpstr>
      <vt:lpstr>Cold, Collisionless Dark Matter</vt:lpstr>
      <vt:lpstr>Cold, Collisionless Dark Matter</vt:lpstr>
      <vt:lpstr>CDM Open Question </vt:lpstr>
      <vt:lpstr>Measuring Halos Through Galaxies</vt:lpstr>
      <vt:lpstr>Measuring Halos: Strong Lensing</vt:lpstr>
      <vt:lpstr>Measuring Halos: Strong Lensing</vt:lpstr>
      <vt:lpstr>Measuring Halos: Strong Lensing</vt:lpstr>
      <vt:lpstr>Measuring Halos: Strong Lensing</vt:lpstr>
      <vt:lpstr>Outline</vt:lpstr>
      <vt:lpstr>“Statistical” Detection</vt:lpstr>
      <vt:lpstr>“Statistical” Detection</vt:lpstr>
      <vt:lpstr>“Statistical” Detection</vt:lpstr>
      <vt:lpstr>The Framework: Neural Posterior Estimation</vt:lpstr>
      <vt:lpstr>Population Constraints</vt:lpstr>
      <vt:lpstr>Outline</vt:lpstr>
      <vt:lpstr>Sequential Neural Posterior Estimator</vt:lpstr>
      <vt:lpstr>Sequential Neural Posterior Estimator</vt:lpstr>
      <vt:lpstr>Loss on Σ_sub Comparison</vt:lpstr>
      <vt:lpstr>Loss on Σ_sub Comparison</vt:lpstr>
      <vt:lpstr>Hierarchical Inference - Comparison</vt:lpstr>
      <vt:lpstr>Hierarchical Inference - Comparison</vt:lpstr>
      <vt:lpstr>Outline</vt:lpstr>
      <vt:lpstr>Simulations: Source Limitations</vt:lpstr>
      <vt:lpstr>Simulations: Source Limitations</vt:lpstr>
      <vt:lpstr>Simulations: Source Limitations</vt:lpstr>
      <vt:lpstr>Simulations: Source Limitation</vt:lpstr>
      <vt:lpstr>Multi-View Source Separation </vt:lpstr>
      <vt:lpstr>Multi-View Source Separation </vt:lpstr>
      <vt:lpstr>Multi-View Source Separation </vt:lpstr>
      <vt:lpstr>Multi-View Source Separation </vt:lpstr>
      <vt:lpstr>Multi-View Source Separation </vt:lpstr>
      <vt:lpstr>Multi-View Source Separation </vt:lpstr>
      <vt:lpstr>Joint Posterior Sampling with Diffusion Priors</vt:lpstr>
      <vt:lpstr>Joint Posterior Sampling with Diffusion Priors</vt:lpstr>
      <vt:lpstr>Joint Posterior Sampling with Diffusion Priors</vt:lpstr>
      <vt:lpstr>Joint Posterior Sampling with Diffusion Priors</vt:lpstr>
      <vt:lpstr>Joint Posterior Sampling with Diffusion Priors</vt:lpstr>
      <vt:lpstr>Joint Posterior Sampling with Diffusion Priors</vt:lpstr>
      <vt:lpstr>Joint Posterior Sampling with Diffusion Priors</vt:lpstr>
      <vt:lpstr>Galaxies: Contrastive</vt:lpstr>
      <vt:lpstr>Galaxies: Contrastive</vt:lpstr>
      <vt:lpstr>Galaxies: Contrastive</vt:lpstr>
      <vt:lpstr>Galaxies: Contrastive</vt:lpstr>
      <vt:lpstr>Galaxies: Contrastive</vt:lpstr>
      <vt:lpstr>Conclusions</vt:lpstr>
      <vt:lpstr>Conclusions</vt:lpstr>
      <vt:lpstr>Extra Slides</vt:lpstr>
      <vt:lpstr>Individual Constraints</vt:lpstr>
      <vt:lpstr>Individual Constraints</vt:lpstr>
      <vt:lpstr>Individual Constraints</vt:lpstr>
      <vt:lpstr>Individual Constraints</vt:lpstr>
      <vt:lpstr>Individual Constraints</vt:lpstr>
      <vt:lpstr>Individual Constraints</vt:lpstr>
      <vt:lpstr>Hierarchical Modeling with NPEs</vt:lpstr>
      <vt:lpstr>Hierarchical Modeling with NPEs</vt:lpstr>
      <vt:lpstr>Limits: Optimization</vt:lpstr>
      <vt:lpstr>Limits: Model </vt:lpstr>
      <vt:lpstr>Limits: Training Set Size</vt:lpstr>
      <vt:lpstr>Image Data: Contrastive</vt:lpstr>
      <vt:lpstr>Image Data: Contrastive</vt:lpstr>
      <vt:lpstr>Review: Diffusion Models</vt:lpstr>
      <vt:lpstr>Review: Diffusion Models</vt:lpstr>
      <vt:lpstr>Review: Diffusion Models as Priors</vt:lpstr>
      <vt:lpstr>Review: Diffusion Priors from Observations</vt:lpstr>
      <vt:lpstr>Joint Posterior Sampling with Diffusion Priors</vt:lpstr>
      <vt:lpstr>Joint Posterior Sampling with Diffusion Priors</vt:lpstr>
      <vt:lpstr>Joint Posterior Sampling with Diffusion Priors</vt:lpstr>
      <vt:lpstr>Joint Posterior Sampling with Diffusion Priors</vt:lpstr>
      <vt:lpstr>Joint Posterior Sampling with Diffusion Priors</vt:lpstr>
      <vt:lpstr>Joint Posterior Sampling with Diffusion Priors</vt:lpstr>
      <vt:lpstr>Joint Posterior Sampling with Diffusion Priors</vt:lpstr>
      <vt:lpstr>Robustness Tests: Line-of-Sight Halos</vt:lpstr>
      <vt:lpstr>Resolution Tests</vt:lpstr>
      <vt:lpstr>Einstein Radius Tests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Insights on Dark Matter Substructure from Strong Gravitational Lensing</dc:title>
  <dc:creator>Sebastian Wagner</dc:creator>
  <cp:lastModifiedBy>Sebastian Wagner-Carena</cp:lastModifiedBy>
  <cp:revision>112</cp:revision>
  <dcterms:created xsi:type="dcterms:W3CDTF">2021-04-12T21:37:17Z</dcterms:created>
  <dcterms:modified xsi:type="dcterms:W3CDTF">2025-08-21T23:23:23Z</dcterms:modified>
</cp:coreProperties>
</file>