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0"/>
  </p:notesMasterIdLst>
  <p:sldIdLst>
    <p:sldId id="256" r:id="rId4"/>
    <p:sldId id="277" r:id="rId5"/>
    <p:sldId id="276" r:id="rId6"/>
    <p:sldId id="278" r:id="rId7"/>
    <p:sldId id="279" r:id="rId8"/>
    <p:sldId id="280" r:id="rId9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6"/>
            <p14:sldId id="277"/>
            <p14:sldId id="276"/>
            <p14:sldId id="278"/>
            <p14:sldId id="279"/>
            <p14:sldId id="280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DBE4"/>
    <a:srgbClr val="DFDFDF"/>
    <a:srgbClr val="0F124A"/>
    <a:srgbClr val="F6FDA3"/>
    <a:srgbClr val="D4BEF7"/>
    <a:srgbClr val="B8BAFA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69" autoAdjust="0"/>
    <p:restoredTop sz="94712" autoAdjust="0"/>
  </p:normalViewPr>
  <p:slideViewPr>
    <p:cSldViewPr>
      <p:cViewPr varScale="1">
        <p:scale>
          <a:sx n="232" d="100"/>
          <a:sy n="232" d="100"/>
        </p:scale>
        <p:origin x="160" y="928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21.08.24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Update on RF geometry</a:t>
            </a:r>
            <a:endParaRPr lang="en-US" dirty="0"/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gratefully acknowledging discussions with Christian Carli and Kevin André</a:t>
            </a:r>
          </a:p>
          <a:p>
            <a:endParaRPr lang="de-AT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A65A794-1675-4AFB-B2F6-BBBC54F8E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5C5EC8-F6BE-4EDD-8A1F-E7C4E339CEBA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21 August 2024 – </a:t>
            </a:r>
            <a:r>
              <a:rPr lang="en-US" sz="900" dirty="0" err="1">
                <a:solidFill>
                  <a:schemeClr val="bg1"/>
                </a:solidFill>
              </a:rPr>
              <a:t>Fcc-ee</a:t>
            </a:r>
            <a:r>
              <a:rPr lang="en-US" sz="900" dirty="0">
                <a:solidFill>
                  <a:schemeClr val="bg1"/>
                </a:solidFill>
              </a:rPr>
              <a:t> Optics Design Meeting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C80D029-2104-4318-B440-2F5B3EC0DEE2}"/>
              </a:ext>
            </a:extLst>
          </p:cNvPr>
          <p:cNvSpPr txBox="1"/>
          <p:nvPr/>
        </p:nvSpPr>
        <p:spPr>
          <a:xfrm>
            <a:off x="3829644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Ghislain ROY</a:t>
            </a:r>
          </a:p>
        </p:txBody>
      </p:sp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CE8ECE-787D-D257-084B-5F9BBC7F08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C1E049-8A94-CC71-1F4C-771A9D552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331" y="152162"/>
            <a:ext cx="8113101" cy="486786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FBE3926-D7EE-1384-60C4-8DD07F7C6397}"/>
              </a:ext>
            </a:extLst>
          </p:cNvPr>
          <p:cNvSpPr/>
          <p:nvPr/>
        </p:nvSpPr>
        <p:spPr>
          <a:xfrm>
            <a:off x="1979712" y="771550"/>
            <a:ext cx="1008112" cy="576064"/>
          </a:xfrm>
          <a:prstGeom prst="rect">
            <a:avLst/>
          </a:prstGeom>
          <a:solidFill>
            <a:srgbClr val="DFDFD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DBDBE4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7166DCC-C7D9-7AE2-4C53-3467E2A3BF6F}"/>
              </a:ext>
            </a:extLst>
          </p:cNvPr>
          <p:cNvSpPr/>
          <p:nvPr/>
        </p:nvSpPr>
        <p:spPr>
          <a:xfrm>
            <a:off x="2051720" y="2067694"/>
            <a:ext cx="792088" cy="576064"/>
          </a:xfrm>
          <a:prstGeom prst="rect">
            <a:avLst/>
          </a:prstGeom>
          <a:solidFill>
            <a:srgbClr val="DFDFD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DBDBE4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B886AC2-585A-10D5-75F9-D9E58CE20DE2}"/>
              </a:ext>
            </a:extLst>
          </p:cNvPr>
          <p:cNvSpPr/>
          <p:nvPr/>
        </p:nvSpPr>
        <p:spPr>
          <a:xfrm>
            <a:off x="1907704" y="3651870"/>
            <a:ext cx="1008112" cy="720080"/>
          </a:xfrm>
          <a:prstGeom prst="rect">
            <a:avLst/>
          </a:prstGeom>
          <a:solidFill>
            <a:srgbClr val="DFDFD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DBDBE4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E5C553-604C-AE03-2425-B49F166D2EAA}"/>
              </a:ext>
            </a:extLst>
          </p:cNvPr>
          <p:cNvSpPr/>
          <p:nvPr/>
        </p:nvSpPr>
        <p:spPr>
          <a:xfrm>
            <a:off x="6516216" y="765231"/>
            <a:ext cx="1008112" cy="576064"/>
          </a:xfrm>
          <a:prstGeom prst="rect">
            <a:avLst/>
          </a:prstGeom>
          <a:solidFill>
            <a:srgbClr val="DFDFD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DBDBE4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738774-0452-FA36-B21A-6E587A25E979}"/>
              </a:ext>
            </a:extLst>
          </p:cNvPr>
          <p:cNvSpPr/>
          <p:nvPr/>
        </p:nvSpPr>
        <p:spPr>
          <a:xfrm>
            <a:off x="6804248" y="2067694"/>
            <a:ext cx="792088" cy="576064"/>
          </a:xfrm>
          <a:prstGeom prst="rect">
            <a:avLst/>
          </a:prstGeom>
          <a:solidFill>
            <a:srgbClr val="DFDFD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DBDBE4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715B3E-C633-3789-6299-22780E5DE7F5}"/>
              </a:ext>
            </a:extLst>
          </p:cNvPr>
          <p:cNvSpPr/>
          <p:nvPr/>
        </p:nvSpPr>
        <p:spPr>
          <a:xfrm>
            <a:off x="6588224" y="3651870"/>
            <a:ext cx="936104" cy="720080"/>
          </a:xfrm>
          <a:prstGeom prst="rect">
            <a:avLst/>
          </a:prstGeom>
          <a:solidFill>
            <a:srgbClr val="DFDFD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DBDBE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107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13" name="additional logos">
            <a:extLst>
              <a:ext uri="{FF2B5EF4-FFF2-40B4-BE49-F238E27FC236}">
                <a16:creationId xmlns:a16="http://schemas.microsoft.com/office/drawing/2014/main" id="{34ACAFB7-141D-7F46-BDD8-AD2F915CBE1D}"/>
              </a:ext>
            </a:extLst>
          </p:cNvPr>
          <p:cNvSpPr/>
          <p:nvPr/>
        </p:nvSpPr>
        <p:spPr>
          <a:xfrm>
            <a:off x="6124950" y="104158"/>
            <a:ext cx="2547450" cy="156600"/>
          </a:xfrm>
          <a:prstGeom prst="rect">
            <a:avLst/>
          </a:prstGeom>
          <a:noFill/>
          <a:ln w="19050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600" cap="all" dirty="0">
                <a:solidFill>
                  <a:schemeClr val="bg1"/>
                </a:solidFill>
              </a:rPr>
              <a:t>Space</a:t>
            </a:r>
            <a:r>
              <a:rPr lang="en-US" sz="600" cap="all" dirty="0">
                <a:solidFill>
                  <a:schemeClr val="tx2"/>
                </a:solidFill>
              </a:rPr>
              <a:t> </a:t>
            </a:r>
            <a:r>
              <a:rPr lang="en-US" sz="600" cap="all" dirty="0">
                <a:solidFill>
                  <a:schemeClr val="bg1"/>
                </a:solidFill>
              </a:rPr>
              <a:t>for additional logos</a:t>
            </a:r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Name of the speaker/author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Date / Name of the event</a:t>
            </a:r>
            <a:endParaRPr lang="de-AT" sz="900" dirty="0">
              <a:solidFill>
                <a:schemeClr val="bg1"/>
              </a:solidFill>
            </a:endParaRPr>
          </a:p>
        </p:txBody>
      </p:sp>
      <p:graphicFrame>
        <p:nvGraphicFramePr>
          <p:cNvPr id="18" name="Content Placeholder 3">
            <a:extLst>
              <a:ext uri="{FF2B5EF4-FFF2-40B4-BE49-F238E27FC236}">
                <a16:creationId xmlns:a16="http://schemas.microsoft.com/office/drawing/2014/main" id="{F95D9360-6E32-76B3-5D46-46357074DDD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3880124"/>
              </p:ext>
            </p:extLst>
          </p:nvPr>
        </p:nvGraphicFramePr>
        <p:xfrm>
          <a:off x="611562" y="719442"/>
          <a:ext cx="7932983" cy="4260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157">
                  <a:extLst>
                    <a:ext uri="{9D8B030D-6E8A-4147-A177-3AD203B41FA5}">
                      <a16:colId xmlns:a16="http://schemas.microsoft.com/office/drawing/2014/main" val="2242038529"/>
                    </a:ext>
                  </a:extLst>
                </a:gridCol>
                <a:gridCol w="1017865">
                  <a:extLst>
                    <a:ext uri="{9D8B030D-6E8A-4147-A177-3AD203B41FA5}">
                      <a16:colId xmlns:a16="http://schemas.microsoft.com/office/drawing/2014/main" val="948570645"/>
                    </a:ext>
                  </a:extLst>
                </a:gridCol>
                <a:gridCol w="947667">
                  <a:extLst>
                    <a:ext uri="{9D8B030D-6E8A-4147-A177-3AD203B41FA5}">
                      <a16:colId xmlns:a16="http://schemas.microsoft.com/office/drawing/2014/main" val="1484675491"/>
                    </a:ext>
                  </a:extLst>
                </a:gridCol>
                <a:gridCol w="5097294">
                  <a:extLst>
                    <a:ext uri="{9D8B030D-6E8A-4147-A177-3AD203B41FA5}">
                      <a16:colId xmlns:a16="http://schemas.microsoft.com/office/drawing/2014/main" val="1129428805"/>
                    </a:ext>
                  </a:extLst>
                </a:gridCol>
              </a:tblGrid>
              <a:tr h="425749">
                <a:tc>
                  <a:txBody>
                    <a:bodyPr/>
                    <a:lstStyle/>
                    <a:p>
                      <a:r>
                        <a:rPr lang="en-CH" sz="1200" dirty="0"/>
                        <a:t>S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L</a:t>
                      </a:r>
                      <a:r>
                        <a:rPr lang="en-CH" sz="1200" dirty="0"/>
                        <a:t>ength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0639904"/>
                  </a:ext>
                </a:extLst>
              </a:tr>
              <a:tr h="316902">
                <a:tc>
                  <a:txBody>
                    <a:bodyPr/>
                    <a:lstStyle/>
                    <a:p>
                      <a:pPr algn="r"/>
                      <a:r>
                        <a:rPr lang="en-CH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End Arc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End of regular arc cells – entering dispersion suppressor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045635"/>
                  </a:ext>
                </a:extLst>
              </a:tr>
              <a:tr h="316902"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171.574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effectLst/>
                        </a:rPr>
                        <a:t>Start Sep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171.574</a:t>
                      </a:r>
                      <a:r>
                        <a:rPr lang="fr-CH" sz="1200" dirty="0"/>
                        <a:t> 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Match arc to RF incl. to zero dispersion; move beam to transverse pos.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7254791"/>
                  </a:ext>
                </a:extLst>
              </a:tr>
              <a:tr h="316902"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289.060</a:t>
                      </a:r>
                      <a:endParaRPr lang="en-CH" sz="120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End Sep</a:t>
                      </a:r>
                      <a:endParaRPr lang="en-CH" sz="120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solidFill>
                            <a:schemeClr val="tx1"/>
                          </a:solidFill>
                          <a:effectLst/>
                        </a:rPr>
                        <a:t>117.486</a:t>
                      </a:r>
                      <a:r>
                        <a:rPr lang="fr-CH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 </a:t>
                      </a:r>
                      <a:endParaRPr lang="en-CH" sz="120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H" sz="12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Electro-Magneto switch (No net force on incoming beam)</a:t>
                      </a:r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7444349"/>
                  </a:ext>
                </a:extLst>
              </a:tr>
              <a:tr h="316902"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293.900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effectLst/>
                        </a:rPr>
                        <a:t>Start </a:t>
                      </a:r>
                      <a:r>
                        <a:rPr lang="fr-CH" sz="1200" dirty="0" err="1">
                          <a:effectLst/>
                        </a:rPr>
                        <a:t>e+RF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4.840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8562009"/>
                  </a:ext>
                </a:extLst>
              </a:tr>
              <a:tr h="316902"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737.144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effectLst/>
                        </a:rPr>
                        <a:t>End </a:t>
                      </a:r>
                      <a:r>
                        <a:rPr lang="fr-CH" sz="1200" dirty="0" err="1">
                          <a:effectLst/>
                        </a:rPr>
                        <a:t>e+RF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443.244 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33 cryomodules 400 MHz - 2cell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41402"/>
                  </a:ext>
                </a:extLst>
              </a:tr>
              <a:tr h="316902"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831.205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Start Switch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94.061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7069830"/>
                  </a:ext>
                </a:extLst>
              </a:tr>
              <a:tr h="316902"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1260.531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End Switch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429.326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960 mm change : 2.238 mrad (10% stronger than arc bends)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2500075"/>
                  </a:ext>
                </a:extLst>
              </a:tr>
              <a:tr h="316902"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1355.125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Start e-RF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94.594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P</a:t>
                      </a:r>
                      <a:r>
                        <a:rPr lang="en-CH" sz="1200" dirty="0"/>
                        <a:t>ositron beam goes around the cryostats of electron RF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892425"/>
                  </a:ext>
                </a:extLst>
              </a:tr>
              <a:tr h="316902"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1798.365</a:t>
                      </a:r>
                      <a:endParaRPr lang="en-CH" sz="120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End e-RF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solidFill>
                            <a:schemeClr val="tx1"/>
                          </a:solidFill>
                          <a:effectLst/>
                        </a:rPr>
                        <a:t>443.240</a:t>
                      </a:r>
                      <a:endParaRPr lang="en-CH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33 cryomodules 400 MHz - 2cell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35519"/>
                  </a:ext>
                </a:extLst>
              </a:tr>
              <a:tr h="316902"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1803.205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Start Sep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4.840</a:t>
                      </a:r>
                      <a:r>
                        <a:rPr lang="fr-CH" sz="1200" dirty="0"/>
                        <a:t> 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579890"/>
                  </a:ext>
                </a:extLst>
              </a:tr>
              <a:tr h="316902"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1920.691</a:t>
                      </a:r>
                      <a:endParaRPr lang="en-CH" sz="120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End Sep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solidFill>
                            <a:schemeClr val="tx1"/>
                          </a:solidFill>
                          <a:effectLst/>
                        </a:rPr>
                        <a:t>117.486</a:t>
                      </a:r>
                      <a:endParaRPr lang="en-CH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Electro-Magneto switch (Full net force on outgoing beam)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1395176"/>
                  </a:ext>
                </a:extLst>
              </a:tr>
              <a:tr h="316902"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2091.435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Start Arc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170.744 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Match RF to arc incl. dispersion (helped by start of arc curvature)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6073242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EE07E840-60BF-8296-9AF4-1D8EF2BC7330}"/>
              </a:ext>
            </a:extLst>
          </p:cNvPr>
          <p:cNvSpPr txBox="1"/>
          <p:nvPr/>
        </p:nvSpPr>
        <p:spPr>
          <a:xfrm>
            <a:off x="-33072" y="385050"/>
            <a:ext cx="183957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/>
              <a:t>V24.3_GHC  at Z, W 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D5CC42B-1F22-B8D5-9CEE-8D2AF6F277B1}"/>
              </a:ext>
            </a:extLst>
          </p:cNvPr>
          <p:cNvCxnSpPr>
            <a:cxnSpLocks/>
          </p:cNvCxnSpPr>
          <p:nvPr/>
        </p:nvCxnSpPr>
        <p:spPr>
          <a:xfrm>
            <a:off x="467544" y="1203598"/>
            <a:ext cx="0" cy="3775868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B64D9D-9458-58ED-0DD2-E1EA8FFECB70}"/>
              </a:ext>
            </a:extLst>
          </p:cNvPr>
          <p:cNvSpPr txBox="1"/>
          <p:nvPr/>
        </p:nvSpPr>
        <p:spPr>
          <a:xfrm rot="16200000">
            <a:off x="-498544" y="2421709"/>
            <a:ext cx="14760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</a:t>
            </a:r>
            <a:r>
              <a:rPr lang="en-CH" dirty="0"/>
              <a:t>ositron beam</a:t>
            </a:r>
          </a:p>
        </p:txBody>
      </p:sp>
    </p:spTree>
    <p:extLst>
      <p:ext uri="{BB962C8B-B14F-4D97-AF65-F5344CB8AC3E}">
        <p14:creationId xmlns:p14="http://schemas.microsoft.com/office/powerpoint/2010/main" val="3822131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13" name="additional logos">
            <a:extLst>
              <a:ext uri="{FF2B5EF4-FFF2-40B4-BE49-F238E27FC236}">
                <a16:creationId xmlns:a16="http://schemas.microsoft.com/office/drawing/2014/main" id="{34ACAFB7-141D-7F46-BDD8-AD2F915CBE1D}"/>
              </a:ext>
            </a:extLst>
          </p:cNvPr>
          <p:cNvSpPr/>
          <p:nvPr/>
        </p:nvSpPr>
        <p:spPr>
          <a:xfrm>
            <a:off x="6124950" y="104158"/>
            <a:ext cx="2547450" cy="156600"/>
          </a:xfrm>
          <a:prstGeom prst="rect">
            <a:avLst/>
          </a:prstGeom>
          <a:noFill/>
          <a:ln w="19050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600" cap="all" dirty="0">
                <a:solidFill>
                  <a:schemeClr val="bg1"/>
                </a:solidFill>
              </a:rPr>
              <a:t>Space</a:t>
            </a:r>
            <a:r>
              <a:rPr lang="en-US" sz="600" cap="all" dirty="0">
                <a:solidFill>
                  <a:schemeClr val="tx2"/>
                </a:solidFill>
              </a:rPr>
              <a:t> </a:t>
            </a:r>
            <a:r>
              <a:rPr lang="en-US" sz="600" cap="all" dirty="0">
                <a:solidFill>
                  <a:schemeClr val="bg1"/>
                </a:solidFill>
              </a:rPr>
              <a:t>for additional logos</a:t>
            </a:r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Name of the speaker/author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Date / Name of the event</a:t>
            </a:r>
            <a:endParaRPr lang="de-AT" sz="900" dirty="0">
              <a:solidFill>
                <a:schemeClr val="bg1"/>
              </a:solidFill>
            </a:endParaRPr>
          </a:p>
        </p:txBody>
      </p:sp>
      <p:graphicFrame>
        <p:nvGraphicFramePr>
          <p:cNvPr id="18" name="Content Placeholder 3">
            <a:extLst>
              <a:ext uri="{FF2B5EF4-FFF2-40B4-BE49-F238E27FC236}">
                <a16:creationId xmlns:a16="http://schemas.microsoft.com/office/drawing/2014/main" id="{F95D9360-6E32-76B3-5D46-46357074DDD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7327901"/>
              </p:ext>
            </p:extLst>
          </p:nvPr>
        </p:nvGraphicFramePr>
        <p:xfrm>
          <a:off x="611562" y="719442"/>
          <a:ext cx="7932983" cy="4260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157">
                  <a:extLst>
                    <a:ext uri="{9D8B030D-6E8A-4147-A177-3AD203B41FA5}">
                      <a16:colId xmlns:a16="http://schemas.microsoft.com/office/drawing/2014/main" val="2242038529"/>
                    </a:ext>
                  </a:extLst>
                </a:gridCol>
                <a:gridCol w="1017865">
                  <a:extLst>
                    <a:ext uri="{9D8B030D-6E8A-4147-A177-3AD203B41FA5}">
                      <a16:colId xmlns:a16="http://schemas.microsoft.com/office/drawing/2014/main" val="948570645"/>
                    </a:ext>
                  </a:extLst>
                </a:gridCol>
                <a:gridCol w="947667">
                  <a:extLst>
                    <a:ext uri="{9D8B030D-6E8A-4147-A177-3AD203B41FA5}">
                      <a16:colId xmlns:a16="http://schemas.microsoft.com/office/drawing/2014/main" val="1484675491"/>
                    </a:ext>
                  </a:extLst>
                </a:gridCol>
                <a:gridCol w="5097294">
                  <a:extLst>
                    <a:ext uri="{9D8B030D-6E8A-4147-A177-3AD203B41FA5}">
                      <a16:colId xmlns:a16="http://schemas.microsoft.com/office/drawing/2014/main" val="1129428805"/>
                    </a:ext>
                  </a:extLst>
                </a:gridCol>
              </a:tblGrid>
              <a:tr h="425749">
                <a:tc>
                  <a:txBody>
                    <a:bodyPr/>
                    <a:lstStyle/>
                    <a:p>
                      <a:r>
                        <a:rPr lang="en-CH" sz="1200" dirty="0"/>
                        <a:t>S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L</a:t>
                      </a:r>
                      <a:r>
                        <a:rPr lang="en-CH" sz="1200" dirty="0"/>
                        <a:t>ength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0639904"/>
                  </a:ext>
                </a:extLst>
              </a:tr>
              <a:tr h="316902">
                <a:tc>
                  <a:txBody>
                    <a:bodyPr/>
                    <a:lstStyle/>
                    <a:p>
                      <a:pPr algn="r"/>
                      <a:r>
                        <a:rPr lang="en-CH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End Arc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End of regular arc cells – entering dispersion suppressor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045635"/>
                  </a:ext>
                </a:extLst>
              </a:tr>
              <a:tr h="316902"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171.574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effectLst/>
                        </a:rPr>
                        <a:t>Start Sep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171.574</a:t>
                      </a:r>
                      <a:r>
                        <a:rPr lang="fr-CH" sz="1200" dirty="0"/>
                        <a:t> 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Match arc to RF incl. to zero dispersion; move beam to transverse pos.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7254791"/>
                  </a:ext>
                </a:extLst>
              </a:tr>
              <a:tr h="316902"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solidFill>
                            <a:schemeClr val="tx1"/>
                          </a:solidFill>
                          <a:effectLst/>
                        </a:rPr>
                        <a:t>289.060</a:t>
                      </a:r>
                      <a:endParaRPr lang="en-CH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solidFill>
                            <a:schemeClr val="tx1"/>
                          </a:solidFill>
                          <a:effectLst/>
                        </a:rPr>
                        <a:t>End Sep</a:t>
                      </a:r>
                      <a:endParaRPr lang="en-CH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solidFill>
                            <a:schemeClr val="tx1"/>
                          </a:solidFill>
                          <a:effectLst/>
                        </a:rPr>
                        <a:t>117.486 </a:t>
                      </a:r>
                      <a:endParaRPr lang="en-CH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Electro-Magneto switch (No net force on incoming beam)</a:t>
                      </a:r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7444349"/>
                  </a:ext>
                </a:extLst>
              </a:tr>
              <a:tr h="316902"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293.900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effectLst/>
                        </a:rPr>
                        <a:t>Start RF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4.840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8562009"/>
                  </a:ext>
                </a:extLst>
              </a:tr>
              <a:tr h="316902"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737.144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effectLst/>
                        </a:rPr>
                        <a:t>End RF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443.244 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33 cryomodules 400 MHz - 2cell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41402"/>
                  </a:ext>
                </a:extLst>
              </a:tr>
              <a:tr h="316902"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solidFill>
                            <a:schemeClr val="bg2">
                              <a:lumMod val="65000"/>
                            </a:schemeClr>
                          </a:solidFill>
                          <a:effectLst/>
                        </a:rPr>
                        <a:t>831.205</a:t>
                      </a:r>
                      <a:endParaRPr lang="en-CH" sz="1200" dirty="0">
                        <a:solidFill>
                          <a:schemeClr val="bg2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>
                          <a:solidFill>
                            <a:schemeClr val="bg2">
                              <a:lumMod val="65000"/>
                            </a:schemeClr>
                          </a:solidFill>
                        </a:rPr>
                        <a:t>Start Switch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solidFill>
                            <a:schemeClr val="tx1"/>
                          </a:solidFill>
                          <a:effectLst/>
                        </a:rPr>
                        <a:t>94.061</a:t>
                      </a:r>
                      <a:endParaRPr lang="en-CH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sz="1200" dirty="0">
                        <a:solidFill>
                          <a:schemeClr val="bg2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7069830"/>
                  </a:ext>
                </a:extLst>
              </a:tr>
              <a:tr h="316902"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solidFill>
                            <a:schemeClr val="bg2">
                              <a:lumMod val="65000"/>
                            </a:schemeClr>
                          </a:solidFill>
                          <a:effectLst/>
                        </a:rPr>
                        <a:t>1260.531</a:t>
                      </a:r>
                      <a:endParaRPr lang="en-CH" sz="1200" dirty="0">
                        <a:solidFill>
                          <a:schemeClr val="bg2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>
                          <a:solidFill>
                            <a:schemeClr val="bg2">
                              <a:lumMod val="65000"/>
                            </a:schemeClr>
                          </a:solidFill>
                        </a:rPr>
                        <a:t>End Switch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solidFill>
                            <a:schemeClr val="tx1"/>
                          </a:solidFill>
                          <a:effectLst/>
                        </a:rPr>
                        <a:t>429.326</a:t>
                      </a:r>
                      <a:endParaRPr lang="en-CH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>
                          <a:solidFill>
                            <a:schemeClr val="bg2">
                              <a:lumMod val="65000"/>
                            </a:schemeClr>
                          </a:solidFill>
                        </a:rPr>
                        <a:t>960 mm change : 2.238 mrad (10% stronger than arc bends)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2500075"/>
                  </a:ext>
                </a:extLst>
              </a:tr>
              <a:tr h="316902"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1355.125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Start 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94.594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bg2">
                              <a:lumMod val="65000"/>
                            </a:schemeClr>
                          </a:solidFill>
                        </a:rPr>
                        <a:t>P</a:t>
                      </a:r>
                      <a:r>
                        <a:rPr lang="en-CH" sz="1200" dirty="0">
                          <a:solidFill>
                            <a:schemeClr val="bg2">
                              <a:lumMod val="65000"/>
                            </a:schemeClr>
                          </a:solidFill>
                        </a:rPr>
                        <a:t>ositron beam goes around the cryostats of electron RF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892425"/>
                  </a:ext>
                </a:extLst>
              </a:tr>
              <a:tr h="316902"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solidFill>
                            <a:schemeClr val="tx1"/>
                          </a:solidFill>
                          <a:effectLst/>
                        </a:rPr>
                        <a:t>1798.365</a:t>
                      </a:r>
                      <a:endParaRPr lang="en-CH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End e-RF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solidFill>
                            <a:schemeClr val="tx1"/>
                          </a:solidFill>
                          <a:effectLst/>
                        </a:rPr>
                        <a:t>443.240</a:t>
                      </a:r>
                      <a:endParaRPr lang="en-CH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33 cryomodules 400 MHz - 2cell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35519"/>
                  </a:ext>
                </a:extLst>
              </a:tr>
              <a:tr h="316902"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1803.205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Start Sep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4.840</a:t>
                      </a:r>
                      <a:r>
                        <a:rPr lang="fr-CH" sz="1200" dirty="0"/>
                        <a:t> 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579890"/>
                  </a:ext>
                </a:extLst>
              </a:tr>
              <a:tr h="316902"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solidFill>
                            <a:schemeClr val="tx1"/>
                          </a:solidFill>
                          <a:effectLst/>
                        </a:rPr>
                        <a:t>1920.691</a:t>
                      </a:r>
                      <a:endParaRPr lang="en-CH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End Sep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solidFill>
                            <a:schemeClr val="tx1"/>
                          </a:solidFill>
                          <a:effectLst/>
                        </a:rPr>
                        <a:t>117.486</a:t>
                      </a:r>
                      <a:endParaRPr lang="en-CH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dirty="0">
                          <a:solidFill>
                            <a:schemeClr val="tx1"/>
                          </a:solidFill>
                        </a:rPr>
                        <a:t>Electro-Magneto switch (Full net force on outgoing beam)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1395176"/>
                  </a:ext>
                </a:extLst>
              </a:tr>
              <a:tr h="316902"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2091.435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Start Arc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>
                          <a:effectLst/>
                        </a:rPr>
                        <a:t>170.744 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Match RF to arc incl. dispersion (helped by start of arc curvature)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6073242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EE07E840-60BF-8296-9AF4-1D8EF2BC7330}"/>
              </a:ext>
            </a:extLst>
          </p:cNvPr>
          <p:cNvSpPr txBox="1"/>
          <p:nvPr/>
        </p:nvSpPr>
        <p:spPr>
          <a:xfrm>
            <a:off x="-33072" y="385050"/>
            <a:ext cx="183957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/>
              <a:t>V24.3_GHC  at H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D5CC42B-1F22-B8D5-9CEE-8D2AF6F277B1}"/>
              </a:ext>
            </a:extLst>
          </p:cNvPr>
          <p:cNvCxnSpPr>
            <a:cxnSpLocks/>
          </p:cNvCxnSpPr>
          <p:nvPr/>
        </p:nvCxnSpPr>
        <p:spPr>
          <a:xfrm>
            <a:off x="467544" y="1203598"/>
            <a:ext cx="0" cy="3775868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B64D9D-9458-58ED-0DD2-E1EA8FFECB70}"/>
              </a:ext>
            </a:extLst>
          </p:cNvPr>
          <p:cNvSpPr txBox="1"/>
          <p:nvPr/>
        </p:nvSpPr>
        <p:spPr>
          <a:xfrm rot="16200000">
            <a:off x="-498544" y="2421709"/>
            <a:ext cx="14760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</a:t>
            </a:r>
            <a:r>
              <a:rPr lang="en-CH" dirty="0"/>
              <a:t>ositron beam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CD2C65E-DCCF-7431-4B5C-45FC982E5A88}"/>
              </a:ext>
            </a:extLst>
          </p:cNvPr>
          <p:cNvCxnSpPr/>
          <p:nvPr/>
        </p:nvCxnSpPr>
        <p:spPr>
          <a:xfrm>
            <a:off x="7812360" y="2787774"/>
            <a:ext cx="0" cy="936104"/>
          </a:xfrm>
          <a:prstGeom prst="straightConnector1">
            <a:avLst/>
          </a:prstGeom>
          <a:ln w="222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C708ECC7-9683-24CB-F797-0E2245EC1803}"/>
              </a:ext>
            </a:extLst>
          </p:cNvPr>
          <p:cNvSpPr txBox="1"/>
          <p:nvPr/>
        </p:nvSpPr>
        <p:spPr>
          <a:xfrm rot="16200000">
            <a:off x="7146758" y="3014221"/>
            <a:ext cx="1526380" cy="48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CH" sz="1200" dirty="0"/>
              <a:t>800MHz RF at ttbar</a:t>
            </a:r>
          </a:p>
        </p:txBody>
      </p:sp>
    </p:spTree>
    <p:extLst>
      <p:ext uri="{BB962C8B-B14F-4D97-AF65-F5344CB8AC3E}">
        <p14:creationId xmlns:p14="http://schemas.microsoft.com/office/powerpoint/2010/main" val="1073016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7FD8A4-2C68-9B9D-F0BE-73D469AB4C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F9ADFF-8740-2310-F02A-7E76315593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1026" y="1059582"/>
            <a:ext cx="8263350" cy="3744416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Is there e</a:t>
            </a:r>
            <a:r>
              <a:rPr lang="en-CH" dirty="0"/>
              <a:t>nough space to have both Z, W and H configs at </a:t>
            </a:r>
            <a:r>
              <a:rPr lang="en-GB" dirty="0"/>
              <a:t>the </a:t>
            </a:r>
            <a:r>
              <a:rPr lang="en-CH" dirty="0"/>
              <a:t>same time ?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Match to arc optics including dispersion in both modes</a:t>
            </a:r>
          </a:p>
          <a:p>
            <a:pPr marL="0" lvl="1" indent="0">
              <a:buNone/>
            </a:pPr>
            <a:r>
              <a:rPr lang="en-GB" dirty="0"/>
              <a:t>	Provided the arcs have the same layout (not optics) for both configs</a:t>
            </a:r>
            <a:br>
              <a:rPr lang="en-CH" dirty="0"/>
            </a:br>
            <a:r>
              <a:rPr lang="en-CH" dirty="0"/>
              <a:t>	not the case currently with GHC optics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dirty="0"/>
              <a:t>Path lengths are different in both configs</a:t>
            </a:r>
          </a:p>
          <a:p>
            <a:pPr marL="0" lvl="1" indent="0">
              <a:buNone/>
            </a:pPr>
            <a:r>
              <a:rPr lang="en-CH" dirty="0"/>
              <a:t>	Can we reshape the insertion to have same path lengths in the two configs ?</a:t>
            </a:r>
          </a:p>
          <a:p>
            <a:pPr marL="0" lvl="1" indent="0">
              <a:buNone/>
            </a:pPr>
            <a:r>
              <a:rPr lang="en-GB" dirty="0"/>
              <a:t>	K</a:t>
            </a:r>
            <a:r>
              <a:rPr lang="en-CH" dirty="0"/>
              <a:t>eep same machine length and synchro with Booster</a:t>
            </a:r>
          </a:p>
          <a:p>
            <a:pPr marL="0" lvl="1" indent="0">
              <a:buNone/>
            </a:pPr>
            <a:r>
              <a:rPr lang="en-CH" dirty="0"/>
              <a:t>	Keep IP to IP path lengths for beam-beam 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H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dirty="0"/>
              <a:t>Beam crossing and long range beam-beam interactions ? </a:t>
            </a:r>
          </a:p>
          <a:p>
            <a:pPr marL="0" lvl="1" indent="0">
              <a:buNone/>
            </a:pPr>
            <a:r>
              <a:rPr lang="en-GB" dirty="0"/>
              <a:t>	A</a:t>
            </a:r>
            <a:r>
              <a:rPr lang="en-CH" dirty="0"/>
              <a:t>t 25 ns bunch spacing, beam encounters spaced by 12.5 ns or 3.75m !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H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dirty="0"/>
              <a:t>All 400 MHz modules to be installed upfront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dirty="0"/>
              <a:t>Impedance ? Intensity limitations at Z ? </a:t>
            </a:r>
            <a:endParaRPr lang="en-GB" dirty="0"/>
          </a:p>
          <a:p>
            <a:endParaRPr lang="en-CH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954BEB-7F20-07EE-FFE7-926AE70E4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81782"/>
          </a:xfrm>
        </p:spPr>
        <p:txBody>
          <a:bodyPr/>
          <a:lstStyle/>
          <a:p>
            <a:r>
              <a:rPr lang="en-CH" dirty="0"/>
              <a:t>Challenges</a:t>
            </a:r>
          </a:p>
        </p:txBody>
      </p:sp>
    </p:spTree>
    <p:extLst>
      <p:ext uri="{BB962C8B-B14F-4D97-AF65-F5344CB8AC3E}">
        <p14:creationId xmlns:p14="http://schemas.microsoft.com/office/powerpoint/2010/main" val="4062839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7FD8A4-2C68-9B9D-F0BE-73D469AB4C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F9ADFF-8740-2310-F02A-7E76315593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1026" y="1059582"/>
            <a:ext cx="8263350" cy="3456383"/>
          </a:xfrm>
        </p:spPr>
        <p:txBody>
          <a:bodyPr/>
          <a:lstStyle/>
          <a:p>
            <a:r>
              <a:rPr lang="en-CH" sz="1800" dirty="0"/>
              <a:t>Integrated Physics Program </a:t>
            </a:r>
          </a:p>
          <a:p>
            <a:pPr lvl="1"/>
            <a:r>
              <a:rPr lang="en-CH" sz="1800" dirty="0"/>
              <a:t>Single configuration does not require shutdown between physics phases; </a:t>
            </a:r>
            <a:br>
              <a:rPr lang="en-CH" sz="1800" dirty="0"/>
            </a:br>
            <a:r>
              <a:rPr lang="en-CH" sz="1800" dirty="0"/>
              <a:t>Z to W and W to H </a:t>
            </a:r>
          </a:p>
          <a:p>
            <a:pPr lvl="1"/>
            <a:endParaRPr lang="en-CH" sz="1800" dirty="0"/>
          </a:p>
          <a:p>
            <a:pPr lvl="1"/>
            <a:r>
              <a:rPr lang="en-CH" sz="1800" dirty="0"/>
              <a:t>Possibil</a:t>
            </a:r>
            <a:r>
              <a:rPr lang="en-GB" sz="1800" dirty="0" err="1"/>
              <a:t>i</a:t>
            </a:r>
            <a:r>
              <a:rPr lang="en-CH" sz="1800" dirty="0"/>
              <a:t>ty to start the Physics Program with H (for example), </a:t>
            </a:r>
            <a:br>
              <a:rPr lang="en-CH" sz="1800" dirty="0"/>
            </a:br>
            <a:r>
              <a:rPr lang="en-CH" sz="1800"/>
              <a:t>which could be </a:t>
            </a:r>
            <a:r>
              <a:rPr lang="en-CH" sz="1800" dirty="0"/>
              <a:t>easier f</a:t>
            </a:r>
            <a:r>
              <a:rPr lang="en-GB" sz="1800" dirty="0" err="1"/>
              <a:t>ro</a:t>
            </a:r>
            <a:r>
              <a:rPr lang="en-CH" sz="1800" dirty="0"/>
              <a:t>m a machine tuning perspective, </a:t>
            </a:r>
            <a:br>
              <a:rPr lang="en-CH" sz="1800" dirty="0"/>
            </a:br>
            <a:r>
              <a:rPr lang="en-CH" sz="1800" dirty="0"/>
              <a:t>and more appealing for a Higgs Factory</a:t>
            </a:r>
          </a:p>
          <a:p>
            <a:endParaRPr lang="en-CH" sz="1800" dirty="0"/>
          </a:p>
          <a:p>
            <a:r>
              <a:rPr lang="en-CH" sz="1800" dirty="0"/>
              <a:t>Modulation of the physics program from fill to fill.</a:t>
            </a:r>
          </a:p>
          <a:p>
            <a:pPr lvl="1"/>
            <a:r>
              <a:rPr lang="en-CH" sz="1800" dirty="0"/>
              <a:t>Z fills for energy calibration between H fills to improve the energy model</a:t>
            </a:r>
          </a:p>
          <a:p>
            <a:pPr marL="0" lvl="1" indent="0">
              <a:buNone/>
            </a:pPr>
            <a:endParaRPr lang="en-CH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954BEB-7F20-07EE-FFE7-926AE70E4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81782"/>
          </a:xfrm>
        </p:spPr>
        <p:txBody>
          <a:bodyPr/>
          <a:lstStyle/>
          <a:p>
            <a:r>
              <a:rPr lang="en-CH" dirty="0"/>
              <a:t>Advantages (to be completed)</a:t>
            </a:r>
          </a:p>
        </p:txBody>
      </p:sp>
    </p:spTree>
    <p:extLst>
      <p:ext uri="{BB962C8B-B14F-4D97-AF65-F5344CB8AC3E}">
        <p14:creationId xmlns:p14="http://schemas.microsoft.com/office/powerpoint/2010/main" val="2970973326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2-BLEED_FCC_PresentationTemplate_16x9_onscreen.pptx" id="{BCAB92E1-D5CD-AD4D-930E-C298FA110353}" vid="{DD97C16B-094F-CC44-8B00-B8AC10E97247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2-BLEED_FCC_PresentationTemplate_16x9_onscreen.pptx" id="{BCAB92E1-D5CD-AD4D-930E-C298FA110353}" vid="{2718095C-09C8-9244-8F67-4E49839FFDC8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2-BLEED_FCC_PresentationTemplate_16x9_onscreen.pptx" id="{BCAB92E1-D5CD-AD4D-930E-C298FA110353}" vid="{F10C82E3-72DE-D648-BE4A-3650188897C3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Introslides</Template>
  <TotalTime>67</TotalTime>
  <Words>614</Words>
  <Application>Microsoft Macintosh PowerPoint</Application>
  <PresentationFormat>On-screen Show (16:9)</PresentationFormat>
  <Paragraphs>137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Introslides</vt:lpstr>
      <vt:lpstr>Titleslides, Conclusion</vt:lpstr>
      <vt:lpstr>Content Slides - Deep Blue</vt:lpstr>
      <vt:lpstr>Update on RF geometry</vt:lpstr>
      <vt:lpstr>PowerPoint Presentation</vt:lpstr>
      <vt:lpstr>PowerPoint Presentation</vt:lpstr>
      <vt:lpstr>PowerPoint Presentation</vt:lpstr>
      <vt:lpstr>Challenges</vt:lpstr>
      <vt:lpstr>Advantages (to be completed)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Ghislain Roy</dc:creator>
  <cp:lastModifiedBy>Ghislain Roy</cp:lastModifiedBy>
  <cp:revision>4</cp:revision>
  <dcterms:created xsi:type="dcterms:W3CDTF">2024-08-20T21:11:53Z</dcterms:created>
  <dcterms:modified xsi:type="dcterms:W3CDTF">2024-08-21T09:28:47Z</dcterms:modified>
</cp:coreProperties>
</file>