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416" r:id="rId2"/>
    <p:sldId id="2419" r:id="rId3"/>
    <p:sldId id="476" r:id="rId4"/>
    <p:sldId id="2420" r:id="rId5"/>
    <p:sldId id="2421" r:id="rId6"/>
    <p:sldId id="2424" r:id="rId7"/>
    <p:sldId id="2425" r:id="rId8"/>
    <p:sldId id="2426" r:id="rId9"/>
    <p:sldId id="2423" r:id="rId10"/>
    <p:sldId id="2422" r:id="rId11"/>
    <p:sldId id="2417" r:id="rId12"/>
    <p:sldId id="2414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FF"/>
    <a:srgbClr val="C644C1"/>
    <a:srgbClr val="002C8C"/>
    <a:srgbClr val="005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15"/>
    <p:restoredTop sz="94953"/>
  </p:normalViewPr>
  <p:slideViewPr>
    <p:cSldViewPr snapToGrid="0">
      <p:cViewPr varScale="1">
        <p:scale>
          <a:sx n="105" d="100"/>
          <a:sy n="105" d="100"/>
        </p:scale>
        <p:origin x="528" y="192"/>
      </p:cViewPr>
      <p:guideLst/>
    </p:cSldViewPr>
  </p:slideViewPr>
  <p:outlineViewPr>
    <p:cViewPr>
      <p:scale>
        <a:sx n="33" d="100"/>
        <a:sy n="33" d="100"/>
      </p:scale>
      <p:origin x="0" y="-20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E4932-E77E-1845-BCCD-8B712FA15164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F7F21-C973-144D-AD61-59DE0B966C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0335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CF7F21-C973-144D-AD61-59DE0B966CFC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8824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6A240-2C9B-F380-DABE-1AB3D5BA4B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A1102-566D-ECAF-0300-FEC0E24C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FE83E-753E-D137-3DA6-F584AFC8E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FC623-981E-D537-9546-DF27FC370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C535A-4481-38C8-CBD7-917147C06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771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444E-58BC-A4E0-C264-673444FE6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4A4A6D-46B6-4FE3-E53C-F3DC9AACD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0406D-954E-8316-BD51-E28B3839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DDD1D-DEF0-E01B-6D51-49CCB8DAF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4542D3-218C-FB01-64E8-2F3B53DCB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42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0820DB-955B-78BD-C92E-705FD5F27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D9E4B1-D7C7-5D03-7EC5-524E01F8B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199FF-4F34-9E71-F49C-CDB3ACB8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DBC52-C836-7855-C706-843EDB123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481A7-8E99-CDC4-3A45-3E11ECCC3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4954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75D50-34DB-1663-5E0F-6C0C32067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D6418-B481-4D73-DB1C-5893E29C9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2CE5B-22C1-019D-6C8E-7EF23AA30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7F634-1BA9-DA6E-3FFE-2467A9651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69492-2CD6-220A-29BA-FBC47B8C4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283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E4862-66FB-B7B3-7516-6CD5EE800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80EC2-011A-199F-3F3A-D89CA6650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6A82A-1242-A5E9-5802-96881AEE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58BAA-9AAA-AEE2-E072-948FD76C8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E2818-86FE-4FF6-FF7B-86FB60A24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220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44423-0CB3-6971-ABCD-C8B0BFD6B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F3A8F-7AD8-F3AC-EFF4-C9C15D7209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363DE-CF78-20B8-02D3-3342BF291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4643C-8BFD-C730-636A-F4D303A79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09DDE9-9D65-B455-FCC3-AA862E35F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0420E9-6450-7E6E-1CDB-97384EAD2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077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1A0A4-90F6-DC93-6B92-A2A80E140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4B4B06-7977-53B4-450F-D00D1973F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52892D-204A-1B29-B1EF-E13C10815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24DC77-402A-6BCA-09AD-6C868F58B2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4DDD31-E21E-E4CA-108F-8603C7E0BC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1D331A-41C6-7072-B135-B29ED2ABE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AE4DF-DBD6-A8AC-4125-F1E767BD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A68B6E-2404-CA3D-C409-FF6D40E4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2753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0527A-6A4D-710A-52F9-8F4F06BBB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A3BD9B-4B2D-FC3B-1877-33ADA100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7218E5-E7CA-627A-A6C5-F5C53D96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4CC2CD-73BD-150C-0727-139EB70A1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0574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10451D-1226-76AE-DAED-7170652FA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87207-9BE7-21B3-ED6F-FB768A8A3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7F20E-9BEB-C4C8-535B-BC6E1E1CD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162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AE685-FA75-FBAD-6447-6D3F2444A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0B7F6-A82E-F602-A1D1-E8F135CC0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A7FAE7-9B35-D337-8F7C-905E5BD826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BB1F3-56E9-9C2F-394A-66E18209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9710B-DEAF-A949-6709-C32144A22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1F89AC-FCFB-2E00-FD99-C28962264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578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A94B9-B723-DD79-D604-6AAB11E8A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2EBA42-98DA-1C66-BD6D-EBBF971D2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5E6C5-4F3F-4CF5-9149-B9A50501D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AA6D6-3929-DDD7-5594-F15F8AD19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C7B8E-7EC1-8F21-121E-4AFAEF16F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9A728-E4A0-FE8E-2B8D-C95B89520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604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91E4F7-EA5B-3206-D5A5-CD914BB03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8A85F-A97D-0B44-CE63-EEC127B91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3064C-47C7-29BC-6907-BE42F74C05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9394C-1091-624E-BEAB-A37D2F951766}" type="datetimeFigureOut">
              <a:rPr lang="en-CH" smtClean="0"/>
              <a:t>30.08.24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85B05-689F-ACF2-1A36-A3AD0FC67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1767A-5A74-DA28-66C9-592B6EE51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733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41889/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s21.campaign-archive.com/?e=__test_email__&amp;u=47467255c3c5953fcc07ccd51&amp;id=cd8c870d04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barbora.gulejova@cern.ch" TargetMode="External"/><Relationship Id="rId3" Type="http://schemas.openxmlformats.org/officeDocument/2006/relationships/image" Target="../media/image5.png"/><Relationship Id="rId7" Type="http://schemas.openxmlformats.org/officeDocument/2006/relationships/hyperlink" Target="mailto:yiota.foka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indico.cern.ch/e/PTMC" TargetMode="External"/><Relationship Id="rId10" Type="http://schemas.openxmlformats.org/officeDocument/2006/relationships/image" Target="../media/image2.jpeg"/><Relationship Id="rId4" Type="http://schemas.openxmlformats.org/officeDocument/2006/relationships/image" Target="../media/image6.png"/><Relationship Id="rId9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hyperlink" Target="mailto:wioleta.rzesa@cern.ch" TargetMode="External"/><Relationship Id="rId4" Type="http://schemas.openxmlformats.org/officeDocument/2006/relationships/hyperlink" Target="mailto:jonivar@thphys.nuim.i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hyperlink" Target="mailto:wioleta.rzesa@cern.ch" TargetMode="External"/><Relationship Id="rId4" Type="http://schemas.openxmlformats.org/officeDocument/2006/relationships/hyperlink" Target="mailto:jonivar@thphys.nuim.ie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2.jpeg"/><Relationship Id="rId7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hyperlink" Target="mailto:wioleta.rzesa@cern.ch" TargetMode="External"/><Relationship Id="rId9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2.jpeg"/><Relationship Id="rId7" Type="http://schemas.openxmlformats.org/officeDocument/2006/relationships/image" Target="../media/image2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>
            <a:extLst>
              <a:ext uri="{FF2B5EF4-FFF2-40B4-BE49-F238E27FC236}">
                <a16:creationId xmlns:a16="http://schemas.microsoft.com/office/drawing/2014/main" id="{19B166B7-3645-C3A0-88CF-517EFF648C8F}"/>
              </a:ext>
            </a:extLst>
          </p:cNvPr>
          <p:cNvSpPr txBox="1">
            <a:spLocks noChangeArrowheads="1"/>
          </p:cNvSpPr>
          <p:nvPr/>
        </p:nvSpPr>
        <p:spPr>
          <a:xfrm>
            <a:off x="4459730" y="3359980"/>
            <a:ext cx="3922167" cy="40322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2800" dirty="0" err="1">
                <a:solidFill>
                  <a:srgbClr val="0000FF"/>
                </a:solidFill>
              </a:rPr>
              <a:t>Yiota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 err="1">
                <a:solidFill>
                  <a:srgbClr val="0000FF"/>
                </a:solidFill>
              </a:rPr>
              <a:t>Foka</a:t>
            </a:r>
            <a:r>
              <a:rPr lang="el-GR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>
                <a:solidFill>
                  <a:srgbClr val="0000FF"/>
                </a:solidFill>
              </a:rPr>
              <a:t>(GSI/CERN)</a:t>
            </a:r>
            <a:endParaRPr lang="de-DE" altLang="de-DE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A2E552-4053-E292-2933-AE3CC595097A}"/>
              </a:ext>
            </a:extLst>
          </p:cNvPr>
          <p:cNvSpPr txBox="1"/>
          <p:nvPr/>
        </p:nvSpPr>
        <p:spPr>
          <a:xfrm>
            <a:off x="1281683" y="223700"/>
            <a:ext cx="9504172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4000" b="1" dirty="0">
                <a:solidFill>
                  <a:srgbClr val="0000FF"/>
                </a:solidFill>
              </a:rPr>
              <a:t>ALICE MC</a:t>
            </a:r>
          </a:p>
          <a:p>
            <a:pPr algn="ctr"/>
            <a:r>
              <a:rPr lang="en-US" altLang="en-US" sz="4000" b="1" dirty="0">
                <a:solidFill>
                  <a:srgbClr val="0000FF"/>
                </a:solidFill>
              </a:rPr>
              <a:t>and other outreach activities  </a:t>
            </a:r>
          </a:p>
          <a:p>
            <a:pPr algn="ctr"/>
            <a:r>
              <a:rPr lang="en-US" sz="3600" kern="0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600" kern="0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the occasion of the</a:t>
            </a:r>
          </a:p>
          <a:p>
            <a:pPr algn="ctr"/>
            <a:r>
              <a:rPr lang="en-US" sz="3600" kern="0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Quark Confinement Conference </a:t>
            </a:r>
          </a:p>
          <a:p>
            <a:pPr algn="ctr"/>
            <a:r>
              <a:rPr lang="en-US" sz="3600" kern="0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600" kern="0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Cairns Australia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480341-1B52-AFB1-5E4B-E809BAFFC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38696"/>
            <a:ext cx="12191999" cy="30193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8B6163-1F97-2D1F-C10E-A7BBA55ED6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4114" y="5891827"/>
            <a:ext cx="2855470" cy="96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4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4F973-7CCB-4F10-2CC0-BFB186C7128C}"/>
              </a:ext>
            </a:extLst>
          </p:cNvPr>
          <p:cNvSpPr txBox="1"/>
          <p:nvPr/>
        </p:nvSpPr>
        <p:spPr>
          <a:xfrm>
            <a:off x="298079" y="1055744"/>
            <a:ext cx="79437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Trainings by Despina et al: 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23 July and 6 august, attended by teachers and PhDs 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953276" y="48561"/>
            <a:ext cx="9911635" cy="103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ALICE Masterclass Preparations 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4" name="Picture 3" descr="A screenshot of a video conference&#10;&#10;Description automatically generated">
            <a:extLst>
              <a:ext uri="{FF2B5EF4-FFF2-40B4-BE49-F238E27FC236}">
                <a16:creationId xmlns:a16="http://schemas.microsoft.com/office/drawing/2014/main" id="{E0C9CBB2-507E-1A61-723D-AB392B6EA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947" y="1779543"/>
            <a:ext cx="6096000" cy="3114055"/>
          </a:xfrm>
          <a:prstGeom prst="rect">
            <a:avLst/>
          </a:prstGeom>
        </p:spPr>
      </p:pic>
      <p:pic>
        <p:nvPicPr>
          <p:cNvPr id="7" name="Picture 6" descr="A screenshot of a video conference&#10;&#10;Description automatically generated">
            <a:extLst>
              <a:ext uri="{FF2B5EF4-FFF2-40B4-BE49-F238E27FC236}">
                <a16:creationId xmlns:a16="http://schemas.microsoft.com/office/drawing/2014/main" id="{A934B9CD-81F3-C2BE-B57F-43DD238028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3547942"/>
            <a:ext cx="5412253" cy="29979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1CE011-098F-C918-574E-A961CB1CFB52}"/>
              </a:ext>
            </a:extLst>
          </p:cNvPr>
          <p:cNvSpPr txBox="1"/>
          <p:nvPr/>
        </p:nvSpPr>
        <p:spPr>
          <a:xfrm>
            <a:off x="6912865" y="1546362"/>
            <a:ext cx="52791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Arranged for ALICE Virtual Visit : </a:t>
            </a:r>
          </a:p>
          <a:p>
            <a:r>
              <a:rPr lang="en-GB" sz="1600" b="0" i="0" dirty="0">
                <a:effectLst/>
                <a:latin typeface="Helvetica" pitchFamily="2" charset="0"/>
                <a:hlinkClick r:id="rId6"/>
              </a:rPr>
              <a:t>https://indico.cern.ch/event/1441889/</a:t>
            </a:r>
            <a:endParaRPr lang="en-US" altLang="de-DE" sz="1600" b="1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Set up the MC, provide presentations, material…. 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509224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464"/>
          <a:stretch/>
        </p:blipFill>
        <p:spPr bwMode="auto">
          <a:xfrm>
            <a:off x="1427604" y="786204"/>
            <a:ext cx="2353835" cy="49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1370790" y="83875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2281819" y="33327"/>
            <a:ext cx="8313029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</a:rPr>
              <a:t>ALICE </a:t>
            </a:r>
            <a:r>
              <a:rPr lang="en-US" altLang="en-US" b="1" dirty="0" err="1">
                <a:solidFill>
                  <a:srgbClr val="0000FF"/>
                </a:solidFill>
              </a:rPr>
              <a:t>MasterClass</a:t>
            </a:r>
            <a:r>
              <a:rPr lang="en-US" altLang="en-US" b="1" dirty="0">
                <a:solidFill>
                  <a:srgbClr val="0000FF"/>
                </a:solidFill>
              </a:rPr>
              <a:t> on Strangeness</a:t>
            </a:r>
            <a:endParaRPr lang="de-DE" altLang="en-US" b="1" dirty="0">
              <a:solidFill>
                <a:srgbClr val="0000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01069-42B5-6E5B-DB94-0ED763430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AF9CB32F-6FD6-F5B0-3A22-0E45B38AF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 screenshot of a phone&#10;&#10;Description automatically generated">
            <a:extLst>
              <a:ext uri="{FF2B5EF4-FFF2-40B4-BE49-F238E27FC236}">
                <a16:creationId xmlns:a16="http://schemas.microsoft.com/office/drawing/2014/main" id="{8E21F797-7FB2-47B6-143A-ABEE70078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1537" y="838757"/>
            <a:ext cx="2573344" cy="5846064"/>
          </a:xfrm>
          <a:prstGeom prst="rect">
            <a:avLst/>
          </a:prstGeom>
        </p:spPr>
      </p:pic>
      <p:pic>
        <p:nvPicPr>
          <p:cNvPr id="15" name="Picture 14" descr="A person smiling with a scarf around her neck&#10;&#10;Description automatically generated">
            <a:extLst>
              <a:ext uri="{FF2B5EF4-FFF2-40B4-BE49-F238E27FC236}">
                <a16:creationId xmlns:a16="http://schemas.microsoft.com/office/drawing/2014/main" id="{DC339997-246B-E6F0-E31E-7864A150214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12633"/>
          <a:stretch/>
        </p:blipFill>
        <p:spPr>
          <a:xfrm>
            <a:off x="7588960" y="4288821"/>
            <a:ext cx="2414864" cy="2396000"/>
          </a:xfrm>
          <a:prstGeom prst="rect">
            <a:avLst/>
          </a:prstGeom>
        </p:spPr>
      </p:pic>
      <p:pic>
        <p:nvPicPr>
          <p:cNvPr id="13" name="Picture 12" descr="A person wearing glasses and a black sweater&#10;&#10;Description automatically generated">
            <a:extLst>
              <a:ext uri="{FF2B5EF4-FFF2-40B4-BE49-F238E27FC236}">
                <a16:creationId xmlns:a16="http://schemas.microsoft.com/office/drawing/2014/main" id="{2373831E-B275-0BB6-D049-3A68A2C1D2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4979" y="1547988"/>
            <a:ext cx="2442827" cy="2396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4735160-8399-F088-F193-5C28E517D0CD}"/>
              </a:ext>
            </a:extLst>
          </p:cNvPr>
          <p:cNvSpPr txBox="1"/>
          <p:nvPr/>
        </p:nvSpPr>
        <p:spPr>
          <a:xfrm>
            <a:off x="8611299" y="3943988"/>
            <a:ext cx="16177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effectLst/>
                <a:latin typeface="-webkit-system-font"/>
              </a:rPr>
              <a:t>Wioleta</a:t>
            </a:r>
            <a:r>
              <a:rPr lang="en-GB" dirty="0">
                <a:effectLst/>
                <a:latin typeface="-webkit-system-font"/>
              </a:rPr>
              <a:t> </a:t>
            </a:r>
            <a:r>
              <a:rPr lang="en-GB" dirty="0" err="1">
                <a:effectLst/>
                <a:latin typeface="-webkit-system-font"/>
              </a:rPr>
              <a:t>Rzesa</a:t>
            </a:r>
            <a:endParaRPr lang="en-GB" dirty="0"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7A511A-5905-6868-563B-506B3D1849E3}"/>
              </a:ext>
            </a:extLst>
          </p:cNvPr>
          <p:cNvSpPr txBox="1"/>
          <p:nvPr/>
        </p:nvSpPr>
        <p:spPr>
          <a:xfrm>
            <a:off x="8262913" y="1220814"/>
            <a:ext cx="20149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-webkit-system-font"/>
              </a:rPr>
              <a:t>Jon-Ivar </a:t>
            </a:r>
            <a:r>
              <a:rPr lang="en-GB" dirty="0" err="1">
                <a:effectLst/>
                <a:latin typeface="-webkit-system-font"/>
              </a:rPr>
              <a:t>Skullerud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0516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DA02FD0-CE0A-1113-B625-09AB7163A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38696"/>
            <a:ext cx="12191999" cy="30193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AD2E30-E240-2FDC-E8F6-684BE75723B7}"/>
              </a:ext>
            </a:extLst>
          </p:cNvPr>
          <p:cNvSpPr txBox="1"/>
          <p:nvPr/>
        </p:nvSpPr>
        <p:spPr>
          <a:xfrm>
            <a:off x="-316993" y="3835664"/>
            <a:ext cx="482398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 are paid to produce Knowledge !</a:t>
            </a:r>
          </a:p>
          <a:p>
            <a:pPr algn="ctr"/>
            <a:r>
              <a:rPr lang="en-US" alt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</a:t>
            </a:r>
          </a:p>
          <a:p>
            <a:pPr algn="ctr"/>
            <a:r>
              <a:rPr lang="en-US" alt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Knowledge is Power</a:t>
            </a:r>
          </a:p>
          <a:p>
            <a:pPr algn="ctr"/>
            <a:endParaRPr lang="en-US" alt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alt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 share it empowering Students </a:t>
            </a:r>
          </a:p>
          <a:p>
            <a:pPr algn="ctr"/>
            <a:r>
              <a:rPr lang="en-US" alt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 </a:t>
            </a:r>
          </a:p>
          <a:p>
            <a:pPr algn="ctr"/>
            <a:r>
              <a:rPr lang="en-US" alt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Broader Society </a:t>
            </a:r>
          </a:p>
        </p:txBody>
      </p:sp>
      <p:pic>
        <p:nvPicPr>
          <p:cNvPr id="3" name="Picture 2" descr="A screenshot of a black background&#10;&#10;Description automatically generated">
            <a:extLst>
              <a:ext uri="{FF2B5EF4-FFF2-40B4-BE49-F238E27FC236}">
                <a16:creationId xmlns:a16="http://schemas.microsoft.com/office/drawing/2014/main" id="{9A1921D8-DC8B-CB5A-6A3C-37C006C5B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0783" y="660736"/>
            <a:ext cx="8473440" cy="3174928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815F3CDF-3650-3842-B07C-9705D114280C}"/>
              </a:ext>
            </a:extLst>
          </p:cNvPr>
          <p:cNvSpPr txBox="1">
            <a:spLocks/>
          </p:cNvSpPr>
          <p:nvPr/>
        </p:nvSpPr>
        <p:spPr bwMode="auto">
          <a:xfrm>
            <a:off x="1794139" y="33327"/>
            <a:ext cx="8313029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b="1" dirty="0" err="1">
                <a:solidFill>
                  <a:srgbClr val="0000FF"/>
                </a:solidFill>
              </a:rPr>
              <a:t>MasterClass</a:t>
            </a:r>
            <a:r>
              <a:rPr lang="en-US" altLang="en-US" b="1" dirty="0">
                <a:solidFill>
                  <a:srgbClr val="0000FF"/>
                </a:solidFill>
              </a:rPr>
              <a:t> in Confinement Conference </a:t>
            </a:r>
            <a:endParaRPr lang="de-DE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494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AEC378-1E24-D3ED-1B7A-EC6C6F4407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9584"/>
          <a:stretch/>
        </p:blipFill>
        <p:spPr>
          <a:xfrm>
            <a:off x="0" y="4430008"/>
            <a:ext cx="12191999" cy="24279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4F973-7CCB-4F10-2CC0-BFB186C7128C}"/>
              </a:ext>
            </a:extLst>
          </p:cNvPr>
          <p:cNvSpPr txBox="1"/>
          <p:nvPr/>
        </p:nvSpPr>
        <p:spPr>
          <a:xfrm>
            <a:off x="298079" y="1055744"/>
            <a:ext cx="113936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Tuesday 20  august 2024, Cairns  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10:00 Plenary presentation on PTMC and WG “Outreach of Applications for Society” (similar to the one in ICHEP)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11:00 </a:t>
            </a:r>
            <a:r>
              <a:rPr lang="en-US" sz="1600" dirty="0">
                <a:solidFill>
                  <a:srgbClr val="0000FF"/>
                </a:solidFill>
                <a:latin typeface="ArialMT"/>
              </a:rPr>
              <a:t>ALICE MC 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  <a:latin typeface="ArialMT"/>
              </a:rPr>
              <a:t>Conference web page: https://confinement24.org.au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  <a:latin typeface="ArialMT"/>
              </a:rPr>
              <a:t>Timetable: https://</a:t>
            </a:r>
            <a:r>
              <a:rPr lang="en-US" sz="1600" dirty="0" err="1">
                <a:solidFill>
                  <a:srgbClr val="0000FF"/>
                </a:solidFill>
                <a:latin typeface="ArialMT"/>
              </a:rPr>
              <a:t>indico.cern.ch</a:t>
            </a:r>
            <a:r>
              <a:rPr lang="en-US" sz="1600" dirty="0">
                <a:solidFill>
                  <a:srgbClr val="0000FF"/>
                </a:solidFill>
                <a:latin typeface="ArialMT"/>
              </a:rPr>
              <a:t>/event/1293041/timetable/#20240818</a:t>
            </a:r>
            <a:endParaRPr lang="en-CH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A448D0-1B53-C2B4-5B95-8045FC85562F}"/>
              </a:ext>
            </a:extLst>
          </p:cNvPr>
          <p:cNvSpPr txBox="1"/>
          <p:nvPr/>
        </p:nvSpPr>
        <p:spPr>
          <a:xfrm>
            <a:off x="309810" y="2364683"/>
            <a:ext cx="113936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Saturday 17  august 2024, Townsville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Outreach Workshops in Townsville focusing on Dark Matter by IPPOG Australian representative Jackie 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Bondel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as part of full day event organized by a college for the region’s schools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F02C6C-F585-C157-C187-A8F4E4D15DE6}"/>
              </a:ext>
            </a:extLst>
          </p:cNvPr>
          <p:cNvSpPr txBox="1"/>
          <p:nvPr/>
        </p:nvSpPr>
        <p:spPr>
          <a:xfrm>
            <a:off x="309810" y="3153632"/>
            <a:ext cx="113936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Wednesday 14  august 2024, Melbourne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Outreach Workshops in Melbourne by IPPOG Australian representative Jackie 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Bondel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 and colleagues 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as part of a half day event of “science week” organized by university 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  <a:hlinkClick r:id="rId5"/>
              </a:rPr>
              <a:t>https://us21.campaign-archive.com/?e=__test_email__&amp;u=47467255c3c5953fcc07ccd51&amp;id=cd8c870d04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pPr lvl="1"/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Youtube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: https://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www.youtube.com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/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watch?v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=2ByOfkXZGaM 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953276" y="48561"/>
            <a:ext cx="9911635" cy="103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Participation to outreach activities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in Australia in a nutshell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6794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21" y="851165"/>
            <a:ext cx="7484679" cy="731780"/>
          </a:xfrm>
          <a:prstGeom prst="rect">
            <a:avLst/>
          </a:prstGeom>
        </p:spPr>
      </p:pic>
      <p:pic>
        <p:nvPicPr>
          <p:cNvPr id="9" name="Picture 8" descr="A person standing in front of a computer&#10;&#10;Description automatically generated">
            <a:extLst>
              <a:ext uri="{FF2B5EF4-FFF2-40B4-BE49-F238E27FC236}">
                <a16:creationId xmlns:a16="http://schemas.microsoft.com/office/drawing/2014/main" id="{CCCE61DC-AEE3-C74B-8917-69D2A5E52C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321" y="1415851"/>
            <a:ext cx="7319579" cy="2425918"/>
          </a:xfrm>
          <a:prstGeom prst="rect">
            <a:avLst/>
          </a:prstGeom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433519" y="3467502"/>
            <a:ext cx="27340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600" u="none" strike="noStrike" dirty="0">
                <a:solidFill>
                  <a:schemeClr val="bg1"/>
                </a:solidFill>
                <a:effectLst/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https://indico.cern.ch/e/PTMC</a:t>
            </a:r>
            <a:endParaRPr lang="en-US" altLang="en-US" sz="1600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B8A51A-5BA8-0682-9777-E4B25766181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0032" y="3841769"/>
            <a:ext cx="7402868" cy="287709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DD1468FA-B05F-8C4D-A711-FF3A9159011D}"/>
              </a:ext>
            </a:extLst>
          </p:cNvPr>
          <p:cNvSpPr txBox="1">
            <a:spLocks/>
          </p:cNvSpPr>
          <p:nvPr/>
        </p:nvSpPr>
        <p:spPr bwMode="auto">
          <a:xfrm>
            <a:off x="1168400" y="3024670"/>
            <a:ext cx="8064500" cy="69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3600" dirty="0" err="1">
                <a:solidFill>
                  <a:schemeClr val="bg1"/>
                </a:solidFill>
              </a:rPr>
              <a:t>Particle</a:t>
            </a:r>
            <a:r>
              <a:rPr lang="de-DE" altLang="en-US" sz="3600" dirty="0">
                <a:solidFill>
                  <a:schemeClr val="bg1"/>
                </a:solidFill>
              </a:rPr>
              <a:t> </a:t>
            </a:r>
            <a:r>
              <a:rPr lang="de-DE" altLang="en-US" sz="3600" dirty="0" err="1">
                <a:solidFill>
                  <a:schemeClr val="bg1"/>
                </a:solidFill>
              </a:rPr>
              <a:t>Therapy</a:t>
            </a:r>
            <a:r>
              <a:rPr lang="de-DE" altLang="en-US" sz="3600" dirty="0">
                <a:solidFill>
                  <a:schemeClr val="bg1"/>
                </a:solidFill>
              </a:rPr>
              <a:t> </a:t>
            </a:r>
            <a:r>
              <a:rPr lang="de-DE" altLang="en-US" sz="3600" dirty="0" err="1">
                <a:solidFill>
                  <a:schemeClr val="bg1"/>
                </a:solidFill>
              </a:rPr>
              <a:t>MasterClass</a:t>
            </a:r>
            <a:endParaRPr lang="de-DE" altLang="en-US" sz="36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3D385D-DDA6-0F30-20C0-964D61388FAF}"/>
              </a:ext>
            </a:extLst>
          </p:cNvPr>
          <p:cNvSpPr txBox="1"/>
          <p:nvPr/>
        </p:nvSpPr>
        <p:spPr>
          <a:xfrm>
            <a:off x="4064000" y="6380314"/>
            <a:ext cx="5334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https://ippog.org/for-ippogers/outreach-application-society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AAE5DB97-0CE7-F53D-ACA2-9E224F89FBC9}"/>
              </a:ext>
            </a:extLst>
          </p:cNvPr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IPPOG activities on benefits for society 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12311D-86C9-5128-29C0-0B85349DADF4}"/>
              </a:ext>
            </a:extLst>
          </p:cNvPr>
          <p:cNvSpPr txBox="1"/>
          <p:nvPr/>
        </p:nvSpPr>
        <p:spPr>
          <a:xfrm>
            <a:off x="9232900" y="5819126"/>
            <a:ext cx="28575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Contacts:</a:t>
            </a:r>
          </a:p>
          <a:p>
            <a:r>
              <a:rPr lang="en-US" dirty="0">
                <a:solidFill>
                  <a:srgbClr val="0000FF"/>
                </a:solidFill>
                <a:hlinkClick r:id="rId7"/>
              </a:rPr>
              <a:t>yiota.foka@cern.ch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>
                <a:effectLst/>
                <a:latin typeface="-webkit-system-font"/>
                <a:hlinkClick r:id="rId8"/>
              </a:rPr>
              <a:t>barbora.gulejova@cern.ch</a:t>
            </a:r>
            <a:endParaRPr lang="en-GB" dirty="0">
              <a:effectLst/>
              <a:latin typeface="-webkit-system-fon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1730DA-1BC0-6BE6-67E3-68B241F662D2}"/>
              </a:ext>
            </a:extLst>
          </p:cNvPr>
          <p:cNvSpPr txBox="1"/>
          <p:nvPr/>
        </p:nvSpPr>
        <p:spPr>
          <a:xfrm>
            <a:off x="9232900" y="3135317"/>
            <a:ext cx="2857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Contacts:</a:t>
            </a:r>
          </a:p>
          <a:p>
            <a:r>
              <a:rPr lang="en-US" dirty="0">
                <a:solidFill>
                  <a:srgbClr val="0000FF"/>
                </a:solidFill>
                <a:hlinkClick r:id="rId7"/>
              </a:rPr>
              <a:t>yiota.foka@cern.ch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C8DD7DA-F717-34F3-C1B2-060CF8D150D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0" name="Picture 10" descr="MC-Logo-RGB">
            <a:extLst>
              <a:ext uri="{FF2B5EF4-FFF2-40B4-BE49-F238E27FC236}">
                <a16:creationId xmlns:a16="http://schemas.microsoft.com/office/drawing/2014/main" id="{969F7D1C-EF1B-04C3-4C50-A31FA9FDA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6ABF01-F59A-E36D-54C3-5334B8FAE5FE}"/>
              </a:ext>
            </a:extLst>
          </p:cNvPr>
          <p:cNvSpPr/>
          <p:nvPr/>
        </p:nvSpPr>
        <p:spPr>
          <a:xfrm>
            <a:off x="5200650" y="3806056"/>
            <a:ext cx="4032250" cy="1009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4E5690-0B88-8861-2814-88F0EE5D0715}"/>
              </a:ext>
            </a:extLst>
          </p:cNvPr>
          <p:cNvSpPr txBox="1"/>
          <p:nvPr/>
        </p:nvSpPr>
        <p:spPr>
          <a:xfrm>
            <a:off x="5107633" y="4019670"/>
            <a:ext cx="43030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Tangible examples of connecting fundamental research and everyday life</a:t>
            </a:r>
          </a:p>
        </p:txBody>
      </p:sp>
    </p:spTree>
    <p:extLst>
      <p:ext uri="{BB962C8B-B14F-4D97-AF65-F5344CB8AC3E}">
        <p14:creationId xmlns:p14="http://schemas.microsoft.com/office/powerpoint/2010/main" val="1748585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4F973-7CCB-4F10-2CC0-BFB186C7128C}"/>
              </a:ext>
            </a:extLst>
          </p:cNvPr>
          <p:cNvSpPr txBox="1"/>
          <p:nvPr/>
        </p:nvSpPr>
        <p:spPr>
          <a:xfrm>
            <a:off x="298079" y="866411"/>
            <a:ext cx="1139363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Tuesday 20  august 2024, Cairns  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Attended by about 65 high-school students from 5 schools accompanied by their teachers 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  <a:latin typeface="ArialMT"/>
              </a:rPr>
              <a:t>Presented by: </a:t>
            </a:r>
            <a:r>
              <a:rPr lang="en-GB" sz="1600" dirty="0">
                <a:effectLst/>
                <a:latin typeface="-webkit-system-font"/>
              </a:rPr>
              <a:t>Jon-Ivar </a:t>
            </a:r>
            <a:r>
              <a:rPr lang="en-GB" sz="1600" dirty="0" err="1">
                <a:effectLst/>
                <a:latin typeface="-webkit-system-font"/>
              </a:rPr>
              <a:t>Skullerud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>
                <a:effectLst/>
                <a:latin typeface="-webkit-system-font"/>
                <a:hlinkClick r:id="rId4"/>
              </a:rPr>
              <a:t>jonivar@thphys.nuim.ie</a:t>
            </a:r>
            <a:r>
              <a:rPr lang="en-GB" sz="1600" dirty="0">
                <a:effectLst/>
                <a:latin typeface="-webkit-system-font"/>
              </a:rPr>
              <a:t>  from Maynooth, </a:t>
            </a:r>
            <a:r>
              <a:rPr lang="en-GB" sz="1600" dirty="0" err="1">
                <a:effectLst/>
                <a:latin typeface="-webkit-system-font"/>
              </a:rPr>
              <a:t>Wioleta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 err="1">
                <a:effectLst/>
                <a:latin typeface="-webkit-system-font"/>
              </a:rPr>
              <a:t>Rzesa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>
                <a:effectLst/>
                <a:latin typeface="-webkit-system-font"/>
                <a:hlinkClick r:id="rId5"/>
              </a:rPr>
              <a:t>wioleta.rzesa@cern.ch</a:t>
            </a:r>
            <a:r>
              <a:rPr lang="en-GB" sz="1600" dirty="0">
                <a:effectLst/>
                <a:latin typeface="-webkit-system-font"/>
              </a:rPr>
              <a:t> from WUT</a:t>
            </a:r>
            <a:endParaRPr lang="en-GB" sz="1600" dirty="0">
              <a:effectLst/>
            </a:endParaRPr>
          </a:p>
          <a:p>
            <a:pPr lvl="1"/>
            <a:r>
              <a:rPr lang="en-US" sz="1600" dirty="0">
                <a:solidFill>
                  <a:srgbClr val="0000FF"/>
                </a:solidFill>
                <a:latin typeface="ArialMT"/>
              </a:rPr>
              <a:t>Assisted by 6 “local” PhD students and Francesca </a:t>
            </a:r>
            <a:r>
              <a:rPr lang="en-US" sz="1600" dirty="0" err="1">
                <a:solidFill>
                  <a:srgbClr val="0000FF"/>
                </a:solidFill>
                <a:latin typeface="ArialMT"/>
              </a:rPr>
              <a:t>Ercolessi</a:t>
            </a:r>
            <a:r>
              <a:rPr lang="en-US" sz="1600" dirty="0">
                <a:solidFill>
                  <a:srgbClr val="0000FF"/>
                </a:solidFill>
                <a:latin typeface="ArialMT"/>
              </a:rPr>
              <a:t> from Bologna </a:t>
            </a:r>
            <a:r>
              <a:rPr lang="en-GB" sz="1600" b="0" i="0" u="none" strike="noStrike" dirty="0">
                <a:solidFill>
                  <a:srgbClr val="777777"/>
                </a:solidFill>
                <a:effectLst/>
                <a:latin typeface="Liberation Sans"/>
              </a:rPr>
              <a:t> </a:t>
            </a:r>
            <a:endParaRPr lang="en-GB" sz="1600" dirty="0">
              <a:effectLst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953276" y="48561"/>
            <a:ext cx="9911635" cy="103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ALICE Masterclass 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7" name="Picture 6" descr="A group of people in a room with a projector screen&#10;&#10;Description automatically generated">
            <a:extLst>
              <a:ext uri="{FF2B5EF4-FFF2-40B4-BE49-F238E27FC236}">
                <a16:creationId xmlns:a16="http://schemas.microsoft.com/office/drawing/2014/main" id="{3027C07F-7CAD-E99D-7A15-F5B9BD01B50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3197" b="5287"/>
          <a:stretch/>
        </p:blipFill>
        <p:spPr>
          <a:xfrm>
            <a:off x="2321493" y="2006928"/>
            <a:ext cx="7346810" cy="4491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97D126-BFE0-7435-CC5E-968B3E8C38C5}"/>
              </a:ext>
            </a:extLst>
          </p:cNvPr>
          <p:cNvSpPr txBox="1"/>
          <p:nvPr/>
        </p:nvSpPr>
        <p:spPr>
          <a:xfrm>
            <a:off x="-1" y="6561820"/>
            <a:ext cx="96683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ArialMT"/>
              </a:rPr>
              <a:t>Group Photos in: https://</a:t>
            </a:r>
            <a:r>
              <a:rPr lang="en-US" sz="1400" dirty="0" err="1">
                <a:solidFill>
                  <a:srgbClr val="0000FF"/>
                </a:solidFill>
                <a:latin typeface="ArialMT"/>
              </a:rPr>
              <a:t>cernbox.cern.ch</a:t>
            </a:r>
            <a:r>
              <a:rPr lang="en-US" sz="1400" dirty="0">
                <a:solidFill>
                  <a:srgbClr val="0000FF"/>
                </a:solidFill>
                <a:latin typeface="ArialMT"/>
              </a:rPr>
              <a:t>/</a:t>
            </a:r>
            <a:r>
              <a:rPr lang="en-US" sz="1400" dirty="0" err="1">
                <a:solidFill>
                  <a:srgbClr val="0000FF"/>
                </a:solidFill>
                <a:latin typeface="ArialMT"/>
              </a:rPr>
              <a:t>index.php</a:t>
            </a:r>
            <a:r>
              <a:rPr lang="en-US" sz="1400" dirty="0">
                <a:solidFill>
                  <a:srgbClr val="0000FF"/>
                </a:solidFill>
                <a:latin typeface="ArialMT"/>
              </a:rPr>
              <a:t>/s/2We9DoacU4qd8UK  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40300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people in a room&#10;&#10;Description automatically generated">
            <a:extLst>
              <a:ext uri="{FF2B5EF4-FFF2-40B4-BE49-F238E27FC236}">
                <a16:creationId xmlns:a16="http://schemas.microsoft.com/office/drawing/2014/main" id="{9B26B9A2-AE5B-CA1B-9CA0-48A82B385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084153" y="857250"/>
            <a:ext cx="6858000" cy="5143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4F973-7CCB-4F10-2CC0-BFB186C7128C}"/>
              </a:ext>
            </a:extLst>
          </p:cNvPr>
          <p:cNvSpPr txBox="1"/>
          <p:nvPr/>
        </p:nvSpPr>
        <p:spPr>
          <a:xfrm>
            <a:off x="298079" y="1055744"/>
            <a:ext cx="79437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Comments by Jan </a:t>
            </a:r>
            <a:r>
              <a:rPr lang="en-US" altLang="de-DE" sz="1600" b="1" dirty="0" err="1">
                <a:solidFill>
                  <a:srgbClr val="0000FF"/>
                </a:solidFill>
                <a:latin typeface="ArialMT"/>
              </a:rPr>
              <a:t>Rafelski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0" y="20389"/>
            <a:ext cx="9911635" cy="79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ALICE Masterclass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12" name="Picture 11" descr="A group of people sitting at tables in front of a screen&#10;&#10;Description automatically generated">
            <a:extLst>
              <a:ext uri="{FF2B5EF4-FFF2-40B4-BE49-F238E27FC236}">
                <a16:creationId xmlns:a16="http://schemas.microsoft.com/office/drawing/2014/main" id="{385AD66B-88EC-8876-0B0A-FAF4991C8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94415"/>
            <a:ext cx="6792686" cy="50945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E74A25-F28A-5514-8473-0AAD4E3C3E6C}"/>
              </a:ext>
            </a:extLst>
          </p:cNvPr>
          <p:cNvSpPr txBox="1"/>
          <p:nvPr/>
        </p:nvSpPr>
        <p:spPr>
          <a:xfrm>
            <a:off x="1" y="1455861"/>
            <a:ext cx="6602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More Photos in: </a:t>
            </a:r>
            <a:r>
              <a:rPr lang="en-CH" sz="1600" dirty="0"/>
              <a:t>https://cernbox.cern.ch/index.php/s/MsjnZFBPsD4Pby1</a:t>
            </a:r>
          </a:p>
        </p:txBody>
      </p:sp>
    </p:spTree>
    <p:extLst>
      <p:ext uri="{BB962C8B-B14F-4D97-AF65-F5344CB8AC3E}">
        <p14:creationId xmlns:p14="http://schemas.microsoft.com/office/powerpoint/2010/main" val="2962140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4F973-7CCB-4F10-2CC0-BFB186C7128C}"/>
              </a:ext>
            </a:extLst>
          </p:cNvPr>
          <p:cNvSpPr txBox="1"/>
          <p:nvPr/>
        </p:nvSpPr>
        <p:spPr>
          <a:xfrm>
            <a:off x="298080" y="1055744"/>
            <a:ext cx="1027176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Lectures</a:t>
            </a: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By </a:t>
            </a:r>
            <a:r>
              <a:rPr lang="en-GB" sz="1600" dirty="0">
                <a:effectLst/>
                <a:latin typeface="-webkit-system-font"/>
              </a:rPr>
              <a:t>Jon-Ivar </a:t>
            </a:r>
            <a:r>
              <a:rPr lang="en-GB" sz="1600" dirty="0" err="1">
                <a:effectLst/>
                <a:latin typeface="-webkit-system-font"/>
              </a:rPr>
              <a:t>Skullerud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>
                <a:effectLst/>
                <a:latin typeface="-webkit-system-font"/>
                <a:hlinkClick r:id="rId4"/>
              </a:rPr>
              <a:t>jonivar@thphys.nuim.ie</a:t>
            </a:r>
            <a:r>
              <a:rPr lang="en-GB" sz="1600" dirty="0">
                <a:effectLst/>
                <a:latin typeface="-webkit-system-font"/>
              </a:rPr>
              <a:t>  from Maynooth, </a:t>
            </a:r>
            <a:r>
              <a:rPr lang="en-GB" sz="1600" dirty="0" err="1">
                <a:effectLst/>
                <a:latin typeface="-webkit-system-font"/>
              </a:rPr>
              <a:t>Wioleta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 err="1">
                <a:effectLst/>
                <a:latin typeface="-webkit-system-font"/>
              </a:rPr>
              <a:t>Rzesa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>
                <a:effectLst/>
                <a:latin typeface="-webkit-system-font"/>
                <a:hlinkClick r:id="rId5"/>
              </a:rPr>
              <a:t>wioleta.rzesa@cern.ch</a:t>
            </a:r>
            <a:r>
              <a:rPr lang="en-GB" sz="1600" dirty="0">
                <a:effectLst/>
                <a:latin typeface="-webkit-system-font"/>
              </a:rPr>
              <a:t> from WUT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Many questions from students (one could be on the 2</a:t>
            </a:r>
            <a:r>
              <a:rPr lang="en-US" altLang="de-DE" sz="1600" baseline="30000" dirty="0">
                <a:solidFill>
                  <a:srgbClr val="0000FF"/>
                </a:solidFill>
                <a:latin typeface="ArialMT"/>
              </a:rPr>
              <a:t>nd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 year at 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uni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)  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953276" y="48561"/>
            <a:ext cx="9911635" cy="103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ALICE Masterclass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4" name="Picture 3" descr="A person giving a presentation to a group of people&#10;&#10;Description automatically generated">
            <a:extLst>
              <a:ext uri="{FF2B5EF4-FFF2-40B4-BE49-F238E27FC236}">
                <a16:creationId xmlns:a16="http://schemas.microsoft.com/office/drawing/2014/main" id="{A6629D0F-E701-7C38-1FF2-038EF9075B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80" y="2538045"/>
            <a:ext cx="5705857" cy="42793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A43C6E-94D8-E22F-4CCB-23D2BBF0AEF1}"/>
              </a:ext>
            </a:extLst>
          </p:cNvPr>
          <p:cNvSpPr txBox="1"/>
          <p:nvPr/>
        </p:nvSpPr>
        <p:spPr>
          <a:xfrm>
            <a:off x="298080" y="2271935"/>
            <a:ext cx="83541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More Photos in:</a:t>
            </a:r>
            <a:r>
              <a:rPr lang="en-CH" sz="1400" dirty="0">
                <a:solidFill>
                  <a:srgbClr val="0000FF"/>
                </a:solidFill>
              </a:rPr>
              <a:t> </a:t>
            </a:r>
            <a:r>
              <a:rPr lang="en-CH" sz="1400" dirty="0"/>
              <a:t>https://cernbox.cern.ch/index.php/s/BFfKVDuQJqgPEnB</a:t>
            </a:r>
          </a:p>
        </p:txBody>
      </p:sp>
      <p:pic>
        <p:nvPicPr>
          <p:cNvPr id="8" name="Picture 7" descr="A person giving a presentation to a group of people&#10;&#10;Description automatically generated">
            <a:extLst>
              <a:ext uri="{FF2B5EF4-FFF2-40B4-BE49-F238E27FC236}">
                <a16:creationId xmlns:a16="http://schemas.microsoft.com/office/drawing/2014/main" id="{12A65768-1AAF-5D3E-2EC5-FC6769B0C8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1908" y="2538045"/>
            <a:ext cx="5712012" cy="428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95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4F973-7CCB-4F10-2CC0-BFB186C7128C}"/>
              </a:ext>
            </a:extLst>
          </p:cNvPr>
          <p:cNvSpPr txBox="1"/>
          <p:nvPr/>
        </p:nvSpPr>
        <p:spPr>
          <a:xfrm>
            <a:off x="107097" y="1057609"/>
            <a:ext cx="44545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Hands-on</a:t>
            </a: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By </a:t>
            </a:r>
            <a:r>
              <a:rPr lang="en-GB" sz="1600" dirty="0" err="1">
                <a:effectLst/>
                <a:latin typeface="-webkit-system-font"/>
              </a:rPr>
              <a:t>Wioleta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 err="1">
                <a:effectLst/>
                <a:latin typeface="-webkit-system-font"/>
              </a:rPr>
              <a:t>Rzesa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>
                <a:effectLst/>
                <a:latin typeface="-webkit-system-font"/>
                <a:hlinkClick r:id="rId4"/>
              </a:rPr>
              <a:t>wioleta.rzesa@cern.ch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953276" y="48561"/>
            <a:ext cx="9911635" cy="103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ALICE Masterclass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A43C6E-94D8-E22F-4CCB-23D2BBF0AEF1}"/>
              </a:ext>
            </a:extLst>
          </p:cNvPr>
          <p:cNvSpPr txBox="1"/>
          <p:nvPr/>
        </p:nvSpPr>
        <p:spPr>
          <a:xfrm>
            <a:off x="46137" y="6574814"/>
            <a:ext cx="83541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More Photos in: https://</a:t>
            </a:r>
            <a:r>
              <a:rPr lang="en-US" sz="1400" dirty="0" err="1">
                <a:solidFill>
                  <a:srgbClr val="0000FF"/>
                </a:solidFill>
              </a:rPr>
              <a:t>cernbox.cern.ch</a:t>
            </a:r>
            <a:r>
              <a:rPr lang="en-US" sz="1400" dirty="0">
                <a:solidFill>
                  <a:srgbClr val="0000FF"/>
                </a:solidFill>
              </a:rPr>
              <a:t>/</a:t>
            </a:r>
            <a:r>
              <a:rPr lang="en-US" sz="1400" dirty="0" err="1">
                <a:solidFill>
                  <a:srgbClr val="0000FF"/>
                </a:solidFill>
              </a:rPr>
              <a:t>index.php</a:t>
            </a:r>
            <a:r>
              <a:rPr lang="en-US" sz="1400" dirty="0">
                <a:solidFill>
                  <a:srgbClr val="0000FF"/>
                </a:solidFill>
              </a:rPr>
              <a:t>/s/7vat4yF7EHSsvZp</a:t>
            </a:r>
            <a:endParaRPr lang="en-CH" sz="1400" dirty="0"/>
          </a:p>
        </p:txBody>
      </p:sp>
      <p:pic>
        <p:nvPicPr>
          <p:cNvPr id="10" name="Picture 9" descr="A group of people in a room&#10;&#10;Description automatically generated">
            <a:extLst>
              <a:ext uri="{FF2B5EF4-FFF2-40B4-BE49-F238E27FC236}">
                <a16:creationId xmlns:a16="http://schemas.microsoft.com/office/drawing/2014/main" id="{A0733292-EA2A-50BC-1B29-179DE5FC1C8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8005"/>
          <a:stretch/>
        </p:blipFill>
        <p:spPr>
          <a:xfrm>
            <a:off x="4425143" y="1532470"/>
            <a:ext cx="3794096" cy="2048691"/>
          </a:xfrm>
          <a:prstGeom prst="rect">
            <a:avLst/>
          </a:prstGeom>
        </p:spPr>
      </p:pic>
      <p:pic>
        <p:nvPicPr>
          <p:cNvPr id="12" name="Picture 11" descr="A group of people in a room with a large screen&#10;&#10;Description automatically generated">
            <a:extLst>
              <a:ext uri="{FF2B5EF4-FFF2-40B4-BE49-F238E27FC236}">
                <a16:creationId xmlns:a16="http://schemas.microsoft.com/office/drawing/2014/main" id="{3E52A566-507C-9F73-914A-BDE014F3DF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1559" y="3686424"/>
            <a:ext cx="3877497" cy="2908123"/>
          </a:xfrm>
          <a:prstGeom prst="rect">
            <a:avLst/>
          </a:prstGeom>
        </p:spPr>
      </p:pic>
      <p:pic>
        <p:nvPicPr>
          <p:cNvPr id="14" name="Picture 13" descr="A person using a computer&#10;&#10;Description automatically generated">
            <a:extLst>
              <a:ext uri="{FF2B5EF4-FFF2-40B4-BE49-F238E27FC236}">
                <a16:creationId xmlns:a16="http://schemas.microsoft.com/office/drawing/2014/main" id="{04DAE262-E792-D258-AA2F-6CEEA296B9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44" y="3341819"/>
            <a:ext cx="4336970" cy="3252728"/>
          </a:xfrm>
          <a:prstGeom prst="rect">
            <a:avLst/>
          </a:prstGeom>
        </p:spPr>
      </p:pic>
      <p:pic>
        <p:nvPicPr>
          <p:cNvPr id="18" name="Picture 17" descr="A group of people in a room with a large screen&#10;&#10;Description automatically generated">
            <a:extLst>
              <a:ext uri="{FF2B5EF4-FFF2-40B4-BE49-F238E27FC236}">
                <a16:creationId xmlns:a16="http://schemas.microsoft.com/office/drawing/2014/main" id="{ABBDAEBE-74EA-6DBA-C8A8-23DF001BF0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8636" y="652331"/>
            <a:ext cx="3877498" cy="2908124"/>
          </a:xfrm>
          <a:prstGeom prst="rect">
            <a:avLst/>
          </a:prstGeom>
        </p:spPr>
      </p:pic>
      <p:pic>
        <p:nvPicPr>
          <p:cNvPr id="24" name="Picture 23" descr="A person standing at a podium with a large screen on the wall&#10;&#10;Description automatically generated">
            <a:extLst>
              <a:ext uri="{FF2B5EF4-FFF2-40B4-BE49-F238E27FC236}">
                <a16:creationId xmlns:a16="http://schemas.microsoft.com/office/drawing/2014/main" id="{17CEF9E2-9CB8-7C25-2826-C3185C02FE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2881" y="3715982"/>
            <a:ext cx="3838086" cy="287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03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953276" y="48561"/>
            <a:ext cx="9911635" cy="103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ALICE Masterclass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A43C6E-94D8-E22F-4CCB-23D2BBF0AEF1}"/>
              </a:ext>
            </a:extLst>
          </p:cNvPr>
          <p:cNvSpPr txBox="1"/>
          <p:nvPr/>
        </p:nvSpPr>
        <p:spPr>
          <a:xfrm>
            <a:off x="46137" y="6574814"/>
            <a:ext cx="83541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More Photos in: https://</a:t>
            </a:r>
            <a:r>
              <a:rPr lang="en-US" sz="1400" dirty="0" err="1">
                <a:solidFill>
                  <a:srgbClr val="0000FF"/>
                </a:solidFill>
              </a:rPr>
              <a:t>cernbox.cern.ch</a:t>
            </a:r>
            <a:r>
              <a:rPr lang="en-US" sz="1400" dirty="0">
                <a:solidFill>
                  <a:srgbClr val="0000FF"/>
                </a:solidFill>
              </a:rPr>
              <a:t>/</a:t>
            </a:r>
            <a:r>
              <a:rPr lang="en-US" sz="1400" dirty="0" err="1">
                <a:solidFill>
                  <a:srgbClr val="0000FF"/>
                </a:solidFill>
              </a:rPr>
              <a:t>index.php</a:t>
            </a:r>
            <a:r>
              <a:rPr lang="en-US" sz="1400" dirty="0">
                <a:solidFill>
                  <a:srgbClr val="0000FF"/>
                </a:solidFill>
              </a:rPr>
              <a:t>/s/8kR7vNJUpYfvrye</a:t>
            </a:r>
            <a:endParaRPr lang="en-CH" sz="1400" dirty="0"/>
          </a:p>
        </p:txBody>
      </p:sp>
      <p:pic>
        <p:nvPicPr>
          <p:cNvPr id="8" name="Picture 7" descr="A group of women sitting around a round table&#10;&#10;Description automatically generated">
            <a:extLst>
              <a:ext uri="{FF2B5EF4-FFF2-40B4-BE49-F238E27FC236}">
                <a16:creationId xmlns:a16="http://schemas.microsoft.com/office/drawing/2014/main" id="{11A463CE-5912-2DEB-7B19-ABA7ECB5FF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56" y="3805706"/>
            <a:ext cx="3692144" cy="2769108"/>
          </a:xfrm>
          <a:prstGeom prst="rect">
            <a:avLst/>
          </a:prstGeom>
        </p:spPr>
      </p:pic>
      <p:pic>
        <p:nvPicPr>
          <p:cNvPr id="11" name="Picture 10" descr="A group of people in a room&#10;&#10;Description automatically generated">
            <a:extLst>
              <a:ext uri="{FF2B5EF4-FFF2-40B4-BE49-F238E27FC236}">
                <a16:creationId xmlns:a16="http://schemas.microsoft.com/office/drawing/2014/main" id="{8E320BAC-A2D8-EF1A-D7A4-4A3E32ACE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9439" y="3805706"/>
            <a:ext cx="3692144" cy="2769108"/>
          </a:xfrm>
          <a:prstGeom prst="rect">
            <a:avLst/>
          </a:prstGeom>
        </p:spPr>
      </p:pic>
      <p:pic>
        <p:nvPicPr>
          <p:cNvPr id="17" name="Picture 16" descr="A person standing in front of a large screen&#10;&#10;Description automatically generated">
            <a:extLst>
              <a:ext uri="{FF2B5EF4-FFF2-40B4-BE49-F238E27FC236}">
                <a16:creationId xmlns:a16="http://schemas.microsoft.com/office/drawing/2014/main" id="{01F82E55-0A1E-F728-C0D4-07023CC9FB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1981" y="3805706"/>
            <a:ext cx="3692144" cy="2769108"/>
          </a:xfrm>
          <a:prstGeom prst="rect">
            <a:avLst/>
          </a:prstGeom>
        </p:spPr>
      </p:pic>
      <p:pic>
        <p:nvPicPr>
          <p:cNvPr id="3" name="Picture 2" descr="A group of people in a room with computers&#10;&#10;Description automatically generated">
            <a:extLst>
              <a:ext uri="{FF2B5EF4-FFF2-40B4-BE49-F238E27FC236}">
                <a16:creationId xmlns:a16="http://schemas.microsoft.com/office/drawing/2014/main" id="{96768AB1-BF38-4983-2267-C60514A500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19437" y="982130"/>
            <a:ext cx="3692146" cy="2769109"/>
          </a:xfrm>
          <a:prstGeom prst="rect">
            <a:avLst/>
          </a:prstGeom>
        </p:spPr>
      </p:pic>
      <p:pic>
        <p:nvPicPr>
          <p:cNvPr id="7" name="Picture 6" descr="A group of people in a room&#10;&#10;Description automatically generated">
            <a:extLst>
              <a:ext uri="{FF2B5EF4-FFF2-40B4-BE49-F238E27FC236}">
                <a16:creationId xmlns:a16="http://schemas.microsoft.com/office/drawing/2014/main" id="{01EE6398-78FE-5C2B-1017-EA72D07BA2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1856" y="941020"/>
            <a:ext cx="3692144" cy="2769108"/>
          </a:xfrm>
          <a:prstGeom prst="rect">
            <a:avLst/>
          </a:prstGeom>
        </p:spPr>
      </p:pic>
      <p:pic>
        <p:nvPicPr>
          <p:cNvPr id="10" name="Picture 9" descr="A group of people in a room with computers&#10;&#10;Description automatically generated">
            <a:extLst>
              <a:ext uri="{FF2B5EF4-FFF2-40B4-BE49-F238E27FC236}">
                <a16:creationId xmlns:a16="http://schemas.microsoft.com/office/drawing/2014/main" id="{41CD0841-0939-85BD-A840-46932EEC52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71981" y="982130"/>
            <a:ext cx="3683379" cy="276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365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4F973-7CCB-4F10-2CC0-BFB186C7128C}"/>
              </a:ext>
            </a:extLst>
          </p:cNvPr>
          <p:cNvSpPr txBox="1"/>
          <p:nvPr/>
        </p:nvSpPr>
        <p:spPr>
          <a:xfrm>
            <a:off x="298080" y="1055744"/>
            <a:ext cx="501783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Connection to ALICE Control Room</a:t>
            </a: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By 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Chilo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 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Garabatos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 </a:t>
            </a:r>
          </a:p>
          <a:p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Over half an hour virtual tour and discussions</a:t>
            </a: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A lot of interest by the students and many questions  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953276" y="48561"/>
            <a:ext cx="9911635" cy="103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ALICE Masterclass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5" name="Picture 4" descr="A group of people in a classroom&#10;&#10;Description automatically generated">
            <a:extLst>
              <a:ext uri="{FF2B5EF4-FFF2-40B4-BE49-F238E27FC236}">
                <a16:creationId xmlns:a16="http://schemas.microsoft.com/office/drawing/2014/main" id="{69C74227-9F4A-528B-0AC9-0642854E4A0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160"/>
          <a:stretch/>
        </p:blipFill>
        <p:spPr>
          <a:xfrm>
            <a:off x="6301929" y="1501779"/>
            <a:ext cx="5837695" cy="3583194"/>
          </a:xfrm>
          <a:prstGeom prst="rect">
            <a:avLst/>
          </a:prstGeom>
        </p:spPr>
      </p:pic>
      <p:pic>
        <p:nvPicPr>
          <p:cNvPr id="9" name="Picture 8" descr="A group of people in a room&#10;&#10;Description automatically generated">
            <a:extLst>
              <a:ext uri="{FF2B5EF4-FFF2-40B4-BE49-F238E27FC236}">
                <a16:creationId xmlns:a16="http://schemas.microsoft.com/office/drawing/2014/main" id="{FB1CE718-B95C-25D4-5231-075AAC6F815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9880"/>
          <a:stretch/>
        </p:blipFill>
        <p:spPr>
          <a:xfrm>
            <a:off x="0" y="3077955"/>
            <a:ext cx="6213602" cy="28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958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30946</TotalTime>
  <Words>593</Words>
  <Application>Microsoft Macintosh PowerPoint</Application>
  <PresentationFormat>Widescreen</PresentationFormat>
  <Paragraphs>77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-webkit-system-font</vt:lpstr>
      <vt:lpstr>Arial</vt:lpstr>
      <vt:lpstr>ArialMT</vt:lpstr>
      <vt:lpstr>Calibri</vt:lpstr>
      <vt:lpstr>Calibri Light</vt:lpstr>
      <vt:lpstr>Helvetica</vt:lpstr>
      <vt:lpstr>Liberation Sans</vt:lpstr>
      <vt:lpstr>Roboto</vt:lpstr>
      <vt:lpstr>Times New Roman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Yiota Foka</dc:creator>
  <cp:lastModifiedBy>Yiota Foka</cp:lastModifiedBy>
  <cp:revision>341</cp:revision>
  <dcterms:created xsi:type="dcterms:W3CDTF">2023-05-10T21:59:22Z</dcterms:created>
  <dcterms:modified xsi:type="dcterms:W3CDTF">2024-08-30T13:50:15Z</dcterms:modified>
</cp:coreProperties>
</file>