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89" r:id="rId2"/>
    <p:sldId id="487" r:id="rId3"/>
    <p:sldId id="48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59" d="100"/>
          <a:sy n="59" d="100"/>
        </p:scale>
        <p:origin x="442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14F00-EE3D-C94B-8BD0-152CDA79E016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569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60A19-B115-B44D-B027-95F616946FF5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6790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26AF0-5331-384F-9C8A-CF88901A93C3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544144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A0A4C-9B5A-F24F-876D-933D59F882A5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742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7D5E8-5AB5-2C43-95FE-BB836FBBC5CB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836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059C6-462E-8241-85E1-039ED5232BE6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58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EE168-5E8C-464B-8813-C4D5AC66375D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430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162E6-19C6-E24A-A4D4-12B5DD3117B9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485905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6D9B7-6929-1D44-83BC-2ED9F659AA8D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1338505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C3100-DD32-C44D-92DE-6AC10077BF97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715242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5309B40E-E993-A84F-AAED-E715F3F81539}" type="datetime3">
              <a:rPr lang="en-US" smtClean="0"/>
              <a:t>10 September 2024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7675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8BD8A-5675-0C4E-ADCB-D2BA00CD4EDE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0845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51B07A75-9045-6C4C-831F-B55D6D9331EF}" type="datetime3">
              <a:rPr lang="en-US" smtClean="0"/>
              <a:t>10 September 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14717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BADE4-44D3-0346-B1A3-462938C9676D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287511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7CD9DCA-BFA3-2A46-A48A-F4121D1FBA31}" type="datetime3">
              <a:rPr lang="en-US" smtClean="0"/>
              <a:t>10 September 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831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EA1FDCF5-23B1-92AF-1167-9CEB93D948E4}"/>
              </a:ext>
            </a:extLst>
          </p:cNvPr>
          <p:cNvGrpSpPr/>
          <p:nvPr/>
        </p:nvGrpSpPr>
        <p:grpSpPr>
          <a:xfrm>
            <a:off x="2507385" y="1492532"/>
            <a:ext cx="3469708" cy="4680000"/>
            <a:chOff x="2520596" y="1940217"/>
            <a:chExt cx="3469708" cy="4680000"/>
          </a:xfrm>
        </p:grpSpPr>
        <p:pic>
          <p:nvPicPr>
            <p:cNvPr id="2050" name="79C70279-61AD-4CC7-8D74-F83C293DE891" descr="IMG_7739.jpg">
              <a:extLst>
                <a:ext uri="{FF2B5EF4-FFF2-40B4-BE49-F238E27FC236}">
                  <a16:creationId xmlns:a16="http://schemas.microsoft.com/office/drawing/2014/main" id="{3053F25E-90A5-48DD-4B14-6B77954FBA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596" y="1940217"/>
              <a:ext cx="3469708" cy="46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D85C14D-5CAA-0BD1-A8A5-0B66A29609CC}"/>
                </a:ext>
              </a:extLst>
            </p:cNvPr>
            <p:cNvGrpSpPr/>
            <p:nvPr/>
          </p:nvGrpSpPr>
          <p:grpSpPr>
            <a:xfrm>
              <a:off x="3541595" y="3582537"/>
              <a:ext cx="1296536" cy="697680"/>
              <a:chOff x="3541595" y="3582537"/>
              <a:chExt cx="1296536" cy="697680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C4274BC-F541-B7EA-F656-B19541EE50E5}"/>
                  </a:ext>
                </a:extLst>
              </p:cNvPr>
              <p:cNvSpPr/>
              <p:nvPr/>
            </p:nvSpPr>
            <p:spPr>
              <a:xfrm>
                <a:off x="3541595" y="3582537"/>
                <a:ext cx="1296536" cy="21154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Family Name</a:t>
                </a:r>
                <a:endParaRPr kumimoji="0" lang="en-GB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829F1F2-15DC-E7EE-EF95-1A5C69B16A28}"/>
                  </a:ext>
                </a:extLst>
              </p:cNvPr>
              <p:cNvSpPr/>
              <p:nvPr/>
            </p:nvSpPr>
            <p:spPr>
              <a:xfrm>
                <a:off x="3541595" y="4068676"/>
                <a:ext cx="1296536" cy="21154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First Name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0" name="Title 9">
            <a:extLst>
              <a:ext uri="{FF2B5EF4-FFF2-40B4-BE49-F238E27FC236}">
                <a16:creationId xmlns:a16="http://schemas.microsoft.com/office/drawing/2014/main" id="{68CAB2F5-9AE2-88AF-4372-2468D5534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Visitor Badges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AD1D28-9C32-3AA7-AE6E-760656FBF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 panose="020B0604020202020204"/>
              </a:rPr>
              <a:t>10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September 2024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239AFE-E732-5491-2AFA-3F61F25D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0033A0"/>
                </a:solidFill>
                <a:latin typeface="Arial" panose="020B0604020202020204"/>
              </a:rPr>
              <a:t>SY-EPC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76E31-9F11-EFCF-0229-A51F0F50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A36E7EE-931E-546A-9EFA-D0451C40432D}"/>
              </a:ext>
            </a:extLst>
          </p:cNvPr>
          <p:cNvSpPr txBox="1">
            <a:spLocks/>
          </p:cNvSpPr>
          <p:nvPr/>
        </p:nvSpPr>
        <p:spPr>
          <a:xfrm>
            <a:off x="810835" y="1353288"/>
            <a:ext cx="10800000" cy="472933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4DF5B50-D565-D88D-3DBA-F383AFA25990}"/>
              </a:ext>
            </a:extLst>
          </p:cNvPr>
          <p:cNvSpPr/>
          <p:nvPr/>
        </p:nvSpPr>
        <p:spPr>
          <a:xfrm>
            <a:off x="5164561" y="3474277"/>
            <a:ext cx="307074" cy="29342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9988200-4B8B-AFC4-3EA6-97FF739EC873}"/>
              </a:ext>
            </a:extLst>
          </p:cNvPr>
          <p:cNvSpPr/>
          <p:nvPr/>
        </p:nvSpPr>
        <p:spPr>
          <a:xfrm>
            <a:off x="5164561" y="5072041"/>
            <a:ext cx="307074" cy="29342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D4EA9D-5558-F83B-E6A7-0A30C6DB1BE6}"/>
              </a:ext>
            </a:extLst>
          </p:cNvPr>
          <p:cNvGrpSpPr/>
          <p:nvPr/>
        </p:nvGrpSpPr>
        <p:grpSpPr>
          <a:xfrm>
            <a:off x="5516486" y="2588126"/>
            <a:ext cx="4027965" cy="1015663"/>
            <a:chOff x="5516486" y="2588126"/>
            <a:chExt cx="4027965" cy="1015663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025B656-016B-3B98-743A-10428FDAEA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16486" y="3104866"/>
              <a:ext cx="1853305" cy="498923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4A633F7-9CCE-5B4F-8FB8-1532DB8522D5}"/>
                </a:ext>
              </a:extLst>
            </p:cNvPr>
            <p:cNvSpPr txBox="1"/>
            <p:nvPr/>
          </p:nvSpPr>
          <p:spPr>
            <a:xfrm>
              <a:off x="7369791" y="2588126"/>
              <a:ext cx="217466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Group for morning coffee visits</a:t>
              </a: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7D2F165-218C-1F76-835E-BA7347730935}"/>
              </a:ext>
            </a:extLst>
          </p:cNvPr>
          <p:cNvGrpSpPr/>
          <p:nvPr/>
        </p:nvGrpSpPr>
        <p:grpSpPr>
          <a:xfrm>
            <a:off x="5516486" y="4195465"/>
            <a:ext cx="3874763" cy="1015663"/>
            <a:chOff x="5516486" y="4195465"/>
            <a:chExt cx="3874763" cy="1015663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6C00A1F-6E15-0368-5BA5-0913BB2D54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16486" y="4682424"/>
              <a:ext cx="2073229" cy="52870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FD644C8-85AB-8BC7-E560-3CF08DA85BA8}"/>
                </a:ext>
              </a:extLst>
            </p:cNvPr>
            <p:cNvSpPr txBox="1"/>
            <p:nvPr/>
          </p:nvSpPr>
          <p:spPr>
            <a:xfrm>
              <a:off x="7589715" y="4195465"/>
              <a:ext cx="180153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Group for afternoon vi</a:t>
              </a:r>
              <a:r>
                <a:rPr lang="en-US" sz="2000" dirty="0">
                  <a:solidFill>
                    <a:srgbClr val="FF0000"/>
                  </a:solidFill>
                  <a:latin typeface="Arial" panose="020B0604020202020204"/>
                </a:rPr>
                <a:t>sits</a:t>
              </a: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2506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68CAB2F5-9AE2-88AF-4372-2468D5534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725900"/>
          </a:xfrm>
        </p:spPr>
        <p:txBody>
          <a:bodyPr/>
          <a:lstStyle/>
          <a:p>
            <a:pPr algn="l"/>
            <a:r>
              <a:rPr lang="en-US" dirty="0"/>
              <a:t>Safety Rules </a:t>
            </a:r>
            <a:r>
              <a:rPr lang="en-US" sz="2000" dirty="0"/>
              <a:t>(For the technical visits in the afternoon)</a:t>
            </a:r>
            <a:endParaRPr lang="en-GB" sz="20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AD1D28-9C32-3AA7-AE6E-760656FBF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 panose="020B0604020202020204"/>
              </a:rPr>
              <a:t>10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September 2024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239AFE-E732-5491-2AFA-3F61F25D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0033A0"/>
                </a:solidFill>
                <a:latin typeface="Arial" panose="020B0604020202020204"/>
              </a:rPr>
              <a:t>SY-EPC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76E31-9F11-EFCF-0229-A51F0F50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A36E7EE-931E-546A-9EFA-D0451C40432D}"/>
              </a:ext>
            </a:extLst>
          </p:cNvPr>
          <p:cNvSpPr txBox="1">
            <a:spLocks/>
          </p:cNvSpPr>
          <p:nvPr/>
        </p:nvSpPr>
        <p:spPr>
          <a:xfrm>
            <a:off x="604341" y="1361136"/>
            <a:ext cx="10800000" cy="437832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Keep your Visitor Badge with you and wear it visibly during the entire day! </a:t>
            </a:r>
          </a:p>
          <a:p>
            <a:pPr lvl="0">
              <a:lnSpc>
                <a:spcPct val="120000"/>
              </a:lnSpc>
            </a:pPr>
            <a:endParaRPr lang="en-US" sz="2000" b="1" dirty="0">
              <a:solidFill>
                <a:srgbClr val="2F2F2F"/>
              </a:solidFill>
              <a:latin typeface="Arial" panose="020B0604020202020204"/>
            </a:endParaRPr>
          </a:p>
          <a:p>
            <a:pPr lvl="0">
              <a:lnSpc>
                <a:spcPct val="120000"/>
              </a:lnSpc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Accessibility:  The technical visits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are not suitable for persons with reduced mobility.</a:t>
            </a:r>
            <a:endParaRPr lang="en-US" sz="2000" b="1" dirty="0">
              <a:solidFill>
                <a:srgbClr val="2F2F2F"/>
              </a:solidFill>
              <a:latin typeface="Arial" panose="020B0604020202020204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</a:rPr>
              <a:t>The technical visits take place in CERN machine buildings, the floors may be uneven. We also need to pass a couple of stairs.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</a:rPr>
              <a:t>Wear closed flat shoes.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</a:rPr>
              <a:t>Please watch your step.</a:t>
            </a: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000" b="1" dirty="0">
              <a:solidFill>
                <a:srgbClr val="2F2F2F"/>
              </a:solidFill>
              <a:latin typeface="Arial" panose="020B0604020202020204"/>
              <a:sym typeface="Wingdings" panose="05000000000000000000" pitchFamily="2" charset="2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>
                <a:solidFill>
                  <a:srgbClr val="2F2F2F"/>
                </a:solidFill>
              </a:rPr>
              <a:t>At all times, please respect the instructions provided by your guides!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7135D2-A10B-542E-7438-F632D5C465BD}"/>
              </a:ext>
            </a:extLst>
          </p:cNvPr>
          <p:cNvSpPr txBox="1"/>
          <p:nvPr/>
        </p:nvSpPr>
        <p:spPr>
          <a:xfrm>
            <a:off x="8545541" y="5909100"/>
            <a:ext cx="285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F2F2F"/>
                </a:solidFill>
              </a:rPr>
              <a:t>Enjoy the visits!</a:t>
            </a:r>
            <a:endParaRPr lang="en-GB" sz="2400" dirty="0"/>
          </a:p>
        </p:txBody>
      </p:sp>
      <p:pic>
        <p:nvPicPr>
          <p:cNvPr id="6" name="Graphic 5" descr="Person in wheelchair with solid fill">
            <a:extLst>
              <a:ext uri="{FF2B5EF4-FFF2-40B4-BE49-F238E27FC236}">
                <a16:creationId xmlns:a16="http://schemas.microsoft.com/office/drawing/2014/main" id="{CBFE99C8-54B7-F15B-961C-D8E8F5045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39890" y="3358746"/>
            <a:ext cx="914400" cy="9144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5EAE8AF-2333-15CC-5179-2256CC8C260F}"/>
              </a:ext>
            </a:extLst>
          </p:cNvPr>
          <p:cNvCxnSpPr/>
          <p:nvPr/>
        </p:nvCxnSpPr>
        <p:spPr>
          <a:xfrm flipV="1">
            <a:off x="7131151" y="3601015"/>
            <a:ext cx="914400" cy="6188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918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AD1D28-9C32-3AA7-AE6E-760656FBF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 panose="020B0604020202020204"/>
              </a:rPr>
              <a:t>10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September 2024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239AFE-E732-5491-2AFA-3F61F25D7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solidFill>
                  <a:srgbClr val="0033A0"/>
                </a:solidFill>
                <a:latin typeface="Arial" panose="020B0604020202020204"/>
              </a:rPr>
              <a:t>SY-EPC</a:t>
            </a:r>
            <a:endParaRPr kumimoji="0" lang="fr-FR" sz="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76E31-9F11-EFCF-0229-A51F0F509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FA36E7EE-931E-546A-9EFA-D0451C40432D}"/>
              </a:ext>
            </a:extLst>
          </p:cNvPr>
          <p:cNvSpPr txBox="1">
            <a:spLocks/>
          </p:cNvSpPr>
          <p:nvPr/>
        </p:nvSpPr>
        <p:spPr>
          <a:xfrm>
            <a:off x="604341" y="1160656"/>
            <a:ext cx="10800000" cy="510551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en-US" sz="2000" b="1" dirty="0">
                <a:solidFill>
                  <a:srgbClr val="2F2F2F"/>
                </a:solidFill>
                <a:latin typeface="Arial" panose="020B0604020202020204"/>
              </a:rPr>
              <a:t>Electrical risks: Please do not touch!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  <a:latin typeface="Arial" panose="020B0604020202020204"/>
              </a:rPr>
              <a:t>Most of our installations are in service, as the accelerators are currently in operation.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  <a:latin typeface="Arial" panose="020B0604020202020204"/>
              </a:rPr>
              <a:t>Many of our power converters have door contacts that trip the machines. Do not touch the cubicle doors or lean against them, as you may stop our accelerators.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  <a:latin typeface="Arial" panose="020B0604020202020204"/>
              </a:rPr>
              <a:t>Please keep 1 meter distance from electrical installations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endParaRPr lang="en-US" sz="2000" b="1" dirty="0">
              <a:solidFill>
                <a:srgbClr val="2F2F2F"/>
              </a:solidFill>
              <a:latin typeface="Arial" panose="020B0604020202020204"/>
            </a:endParaRPr>
          </a:p>
          <a:p>
            <a:pPr>
              <a:lnSpc>
                <a:spcPct val="120000"/>
              </a:lnSpc>
              <a:defRPr/>
            </a:pPr>
            <a:r>
              <a:rPr lang="en-US" sz="2000" b="1" dirty="0">
                <a:solidFill>
                  <a:srgbClr val="2F2F2F"/>
                </a:solidFill>
                <a:latin typeface="Arial" panose="020B0604020202020204"/>
              </a:rPr>
              <a:t>Strong magnetic and electric fields: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2F2F2F"/>
                </a:solidFill>
                <a:latin typeface="Arial" panose="020B0604020202020204"/>
              </a:rPr>
              <a:t>Access is not allowed neither for persons carrying medical assistive devices (heart rhythm devices) nor for pregnant women. </a:t>
            </a:r>
          </a:p>
          <a:p>
            <a:pPr>
              <a:lnSpc>
                <a:spcPct val="130000"/>
              </a:lnSpc>
            </a:pPr>
            <a:endParaRPr lang="en-US" sz="2000" dirty="0"/>
          </a:p>
        </p:txBody>
      </p:sp>
      <p:pic>
        <p:nvPicPr>
          <p:cNvPr id="7" name="Graphic 6" descr="Pregnant lady with solid fill">
            <a:extLst>
              <a:ext uri="{FF2B5EF4-FFF2-40B4-BE49-F238E27FC236}">
                <a16:creationId xmlns:a16="http://schemas.microsoft.com/office/drawing/2014/main" id="{DE9B4DE9-945D-7A27-02CB-842B328506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85031" y="5307876"/>
            <a:ext cx="914400" cy="914400"/>
          </a:xfrm>
          <a:prstGeom prst="rect">
            <a:avLst/>
          </a:prstGeom>
        </p:spPr>
      </p:pic>
      <p:pic>
        <p:nvPicPr>
          <p:cNvPr id="11" name="Graphic 10" descr="Heart with pulse with solid fill">
            <a:extLst>
              <a:ext uri="{FF2B5EF4-FFF2-40B4-BE49-F238E27FC236}">
                <a16:creationId xmlns:a16="http://schemas.microsoft.com/office/drawing/2014/main" id="{CBB15196-02D9-642A-81A3-C42A1E62BF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38351" y="5307876"/>
            <a:ext cx="914400" cy="9144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37135D2-A10B-542E-7438-F632D5C465BD}"/>
              </a:ext>
            </a:extLst>
          </p:cNvPr>
          <p:cNvSpPr txBox="1"/>
          <p:nvPr/>
        </p:nvSpPr>
        <p:spPr>
          <a:xfrm>
            <a:off x="8653082" y="5744518"/>
            <a:ext cx="285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2F2F2F"/>
                </a:solidFill>
              </a:rPr>
              <a:t>Enjoy the visits!</a:t>
            </a:r>
            <a:endParaRPr lang="en-GB" sz="24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2DF0AF1-F423-B7FB-98EF-C1DB4B70B146}"/>
              </a:ext>
            </a:extLst>
          </p:cNvPr>
          <p:cNvCxnSpPr/>
          <p:nvPr/>
        </p:nvCxnSpPr>
        <p:spPr>
          <a:xfrm flipV="1">
            <a:off x="1238351" y="5403273"/>
            <a:ext cx="914400" cy="6188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5DC72FA-CB8E-7199-FE29-43B3D0814FBA}"/>
              </a:ext>
            </a:extLst>
          </p:cNvPr>
          <p:cNvCxnSpPr/>
          <p:nvPr/>
        </p:nvCxnSpPr>
        <p:spPr>
          <a:xfrm flipV="1">
            <a:off x="2199611" y="5473114"/>
            <a:ext cx="914400" cy="61883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9">
            <a:extLst>
              <a:ext uri="{FF2B5EF4-FFF2-40B4-BE49-F238E27FC236}">
                <a16:creationId xmlns:a16="http://schemas.microsoft.com/office/drawing/2014/main" id="{F6CA76F0-C9B4-A026-5C18-13FB07040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725900"/>
          </a:xfrm>
        </p:spPr>
        <p:txBody>
          <a:bodyPr/>
          <a:lstStyle/>
          <a:p>
            <a:pPr algn="l"/>
            <a:r>
              <a:rPr lang="en-US" dirty="0"/>
              <a:t>Safety Rules </a:t>
            </a:r>
            <a:r>
              <a:rPr lang="en-US" sz="2000" dirty="0"/>
              <a:t>(For the technical visits in the afternoon)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26621742"/>
      </p:ext>
    </p:extLst>
  </p:cSld>
  <p:clrMapOvr>
    <a:masterClrMapping/>
  </p:clrMapOvr>
</p:sld>
</file>

<file path=ppt/theme/theme1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228</Words>
  <Application>Microsoft Office PowerPoint</Application>
  <PresentationFormat>Widescreen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1_Research</vt:lpstr>
      <vt:lpstr>Visitor Badges</vt:lpstr>
      <vt:lpstr>Safety Rules (For the technical visits in the afternoon)</vt:lpstr>
      <vt:lpstr>Safety Rules (For the technical visits in the afternoon)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Aramis Schwanka Trevisan</dc:creator>
  <cp:lastModifiedBy>Karsten Kahle</cp:lastModifiedBy>
  <cp:revision>6</cp:revision>
  <dcterms:created xsi:type="dcterms:W3CDTF">2024-09-09T13:38:47Z</dcterms:created>
  <dcterms:modified xsi:type="dcterms:W3CDTF">2024-09-10T09:23:04Z</dcterms:modified>
</cp:coreProperties>
</file>