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60" r:id="rId3"/>
    <p:sldId id="261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5AF5FE-2489-721C-E5DA-DD1F4846E863}" v="41" dt="2024-07-31T14:17:18.2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10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ABE754D-AD16-0637-6B6D-565DA2C4E3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23C6FDE-0A19-689E-2049-8EE47C0E0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CA37C1-4F80-C911-E304-4AB34A9CF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718391-4700-47F2-B875-11DDBA6A8EDD}" type="datetime1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22/08/2024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3FD8A10-0861-1054-DEAC-204B0AD34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A3CCB0F-7D6C-6C17-E4E8-7618C8B33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6743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B4507A9-E768-8EA3-3C36-C8FFE531A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3762B8D-0EA0-FBC5-113C-2C51C557DA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CEDCDF8-0A67-364E-5595-93123E902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F5E175-C422-4F72-8B5D-2B899755456F}" type="datetime1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22/08/2024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76FC0C9-7FA9-0EC0-0FF3-BC3689C0B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F88511B-20FC-B514-04E4-7485F9FC8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9599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1D1161E1-BD6B-4674-4F8A-D81096DD81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0427CA8-F54B-0C58-31B9-A4398F8614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53D22E2-9A75-D874-50A6-D7CBCD282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698EE5-8700-4220-BF35-595E75C8F364}" type="datetime1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22/08/2024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35F2308-305D-BA9E-4A93-F9CB1E53F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1A2B69E-6376-AFB7-B9ED-F7D5A5CBE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9268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001BB7-AB86-DE81-335E-C0FBCF982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BD2EA9B-1C53-4E12-B2DE-A327B17E16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654136-67A1-D463-6688-1D215BE4A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7AE467-A0C5-4800-B414-6F728F1AE7D7}" type="datetime1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22/08/2024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EB075BB-4C2B-C914-9EA2-9CDBDCBA4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73512CF-60B7-6882-2A13-78D19560B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0652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AA7F79-D27C-E26C-3C0D-4C6A9F83F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5DC01C7-6265-F834-A8AD-A1941B6699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9257DA7-DCC4-07E5-9094-536F581D2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3AC6AF-B81B-4CDA-8C68-85CB3CD826F6}" type="datetime1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22/08/2024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FB372D2-2F75-4F48-069C-63D858A31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61D50C4-68A4-B588-BB53-83ACA76B4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5686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5DC45B-0F35-490F-C7C5-BC33E3786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905A51E-AC0B-D0EE-E1B0-2F659FED6C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4C09A30-CE12-70B3-1DA0-2E2BC93FEA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C5B9891-2E73-F111-9E63-95E8A6E2D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F96609-3DF7-40A6-BC05-DD7420C44B9B}" type="datetime1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22/08/2024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77427FF-C1D3-5F81-4609-A19F6EF15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4133DB7-F414-D757-45CB-0F8B5AE3A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050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301063-BF86-8177-D136-3D2C9A493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05F1B2C-A135-9D30-3E58-48625E8073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989C11D-2EEB-B92F-7977-6141D0C019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FB5BE26-75CE-EB18-5715-BAB81D7AA1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3E0A9FF-F6DC-8DCC-F250-8D085E8DDB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3F27C63-450B-4E27-8A87-A5AC70496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9A8B90-8D98-49C5-886E-25689CFF90FC}" type="datetime1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22/08/2024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8FD3FF6-5DFE-9DCF-EBD5-52DE78EE2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5DD4C99-E538-2FAC-7444-BFD824AA0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6370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D42E46-EBF6-B4A1-11BD-1F52C097E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CA9B82C5-4CCB-3A4A-118D-03752F16F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3F8266-610A-4506-A866-7A3F1A13E55E}" type="datetime1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22/08/2024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0D78F08-98BD-84B0-87E2-354E3A6E7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67F70FE-2080-C955-B6A2-CDE0A5FB5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4690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2101B623-999C-5871-EC5E-F08FA496D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D0DDE2-C5E0-40FF-B2B5-606DCB81E4FF}" type="datetime1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22/08/2024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066464C-996B-525A-D78E-2C2B945FD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010C3BF-90FB-A526-B40C-F03B55C0C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0579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DE8B932-8587-868D-4C7A-A65CCB8D5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445B7E8-0ADE-E04E-AB7A-38A029E2B8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F2E5402-6268-7ABC-4F14-02F68CE8A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E982A09-09EE-3E45-E254-11971C6CE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D4F202-69E2-4200-A7D3-9315A56596D4}" type="datetime1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22/08/2024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32AB8A8-A1DB-6153-0479-4ACC8A7C5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0788D1B-E3C0-F02B-361C-043CEEE66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3930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ABA464-75A3-44BF-5A7E-A15AB2D83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1B53BD5-046B-6632-334E-8CB349F1D7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2D709D7-48D6-0DC5-F7E9-0E3498573C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8B81F8D-6539-13B7-F739-546CD09AC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9015C8-8996-4DBE-ADB9-BF3B279906B2}" type="datetime1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22/08/2024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6B8242F-330C-3387-23FD-756D421E5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93D6B9D-F4E8-0226-DD51-CB7B519E9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8140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7E8386B1-3DCF-E3ED-16FD-335C7710C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728" y="18255"/>
            <a:ext cx="11245756" cy="9097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9CA2D51-F00D-3FA0-5813-22EA03C46B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6728" y="1146412"/>
            <a:ext cx="11245756" cy="5030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610D38D-9959-332B-4628-CB505D3397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2B887B-3620-4592-B1FC-683081C2EED3}" type="datetime1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22/08/2024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F8669B3-5B81-BAC1-7866-B94BB8E57A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0E0FF92-2085-77F4-ED06-0E42D7B2A2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636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660066"/>
                </a:solidFill>
                <a:latin typeface="Garamond" panose="02020404030301010803" pitchFamily="18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0215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1" kern="1200">
          <a:gradFill flip="none" rotWithShape="1">
            <a:gsLst>
              <a:gs pos="0">
                <a:srgbClr val="002060"/>
              </a:gs>
              <a:gs pos="31000">
                <a:srgbClr val="0070C0"/>
              </a:gs>
              <a:gs pos="68000">
                <a:srgbClr val="7030A0"/>
              </a:gs>
              <a:gs pos="100000">
                <a:srgbClr val="660066"/>
              </a:gs>
            </a:gsLst>
            <a:lin ang="0" scaled="1"/>
            <a:tileRect/>
          </a:gradFill>
          <a:latin typeface="Garamond" panose="020204040303010108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674843-C168-363C-E77B-089D610344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18259"/>
            <a:ext cx="9144000" cy="2387600"/>
          </a:xfrm>
        </p:spPr>
        <p:txBody>
          <a:bodyPr/>
          <a:lstStyle/>
          <a:p>
            <a:r>
              <a:rPr lang="it-IT" dirty="0"/>
              <a:t>Picosec </a:t>
            </a:r>
            <a:r>
              <a:rPr lang="it-IT" dirty="0" err="1"/>
              <a:t>uLoop</a:t>
            </a:r>
            <a:r>
              <a:rPr lang="it-IT" dirty="0"/>
              <a:t> </a:t>
            </a:r>
            <a:br>
              <a:rPr lang="it-IT" dirty="0"/>
            </a:br>
            <a:r>
              <a:rPr lang="it-IT" dirty="0"/>
              <a:t>Updates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9E8AD5B-E685-5493-116A-34DC4285D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3539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>
            <a:extLst>
              <a:ext uri="{FF2B5EF4-FFF2-40B4-BE49-F238E27FC236}">
                <a16:creationId xmlns:a16="http://schemas.microsoft.com/office/drawing/2014/main" id="{A80D10EE-4093-00A8-DDE1-CC7B392DF7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983" y="4478302"/>
            <a:ext cx="9642849" cy="2379698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2A9B932C-8C92-1703-02C3-852B1A48A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Components</a:t>
            </a:r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C2E9176-8FBE-0A1F-5269-52263EF2A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001F47F-FF7D-A0C7-B910-778FFF47D236}"/>
              </a:ext>
            </a:extLst>
          </p:cNvPr>
          <p:cNvSpPr txBox="1"/>
          <p:nvPr/>
        </p:nvSpPr>
        <p:spPr>
          <a:xfrm>
            <a:off x="598560" y="1715281"/>
            <a:ext cx="2975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Pressure sensor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70D9656-932F-8E18-AF24-645D6B0BDEDD}"/>
              </a:ext>
            </a:extLst>
          </p:cNvPr>
          <p:cNvSpPr txBox="1"/>
          <p:nvPr/>
        </p:nvSpPr>
        <p:spPr>
          <a:xfrm>
            <a:off x="580703" y="911959"/>
            <a:ext cx="29935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err="1">
                <a:gradFill flip="none" rotWithShape="1">
                  <a:gsLst>
                    <a:gs pos="0">
                      <a:srgbClr val="002060"/>
                    </a:gs>
                    <a:gs pos="31000">
                      <a:srgbClr val="0070C0"/>
                    </a:gs>
                    <a:gs pos="68000">
                      <a:srgbClr val="7030A0"/>
                    </a:gs>
                    <a:gs pos="100000">
                      <a:srgbClr val="660066"/>
                    </a:gs>
                  </a:gsLst>
                  <a:lin ang="0" scaled="1"/>
                  <a:tileRect/>
                </a:gradFill>
                <a:latin typeface="Garamond" panose="02020404030301010803" pitchFamily="18" charset="0"/>
                <a:ea typeface="+mj-ea"/>
                <a:cs typeface="+mj-cs"/>
              </a:rPr>
              <a:t>What’s</a:t>
            </a:r>
            <a:r>
              <a:rPr lang="it-IT" sz="3200" b="1" dirty="0">
                <a:gradFill flip="none" rotWithShape="1">
                  <a:gsLst>
                    <a:gs pos="0">
                      <a:srgbClr val="002060"/>
                    </a:gs>
                    <a:gs pos="31000">
                      <a:srgbClr val="0070C0"/>
                    </a:gs>
                    <a:gs pos="68000">
                      <a:srgbClr val="7030A0"/>
                    </a:gs>
                    <a:gs pos="100000">
                      <a:srgbClr val="660066"/>
                    </a:gs>
                  </a:gsLst>
                  <a:lin ang="0" scaled="1"/>
                  <a:tileRect/>
                </a:gradFill>
                <a:latin typeface="Garamond" panose="02020404030301010803" pitchFamily="18" charset="0"/>
                <a:ea typeface="+mj-ea"/>
                <a:cs typeface="+mj-cs"/>
              </a:rPr>
              <a:t> </a:t>
            </a:r>
            <a:r>
              <a:rPr lang="it-IT" sz="3200" b="1" dirty="0" err="1">
                <a:gradFill flip="none" rotWithShape="1">
                  <a:gsLst>
                    <a:gs pos="0">
                      <a:srgbClr val="002060"/>
                    </a:gs>
                    <a:gs pos="31000">
                      <a:srgbClr val="0070C0"/>
                    </a:gs>
                    <a:gs pos="68000">
                      <a:srgbClr val="7030A0"/>
                    </a:gs>
                    <a:gs pos="100000">
                      <a:srgbClr val="660066"/>
                    </a:gs>
                  </a:gsLst>
                  <a:lin ang="0" scaled="1"/>
                  <a:tileRect/>
                </a:gradFill>
                <a:latin typeface="Garamond" panose="02020404030301010803" pitchFamily="18" charset="0"/>
                <a:ea typeface="+mj-ea"/>
                <a:cs typeface="+mj-cs"/>
              </a:rPr>
              <a:t>missing</a:t>
            </a:r>
            <a:endParaRPr lang="it-IT" sz="3200" b="1" dirty="0">
              <a:gradFill flip="none" rotWithShape="1">
                <a:gsLst>
                  <a:gs pos="0">
                    <a:srgbClr val="002060"/>
                  </a:gs>
                  <a:gs pos="31000">
                    <a:srgbClr val="0070C0"/>
                  </a:gs>
                  <a:gs pos="68000">
                    <a:srgbClr val="7030A0"/>
                  </a:gs>
                  <a:gs pos="100000">
                    <a:srgbClr val="660066"/>
                  </a:gs>
                </a:gsLst>
                <a:lin ang="0" scaled="1"/>
                <a:tileRect/>
              </a:gradFill>
              <a:latin typeface="Garamond" panose="02020404030301010803" pitchFamily="18" charset="0"/>
              <a:ea typeface="+mj-ea"/>
              <a:cs typeface="+mj-cs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4178B68-9795-84AB-8977-7B2788EE9CD4}"/>
              </a:ext>
            </a:extLst>
          </p:cNvPr>
          <p:cNvSpPr txBox="1"/>
          <p:nvPr/>
        </p:nvSpPr>
        <p:spPr>
          <a:xfrm>
            <a:off x="8050215" y="922708"/>
            <a:ext cx="3705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err="1">
                <a:gradFill flip="none" rotWithShape="1">
                  <a:gsLst>
                    <a:gs pos="0">
                      <a:srgbClr val="002060"/>
                    </a:gs>
                    <a:gs pos="31000">
                      <a:srgbClr val="0070C0"/>
                    </a:gs>
                    <a:gs pos="68000">
                      <a:srgbClr val="7030A0"/>
                    </a:gs>
                    <a:gs pos="100000">
                      <a:srgbClr val="660066"/>
                    </a:gs>
                  </a:gsLst>
                  <a:lin ang="0" scaled="1"/>
                  <a:tileRect/>
                </a:gradFill>
                <a:latin typeface="Garamond" panose="02020404030301010803" pitchFamily="18" charset="0"/>
                <a:ea typeface="+mj-ea"/>
                <a:cs typeface="+mj-cs"/>
              </a:rPr>
              <a:t>Already</a:t>
            </a:r>
            <a:r>
              <a:rPr lang="it-IT" sz="3200" b="1" dirty="0">
                <a:gradFill flip="none" rotWithShape="1">
                  <a:gsLst>
                    <a:gs pos="0">
                      <a:srgbClr val="002060"/>
                    </a:gs>
                    <a:gs pos="31000">
                      <a:srgbClr val="0070C0"/>
                    </a:gs>
                    <a:gs pos="68000">
                      <a:srgbClr val="7030A0"/>
                    </a:gs>
                    <a:gs pos="100000">
                      <a:srgbClr val="660066"/>
                    </a:gs>
                  </a:gsLst>
                  <a:lin ang="0" scaled="1"/>
                  <a:tileRect/>
                </a:gradFill>
                <a:latin typeface="Garamond" panose="02020404030301010803" pitchFamily="18" charset="0"/>
                <a:ea typeface="+mj-ea"/>
                <a:cs typeface="+mj-cs"/>
              </a:rPr>
              <a:t> </a:t>
            </a:r>
            <a:r>
              <a:rPr lang="it-IT" sz="3200" b="1" dirty="0" err="1">
                <a:gradFill flip="none" rotWithShape="1">
                  <a:gsLst>
                    <a:gs pos="0">
                      <a:srgbClr val="002060"/>
                    </a:gs>
                    <a:gs pos="31000">
                      <a:srgbClr val="0070C0"/>
                    </a:gs>
                    <a:gs pos="68000">
                      <a:srgbClr val="7030A0"/>
                    </a:gs>
                    <a:gs pos="100000">
                      <a:srgbClr val="660066"/>
                    </a:gs>
                  </a:gsLst>
                  <a:lin ang="0" scaled="1"/>
                  <a:tileRect/>
                </a:gradFill>
                <a:latin typeface="Garamond" panose="02020404030301010803" pitchFamily="18" charset="0"/>
                <a:ea typeface="+mj-ea"/>
                <a:cs typeface="+mj-cs"/>
              </a:rPr>
              <a:t>delivered</a:t>
            </a:r>
            <a:r>
              <a:rPr lang="it-IT" sz="3200" b="1" dirty="0">
                <a:gradFill flip="none" rotWithShape="1">
                  <a:gsLst>
                    <a:gs pos="0">
                      <a:srgbClr val="002060"/>
                    </a:gs>
                    <a:gs pos="31000">
                      <a:srgbClr val="0070C0"/>
                    </a:gs>
                    <a:gs pos="68000">
                      <a:srgbClr val="7030A0"/>
                    </a:gs>
                    <a:gs pos="100000">
                      <a:srgbClr val="660066"/>
                    </a:gs>
                  </a:gsLst>
                  <a:lin ang="0" scaled="1"/>
                  <a:tileRect/>
                </a:gradFill>
                <a:latin typeface="Garamond" panose="02020404030301010803" pitchFamily="18" charset="0"/>
                <a:ea typeface="+mj-ea"/>
                <a:cs typeface="+mj-cs"/>
              </a:rPr>
              <a:t>: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BEA7A3F-54D4-50BC-409D-11DD9C5C00AA}"/>
              </a:ext>
            </a:extLst>
          </p:cNvPr>
          <p:cNvSpPr txBox="1"/>
          <p:nvPr/>
        </p:nvSpPr>
        <p:spPr>
          <a:xfrm>
            <a:off x="8050215" y="1389511"/>
            <a:ext cx="370505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Rotameter</a:t>
            </a:r>
            <a:r>
              <a:rPr lang="it-IT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Electro-valve coil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FBO gas </a:t>
            </a:r>
            <a:r>
              <a:rPr lang="it-IT" dirty="0" err="1"/>
              <a:t>fitters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2x Buffer volume 0.75l (</a:t>
            </a:r>
            <a:r>
              <a:rPr lang="it-IT" dirty="0" err="1"/>
              <a:t>cleaning</a:t>
            </a:r>
            <a:r>
              <a:rPr lang="it-IT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Flowmeters</a:t>
            </a:r>
            <a:endParaRPr lang="it-IT" b="1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Widgetlords</a:t>
            </a:r>
            <a:r>
              <a:rPr lang="it-IT" dirty="0"/>
              <a:t> boards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Swagelok</a:t>
            </a:r>
            <a:r>
              <a:rPr lang="it-IT" dirty="0"/>
              <a:t> (</a:t>
            </a:r>
            <a:r>
              <a:rPr lang="it-IT" dirty="0" err="1"/>
              <a:t>except</a:t>
            </a:r>
            <a:r>
              <a:rPr lang="it-IT" dirty="0"/>
              <a:t> for </a:t>
            </a:r>
            <a:r>
              <a:rPr lang="it-IT" dirty="0" err="1"/>
              <a:t>soldering</a:t>
            </a:r>
            <a:r>
              <a:rPr lang="it-IT" dirty="0"/>
              <a:t> cross)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Raspberry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Power Supply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Vaisala</a:t>
            </a:r>
            <a:endParaRPr lang="it-IT" dirty="0"/>
          </a:p>
          <a:p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B54BD791-7D28-A55C-234C-5EDAEAF81D6A}"/>
              </a:ext>
            </a:extLst>
          </p:cNvPr>
          <p:cNvSpPr txBox="1"/>
          <p:nvPr/>
        </p:nvSpPr>
        <p:spPr>
          <a:xfrm>
            <a:off x="4324387" y="928048"/>
            <a:ext cx="29935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gradFill flip="none" rotWithShape="1">
                  <a:gsLst>
                    <a:gs pos="0">
                      <a:srgbClr val="002060"/>
                    </a:gs>
                    <a:gs pos="31000">
                      <a:srgbClr val="0070C0"/>
                    </a:gs>
                    <a:gs pos="68000">
                      <a:srgbClr val="7030A0"/>
                    </a:gs>
                    <a:gs pos="100000">
                      <a:srgbClr val="660066"/>
                    </a:gs>
                  </a:gsLst>
                  <a:lin ang="0" scaled="1"/>
                  <a:tileRect/>
                </a:gradFill>
                <a:latin typeface="Garamond" panose="02020404030301010803" pitchFamily="18" charset="0"/>
                <a:ea typeface="+mj-ea"/>
                <a:cs typeface="+mj-cs"/>
              </a:rPr>
              <a:t>Not </a:t>
            </a:r>
            <a:r>
              <a:rPr lang="it-IT" sz="3200" b="1" dirty="0" err="1">
                <a:gradFill flip="none" rotWithShape="1">
                  <a:gsLst>
                    <a:gs pos="0">
                      <a:srgbClr val="002060"/>
                    </a:gs>
                    <a:gs pos="31000">
                      <a:srgbClr val="0070C0"/>
                    </a:gs>
                    <a:gs pos="68000">
                      <a:srgbClr val="7030A0"/>
                    </a:gs>
                    <a:gs pos="100000">
                      <a:srgbClr val="660066"/>
                    </a:gs>
                  </a:gsLst>
                  <a:lin ang="0" scaled="1"/>
                  <a:tileRect/>
                </a:gradFill>
                <a:latin typeface="Garamond" panose="02020404030301010803" pitchFamily="18" charset="0"/>
                <a:ea typeface="+mj-ea"/>
                <a:cs typeface="+mj-cs"/>
              </a:rPr>
              <a:t>delivered</a:t>
            </a:r>
            <a:r>
              <a:rPr lang="it-IT" sz="3200" b="1" dirty="0">
                <a:gradFill flip="none" rotWithShape="1">
                  <a:gsLst>
                    <a:gs pos="0">
                      <a:srgbClr val="002060"/>
                    </a:gs>
                    <a:gs pos="31000">
                      <a:srgbClr val="0070C0"/>
                    </a:gs>
                    <a:gs pos="68000">
                      <a:srgbClr val="7030A0"/>
                    </a:gs>
                    <a:gs pos="100000">
                      <a:srgbClr val="660066"/>
                    </a:gs>
                  </a:gsLst>
                  <a:lin ang="0" scaled="1"/>
                  <a:tileRect/>
                </a:gradFill>
                <a:latin typeface="Garamond" panose="02020404030301010803" pitchFamily="18" charset="0"/>
                <a:ea typeface="+mj-ea"/>
                <a:cs typeface="+mj-cs"/>
              </a:rPr>
              <a:t>: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3D90347-368F-E111-C343-36BE39F012E3}"/>
              </a:ext>
            </a:extLst>
          </p:cNvPr>
          <p:cNvSpPr txBox="1"/>
          <p:nvPr/>
        </p:nvSpPr>
        <p:spPr>
          <a:xfrm>
            <a:off x="4324387" y="1715280"/>
            <a:ext cx="297565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B</a:t>
            </a:r>
            <a:r>
              <a:rPr lang="en-GB" sz="2400" dirty="0" err="1"/>
              <a:t>osch</a:t>
            </a:r>
            <a:r>
              <a:rPr lang="en-GB" sz="2400" dirty="0"/>
              <a:t> profiles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00"/>
                </a:solidFill>
              </a:rPr>
              <a:t>Bubbler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00"/>
                </a:solidFill>
              </a:rPr>
              <a:t>Electro-valve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Environmental sensor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Swagelok soldering cross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Pump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63332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62E5B6-497E-F3C4-F902-7C187C172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Pressure </a:t>
            </a:r>
            <a:r>
              <a:rPr lang="it-IT" dirty="0" err="1"/>
              <a:t>sensor</a:t>
            </a:r>
            <a:r>
              <a:rPr lang="it-IT" dirty="0"/>
              <a:t> test</a:t>
            </a:r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B5A4B77-9428-458C-ACEB-7F7B9CF17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1FBA24C2-398C-BC43-2F1E-66755E378E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483" b="14409"/>
          <a:stretch/>
        </p:blipFill>
        <p:spPr>
          <a:xfrm>
            <a:off x="6853727" y="190297"/>
            <a:ext cx="4237060" cy="6477406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39DF24CC-49B5-5980-FB9E-C93FABE53E54}"/>
              </a:ext>
            </a:extLst>
          </p:cNvPr>
          <p:cNvSpPr txBox="1"/>
          <p:nvPr/>
        </p:nvSpPr>
        <p:spPr>
          <a:xfrm>
            <a:off x="737419" y="1761444"/>
            <a:ext cx="5039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err="1"/>
              <a:t>Tested</a:t>
            </a:r>
            <a:r>
              <a:rPr lang="it-IT" sz="2000" b="1" dirty="0"/>
              <a:t> </a:t>
            </a:r>
            <a:r>
              <a:rPr lang="it-IT" sz="2000" b="1" dirty="0" err="1"/>
              <a:t>sensors</a:t>
            </a:r>
            <a:r>
              <a:rPr lang="it-IT" sz="2000" b="1" dirty="0"/>
              <a:t>:</a:t>
            </a:r>
          </a:p>
          <a:p>
            <a:endParaRPr lang="it-IT" sz="2000" b="1" dirty="0"/>
          </a:p>
          <a:p>
            <a:endParaRPr lang="en-GB" sz="2000" b="1" dirty="0"/>
          </a:p>
        </p:txBody>
      </p:sp>
      <p:graphicFrame>
        <p:nvGraphicFramePr>
          <p:cNvPr id="19" name="Tabella 18">
            <a:extLst>
              <a:ext uri="{FF2B5EF4-FFF2-40B4-BE49-F238E27FC236}">
                <a16:creationId xmlns:a16="http://schemas.microsoft.com/office/drawing/2014/main" id="{D410D5E6-657B-FDA0-021C-C2E97EB986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9921095"/>
              </p:ext>
            </p:extLst>
          </p:nvPr>
        </p:nvGraphicFramePr>
        <p:xfrm>
          <a:off x="737419" y="2182806"/>
          <a:ext cx="5441918" cy="7600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06199">
                  <a:extLst>
                    <a:ext uri="{9D8B030D-6E8A-4147-A177-3AD203B41FA5}">
                      <a16:colId xmlns:a16="http://schemas.microsoft.com/office/drawing/2014/main" val="2839861795"/>
                    </a:ext>
                  </a:extLst>
                </a:gridCol>
                <a:gridCol w="952098">
                  <a:extLst>
                    <a:ext uri="{9D8B030D-6E8A-4147-A177-3AD203B41FA5}">
                      <a16:colId xmlns:a16="http://schemas.microsoft.com/office/drawing/2014/main" val="3595843890"/>
                    </a:ext>
                  </a:extLst>
                </a:gridCol>
                <a:gridCol w="1672105">
                  <a:extLst>
                    <a:ext uri="{9D8B030D-6E8A-4147-A177-3AD203B41FA5}">
                      <a16:colId xmlns:a16="http://schemas.microsoft.com/office/drawing/2014/main" val="437442296"/>
                    </a:ext>
                  </a:extLst>
                </a:gridCol>
                <a:gridCol w="1911516">
                  <a:extLst>
                    <a:ext uri="{9D8B030D-6E8A-4147-A177-3AD203B41FA5}">
                      <a16:colId xmlns:a16="http://schemas.microsoft.com/office/drawing/2014/main" val="269512800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range low (mbar)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range high (mbar)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257530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sensirion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SDP200-L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-1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35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234044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motorola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MPX5010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100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06184478"/>
                  </a:ext>
                </a:extLst>
              </a:tr>
            </a:tbl>
          </a:graphicData>
        </a:graphic>
      </p:graphicFrame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EF4F800B-2428-C306-0157-115E33CE516F}"/>
              </a:ext>
            </a:extLst>
          </p:cNvPr>
          <p:cNvSpPr txBox="1"/>
          <p:nvPr/>
        </p:nvSpPr>
        <p:spPr>
          <a:xfrm>
            <a:off x="737419" y="3907129"/>
            <a:ext cx="5039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Test up to +/- 18 mbar</a:t>
            </a:r>
          </a:p>
          <a:p>
            <a:endParaRPr lang="it-IT" sz="2000" b="1" dirty="0"/>
          </a:p>
          <a:p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097524770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768</TotalTime>
  <Words>87</Words>
  <Application>Microsoft Office PowerPoint</Application>
  <PresentationFormat>Widescreen</PresentationFormat>
  <Paragraphs>38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7" baseType="lpstr">
      <vt:lpstr>Arial</vt:lpstr>
      <vt:lpstr>Calibri</vt:lpstr>
      <vt:lpstr>Garamond</vt:lpstr>
      <vt:lpstr>1_Tema di Office</vt:lpstr>
      <vt:lpstr>Picosec uLoop  Updates</vt:lpstr>
      <vt:lpstr>Components</vt:lpstr>
      <vt:lpstr>Pressure sensor test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BRUNOLDI MATTEO</dc:creator>
  <cp:lastModifiedBy>Matteo Brunoldi</cp:lastModifiedBy>
  <cp:revision>75</cp:revision>
  <dcterms:created xsi:type="dcterms:W3CDTF">2024-04-13T15:07:03Z</dcterms:created>
  <dcterms:modified xsi:type="dcterms:W3CDTF">2024-08-22T06:55:00Z</dcterms:modified>
</cp:coreProperties>
</file>