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12"/>
  </p:notesMasterIdLst>
  <p:sldIdLst>
    <p:sldId id="256" r:id="rId2"/>
    <p:sldId id="304" r:id="rId3"/>
    <p:sldId id="299" r:id="rId4"/>
    <p:sldId id="320" r:id="rId5"/>
    <p:sldId id="269" r:id="rId6"/>
    <p:sldId id="321" r:id="rId7"/>
    <p:sldId id="301" r:id="rId8"/>
    <p:sldId id="316" r:id="rId9"/>
    <p:sldId id="322" r:id="rId10"/>
    <p:sldId id="319" r:id="rId11"/>
  </p:sldIdLst>
  <p:sldSz cx="9144000" cy="5143500" type="screen16x9"/>
  <p:notesSz cx="6858000" cy="9144000"/>
  <p:embeddedFontLst>
    <p:embeddedFont>
      <p:font typeface="Catamaran Light" panose="020B0604020202020204" charset="0"/>
      <p:regular r:id="rId13"/>
      <p:bold r:id="rId14"/>
    </p:embeddedFont>
    <p:embeddedFont>
      <p:font typeface="Livvic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A6CF"/>
    <a:srgbClr val="FFFFFF"/>
    <a:srgbClr val="516A94"/>
    <a:srgbClr val="26529E"/>
    <a:srgbClr val="434343"/>
    <a:srgbClr val="556D96"/>
    <a:srgbClr val="1F77B4"/>
    <a:srgbClr val="C8D2E3"/>
    <a:srgbClr val="1F2A3C"/>
    <a:srgbClr val="36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4F3117A-1B02-4720-80E5-B0B65CFDC15A}">
  <a:tblStyle styleId="{54F3117A-1B02-4720-80E5-B0B65CFDC1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7" autoAdjust="0"/>
  </p:normalViewPr>
  <p:slideViewPr>
    <p:cSldViewPr snapToGrid="0">
      <p:cViewPr varScale="1">
        <p:scale>
          <a:sx n="117" d="100"/>
          <a:sy n="117" d="100"/>
        </p:scale>
        <p:origin x="46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434343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434343"/>
                </a:solidFill>
              </a:rPr>
              <a:t>Average</a:t>
            </a:r>
            <a:r>
              <a:rPr lang="en-US" baseline="0" dirty="0">
                <a:solidFill>
                  <a:srgbClr val="434343"/>
                </a:solidFill>
              </a:rPr>
              <a:t> Mixture’s Molar Composition</a:t>
            </a:r>
            <a:endParaRPr lang="en-US" dirty="0">
              <a:solidFill>
                <a:srgbClr val="434343"/>
              </a:solidFill>
            </a:endParaRPr>
          </a:p>
        </c:rich>
      </c:tx>
      <c:layout>
        <c:manualLayout>
          <c:xMode val="edge"/>
          <c:yMode val="edge"/>
          <c:x val="1.322834645669291E-3"/>
          <c:y val="2.50000000000000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434343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81643700787402"/>
          <c:y val="0.14190625000000001"/>
          <c:w val="0.50490337926509188"/>
          <c:h val="0.7573550688976378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434343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434343"/>
                </a:solidFill>
              </a:rPr>
              <a:t>Average</a:t>
            </a:r>
            <a:r>
              <a:rPr lang="en-US" baseline="0" dirty="0">
                <a:solidFill>
                  <a:srgbClr val="434343"/>
                </a:solidFill>
              </a:rPr>
              <a:t> Mixture’s Molar Composition</a:t>
            </a:r>
            <a:endParaRPr lang="en-US" dirty="0">
              <a:solidFill>
                <a:srgbClr val="434343"/>
              </a:solidFill>
            </a:endParaRPr>
          </a:p>
        </c:rich>
      </c:tx>
      <c:layout>
        <c:manualLayout>
          <c:xMode val="edge"/>
          <c:yMode val="edge"/>
          <c:x val="1.322834645669291E-3"/>
          <c:y val="2.50000000000000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434343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81643700787402"/>
          <c:y val="0.14190625000000001"/>
          <c:w val="0.50490337926509188"/>
          <c:h val="0.7573550688976378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434343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434343"/>
                </a:solidFill>
              </a:rPr>
              <a:t>Average</a:t>
            </a:r>
            <a:r>
              <a:rPr lang="en-US" baseline="0" dirty="0">
                <a:solidFill>
                  <a:srgbClr val="434343"/>
                </a:solidFill>
              </a:rPr>
              <a:t> Mixture’s Molar Composition</a:t>
            </a:r>
            <a:endParaRPr lang="en-US" dirty="0">
              <a:solidFill>
                <a:srgbClr val="434343"/>
              </a:solidFill>
            </a:endParaRPr>
          </a:p>
        </c:rich>
      </c:tx>
      <c:layout>
        <c:manualLayout>
          <c:xMode val="edge"/>
          <c:yMode val="edge"/>
          <c:x val="1.322834645669291E-3"/>
          <c:y val="2.50000000000000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434343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81643700787402"/>
          <c:y val="0.14190625000000001"/>
          <c:w val="0.50490337926509188"/>
          <c:h val="0.7573550688976378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>
                <a:solidFill>
                  <a:schemeClr val="bg1"/>
                </a:solidFill>
              </a:rPr>
              <a:t>Main</a:t>
            </a:r>
            <a:r>
              <a:rPr lang="en-US" sz="2800" baseline="0" dirty="0">
                <a:solidFill>
                  <a:schemeClr val="bg1"/>
                </a:solidFill>
              </a:rPr>
              <a:t> Statistics</a:t>
            </a:r>
            <a:endParaRPr lang="en-GB" sz="280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203375107751475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0.2334574311023622"/>
          <c:w val="0.95416666666666672"/>
          <c:h val="0.703558070866141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STD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450 l/h</c:v>
                </c:pt>
                <c:pt idx="1">
                  <c:v>650 l/h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674</c:v>
                </c:pt>
                <c:pt idx="1">
                  <c:v>3466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BF-4D8E-AF06-BE9006ED5C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450 l/h</c:v>
                </c:pt>
                <c:pt idx="1">
                  <c:v>650 l/h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4276</c:v>
                </c:pt>
                <c:pt idx="1">
                  <c:v>6142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BF-4D8E-AF06-BE9006ED5CF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MAX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450 l/h</c:v>
                </c:pt>
                <c:pt idx="1">
                  <c:v>650 l/h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5891</c:v>
                </c:pt>
                <c:pt idx="1">
                  <c:v>22997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DBF-4D8E-AF06-BE9006ED5C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8"/>
        <c:overlap val="-90"/>
        <c:axId val="698160815"/>
        <c:axId val="698165615"/>
      </c:barChart>
      <c:catAx>
        <c:axId val="6981608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8165615"/>
        <c:crosses val="autoZero"/>
        <c:auto val="1"/>
        <c:lblAlgn val="ctr"/>
        <c:lblOffset val="100"/>
        <c:noMultiLvlLbl val="0"/>
      </c:catAx>
      <c:valAx>
        <c:axId val="69816561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981608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solidFill>
            <a:schemeClr val="bg1">
              <a:alpha val="98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0.06665</cdr:y>
    </cdr:from>
    <cdr:to>
      <cdr:x>1</cdr:x>
      <cdr:y>0.65426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0265EF8-84A1-7228-775A-E879E09C1C50}"/>
            </a:ext>
          </a:extLst>
        </cdr:cNvPr>
        <cdr:cNvSpPr txBox="1"/>
      </cdr:nvSpPr>
      <cdr:spPr>
        <a:xfrm xmlns:a="http://schemas.openxmlformats.org/drawingml/2006/main">
          <a:off x="0" y="136154"/>
          <a:ext cx="8908676" cy="12003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r>
            <a:rPr lang="en-US" sz="1200" dirty="0"/>
            <a:t>It is also interesting (for future development) if it is possible to regenerate the cartridges simply by applying vacuum condition.</a:t>
          </a:r>
        </a:p>
        <a:p xmlns:a="http://schemas.openxmlformats.org/drawingml/2006/main">
          <a:endParaRPr lang="en-US" sz="1200" dirty="0"/>
        </a:p>
        <a:p xmlns:a="http://schemas.openxmlformats.org/drawingml/2006/main">
          <a:r>
            <a:rPr lang="en-US" sz="1200" dirty="0"/>
            <a:t>Unfortunately, it looks like that a simple vacuum regeneration is not sufficient here (4 hours at -870 mbar) or that we need a stronger vacuum (which can be deepened). </a:t>
          </a:r>
        </a:p>
        <a:p xmlns:a="http://schemas.openxmlformats.org/drawingml/2006/main">
          <a:endParaRPr lang="en-US" sz="1200" dirty="0"/>
        </a:p>
        <a:p xmlns:a="http://schemas.openxmlformats.org/drawingml/2006/main">
          <a:r>
            <a:rPr lang="en-US" sz="1200" dirty="0"/>
            <a:t>As a fact saturation is reached in a period ~ 20 times smaller compared with the ones obtained after thermal regeneration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62819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2058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5595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0030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5138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44449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087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57962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CUSTOM_7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39575" y="1701225"/>
            <a:ext cx="45924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39575" y="3206400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USTOM_3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ctrTitle"/>
          </p:nvPr>
        </p:nvSpPr>
        <p:spPr>
          <a:xfrm rot="5400000">
            <a:off x="6603595" y="1930225"/>
            <a:ext cx="3481200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CUSTOM_25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body" idx="1"/>
          </p:nvPr>
        </p:nvSpPr>
        <p:spPr>
          <a:xfrm>
            <a:off x="642050" y="1277550"/>
            <a:ext cx="5308200" cy="14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ctrTitle"/>
          </p:nvPr>
        </p:nvSpPr>
        <p:spPr>
          <a:xfrm rot="5400000">
            <a:off x="6923109" y="1407498"/>
            <a:ext cx="24498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subTitle" idx="2"/>
          </p:nvPr>
        </p:nvSpPr>
        <p:spPr>
          <a:xfrm>
            <a:off x="642050" y="540000"/>
            <a:ext cx="4655400" cy="96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0" r:id="rId2"/>
    <p:sldLayoutId id="2147483667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external/eos/project/g/gas-analysis/public/ADSORBERS/adsorption_tests_V2_2024/Adsorber_Procedure.docx?app=MS%20365%20on%20Cloud&amp;fileId=newproject-g%2187328917&amp;contextRouteName=files-spaces-generic&amp;contextRouteParams.driveAliasAndItem=eos/project/g/gas-analysis/public/ADSORBERS/adsorption_tests_V2_202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bsorption Vs Adsorption - The Engineering Concepts">
            <a:extLst>
              <a:ext uri="{FF2B5EF4-FFF2-40B4-BE49-F238E27FC236}">
                <a16:creationId xmlns:a16="http://schemas.microsoft.com/office/drawing/2014/main" id="{5104BFE3-12F3-F872-16BB-D25B523CA6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" r="2313"/>
          <a:stretch/>
        </p:blipFill>
        <p:spPr bwMode="auto">
          <a:xfrm>
            <a:off x="2018210" y="-239174"/>
            <a:ext cx="7236824" cy="569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" name="Google Shape;128;p26"/>
          <p:cNvSpPr/>
          <p:nvPr/>
        </p:nvSpPr>
        <p:spPr>
          <a:xfrm rot="5400000">
            <a:off x="1428875" y="13850"/>
            <a:ext cx="3358800" cy="5026500"/>
          </a:xfrm>
          <a:prstGeom prst="rect">
            <a:avLst/>
          </a:prstGeom>
          <a:solidFill>
            <a:schemeClr val="accent1">
              <a:alpha val="8616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6"/>
          <p:cNvSpPr txBox="1">
            <a:spLocks noGrp="1"/>
          </p:cNvSpPr>
          <p:nvPr>
            <p:ph type="subTitle" idx="1"/>
          </p:nvPr>
        </p:nvSpPr>
        <p:spPr>
          <a:xfrm>
            <a:off x="1039575" y="3206400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</a:rPr>
              <a:t>D. Galassi – 22/08/24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30" name="Google Shape;130;p26"/>
          <p:cNvSpPr txBox="1">
            <a:spLocks noGrp="1"/>
          </p:cNvSpPr>
          <p:nvPr>
            <p:ph type="ctrTitle"/>
          </p:nvPr>
        </p:nvSpPr>
        <p:spPr>
          <a:xfrm>
            <a:off x="764177" y="1332411"/>
            <a:ext cx="4867798" cy="215111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</a:rPr>
              <a:t>ADSORPTION Tests – LAB256</a:t>
            </a:r>
            <a:endParaRPr lang="en-GB" dirty="0">
              <a:solidFill>
                <a:schemeClr val="lt1"/>
              </a:solidFill>
            </a:endParaRP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6402BFA5-CC0E-4BCB-D792-9457777522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23" y="4400398"/>
            <a:ext cx="1120210" cy="70446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46;p28">
            <a:extLst>
              <a:ext uri="{FF2B5EF4-FFF2-40B4-BE49-F238E27FC236}">
                <a16:creationId xmlns:a16="http://schemas.microsoft.com/office/drawing/2014/main" id="{D57C8876-B1DD-93FD-6BC3-476F98F55ECF}"/>
              </a:ext>
            </a:extLst>
          </p:cNvPr>
          <p:cNvSpPr/>
          <p:nvPr/>
        </p:nvSpPr>
        <p:spPr>
          <a:xfrm rot="-5400000" flipH="1">
            <a:off x="4273285" y="226868"/>
            <a:ext cx="5143501" cy="4689765"/>
          </a:xfrm>
          <a:prstGeom prst="rect">
            <a:avLst/>
          </a:prstGeom>
          <a:solidFill>
            <a:srgbClr val="556D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827235" y="-94788"/>
            <a:ext cx="4689765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56D96"/>
                </a:solidFill>
              </a:rPr>
              <a:t>FLUX REDUCTION</a:t>
            </a:r>
            <a:endParaRPr sz="2800" dirty="0">
              <a:solidFill>
                <a:srgbClr val="556D96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AE1B32C-9840-884F-87A9-27A9641F5E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08" y="509653"/>
            <a:ext cx="3982609" cy="4575063"/>
          </a:xfrm>
          <a:prstGeom prst="rect">
            <a:avLst/>
          </a:prstGeom>
        </p:spPr>
      </p:pic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AC80C5AC-0898-1678-F517-42404096F9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2115730"/>
              </p:ext>
            </p:extLst>
          </p:nvPr>
        </p:nvGraphicFramePr>
        <p:xfrm>
          <a:off x="4665618" y="-1"/>
          <a:ext cx="4524300" cy="5084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03028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46;p28">
            <a:extLst>
              <a:ext uri="{FF2B5EF4-FFF2-40B4-BE49-F238E27FC236}">
                <a16:creationId xmlns:a16="http://schemas.microsoft.com/office/drawing/2014/main" id="{D57C8876-B1DD-93FD-6BC3-476F98F55ECF}"/>
              </a:ext>
            </a:extLst>
          </p:cNvPr>
          <p:cNvSpPr/>
          <p:nvPr/>
        </p:nvSpPr>
        <p:spPr>
          <a:xfrm rot="-5400000" flipH="1">
            <a:off x="4227367" y="226868"/>
            <a:ext cx="5143501" cy="4689765"/>
          </a:xfrm>
          <a:prstGeom prst="rect">
            <a:avLst/>
          </a:prstGeom>
          <a:solidFill>
            <a:srgbClr val="556D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1523855" y="30299"/>
            <a:ext cx="4563874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56D96"/>
                </a:solidFill>
              </a:rPr>
              <a:t>GOALS</a:t>
            </a:r>
            <a:endParaRPr sz="2800" dirty="0">
              <a:solidFill>
                <a:srgbClr val="556D96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44A778-1845-5C89-8004-AF011F3EC1F7}"/>
              </a:ext>
            </a:extLst>
          </p:cNvPr>
          <p:cNvSpPr txBox="1"/>
          <p:nvPr/>
        </p:nvSpPr>
        <p:spPr>
          <a:xfrm>
            <a:off x="557719" y="706877"/>
            <a:ext cx="38067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 data for the tests have been merged (vertical concatenation) to visualize the behavior of different columns and column combinations.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5677C6-073D-5E54-E8BA-B147450F94A3}"/>
              </a:ext>
            </a:extLst>
          </p:cNvPr>
          <p:cNvSpPr txBox="1"/>
          <p:nvPr/>
        </p:nvSpPr>
        <p:spPr>
          <a:xfrm>
            <a:off x="4777916" y="1072387"/>
            <a:ext cx="416200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procedure consists in building breakthrough curves for different mixtures. To do so one has to feed a mixture to the cartridge at a specific operating flow rate, F, and a working pressure, P (which dictates the solid-fluid equilibria).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To make an example, imagine we want to separate a binary mixture (A and B). We start feeding a mixture A+B (at a given volumetric concentration) to an adsorption cartridge and monitor the output concentration. If the adsorbent (filling the cartridge) selectively adsorb B, the outlet stream will contain:</a:t>
            </a:r>
          </a:p>
          <a:p>
            <a:r>
              <a:rPr lang="en-US" dirty="0">
                <a:solidFill>
                  <a:schemeClr val="bg1"/>
                </a:solidFill>
              </a:rPr>
              <a:t>- A only for a time [0, t1] </a:t>
            </a:r>
          </a:p>
          <a:p>
            <a:r>
              <a:rPr lang="en-US" dirty="0">
                <a:solidFill>
                  <a:schemeClr val="bg1"/>
                </a:solidFill>
              </a:rPr>
              <a:t>- A(t) + B(t) = 1 – A(t) for a time [t1, t2]</a:t>
            </a:r>
          </a:p>
          <a:p>
            <a:r>
              <a:rPr lang="en-US" dirty="0">
                <a:solidFill>
                  <a:schemeClr val="bg1"/>
                </a:solidFill>
              </a:rPr>
              <a:t>- A + B (feed concentration) for a time [t2, inf]</a:t>
            </a:r>
            <a:r>
              <a:rPr lang="en-US" dirty="0" err="1">
                <a:solidFill>
                  <a:srgbClr val="556D96"/>
                </a:solidFill>
              </a:rPr>
              <a:t>rops</a:t>
            </a:r>
            <a:endParaRPr lang="en-US" dirty="0">
              <a:solidFill>
                <a:srgbClr val="556D96"/>
              </a:solidFill>
            </a:endParaRPr>
          </a:p>
          <a:p>
            <a:r>
              <a:rPr lang="en-US" dirty="0">
                <a:solidFill>
                  <a:srgbClr val="556D96"/>
                </a:solidFill>
              </a:rPr>
              <a:t>3. The best performers are C3 and C4</a:t>
            </a:r>
            <a:endParaRPr lang="en-GB" dirty="0">
              <a:solidFill>
                <a:srgbClr val="556D9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898B6C-A499-5061-95F6-649298792D4B}"/>
              </a:ext>
            </a:extLst>
          </p:cNvPr>
          <p:cNvSpPr txBox="1"/>
          <p:nvPr/>
        </p:nvSpPr>
        <p:spPr>
          <a:xfrm>
            <a:off x="355244" y="1146346"/>
            <a:ext cx="357329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main goal of the tests is to verify the capabilities of zeolites (z5 and z10/13x) to selectively separate some of our mixtures.</a:t>
            </a:r>
          </a:p>
          <a:p>
            <a:endParaRPr lang="en-US" dirty="0"/>
          </a:p>
          <a:p>
            <a:r>
              <a:rPr lang="en-US" dirty="0"/>
              <a:t>The knowledge of the interactions of the gases used in CMS with the adsorbents (solid zeolites) can be useful in several applications.</a:t>
            </a:r>
          </a:p>
          <a:p>
            <a:pPr marL="285750" indent="-285750">
              <a:buFontTx/>
              <a:buChar char="-"/>
            </a:pPr>
            <a:r>
              <a:rPr lang="en-US" dirty="0"/>
              <a:t>R134a – Air separation (ATLAS ventilation)</a:t>
            </a:r>
          </a:p>
          <a:p>
            <a:pPr marL="285750" indent="-285750">
              <a:buFontTx/>
              <a:buChar char="-"/>
            </a:pPr>
            <a:r>
              <a:rPr lang="en-US" dirty="0"/>
              <a:t>SF6 – Air separation (post CMS – FGR)</a:t>
            </a:r>
          </a:p>
          <a:p>
            <a:pPr marL="285750" indent="-285750">
              <a:buFontTx/>
              <a:buChar char="-"/>
            </a:pPr>
            <a:r>
              <a:rPr lang="en-US" dirty="0"/>
              <a:t>R134a – SF6 separation (parallel to CMS - FGR)</a:t>
            </a:r>
          </a:p>
          <a:p>
            <a:pPr marL="285750" indent="-285750">
              <a:buFontTx/>
              <a:buChar char="-"/>
            </a:pPr>
            <a:r>
              <a:rPr lang="en-US" dirty="0"/>
              <a:t>Many more…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GB" dirty="0"/>
          </a:p>
        </p:txBody>
      </p:sp>
      <p:sp>
        <p:nvSpPr>
          <p:cNvPr id="29" name="Google Shape;327;p39">
            <a:extLst>
              <a:ext uri="{FF2B5EF4-FFF2-40B4-BE49-F238E27FC236}">
                <a16:creationId xmlns:a16="http://schemas.microsoft.com/office/drawing/2014/main" id="{0A0C7820-EC81-1136-F434-D95D9322D253}"/>
              </a:ext>
            </a:extLst>
          </p:cNvPr>
          <p:cNvSpPr txBox="1">
            <a:spLocks/>
          </p:cNvSpPr>
          <p:nvPr/>
        </p:nvSpPr>
        <p:spPr>
          <a:xfrm>
            <a:off x="6087729" y="66587"/>
            <a:ext cx="4563874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sz="2800" dirty="0">
                <a:solidFill>
                  <a:srgbClr val="FFFFFF"/>
                </a:solidFill>
              </a:rPr>
              <a:t>STEPS</a:t>
            </a:r>
            <a:endParaRPr lang="en-GB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03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2188644" y="0"/>
            <a:ext cx="4766712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tx1"/>
                </a:solidFill>
              </a:rPr>
              <a:t>BREAKTHROUGH CURVES</a:t>
            </a:r>
            <a:endParaRPr sz="2800" dirty="0">
              <a:solidFill>
                <a:srgbClr val="556D9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265EF8-84A1-7228-775A-E879E09C1C50}"/>
              </a:ext>
            </a:extLst>
          </p:cNvPr>
          <p:cNvSpPr txBox="1"/>
          <p:nvPr/>
        </p:nvSpPr>
        <p:spPr>
          <a:xfrm>
            <a:off x="283260" y="744260"/>
            <a:ext cx="8658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As molecules (adsorbates) are trapped in the solid material (adsorbent) the sites available decrease and the solid is slowly saturated. At saturation, the adsorbent is not able anymore to work as a “sieve”.</a:t>
            </a:r>
          </a:p>
          <a:p>
            <a:endParaRPr lang="en-US" sz="1200" b="1" dirty="0"/>
          </a:p>
          <a:p>
            <a:r>
              <a:rPr lang="en-US" sz="1200" b="1" dirty="0"/>
              <a:t>Given a mixture-solid pair, how much does it take to saturate the solid (at given F, P and T)?</a:t>
            </a:r>
          </a:p>
          <a:p>
            <a:r>
              <a:rPr lang="en-US" sz="1200" b="1" dirty="0"/>
              <a:t>BK curves help us to answer this question!</a:t>
            </a:r>
            <a:endParaRPr lang="en-GB" sz="1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A8B98C-D292-618A-334D-82BB8C42D32C}"/>
              </a:ext>
            </a:extLst>
          </p:cNvPr>
          <p:cNvSpPr txBox="1"/>
          <p:nvPr/>
        </p:nvSpPr>
        <p:spPr>
          <a:xfrm>
            <a:off x="7088580" y="1461645"/>
            <a:ext cx="185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How tests are performed? </a:t>
            </a:r>
          </a:p>
          <a:p>
            <a:r>
              <a:rPr lang="en-US" sz="1000" dirty="0"/>
              <a:t>A</a:t>
            </a:r>
            <a:r>
              <a:rPr lang="en-US" sz="1000" dirty="0">
                <a:hlinkClick r:id="rId3"/>
              </a:rPr>
              <a:t>dsorption test procedure file</a:t>
            </a:r>
            <a:endParaRPr lang="en-GB" sz="10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32FC7E1-CD1C-12B0-0566-E89316973FA6}"/>
              </a:ext>
            </a:extLst>
          </p:cNvPr>
          <p:cNvCxnSpPr>
            <a:cxnSpLocks/>
          </p:cNvCxnSpPr>
          <p:nvPr/>
        </p:nvCxnSpPr>
        <p:spPr>
          <a:xfrm>
            <a:off x="3547353" y="1617223"/>
            <a:ext cx="35273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Typical breakthrough curves of HCFC-141b adsorption on activated carbon...  | Download Scientific Diagram">
            <a:extLst>
              <a:ext uri="{FF2B5EF4-FFF2-40B4-BE49-F238E27FC236}">
                <a16:creationId xmlns:a16="http://schemas.microsoft.com/office/drawing/2014/main" id="{15642975-3BF1-EBE5-C6BA-A0B57C4E3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674" y="2016683"/>
            <a:ext cx="4852851" cy="291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1DFB637-EEE5-70E5-C439-C9A8325C8A37}"/>
              </a:ext>
            </a:extLst>
          </p:cNvPr>
          <p:cNvSpPr/>
          <p:nvPr/>
        </p:nvSpPr>
        <p:spPr>
          <a:xfrm>
            <a:off x="7853464" y="3904034"/>
            <a:ext cx="544749" cy="15564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EE9C31D-24CF-8061-F68A-133F3CCA10A3}"/>
              </a:ext>
            </a:extLst>
          </p:cNvPr>
          <p:cNvCxnSpPr/>
          <p:nvPr/>
        </p:nvCxnSpPr>
        <p:spPr>
          <a:xfrm>
            <a:off x="4494179" y="4424788"/>
            <a:ext cx="4863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6E9EF6A-02E3-0EB2-EB9D-2848E079FAD1}"/>
              </a:ext>
            </a:extLst>
          </p:cNvPr>
          <p:cNvCxnSpPr>
            <a:cxnSpLocks/>
          </p:cNvCxnSpPr>
          <p:nvPr/>
        </p:nvCxnSpPr>
        <p:spPr>
          <a:xfrm>
            <a:off x="4980562" y="4435954"/>
            <a:ext cx="0" cy="492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5C15666-5CED-3483-3BDD-472FE3B7DFC2}"/>
              </a:ext>
            </a:extLst>
          </p:cNvPr>
          <p:cNvCxnSpPr>
            <a:cxnSpLocks/>
          </p:cNvCxnSpPr>
          <p:nvPr/>
        </p:nvCxnSpPr>
        <p:spPr>
          <a:xfrm>
            <a:off x="4494178" y="2098148"/>
            <a:ext cx="1210662" cy="0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D3D55A3-D749-7FAE-BDA2-8DCBA25A30C6}"/>
              </a:ext>
            </a:extLst>
          </p:cNvPr>
          <p:cNvCxnSpPr>
            <a:cxnSpLocks/>
          </p:cNvCxnSpPr>
          <p:nvPr/>
        </p:nvCxnSpPr>
        <p:spPr>
          <a:xfrm flipH="1">
            <a:off x="5693422" y="2079310"/>
            <a:ext cx="38980" cy="286792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7551F23-06E6-D8C6-FA7C-DB58D7F86D9D}"/>
              </a:ext>
            </a:extLst>
          </p:cNvPr>
          <p:cNvCxnSpPr>
            <a:cxnSpLocks/>
          </p:cNvCxnSpPr>
          <p:nvPr/>
        </p:nvCxnSpPr>
        <p:spPr>
          <a:xfrm>
            <a:off x="4521740" y="2235308"/>
            <a:ext cx="1005300" cy="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2748A12-377F-35EF-7BE0-BC5194EC43F8}"/>
              </a:ext>
            </a:extLst>
          </p:cNvPr>
          <p:cNvCxnSpPr>
            <a:cxnSpLocks/>
          </p:cNvCxnSpPr>
          <p:nvPr/>
        </p:nvCxnSpPr>
        <p:spPr>
          <a:xfrm flipH="1">
            <a:off x="5481320" y="2246606"/>
            <a:ext cx="40610" cy="270062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99B5B05-FEF8-9AF4-2C43-36C16549878F}"/>
              </a:ext>
            </a:extLst>
          </p:cNvPr>
          <p:cNvSpPr txBox="1"/>
          <p:nvPr/>
        </p:nvSpPr>
        <p:spPr>
          <a:xfrm>
            <a:off x="4758447" y="4919213"/>
            <a:ext cx="444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>
                <a:solidFill>
                  <a:srgbClr val="516A94"/>
                </a:solidFill>
              </a:rPr>
              <a:t>t_bk</a:t>
            </a:r>
            <a:endParaRPr lang="en-GB" sz="1000" b="1" dirty="0">
              <a:solidFill>
                <a:srgbClr val="516A94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4ED8185-C5F1-346F-29DA-1DBEDEBEBBBA}"/>
              </a:ext>
            </a:extLst>
          </p:cNvPr>
          <p:cNvSpPr txBox="1"/>
          <p:nvPr/>
        </p:nvSpPr>
        <p:spPr>
          <a:xfrm>
            <a:off x="5202676" y="4919213"/>
            <a:ext cx="444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26529E"/>
                </a:solidFill>
              </a:rPr>
              <a:t>t_95</a:t>
            </a:r>
            <a:endParaRPr lang="en-GB" sz="1000" b="1" dirty="0">
              <a:solidFill>
                <a:srgbClr val="26529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9F98A62-4199-AB76-53FE-89FB1F5144DF}"/>
              </a:ext>
            </a:extLst>
          </p:cNvPr>
          <p:cNvSpPr txBox="1"/>
          <p:nvPr/>
        </p:nvSpPr>
        <p:spPr>
          <a:xfrm>
            <a:off x="5606837" y="4919213"/>
            <a:ext cx="444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434343"/>
                </a:solidFill>
              </a:rPr>
              <a:t>t_99</a:t>
            </a:r>
            <a:endParaRPr lang="en-GB" sz="1000" b="1" dirty="0">
              <a:solidFill>
                <a:srgbClr val="434343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D847071-B87C-B703-D9C8-199A420BB12B}"/>
              </a:ext>
            </a:extLst>
          </p:cNvPr>
          <p:cNvSpPr txBox="1"/>
          <p:nvPr/>
        </p:nvSpPr>
        <p:spPr>
          <a:xfrm>
            <a:off x="285479" y="1964432"/>
            <a:ext cx="350988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Simply, these curves show how much gas a given mass of solid can trap before reaching saturation. </a:t>
            </a:r>
          </a:p>
          <a:p>
            <a:r>
              <a:rPr lang="en-US" sz="1200" dirty="0"/>
              <a:t>Specifically, what I decided to highlight are:</a:t>
            </a:r>
          </a:p>
          <a:p>
            <a:endParaRPr lang="en-US" sz="1200" dirty="0"/>
          </a:p>
          <a:p>
            <a:pPr marL="228600" indent="-228600">
              <a:buAutoNum type="arabicPeriod"/>
            </a:pPr>
            <a:r>
              <a:rPr lang="en-US" sz="1200" i="1" dirty="0"/>
              <a:t>Breakthrough time (</a:t>
            </a:r>
            <a:r>
              <a:rPr lang="en-US" sz="1200" i="1" dirty="0" err="1"/>
              <a:t>t_bk</a:t>
            </a:r>
            <a:r>
              <a:rPr lang="en-US" sz="1200" i="1" dirty="0"/>
              <a:t>):</a:t>
            </a:r>
            <a:r>
              <a:rPr lang="en-US" sz="1200" dirty="0"/>
              <a:t> time needed to see in the outlet stream the first traces of the adsorbed gas</a:t>
            </a:r>
          </a:p>
          <a:p>
            <a:pPr marL="228600" indent="-228600">
              <a:buAutoNum type="arabicPeriod"/>
            </a:pPr>
            <a:r>
              <a:rPr lang="en-US" sz="1200" i="1" dirty="0"/>
              <a:t>Time to 95 (t_95): </a:t>
            </a:r>
            <a:r>
              <a:rPr lang="en-US" sz="1200" dirty="0"/>
              <a:t>time needed to see in the outlet stream a composition of the adsorbed gas equal to 95% of the fed one.</a:t>
            </a:r>
          </a:p>
          <a:p>
            <a:pPr marL="228600" indent="-228600">
              <a:buFont typeface="Arial"/>
              <a:buAutoNum type="arabicPeriod"/>
            </a:pPr>
            <a:r>
              <a:rPr lang="en-US" sz="1200" i="1" dirty="0"/>
              <a:t>Time to 99 (t_99):</a:t>
            </a:r>
            <a:r>
              <a:rPr lang="en-US" sz="1200" dirty="0"/>
              <a:t> time needed to see in the outlet stream a composition of the adsorbed gas equal to 99% of the fed one. This is basically the saturation time!</a:t>
            </a:r>
          </a:p>
          <a:p>
            <a:pPr marL="228600" indent="-228600">
              <a:buAutoNum type="arabicPeriod"/>
            </a:pPr>
            <a:endParaRPr lang="en-US" sz="1200" dirty="0"/>
          </a:p>
          <a:p>
            <a:pPr marL="342900" indent="-342900">
              <a:buAutoNum type="arabicPeriod"/>
            </a:pPr>
            <a:endParaRPr lang="en-US" sz="1200" dirty="0"/>
          </a:p>
          <a:p>
            <a:pPr marL="342900" indent="-342900">
              <a:buAutoNum type="arabicPeriod"/>
            </a:pPr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2931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2188644" y="0"/>
            <a:ext cx="4766712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tx1"/>
                </a:solidFill>
              </a:rPr>
              <a:t>SET-UP &amp; PROCEDURE</a:t>
            </a:r>
            <a:endParaRPr sz="2800" dirty="0">
              <a:solidFill>
                <a:srgbClr val="556D96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D847071-B87C-B703-D9C8-199A420BB12B}"/>
              </a:ext>
            </a:extLst>
          </p:cNvPr>
          <p:cNvSpPr txBox="1"/>
          <p:nvPr/>
        </p:nvSpPr>
        <p:spPr>
          <a:xfrm>
            <a:off x="259974" y="632197"/>
            <a:ext cx="832104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The steps to perform the tests are: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Regenerate the cartridge (thermal regeneration)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Put under vacuum to make it ready for the adsorption (opening FV-OUTLET, HV-VACUUM) and activating the vacuum pump (PU-VACUUM)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Fix an inlet flow-rate and composition (for the first tests we set 7 l/h, 85% AIR – 15% R134a)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Flush the inlet line using the dedicated line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Let the cartridge reach the desired pressure by feeding gas (300 mbar for these tests) by keeping open HV and FV INLET and FV-OUTLET closed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Once the set pressure is reached slowly open the outlet valves and let the outlet gas go to the GC for analysis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Stop the test when saturation is reached</a:t>
            </a:r>
          </a:p>
          <a:p>
            <a:r>
              <a:rPr lang="en-US" sz="1100" dirty="0"/>
              <a:t>To perform this test the following set-up is used (later I will show a future proposal).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9610B9-E379-DFEE-FF64-04DC030343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308" b="8868"/>
          <a:stretch/>
        </p:blipFill>
        <p:spPr>
          <a:xfrm>
            <a:off x="259974" y="2748099"/>
            <a:ext cx="8624052" cy="23202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F5ACC6-6FF3-DF35-32BE-C39925DA0C68}"/>
              </a:ext>
            </a:extLst>
          </p:cNvPr>
          <p:cNvSpPr txBox="1"/>
          <p:nvPr/>
        </p:nvSpPr>
        <p:spPr>
          <a:xfrm>
            <a:off x="3435531" y="4511303"/>
            <a:ext cx="2272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Actual Set-Up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2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46;p28">
            <a:extLst>
              <a:ext uri="{FF2B5EF4-FFF2-40B4-BE49-F238E27FC236}">
                <a16:creationId xmlns:a16="http://schemas.microsoft.com/office/drawing/2014/main" id="{D57C8876-B1DD-93FD-6BC3-476F98F55ECF}"/>
              </a:ext>
            </a:extLst>
          </p:cNvPr>
          <p:cNvSpPr/>
          <p:nvPr/>
        </p:nvSpPr>
        <p:spPr>
          <a:xfrm rot="-5400000" flipH="1">
            <a:off x="-242812" y="242861"/>
            <a:ext cx="5140800" cy="4655077"/>
          </a:xfrm>
          <a:prstGeom prst="rect">
            <a:avLst/>
          </a:prstGeom>
          <a:solidFill>
            <a:srgbClr val="8DA6C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517932" y="-28781"/>
            <a:ext cx="3481200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bg1"/>
                </a:solidFill>
              </a:rPr>
              <a:t>Z5 – BK CURVES</a:t>
            </a:r>
            <a:endParaRPr sz="2800" dirty="0">
              <a:solidFill>
                <a:schemeClr val="bg1"/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00EED67-9420-5B39-986B-A174FCFB0D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818794"/>
              </p:ext>
            </p:extLst>
          </p:nvPr>
        </p:nvGraphicFramePr>
        <p:xfrm>
          <a:off x="-1009665" y="1720280"/>
          <a:ext cx="3929254" cy="204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itle 12">
            <a:extLst>
              <a:ext uri="{FF2B5EF4-FFF2-40B4-BE49-F238E27FC236}">
                <a16:creationId xmlns:a16="http://schemas.microsoft.com/office/drawing/2014/main" id="{58C6BC27-2DC8-BAD8-9557-133F319D11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5AB32015-B95A-06E0-105E-F0799009E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5400000">
            <a:off x="-2489182" y="2230671"/>
            <a:ext cx="3481200" cy="4875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F5CE9A-4D2B-504D-0CCF-9539CA13474D}"/>
              </a:ext>
            </a:extLst>
          </p:cNvPr>
          <p:cNvSpPr txBox="1"/>
          <p:nvPr/>
        </p:nvSpPr>
        <p:spPr>
          <a:xfrm>
            <a:off x="143724" y="672542"/>
            <a:ext cx="441957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- Up to now only two tests have been performed</a:t>
            </a:r>
          </a:p>
          <a:p>
            <a:r>
              <a:rPr lang="en-GB" sz="1050" b="1" dirty="0">
                <a:solidFill>
                  <a:schemeClr val="bg1"/>
                </a:solidFill>
              </a:rPr>
              <a:t>- More tests must follow, anyway it is interesting to show up the first trends</a:t>
            </a:r>
          </a:p>
          <a:p>
            <a:r>
              <a:rPr lang="en-GB" sz="1050" b="1" dirty="0">
                <a:solidFill>
                  <a:schemeClr val="bg1"/>
                </a:solidFill>
              </a:rPr>
              <a:t>- Z5 is capable of adsorbing R134a, but how selectively?</a:t>
            </a:r>
          </a:p>
          <a:p>
            <a:pPr marL="171450" indent="-171450">
              <a:buFontTx/>
              <a:buChar char="-"/>
            </a:pPr>
            <a:endParaRPr lang="en-GB" sz="1050" b="1" dirty="0">
              <a:solidFill>
                <a:schemeClr val="bg1"/>
              </a:solidFill>
            </a:endParaRPr>
          </a:p>
        </p:txBody>
      </p:sp>
      <p:sp>
        <p:nvSpPr>
          <p:cNvPr id="2" name="Google Shape;327;p39">
            <a:extLst>
              <a:ext uri="{FF2B5EF4-FFF2-40B4-BE49-F238E27FC236}">
                <a16:creationId xmlns:a16="http://schemas.microsoft.com/office/drawing/2014/main" id="{230FA1BF-C005-EDDD-1F2C-86F6165423EB}"/>
              </a:ext>
            </a:extLst>
          </p:cNvPr>
          <p:cNvSpPr txBox="1">
            <a:spLocks/>
          </p:cNvSpPr>
          <p:nvPr/>
        </p:nvSpPr>
        <p:spPr>
          <a:xfrm>
            <a:off x="5196975" y="-54125"/>
            <a:ext cx="3481200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algn="ctr"/>
            <a:r>
              <a:rPr lang="en-US" sz="2800" dirty="0">
                <a:solidFill>
                  <a:srgbClr val="8DA6CF"/>
                </a:solidFill>
              </a:rPr>
              <a:t>Z5 – KEY TIMES</a:t>
            </a:r>
            <a:endParaRPr lang="en-GB" sz="2800" dirty="0">
              <a:solidFill>
                <a:srgbClr val="8DA6C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49DBA1-D74B-3622-CE74-241A64614A9C}"/>
              </a:ext>
            </a:extLst>
          </p:cNvPr>
          <p:cNvSpPr txBox="1"/>
          <p:nvPr/>
        </p:nvSpPr>
        <p:spPr>
          <a:xfrm>
            <a:off x="4862995" y="590288"/>
            <a:ext cx="41960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100" b="1" dirty="0">
                <a:solidFill>
                  <a:schemeClr val="tx1"/>
                </a:solidFill>
              </a:rPr>
              <a:t>Here we report the mean characteristic times</a:t>
            </a:r>
          </a:p>
          <a:p>
            <a:pPr marL="171450" indent="-171450">
              <a:buFontTx/>
              <a:buChar char="-"/>
            </a:pPr>
            <a:r>
              <a:rPr lang="en-US" sz="1100" b="1" dirty="0">
                <a:solidFill>
                  <a:schemeClr val="tx1"/>
                </a:solidFill>
              </a:rPr>
              <a:t>Clearly, since we performed only two tests until now there is no statistical significance!</a:t>
            </a:r>
            <a:endParaRPr lang="en-GB" sz="1100" b="1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712B14-31AF-43A5-2867-BA78A79A2D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84" y="1545370"/>
            <a:ext cx="4429715" cy="340067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CEF31F3-56F5-5F23-D3D2-6FF148630D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8802" y="1502110"/>
            <a:ext cx="4227517" cy="341703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46;p28">
            <a:extLst>
              <a:ext uri="{FF2B5EF4-FFF2-40B4-BE49-F238E27FC236}">
                <a16:creationId xmlns:a16="http://schemas.microsoft.com/office/drawing/2014/main" id="{D57C8876-B1DD-93FD-6BC3-476F98F55ECF}"/>
              </a:ext>
            </a:extLst>
          </p:cNvPr>
          <p:cNvSpPr/>
          <p:nvPr/>
        </p:nvSpPr>
        <p:spPr>
          <a:xfrm rot="-5400000" flipH="1">
            <a:off x="4385845" y="242861"/>
            <a:ext cx="5140800" cy="4655077"/>
          </a:xfrm>
          <a:prstGeom prst="rect">
            <a:avLst/>
          </a:prstGeom>
          <a:solidFill>
            <a:srgbClr val="8DA6C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517932" y="-28781"/>
            <a:ext cx="3481200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8DA6CF"/>
                </a:solidFill>
              </a:rPr>
              <a:t>Z10 – BK CURVES</a:t>
            </a:r>
            <a:endParaRPr sz="2800" dirty="0">
              <a:solidFill>
                <a:srgbClr val="8DA6CF"/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00EED67-9420-5B39-986B-A174FCFB0DBB}"/>
              </a:ext>
            </a:extLst>
          </p:cNvPr>
          <p:cNvGraphicFramePr/>
          <p:nvPr/>
        </p:nvGraphicFramePr>
        <p:xfrm>
          <a:off x="-1009665" y="1720280"/>
          <a:ext cx="3929254" cy="204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itle 12">
            <a:extLst>
              <a:ext uri="{FF2B5EF4-FFF2-40B4-BE49-F238E27FC236}">
                <a16:creationId xmlns:a16="http://schemas.microsoft.com/office/drawing/2014/main" id="{58C6BC27-2DC8-BAD8-9557-133F319D11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5AB32015-B95A-06E0-105E-F0799009E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5400000">
            <a:off x="-2489182" y="2230671"/>
            <a:ext cx="3481200" cy="4875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F5CE9A-4D2B-504D-0CCF-9539CA13474D}"/>
              </a:ext>
            </a:extLst>
          </p:cNvPr>
          <p:cNvSpPr txBox="1"/>
          <p:nvPr/>
        </p:nvSpPr>
        <p:spPr>
          <a:xfrm>
            <a:off x="143724" y="672542"/>
            <a:ext cx="44195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8DA6CF"/>
                </a:solidFill>
              </a:rPr>
              <a:t>- Using Z10, right now, only one result is available due to loss of data during a night update</a:t>
            </a:r>
            <a:endParaRPr lang="en-GB" sz="1050" b="1" dirty="0">
              <a:solidFill>
                <a:srgbClr val="8DA6CF"/>
              </a:solidFill>
            </a:endParaRPr>
          </a:p>
        </p:txBody>
      </p:sp>
      <p:sp>
        <p:nvSpPr>
          <p:cNvPr id="2" name="Google Shape;327;p39">
            <a:extLst>
              <a:ext uri="{FF2B5EF4-FFF2-40B4-BE49-F238E27FC236}">
                <a16:creationId xmlns:a16="http://schemas.microsoft.com/office/drawing/2014/main" id="{230FA1BF-C005-EDDD-1F2C-86F6165423EB}"/>
              </a:ext>
            </a:extLst>
          </p:cNvPr>
          <p:cNvSpPr txBox="1">
            <a:spLocks/>
          </p:cNvSpPr>
          <p:nvPr/>
        </p:nvSpPr>
        <p:spPr>
          <a:xfrm>
            <a:off x="5196975" y="-54125"/>
            <a:ext cx="3481200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algn="ctr"/>
            <a:r>
              <a:rPr lang="en-US" sz="2800" dirty="0">
                <a:solidFill>
                  <a:schemeClr val="bg1"/>
                </a:solidFill>
              </a:rPr>
              <a:t>Z10 – KEY TIMES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49DBA1-D74B-3622-CE74-241A64614A9C}"/>
              </a:ext>
            </a:extLst>
          </p:cNvPr>
          <p:cNvSpPr txBox="1"/>
          <p:nvPr/>
        </p:nvSpPr>
        <p:spPr>
          <a:xfrm>
            <a:off x="4862995" y="590288"/>
            <a:ext cx="41960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- Here we report the characteristic times of the only test performed with Z10</a:t>
            </a:r>
          </a:p>
          <a:p>
            <a:r>
              <a:rPr lang="en-US" sz="1100" b="1" dirty="0">
                <a:solidFill>
                  <a:schemeClr val="bg1"/>
                </a:solidFill>
              </a:rPr>
              <a:t>- More tests will follow if considered interesting</a:t>
            </a:r>
            <a:endParaRPr lang="en-GB" sz="1100" b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C414F4-3700-6558-1A3C-6696E318A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2995" y="1545370"/>
            <a:ext cx="4196096" cy="33916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67743D-00BC-E652-B0F7-B3A6918993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43" y="1500589"/>
            <a:ext cx="4534613" cy="34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35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46;p28">
            <a:extLst>
              <a:ext uri="{FF2B5EF4-FFF2-40B4-BE49-F238E27FC236}">
                <a16:creationId xmlns:a16="http://schemas.microsoft.com/office/drawing/2014/main" id="{D57C8876-B1DD-93FD-6BC3-476F98F55ECF}"/>
              </a:ext>
            </a:extLst>
          </p:cNvPr>
          <p:cNvSpPr/>
          <p:nvPr/>
        </p:nvSpPr>
        <p:spPr>
          <a:xfrm rot="-5400000" flipH="1">
            <a:off x="4281306" y="280804"/>
            <a:ext cx="5140800" cy="458459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00EED67-9420-5B39-986B-A174FCFB0D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1257538"/>
              </p:ext>
            </p:extLst>
          </p:nvPr>
        </p:nvGraphicFramePr>
        <p:xfrm>
          <a:off x="328449" y="529025"/>
          <a:ext cx="8908676" cy="204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itle 12">
            <a:extLst>
              <a:ext uri="{FF2B5EF4-FFF2-40B4-BE49-F238E27FC236}">
                <a16:creationId xmlns:a16="http://schemas.microsoft.com/office/drawing/2014/main" id="{58C6BC27-2DC8-BAD8-9557-133F319D11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AF5F938-5C43-A74E-AC84-5657B2E659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5AB32015-B95A-06E0-105E-F0799009E7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Google Shape;327;p39">
            <a:extLst>
              <a:ext uri="{FF2B5EF4-FFF2-40B4-BE49-F238E27FC236}">
                <a16:creationId xmlns:a16="http://schemas.microsoft.com/office/drawing/2014/main" id="{8630D050-25F7-A7A5-A3C9-74329B30662A}"/>
              </a:ext>
            </a:extLst>
          </p:cNvPr>
          <p:cNvSpPr txBox="1">
            <a:spLocks/>
          </p:cNvSpPr>
          <p:nvPr/>
        </p:nvSpPr>
        <p:spPr>
          <a:xfrm>
            <a:off x="809897" y="6141"/>
            <a:ext cx="7945781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algn="ctr"/>
            <a:r>
              <a:rPr lang="en-GB" sz="2800" dirty="0">
                <a:solidFill>
                  <a:schemeClr val="tx1"/>
                </a:solidFill>
              </a:rPr>
              <a:t>Z5 &amp; Z10 – VACUUM REGENERATION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E9AE9E1-B0BA-1EF2-849B-11A7E778B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16" y="2116183"/>
            <a:ext cx="4519491" cy="2944872"/>
          </a:xfrm>
          <a:prstGeom prst="rect">
            <a:avLst/>
          </a:prstGeo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05F176AA-B4E1-8C0D-BC6D-FE0F1BAD24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10842D3-D24C-814A-A0C4-A3D8E9B310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5020" y="2110042"/>
            <a:ext cx="4433371" cy="302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561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2530105" y="-76117"/>
            <a:ext cx="4689765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tx1">
                    <a:lumMod val="75000"/>
                  </a:schemeClr>
                </a:solidFill>
              </a:rPr>
              <a:t>KEY TIMES COMPARISON</a:t>
            </a:r>
            <a:endParaRPr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CF17C33-B707-9963-2BE3-C0CFDF4C3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6040" y="620661"/>
            <a:ext cx="6075477" cy="433016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CDB24C5-FEE8-AA76-1DF9-C2AAA400CF63}"/>
              </a:ext>
            </a:extLst>
          </p:cNvPr>
          <p:cNvSpPr txBox="1"/>
          <p:nvPr/>
        </p:nvSpPr>
        <p:spPr>
          <a:xfrm>
            <a:off x="142672" y="687421"/>
            <a:ext cx="20492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conclude here it is reported a comparison of the characteristic times between Z5 and Z10. </a:t>
            </a:r>
          </a:p>
          <a:p>
            <a:endParaRPr lang="en-US" dirty="0"/>
          </a:p>
          <a:p>
            <a:r>
              <a:rPr lang="en-US" dirty="0"/>
              <a:t>Overall, Z10 seems to behave better then Z5 as time required to reach a specific condition is bigger in each of the three cases.</a:t>
            </a:r>
          </a:p>
          <a:p>
            <a:endParaRPr lang="en-US" dirty="0"/>
          </a:p>
          <a:p>
            <a:r>
              <a:rPr lang="en-US" dirty="0"/>
              <a:t>Again, the selectivity can’t be measured with this set up, so a final choice can’t be made!!!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531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600892" y="0"/>
            <a:ext cx="8543108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tx1"/>
                </a:solidFill>
              </a:rPr>
              <a:t>NEW SET-UP PROPOSAL: “ADSORPTION BOX </a:t>
            </a:r>
            <a:endParaRPr sz="2800" dirty="0">
              <a:solidFill>
                <a:srgbClr val="556D96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620BA0-C12D-06CC-A6A4-DC9A6B7AB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9915"/>
            <a:ext cx="9144000" cy="23177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FEE41A-EEDE-6102-6859-B1975244BA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14"/>
          <a:stretch/>
        </p:blipFill>
        <p:spPr>
          <a:xfrm>
            <a:off x="0" y="2835822"/>
            <a:ext cx="9078686" cy="20609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BA9297-1F97-5C88-3C35-69F5BFF91B48}"/>
              </a:ext>
            </a:extLst>
          </p:cNvPr>
          <p:cNvSpPr txBox="1"/>
          <p:nvPr/>
        </p:nvSpPr>
        <p:spPr>
          <a:xfrm>
            <a:off x="3298371" y="1594901"/>
            <a:ext cx="2272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Box only (actual proposal)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808885-083E-70E1-3B92-CB3440C0451E}"/>
              </a:ext>
            </a:extLst>
          </p:cNvPr>
          <p:cNvSpPr txBox="1"/>
          <p:nvPr/>
        </p:nvSpPr>
        <p:spPr>
          <a:xfrm>
            <a:off x="3458391" y="3474249"/>
            <a:ext cx="1952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the box looks like inserted in LAB-256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610076"/>
      </p:ext>
    </p:extLst>
  </p:cSld>
  <p:clrMapOvr>
    <a:masterClrMapping/>
  </p:clrMapOvr>
</p:sld>
</file>

<file path=ppt/theme/theme1.xml><?xml version="1.0" encoding="utf-8"?>
<a:theme xmlns:a="http://schemas.openxmlformats.org/drawingml/2006/main" name="Engineering Project Proposal by Slidesgo">
  <a:themeElements>
    <a:clrScheme name="Simple Light">
      <a:dk1>
        <a:srgbClr val="434343"/>
      </a:dk1>
      <a:lt1>
        <a:srgbClr val="FFFFFF"/>
      </a:lt1>
      <a:dk2>
        <a:srgbClr val="595959"/>
      </a:dk2>
      <a:lt2>
        <a:srgbClr val="EEEEEE"/>
      </a:lt2>
      <a:accent1>
        <a:srgbClr val="556D96"/>
      </a:accent1>
      <a:accent2>
        <a:srgbClr val="212121"/>
      </a:accent2>
      <a:accent3>
        <a:srgbClr val="A9B9D3"/>
      </a:accent3>
      <a:accent4>
        <a:srgbClr val="26529E"/>
      </a:accent4>
      <a:accent5>
        <a:srgbClr val="62779B"/>
      </a:accent5>
      <a:accent6>
        <a:srgbClr val="363F4C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2202</TotalTime>
  <Words>957</Words>
  <Application>Microsoft Office PowerPoint</Application>
  <PresentationFormat>On-screen Show (16:9)</PresentationFormat>
  <Paragraphs>80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Catamaran Light</vt:lpstr>
      <vt:lpstr>Arial</vt:lpstr>
      <vt:lpstr>Livvic</vt:lpstr>
      <vt:lpstr>Engineering Project Proposal by Slidesgo</vt:lpstr>
      <vt:lpstr>ADSORPTION Tests – LAB256</vt:lpstr>
      <vt:lpstr>GOALS</vt:lpstr>
      <vt:lpstr>BREAKTHROUGH CURVES</vt:lpstr>
      <vt:lpstr>SET-UP &amp; PROCEDURE</vt:lpstr>
      <vt:lpstr>Z5 – BK CURVES</vt:lpstr>
      <vt:lpstr>Z10 – BK CURVES</vt:lpstr>
      <vt:lpstr>PowerPoint Presentation</vt:lpstr>
      <vt:lpstr>KEY TIMES COMPARISON</vt:lpstr>
      <vt:lpstr>NEW SET-UP PROPOSAL: “ADSORPTION BOX </vt:lpstr>
      <vt:lpstr>FLUX REDUCTION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CMS-FGR Tests Results</dc:title>
  <dc:creator>Damiano Galassi</dc:creator>
  <cp:lastModifiedBy>Damiano Galassi</cp:lastModifiedBy>
  <cp:revision>83</cp:revision>
  <dcterms:modified xsi:type="dcterms:W3CDTF">2024-08-21T14:36:17Z</dcterms:modified>
</cp:coreProperties>
</file>