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4"/>
  </p:notesMasterIdLst>
  <p:handoutMasterIdLst>
    <p:handoutMasterId r:id="rId25"/>
  </p:handoutMasterIdLst>
  <p:sldIdLst>
    <p:sldId id="263" r:id="rId5"/>
    <p:sldId id="262" r:id="rId6"/>
    <p:sldId id="267" r:id="rId7"/>
    <p:sldId id="285" r:id="rId8"/>
    <p:sldId id="286" r:id="rId9"/>
    <p:sldId id="269" r:id="rId10"/>
    <p:sldId id="275" r:id="rId11"/>
    <p:sldId id="291" r:id="rId12"/>
    <p:sldId id="279" r:id="rId13"/>
    <p:sldId id="287" r:id="rId14"/>
    <p:sldId id="292" r:id="rId15"/>
    <p:sldId id="288" r:id="rId16"/>
    <p:sldId id="290" r:id="rId17"/>
    <p:sldId id="289" r:id="rId18"/>
    <p:sldId id="293" r:id="rId19"/>
    <p:sldId id="294" r:id="rId20"/>
    <p:sldId id="295" r:id="rId21"/>
    <p:sldId id="270" r:id="rId22"/>
    <p:sldId id="266" r:id="rId23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53" autoAdjust="0"/>
    <p:restoredTop sz="94660"/>
  </p:normalViewPr>
  <p:slideViewPr>
    <p:cSldViewPr snapToObjects="1" showGuides="1">
      <p:cViewPr varScale="1">
        <p:scale>
          <a:sx n="153" d="100"/>
          <a:sy n="153" d="100"/>
        </p:scale>
        <p:origin x="294" y="144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12/09/2024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12/09/2024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L. Fiscarelli - Magnetic measurements on the LMQXFA01 at 1.9 K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L. Fiscarelli - Magnetic measurements on the LMQXFA01 at 1.9 K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L. Fiscarelli - Magnetic measurements on the LMQXFA01 at 1.9 K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L. Fiscarelli - Magnetic measurements on the LMQXFA01 at 1.9 K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L. Fiscarelli - Magnetic measurements on the LMQXFA01 at 1.9 K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/>
              <a:t>L. Fiscarelli - Magnetic measurements on the LMQXFA01 at 1.9 K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/>
              <a:t>L. Fiscarelli - Magnetic measurements on the LMQXFA01 at 1.9 K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L. Fiscarelli - Magnetic measurements on the LMQXFA01 at 1.9 K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image" Target="../media/image18.emf"/><Relationship Id="rId7" Type="http://schemas.openxmlformats.org/officeDocument/2006/relationships/image" Target="../media/image22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emf"/><Relationship Id="rId3" Type="http://schemas.openxmlformats.org/officeDocument/2006/relationships/image" Target="../media/image24.emf"/><Relationship Id="rId7" Type="http://schemas.openxmlformats.org/officeDocument/2006/relationships/image" Target="../media/image28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emf"/><Relationship Id="rId5" Type="http://schemas.openxmlformats.org/officeDocument/2006/relationships/image" Target="../media/image26.emf"/><Relationship Id="rId4" Type="http://schemas.openxmlformats.org/officeDocument/2006/relationships/image" Target="../media/image25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emf"/><Relationship Id="rId4" Type="http://schemas.openxmlformats.org/officeDocument/2006/relationships/image" Target="../media/image31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331640" y="1995686"/>
            <a:ext cx="7200800" cy="1350000"/>
          </a:xfrm>
        </p:spPr>
        <p:txBody>
          <a:bodyPr/>
          <a:lstStyle/>
          <a:p>
            <a:r>
              <a:rPr lang="en-US" dirty="0"/>
              <a:t>Magnetic measurements on the LMQXFA01 at 1.9 K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371600" y="3219822"/>
            <a:ext cx="7304856" cy="1123578"/>
          </a:xfrm>
        </p:spPr>
        <p:txBody>
          <a:bodyPr>
            <a:normAutofit/>
          </a:bodyPr>
          <a:lstStyle/>
          <a:p>
            <a:r>
              <a:rPr lang="en-GB" dirty="0"/>
              <a:t>Lucio Fiscarelli, Guy Deferne, Mariano Pentella, Piotr Rogacki,</a:t>
            </a:r>
          </a:p>
          <a:p>
            <a:r>
              <a:rPr lang="en-GB" dirty="0"/>
              <a:t>and all TM colleagues</a:t>
            </a:r>
          </a:p>
          <a:p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b="0" i="0" dirty="0">
                <a:solidFill>
                  <a:schemeClr val="bg2"/>
                </a:solidFill>
              </a:rPr>
              <a:t>12 September 2024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Fiscarelli - Magnetic measurements on the LMQXFA01 at 1.9 K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8" name="Titre 7">
            <a:extLst>
              <a:ext uri="{FF2B5EF4-FFF2-40B4-BE49-F238E27FC236}">
                <a16:creationId xmlns:a16="http://schemas.microsoft.com/office/drawing/2014/main" id="{7288E00E-671D-C026-AD92-1CD1D687E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pPr algn="l"/>
            <a:r>
              <a:rPr lang="en-GB" sz="2800" dirty="0"/>
              <a:t>Field quality at nominal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FCF4E17-5522-2703-6DD5-20A14E9E59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3452" y="843558"/>
            <a:ext cx="5574665" cy="327017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3D3291F-4069-7405-1D31-81811AF0AD56}"/>
              </a:ext>
            </a:extLst>
          </p:cNvPr>
          <p:cNvSpPr txBox="1"/>
          <p:nvPr/>
        </p:nvSpPr>
        <p:spPr>
          <a:xfrm>
            <a:off x="1905000" y="4196842"/>
            <a:ext cx="49884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rgbClr val="5A5A5A"/>
                </a:solidFill>
                <a:latin typeface="Arial"/>
              </a:rPr>
              <a:t>L</a:t>
            </a:r>
            <a:r>
              <a:rPr lang="en-US" sz="1800" dirty="0">
                <a:solidFill>
                  <a:srgbClr val="5A5A5A"/>
                </a:solidFill>
                <a:latin typeface="Arial"/>
              </a:rPr>
              <a:t>ines show the expected range at ±(3+1)</a:t>
            </a:r>
            <a:r>
              <a:rPr lang="el-GR" sz="1800" dirty="0">
                <a:solidFill>
                  <a:srgbClr val="5A5A5A"/>
                </a:solidFill>
                <a:latin typeface="Arial"/>
              </a:rPr>
              <a:t> σ</a:t>
            </a:r>
            <a:r>
              <a:rPr lang="en-US" sz="1800" dirty="0">
                <a:solidFill>
                  <a:srgbClr val="5A5A5A"/>
                </a:solidFill>
                <a:latin typeface="Arial"/>
              </a:rPr>
              <a:t> 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2814789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Fiscarelli - Magnetic measurements on the LMQXFA01 at 1.9 K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8" name="Titre 7">
            <a:extLst>
              <a:ext uri="{FF2B5EF4-FFF2-40B4-BE49-F238E27FC236}">
                <a16:creationId xmlns:a16="http://schemas.microsoft.com/office/drawing/2014/main" id="{7288E00E-671D-C026-AD92-1CD1D687E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pPr algn="l"/>
            <a:r>
              <a:rPr lang="en-GB" sz="2800" dirty="0"/>
              <a:t>Field quality at injection current (960 A)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AB59ECA-FC12-D116-3059-9321DA86B8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1089013"/>
              </p:ext>
            </p:extLst>
          </p:nvPr>
        </p:nvGraphicFramePr>
        <p:xfrm>
          <a:off x="711468" y="771550"/>
          <a:ext cx="7200801" cy="31221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00089">
                  <a:extLst>
                    <a:ext uri="{9D8B030D-6E8A-4147-A177-3AD203B41FA5}">
                      <a16:colId xmlns:a16="http://schemas.microsoft.com/office/drawing/2014/main" val="844222555"/>
                    </a:ext>
                  </a:extLst>
                </a:gridCol>
                <a:gridCol w="800089">
                  <a:extLst>
                    <a:ext uri="{9D8B030D-6E8A-4147-A177-3AD203B41FA5}">
                      <a16:colId xmlns:a16="http://schemas.microsoft.com/office/drawing/2014/main" val="930189678"/>
                    </a:ext>
                  </a:extLst>
                </a:gridCol>
                <a:gridCol w="800089">
                  <a:extLst>
                    <a:ext uri="{9D8B030D-6E8A-4147-A177-3AD203B41FA5}">
                      <a16:colId xmlns:a16="http://schemas.microsoft.com/office/drawing/2014/main" val="2032877921"/>
                    </a:ext>
                  </a:extLst>
                </a:gridCol>
                <a:gridCol w="800089">
                  <a:extLst>
                    <a:ext uri="{9D8B030D-6E8A-4147-A177-3AD203B41FA5}">
                      <a16:colId xmlns:a16="http://schemas.microsoft.com/office/drawing/2014/main" val="387619673"/>
                    </a:ext>
                  </a:extLst>
                </a:gridCol>
                <a:gridCol w="800089">
                  <a:extLst>
                    <a:ext uri="{9D8B030D-6E8A-4147-A177-3AD203B41FA5}">
                      <a16:colId xmlns:a16="http://schemas.microsoft.com/office/drawing/2014/main" val="3366341114"/>
                    </a:ext>
                  </a:extLst>
                </a:gridCol>
                <a:gridCol w="800089">
                  <a:extLst>
                    <a:ext uri="{9D8B030D-6E8A-4147-A177-3AD203B41FA5}">
                      <a16:colId xmlns:a16="http://schemas.microsoft.com/office/drawing/2014/main" val="1835597101"/>
                    </a:ext>
                  </a:extLst>
                </a:gridCol>
                <a:gridCol w="800089">
                  <a:extLst>
                    <a:ext uri="{9D8B030D-6E8A-4147-A177-3AD203B41FA5}">
                      <a16:colId xmlns:a16="http://schemas.microsoft.com/office/drawing/2014/main" val="796969553"/>
                    </a:ext>
                  </a:extLst>
                </a:gridCol>
                <a:gridCol w="800089">
                  <a:extLst>
                    <a:ext uri="{9D8B030D-6E8A-4147-A177-3AD203B41FA5}">
                      <a16:colId xmlns:a16="http://schemas.microsoft.com/office/drawing/2014/main" val="757222741"/>
                    </a:ext>
                  </a:extLst>
                </a:gridCol>
                <a:gridCol w="800089">
                  <a:extLst>
                    <a:ext uri="{9D8B030D-6E8A-4147-A177-3AD203B41FA5}">
                      <a16:colId xmlns:a16="http://schemas.microsoft.com/office/drawing/2014/main" val="3908237508"/>
                    </a:ext>
                  </a:extLst>
                </a:gridCol>
              </a:tblGrid>
              <a:tr h="208145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 Current 960 A (precycle at 16230 A and reset at 200 A) 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8511550"/>
                  </a:ext>
                </a:extLst>
              </a:tr>
              <a:tr h="208145"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A04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A03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A04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A03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94965131"/>
                  </a:ext>
                </a:extLst>
              </a:tr>
              <a:tr h="2081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b3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-1.08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1.32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a3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-2.38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77524406"/>
                  </a:ext>
                </a:extLst>
              </a:tr>
              <a:tr h="2081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b4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-0.58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-1.08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a4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-1.85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01397643"/>
                  </a:ext>
                </a:extLst>
              </a:tr>
              <a:tr h="2081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b5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a5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68045381"/>
                  </a:ext>
                </a:extLst>
              </a:tr>
              <a:tr h="2081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b6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-1.00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-3.38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a6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-1.17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28483346"/>
                  </a:ext>
                </a:extLst>
              </a:tr>
              <a:tr h="2081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b7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a7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-0.52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84920561"/>
                  </a:ext>
                </a:extLst>
              </a:tr>
              <a:tr h="2081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b8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a8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-1.54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-0.99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69686675"/>
                  </a:ext>
                </a:extLst>
              </a:tr>
              <a:tr h="2081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b9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-0.41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a9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-0.51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52321771"/>
                  </a:ext>
                </a:extLst>
              </a:tr>
              <a:tr h="2081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b10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2.60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2.90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a10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63683320"/>
                  </a:ext>
                </a:extLst>
              </a:tr>
              <a:tr h="2081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b11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a11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7944992"/>
                  </a:ext>
                </a:extLst>
              </a:tr>
              <a:tr h="2081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b12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a12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89508991"/>
                  </a:ext>
                </a:extLst>
              </a:tr>
              <a:tr h="2081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b13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a13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10960723"/>
                  </a:ext>
                </a:extLst>
              </a:tr>
              <a:tr h="2081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b14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-0.56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-0.57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a14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05028817"/>
                  </a:ext>
                </a:extLst>
              </a:tr>
              <a:tr h="2081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b15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a15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66083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10536303-5AD6-D1D4-70E4-83DBB6A0103E}"/>
              </a:ext>
            </a:extLst>
          </p:cNvPr>
          <p:cNvSpPr txBox="1"/>
          <p:nvPr/>
        </p:nvSpPr>
        <p:spPr>
          <a:xfrm>
            <a:off x="833170" y="4040269"/>
            <a:ext cx="707909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400" dirty="0">
                <a:solidFill>
                  <a:srgbClr val="5A5A5A"/>
                </a:solidFill>
                <a:latin typeface="Arial"/>
              </a:rPr>
              <a:t>Harmonics are given in units at the reference radius of 50 mm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6951015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Fiscarelli - Magnetic measurements on the LMQXFA01 at 1.9 K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8" name="Titre 7">
            <a:extLst>
              <a:ext uri="{FF2B5EF4-FFF2-40B4-BE49-F238E27FC236}">
                <a16:creationId xmlns:a16="http://schemas.microsoft.com/office/drawing/2014/main" id="{7288E00E-671D-C026-AD92-1CD1D687E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pPr algn="l"/>
            <a:r>
              <a:rPr lang="en-US" dirty="0"/>
              <a:t>TF</a:t>
            </a:r>
            <a:r>
              <a:rPr lang="en-US" sz="2800" dirty="0"/>
              <a:t> vs current - ramp-up of machine cycle</a:t>
            </a:r>
            <a:endParaRPr lang="en-GB" sz="2800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4C400B63-47B1-667D-0274-27240288F0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000" y="571500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1023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AB1E63-2167-81C8-4B49-E5CEBAC841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L. Fiscarelli - Magnetic measurements on the LMQXFA01 at 1.9 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2ECB0A-5E41-5FF1-7926-4B713450A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A0427C9-97C8-F3A9-4704-A84DE2B659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464" y="1179562"/>
            <a:ext cx="3200400" cy="24003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B3F4519-7209-63DA-97CA-E7C3698A77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9793" y="1179562"/>
            <a:ext cx="3200400" cy="2400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FDD1811-2B02-7FAE-DEE1-BDEE930087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0112" y="1179562"/>
            <a:ext cx="3200400" cy="2400300"/>
          </a:xfrm>
          <a:prstGeom prst="rect">
            <a:avLst/>
          </a:prstGeom>
        </p:spPr>
      </p:pic>
      <p:sp>
        <p:nvSpPr>
          <p:cNvPr id="12" name="Titre 7">
            <a:extLst>
              <a:ext uri="{FF2B5EF4-FFF2-40B4-BE49-F238E27FC236}">
                <a16:creationId xmlns:a16="http://schemas.microsoft.com/office/drawing/2014/main" id="{E7A7D4FF-B8BD-52E3-9C23-91183DFAEB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-95860"/>
            <a:ext cx="7920000" cy="540000"/>
          </a:xfrm>
        </p:spPr>
        <p:txBody>
          <a:bodyPr/>
          <a:lstStyle/>
          <a:p>
            <a:pPr algn="l"/>
            <a:r>
              <a:rPr lang="en-US" sz="1800" dirty="0"/>
              <a:t>Harmonics vs current - ramp-up of machine cycle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0538715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Fiscarelli - Magnetic measurements on the LMQXFA01 at 1.9 K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D0BA098E-1E27-8650-ECBF-B61CFBD2CA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036" y="202629"/>
            <a:ext cx="3200400" cy="24003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5873BE25-4733-5A65-C4AE-C0809619D9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036" y="2309984"/>
            <a:ext cx="3200400" cy="24003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4135C18-7536-C38C-670F-3803E1AAFE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25070" y="213482"/>
            <a:ext cx="3200400" cy="24003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3E2E29C9-2511-ED4B-21B2-4CB7277666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08104" y="216918"/>
            <a:ext cx="3200400" cy="24003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35C88463-B8C1-4F2C-B3F8-FE6A146F2D5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08104" y="2331690"/>
            <a:ext cx="3200400" cy="2400300"/>
          </a:xfrm>
          <a:prstGeom prst="rect">
            <a:avLst/>
          </a:prstGeom>
        </p:spPr>
      </p:pic>
      <p:sp>
        <p:nvSpPr>
          <p:cNvPr id="36" name="Titre 7">
            <a:extLst>
              <a:ext uri="{FF2B5EF4-FFF2-40B4-BE49-F238E27FC236}">
                <a16:creationId xmlns:a16="http://schemas.microsoft.com/office/drawing/2014/main" id="{31EE94D0-194E-5AC1-035C-CEC13DEB2A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-95860"/>
            <a:ext cx="7920000" cy="540000"/>
          </a:xfrm>
        </p:spPr>
        <p:txBody>
          <a:bodyPr/>
          <a:lstStyle/>
          <a:p>
            <a:pPr algn="l"/>
            <a:r>
              <a:rPr lang="en-US" sz="1800" dirty="0"/>
              <a:t>Harmonics vs current - ramp-up of machine cycle</a:t>
            </a:r>
            <a:endParaRPr lang="en-GB" sz="1800" dirty="0"/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B169B9FD-C16E-4D28-D4AC-C8DCD1EE2DA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17926" y="2316111"/>
            <a:ext cx="3200400" cy="240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4974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Fiscarelli - Magnetic measurements on the LMQXFA01 at 1.9 K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36" name="Titre 7">
            <a:extLst>
              <a:ext uri="{FF2B5EF4-FFF2-40B4-BE49-F238E27FC236}">
                <a16:creationId xmlns:a16="http://schemas.microsoft.com/office/drawing/2014/main" id="{31EE94D0-194E-5AC1-035C-CEC13DEB2A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-95860"/>
            <a:ext cx="7920000" cy="540000"/>
          </a:xfrm>
        </p:spPr>
        <p:txBody>
          <a:bodyPr/>
          <a:lstStyle/>
          <a:p>
            <a:pPr algn="l"/>
            <a:r>
              <a:rPr lang="en-US" sz="1800" dirty="0"/>
              <a:t>Decays after ramping – ramp up of stair-step cycle - integral</a:t>
            </a:r>
            <a:endParaRPr lang="en-GB" sz="1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D1BF49C-B038-6CD4-365D-A1DA37281B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7058" y="205401"/>
            <a:ext cx="3200400" cy="24003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6F47CCB-DC7C-A287-1C11-C6831B349F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7058" y="2301205"/>
            <a:ext cx="3200400" cy="24003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5FA023F-A869-173C-F009-EBE1E0D35E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4098" y="211280"/>
            <a:ext cx="3200400" cy="24003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3902567-FCBC-4099-8780-A62F441DCD6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80112" y="2304125"/>
            <a:ext cx="3200400" cy="24003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8F9FF07-2A82-0769-8F1B-6F46136F55D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4800" y="205401"/>
            <a:ext cx="3200400" cy="24003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10CC473-AC91-DF9A-55FA-5E1A98A6524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4800" y="2304125"/>
            <a:ext cx="3200400" cy="240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1812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Fiscarelli - Magnetic measurements on the LMQXFA01 at 1.9 K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36" name="Titre 7">
            <a:extLst>
              <a:ext uri="{FF2B5EF4-FFF2-40B4-BE49-F238E27FC236}">
                <a16:creationId xmlns:a16="http://schemas.microsoft.com/office/drawing/2014/main" id="{31EE94D0-194E-5AC1-035C-CEC13DEB2A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-95860"/>
            <a:ext cx="7920000" cy="540000"/>
          </a:xfrm>
        </p:spPr>
        <p:txBody>
          <a:bodyPr/>
          <a:lstStyle/>
          <a:p>
            <a:pPr algn="l"/>
            <a:r>
              <a:rPr lang="en-US" sz="1800" dirty="0"/>
              <a:t>Decays after ramping - individual segments on magnet A04</a:t>
            </a:r>
            <a:endParaRPr lang="en-GB" sz="1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000DDBE-18C6-D783-8497-1E3EA75F12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2136" y="1362094"/>
            <a:ext cx="3200400" cy="2400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0EABCC8-BC71-9C8C-5AC5-C04BE7C561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367570"/>
            <a:ext cx="3200400" cy="24003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AC5560B-4399-04D8-C18E-10B940E662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45916" y="1367570"/>
            <a:ext cx="3200400" cy="24003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CA868DC-516E-7B28-7246-A47D9E428A69}"/>
              </a:ext>
            </a:extLst>
          </p:cNvPr>
          <p:cNvSpPr txBox="1"/>
          <p:nvPr/>
        </p:nvSpPr>
        <p:spPr>
          <a:xfrm>
            <a:off x="960002" y="3886380"/>
            <a:ext cx="707909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5A5A5A"/>
                </a:solidFill>
                <a:latin typeface="Arial"/>
              </a:rPr>
              <a:t>T</a:t>
            </a:r>
            <a:r>
              <a:rPr lang="en-GB" sz="1400" dirty="0">
                <a:solidFill>
                  <a:srgbClr val="5A5A5A"/>
                </a:solidFill>
                <a:latin typeface="Arial"/>
              </a:rPr>
              <a:t>he decays look uniform along the magnet length.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2409809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0A6A0A-7839-5D6C-DD5E-FA1D65C2CD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Quench antenna signals and voltage spikes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513B-2739-4072-31FB-B4601A400D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Fiscarelli - Magnetic measurements on the LMQXFA01 at 1.9 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7AAB11-6A46-F186-E4BB-659579F39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0682732-6D93-0EE1-4B91-ED2394C296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5000" y="2769953"/>
            <a:ext cx="2667000" cy="200025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9818508-A3D3-C1F0-CC39-BDED691A19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4108" y="744667"/>
            <a:ext cx="2667000" cy="200025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D29CEAA-5436-29CE-56BF-94D4FC4B4D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120" y="1120931"/>
            <a:ext cx="4267200" cy="3200400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A6BD57B-B070-CE51-A75A-D30EF881BC94}"/>
              </a:ext>
            </a:extLst>
          </p:cNvPr>
          <p:cNvCxnSpPr>
            <a:cxnSpLocks/>
            <a:stCxn id="15" idx="1"/>
          </p:cNvCxnSpPr>
          <p:nvPr/>
        </p:nvCxnSpPr>
        <p:spPr>
          <a:xfrm flipH="1">
            <a:off x="2051720" y="1744792"/>
            <a:ext cx="2792388" cy="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80E22A3-8A9B-7225-72D4-7206E8AE9C4C}"/>
              </a:ext>
            </a:extLst>
          </p:cNvPr>
          <p:cNvCxnSpPr>
            <a:cxnSpLocks/>
            <a:stCxn id="13" idx="1"/>
          </p:cNvCxnSpPr>
          <p:nvPr/>
        </p:nvCxnSpPr>
        <p:spPr>
          <a:xfrm flipH="1" flipV="1">
            <a:off x="3923928" y="2923803"/>
            <a:ext cx="1941072" cy="846275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363CEA7F-84C0-5062-DD81-219F343B1252}"/>
              </a:ext>
            </a:extLst>
          </p:cNvPr>
          <p:cNvSpPr txBox="1"/>
          <p:nvPr/>
        </p:nvSpPr>
        <p:spPr>
          <a:xfrm>
            <a:off x="1043608" y="1039650"/>
            <a:ext cx="338437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solidFill>
                  <a:srgbClr val="5A5A5A"/>
                </a:solidFill>
                <a:latin typeface="Arial"/>
              </a:rPr>
              <a:t>First ramp after second cooldown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3594714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>Conclusions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731639"/>
            <a:ext cx="7920000" cy="3680222"/>
          </a:xfrm>
        </p:spPr>
        <p:txBody>
          <a:bodyPr>
            <a:normAutofit/>
          </a:bodyPr>
          <a:lstStyle/>
          <a:p>
            <a:pPr lvl="1" algn="l"/>
            <a:r>
              <a:rPr lang="en-GB" sz="2000" dirty="0">
                <a:solidFill>
                  <a:srgbClr val="5A5A5A"/>
                </a:solidFill>
                <a:latin typeface="Arial"/>
              </a:rPr>
              <a:t>Measurements of integral gradient and field quality performed during the first campaign at CERN</a:t>
            </a:r>
          </a:p>
          <a:p>
            <a:pPr lvl="1" algn="l"/>
            <a:r>
              <a:rPr lang="en-GB" sz="2000" dirty="0">
                <a:solidFill>
                  <a:srgbClr val="5A5A5A"/>
                </a:solidFill>
                <a:latin typeface="Arial"/>
              </a:rPr>
              <a:t>Main results:</a:t>
            </a:r>
          </a:p>
          <a:p>
            <a:pPr lvl="2" algn="l"/>
            <a:r>
              <a:rPr lang="en-GB" sz="1600" dirty="0">
                <a:solidFill>
                  <a:srgbClr val="5A5A5A"/>
                </a:solidFill>
                <a:latin typeface="Arial"/>
              </a:rPr>
              <a:t>Integral gradient and nodal distance in agreement with results from AUP</a:t>
            </a:r>
          </a:p>
          <a:p>
            <a:pPr lvl="2" algn="l"/>
            <a:r>
              <a:rPr lang="en-GB" sz="1600" dirty="0">
                <a:solidFill>
                  <a:srgbClr val="5A5A5A"/>
                </a:solidFill>
                <a:latin typeface="Arial"/>
              </a:rPr>
              <a:t>Field quality within the expected range</a:t>
            </a:r>
          </a:p>
          <a:p>
            <a:pPr lvl="2" algn="l"/>
            <a:r>
              <a:rPr lang="en-GB" sz="1600" dirty="0">
                <a:solidFill>
                  <a:srgbClr val="5A5A5A"/>
                </a:solidFill>
                <a:latin typeface="Arial"/>
              </a:rPr>
              <a:t>On plateaus after ramping, some harmonics show a decay up to 2/3 units. Similar effect already seen on MQXFB magnets.</a:t>
            </a:r>
          </a:p>
          <a:p>
            <a:pPr lvl="2" algn="l"/>
            <a:r>
              <a:rPr lang="en-GB" sz="1600" dirty="0">
                <a:solidFill>
                  <a:srgbClr val="5A5A5A"/>
                </a:solidFill>
                <a:latin typeface="Arial"/>
              </a:rPr>
              <a:t>Quench antenna signals don’t show events like the voltage spike seen on other MQXFA magnets. The events at intermediate and high current look of mechanical nature.</a:t>
            </a:r>
          </a:p>
          <a:p>
            <a:pPr lvl="1" algn="l"/>
            <a:r>
              <a:rPr lang="en-GB" sz="2000" dirty="0">
                <a:solidFill>
                  <a:srgbClr val="5A5A5A"/>
                </a:solidFill>
                <a:latin typeface="Arial"/>
              </a:rPr>
              <a:t>Alignment measurements were not completed during first campaign. They are ongoing now. </a:t>
            </a:r>
          </a:p>
          <a:p>
            <a:pPr lvl="2" algn="l"/>
            <a:endParaRPr lang="en-GB" sz="1600" dirty="0">
              <a:solidFill>
                <a:srgbClr val="5A5A5A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Fiscarelli - Magnetic measurements on the LMQXFA01 at 1.9 K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1815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Fiscarelli - Magnetic measurements on the LMQXFA01 at 1.9 K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>Outline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GB" sz="2400" dirty="0"/>
              <a:t>Measurement setups: </a:t>
            </a:r>
            <a:r>
              <a:rPr lang="en-GB" sz="1800" dirty="0"/>
              <a:t>Stretched Wire and Rotating Coil</a:t>
            </a:r>
            <a:endParaRPr lang="en-GB" sz="2400" dirty="0"/>
          </a:p>
          <a:p>
            <a:pPr algn="l"/>
            <a:r>
              <a:rPr lang="en-GB" sz="2400" dirty="0"/>
              <a:t>Performed tests and results: </a:t>
            </a:r>
            <a:r>
              <a:rPr lang="en-GB" sz="1800" dirty="0"/>
              <a:t>Nominal current, Machine cycles, Stair-step cycles</a:t>
            </a:r>
            <a:endParaRPr lang="en-GB" sz="2400" dirty="0"/>
          </a:p>
          <a:p>
            <a:pPr algn="l"/>
            <a:r>
              <a:rPr lang="en-GB" sz="2400" dirty="0"/>
              <a:t>Additional results: </a:t>
            </a:r>
            <a:r>
              <a:rPr lang="en-GB" sz="2000" dirty="0"/>
              <a:t>voltage spikes</a:t>
            </a:r>
            <a:endParaRPr lang="en-GB" sz="2400" dirty="0"/>
          </a:p>
          <a:p>
            <a:pPr algn="l"/>
            <a:r>
              <a:rPr lang="en-GB" sz="2400" dirty="0"/>
              <a:t>Conclusions</a:t>
            </a:r>
          </a:p>
          <a:p>
            <a:pPr algn="l"/>
            <a:endParaRPr lang="en-GB" sz="2400" dirty="0"/>
          </a:p>
          <a:p>
            <a:pPr marL="0" indent="0" algn="l">
              <a:buNone/>
            </a:pPr>
            <a:r>
              <a:rPr lang="en-GB" sz="2400" dirty="0"/>
              <a:t>Results of alignment tests are nor reported here since test are still ongoing.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Fiscarelli - Magnetic measurements on the LMQXFA01 at 1.9 K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Stretched wire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467544" y="982683"/>
            <a:ext cx="3945025" cy="3680222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GB" sz="1800" dirty="0"/>
              <a:t>Standard system used for Q2 and other magnets</a:t>
            </a:r>
          </a:p>
          <a:p>
            <a:pPr algn="l"/>
            <a:r>
              <a:rPr lang="en-GB" sz="1800" dirty="0"/>
              <a:t>PI X-Y tables</a:t>
            </a:r>
          </a:p>
          <a:p>
            <a:pPr algn="l"/>
            <a:r>
              <a:rPr lang="en-GB" sz="1800" dirty="0"/>
              <a:t>FDI integrators</a:t>
            </a:r>
          </a:p>
          <a:p>
            <a:pPr algn="l"/>
            <a:r>
              <a:rPr lang="en-GB" sz="1800" dirty="0"/>
              <a:t>FFMM control software</a:t>
            </a:r>
          </a:p>
          <a:p>
            <a:pPr algn="l"/>
            <a:r>
              <a:rPr lang="en-GB" sz="1800" dirty="0"/>
              <a:t>Copper beryllium wire </a:t>
            </a:r>
            <a:r>
              <a:rPr lang="en-GB" sz="2400" b="0" i="0" dirty="0">
                <a:effectLst/>
                <a:highlight>
                  <a:srgbClr val="FFFFFF"/>
                </a:highlight>
                <a:latin typeface="Google Sans"/>
              </a:rPr>
              <a:t>⌀</a:t>
            </a:r>
            <a:r>
              <a:rPr lang="en-GB" sz="2000" b="0" i="0" dirty="0">
                <a:effectLst/>
                <a:highlight>
                  <a:srgbClr val="FFFFFF"/>
                </a:highlight>
                <a:latin typeface="Google Sans"/>
              </a:rPr>
              <a:t> 0.125 mm</a:t>
            </a:r>
          </a:p>
          <a:p>
            <a:pPr algn="l"/>
            <a:r>
              <a:rPr lang="en-GB" sz="2000" dirty="0">
                <a:highlight>
                  <a:srgbClr val="FFFFFF"/>
                </a:highlight>
                <a:latin typeface="Google Sans"/>
              </a:rPr>
              <a:t>Wire length ~21 m</a:t>
            </a:r>
          </a:p>
          <a:p>
            <a:pPr algn="l"/>
            <a:endParaRPr lang="en-GB" sz="2000" dirty="0">
              <a:highlight>
                <a:srgbClr val="FFFFFF"/>
              </a:highlight>
              <a:latin typeface="Google Sans"/>
            </a:endParaRPr>
          </a:p>
          <a:p>
            <a:pPr marL="0" indent="0" algn="l">
              <a:buNone/>
            </a:pPr>
            <a:r>
              <a:rPr lang="en-GB" sz="2000" dirty="0">
                <a:highlight>
                  <a:srgbClr val="FFFFFF"/>
                </a:highlight>
                <a:latin typeface="Google Sans"/>
              </a:rPr>
              <a:t>A careful sag correction is required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Fiscarelli - Magnetic measurements on the LMQXFA01 at 1.9 K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3" name="Picture 2" descr="A machine in a factory&#10;&#10;Description automatically generated">
            <a:extLst>
              <a:ext uri="{FF2B5EF4-FFF2-40B4-BE49-F238E27FC236}">
                <a16:creationId xmlns:a16="http://schemas.microsoft.com/office/drawing/2014/main" id="{BF20FFE3-8E9E-4646-BA91-0A5F4580EF8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901" t="16499" r="5901" b="7315"/>
          <a:stretch/>
        </p:blipFill>
        <p:spPr>
          <a:xfrm>
            <a:off x="4389899" y="1346993"/>
            <a:ext cx="4142101" cy="2683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8856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Rotating coils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536498" y="1131590"/>
            <a:ext cx="3959249" cy="3312368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GB" sz="1800" dirty="0"/>
              <a:t>Same system used on the Q2</a:t>
            </a:r>
          </a:p>
          <a:p>
            <a:pPr algn="l"/>
            <a:r>
              <a:rPr lang="en-GB" sz="1800" dirty="0"/>
              <a:t>6-segment rotating shaft</a:t>
            </a:r>
          </a:p>
          <a:p>
            <a:pPr algn="l"/>
            <a:r>
              <a:rPr lang="en-GB" sz="1800" dirty="0"/>
              <a:t>Each segment is 1.3 m + 0.1 m gap</a:t>
            </a:r>
          </a:p>
          <a:p>
            <a:pPr algn="l"/>
            <a:r>
              <a:rPr lang="en-GB" sz="1800" dirty="0"/>
              <a:t>12 FDI integrators</a:t>
            </a:r>
          </a:p>
          <a:p>
            <a:pPr algn="l"/>
            <a:r>
              <a:rPr lang="en-GB" sz="1800" dirty="0"/>
              <a:t>FFMM software for control and online processing</a:t>
            </a:r>
          </a:p>
          <a:p>
            <a:pPr algn="l"/>
            <a:r>
              <a:rPr lang="en-GB" sz="1800" dirty="0"/>
              <a:t>Continuous measurement at 1 turn/s</a:t>
            </a:r>
          </a:p>
          <a:p>
            <a:pPr algn="l"/>
            <a:endParaRPr lang="en-GB" sz="1800" dirty="0"/>
          </a:p>
          <a:p>
            <a:pPr marL="0" indent="0" algn="l">
              <a:buNone/>
            </a:pPr>
            <a:r>
              <a:rPr lang="en-GB" sz="1800" dirty="0"/>
              <a:t>Not optimal for Q3</a:t>
            </a:r>
          </a:p>
          <a:p>
            <a:pPr algn="l"/>
            <a:endParaRPr lang="en-GB" sz="2000" dirty="0">
              <a:highlight>
                <a:srgbClr val="FFFFFF"/>
              </a:highlight>
              <a:latin typeface="Google Sans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Fiscarelli - Magnetic measurements on the LMQXFA01 at 1.9 K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72D4A678-F609-4F3F-82ED-9A418FF10F6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15815" r="30626" b="5436"/>
          <a:stretch/>
        </p:blipFill>
        <p:spPr bwMode="auto">
          <a:xfrm>
            <a:off x="4648253" y="704907"/>
            <a:ext cx="1512168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>
            <a:extLst>
              <a:ext uri="{FF2B5EF4-FFF2-40B4-BE49-F238E27FC236}">
                <a16:creationId xmlns:a16="http://schemas.microsoft.com/office/drawing/2014/main" id="{8A216CC1-6294-2BD0-E1F8-4F83CC95BF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8141" y="1066918"/>
            <a:ext cx="2484276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78284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Rotating coils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Fiscarelli - Magnetic measurements on the LMQXFA01 at 1.9 K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6A9E241-CE70-6DE5-A755-A0CFFDDDDD5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288"/>
          <a:stretch/>
        </p:blipFill>
        <p:spPr>
          <a:xfrm>
            <a:off x="323528" y="915566"/>
            <a:ext cx="8568952" cy="408827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D137D759-D86F-E2B2-54CD-06DC342A1975}"/>
              </a:ext>
            </a:extLst>
          </p:cNvPr>
          <p:cNvGrpSpPr/>
          <p:nvPr/>
        </p:nvGrpSpPr>
        <p:grpSpPr>
          <a:xfrm>
            <a:off x="-107504" y="1635646"/>
            <a:ext cx="9144000" cy="1711600"/>
            <a:chOff x="-216349" y="1869482"/>
            <a:chExt cx="9144000" cy="1711600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1E801B0-E22D-41DB-A162-BA60711C12A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216349" y="2005763"/>
              <a:ext cx="9144000" cy="1575319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9C31271-BF70-F439-4FB0-5D6E45431B23}"/>
                </a:ext>
              </a:extLst>
            </p:cNvPr>
            <p:cNvSpPr txBox="1"/>
            <p:nvPr/>
          </p:nvSpPr>
          <p:spPr>
            <a:xfrm>
              <a:off x="467544" y="1915153"/>
              <a:ext cx="1382750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100" dirty="0" err="1"/>
                <a:t>Anticryostat</a:t>
              </a:r>
              <a:r>
                <a:rPr lang="en-GB" sz="1100" dirty="0"/>
                <a:t> flange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28875FE-FCB4-3C83-ACE2-A0B5344E3014}"/>
                </a:ext>
              </a:extLst>
            </p:cNvPr>
            <p:cNvSpPr txBox="1"/>
            <p:nvPr/>
          </p:nvSpPr>
          <p:spPr>
            <a:xfrm>
              <a:off x="3301251" y="1869482"/>
              <a:ext cx="1382750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US" sz="1100" dirty="0"/>
                <a:t>L</a:t>
              </a:r>
              <a:r>
                <a:rPr lang="en-GB" sz="1100" dirty="0" err="1"/>
                <a:t>ongitudinal</a:t>
              </a:r>
              <a:r>
                <a:rPr lang="en-GB" sz="1100" dirty="0"/>
                <a:t> </a:t>
              </a:r>
              <a:r>
                <a:rPr lang="en-GB" sz="1100" dirty="0" err="1"/>
                <a:t>center</a:t>
              </a:r>
              <a:endParaRPr lang="en-GB" sz="1100" dirty="0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4D9D282F-B563-D5E5-CE9A-E0733838D867}"/>
              </a:ext>
            </a:extLst>
          </p:cNvPr>
          <p:cNvSpPr txBox="1"/>
          <p:nvPr/>
        </p:nvSpPr>
        <p:spPr>
          <a:xfrm>
            <a:off x="2233980" y="3631472"/>
            <a:ext cx="6480720" cy="10341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rgbClr val="FB963C"/>
              </a:buClr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Shaft too short to cover at the same time both magnets</a:t>
            </a:r>
          </a:p>
          <a:p>
            <a:pPr marL="2857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/>
            </a:pPr>
            <a:r>
              <a:rPr lang="en-GB" dirty="0">
                <a:solidFill>
                  <a:srgbClr val="5A5A5A"/>
                </a:solidFill>
                <a:latin typeface="Arial"/>
              </a:rPr>
              <a:t>Two measurement positions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Cycles repeated twice</a:t>
            </a:r>
          </a:p>
        </p:txBody>
      </p:sp>
    </p:spTree>
    <p:extLst>
      <p:ext uri="{BB962C8B-B14F-4D97-AF65-F5344CB8AC3E}">
        <p14:creationId xmlns:p14="http://schemas.microsoft.com/office/powerpoint/2010/main" val="18329123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>Performed tests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735048" y="663419"/>
            <a:ext cx="5256584" cy="3680222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GB" sz="2000" dirty="0"/>
              <a:t>Performed tests</a:t>
            </a:r>
          </a:p>
          <a:p>
            <a:pPr algn="l"/>
            <a:r>
              <a:rPr lang="en-GB" sz="2000" dirty="0"/>
              <a:t>Integrated gradient with Stretched wire</a:t>
            </a:r>
          </a:p>
          <a:p>
            <a:pPr lvl="1" algn="l"/>
            <a:r>
              <a:rPr lang="en-GB" sz="1800" dirty="0"/>
              <a:t>Nominal current</a:t>
            </a:r>
          </a:p>
          <a:p>
            <a:pPr algn="l"/>
            <a:r>
              <a:rPr lang="en-GB" sz="2000" dirty="0"/>
              <a:t>Field quality with Rotating Coils</a:t>
            </a:r>
          </a:p>
          <a:p>
            <a:pPr lvl="1" algn="l"/>
            <a:r>
              <a:rPr lang="en-GB" sz="1800" dirty="0"/>
              <a:t>Machine cycles and Stair-step cycles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Fiscarelli - Magnetic measurements on the LMQXFA01 at 1.9 K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2AB1A10-DE93-8FB2-587E-796039EAB3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9220" y="2392461"/>
            <a:ext cx="3200400" cy="24003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682A98F-BDF1-8C23-31D2-604F7E2805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9620" y="2403698"/>
            <a:ext cx="3200400" cy="240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3024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Fiscarelli - Magnetic measurements on the LMQXFA01 at 1.9 K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8" name="Titre 7">
            <a:extLst>
              <a:ext uri="{FF2B5EF4-FFF2-40B4-BE49-F238E27FC236}">
                <a16:creationId xmlns:a16="http://schemas.microsoft.com/office/drawing/2014/main" id="{7288E00E-671D-C026-AD92-1CD1D687E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pPr algn="l"/>
            <a:r>
              <a:rPr lang="en-GB" dirty="0"/>
              <a:t>M</a:t>
            </a:r>
            <a:r>
              <a:rPr lang="en-GB" sz="2800" dirty="0"/>
              <a:t>ain field and magnetic length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F25D254-24A1-2C29-9FD3-DD8C5B2B2C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162939"/>
              </p:ext>
            </p:extLst>
          </p:nvPr>
        </p:nvGraphicFramePr>
        <p:xfrm>
          <a:off x="1007602" y="790749"/>
          <a:ext cx="7128795" cy="36556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96085">
                  <a:extLst>
                    <a:ext uri="{9D8B030D-6E8A-4147-A177-3AD203B41FA5}">
                      <a16:colId xmlns:a16="http://schemas.microsoft.com/office/drawing/2014/main" val="4008498759"/>
                    </a:ext>
                  </a:extLst>
                </a:gridCol>
                <a:gridCol w="888785">
                  <a:extLst>
                    <a:ext uri="{9D8B030D-6E8A-4147-A177-3AD203B41FA5}">
                      <a16:colId xmlns:a16="http://schemas.microsoft.com/office/drawing/2014/main" val="3742444957"/>
                    </a:ext>
                  </a:extLst>
                </a:gridCol>
                <a:gridCol w="888785">
                  <a:extLst>
                    <a:ext uri="{9D8B030D-6E8A-4147-A177-3AD203B41FA5}">
                      <a16:colId xmlns:a16="http://schemas.microsoft.com/office/drawing/2014/main" val="2145358558"/>
                    </a:ext>
                  </a:extLst>
                </a:gridCol>
                <a:gridCol w="888785">
                  <a:extLst>
                    <a:ext uri="{9D8B030D-6E8A-4147-A177-3AD203B41FA5}">
                      <a16:colId xmlns:a16="http://schemas.microsoft.com/office/drawing/2014/main" val="2869629643"/>
                    </a:ext>
                  </a:extLst>
                </a:gridCol>
                <a:gridCol w="888785">
                  <a:extLst>
                    <a:ext uri="{9D8B030D-6E8A-4147-A177-3AD203B41FA5}">
                      <a16:colId xmlns:a16="http://schemas.microsoft.com/office/drawing/2014/main" val="1081721212"/>
                    </a:ext>
                  </a:extLst>
                </a:gridCol>
                <a:gridCol w="888785">
                  <a:extLst>
                    <a:ext uri="{9D8B030D-6E8A-4147-A177-3AD203B41FA5}">
                      <a16:colId xmlns:a16="http://schemas.microsoft.com/office/drawing/2014/main" val="3556151418"/>
                    </a:ext>
                  </a:extLst>
                </a:gridCol>
                <a:gridCol w="888785">
                  <a:extLst>
                    <a:ext uri="{9D8B030D-6E8A-4147-A177-3AD203B41FA5}">
                      <a16:colId xmlns:a16="http://schemas.microsoft.com/office/drawing/2014/main" val="3296867075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Current</a:t>
                      </a:r>
                      <a:endParaRPr lang="en-GB" sz="12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solidFill>
                            <a:schemeClr val="accent5"/>
                          </a:solidFill>
                          <a:effectLst/>
                        </a:rPr>
                        <a:t>A</a:t>
                      </a:r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solidFill>
                            <a:schemeClr val="accent5"/>
                          </a:solidFill>
                          <a:effectLst/>
                        </a:rPr>
                        <a:t>16230</a:t>
                      </a:r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1390138"/>
                  </a:ext>
                </a:extLst>
              </a:tr>
              <a:tr h="190500">
                <a:tc gridSpan="7">
                  <a:txBody>
                    <a:bodyPr/>
                    <a:lstStyle/>
                    <a:p>
                      <a:pPr algn="l" fontAlgn="b"/>
                      <a:endParaRPr lang="en-GB" sz="12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704836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A03</a:t>
                      </a:r>
                      <a:endParaRPr lang="en-GB" sz="12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A04</a:t>
                      </a:r>
                      <a:endParaRPr lang="en-GB" sz="12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Integral</a:t>
                      </a:r>
                      <a:endParaRPr lang="en-GB" sz="12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370700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80092461"/>
                  </a:ext>
                </a:extLst>
              </a:tr>
              <a:tr h="190500">
                <a:tc gridSpan="7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CERN</a:t>
                      </a:r>
                      <a:endParaRPr lang="en-GB" sz="12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045809"/>
                  </a:ext>
                </a:extLst>
              </a:tr>
              <a:tr h="190500">
                <a:tc gridSpan="7">
                  <a:txBody>
                    <a:bodyPr/>
                    <a:lstStyle/>
                    <a:p>
                      <a:pPr algn="ctr" fontAlgn="b"/>
                      <a:endParaRPr lang="en-GB" sz="12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629697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Integrated gradient</a:t>
                      </a:r>
                      <a:endParaRPr lang="en-GB" sz="12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solidFill>
                            <a:schemeClr val="accent5"/>
                          </a:solidFill>
                          <a:effectLst/>
                        </a:rPr>
                        <a:t>T</a:t>
                      </a:r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solidFill>
                            <a:schemeClr val="accent5"/>
                          </a:solidFill>
                          <a:effectLst/>
                        </a:rPr>
                        <a:t>559.53</a:t>
                      </a:r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solidFill>
                            <a:schemeClr val="accent5"/>
                          </a:solidFill>
                          <a:effectLst/>
                        </a:rPr>
                        <a:t>559.62</a:t>
                      </a:r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1119.15</a:t>
                      </a:r>
                      <a:endParaRPr lang="en-GB" sz="12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SSW</a:t>
                      </a:r>
                      <a:endParaRPr lang="en-GB" sz="12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1119.03</a:t>
                      </a:r>
                      <a:endParaRPr lang="en-GB" sz="12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1793526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Central gradient TF</a:t>
                      </a:r>
                      <a:endParaRPr lang="en-GB" sz="12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solidFill>
                            <a:schemeClr val="accent5"/>
                          </a:solidFill>
                          <a:effectLst/>
                        </a:rPr>
                        <a:t>T/m/kA</a:t>
                      </a:r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solidFill>
                            <a:schemeClr val="accent5"/>
                          </a:solidFill>
                          <a:effectLst/>
                        </a:rPr>
                        <a:t>8.1790</a:t>
                      </a:r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solidFill>
                            <a:schemeClr val="accent5"/>
                          </a:solidFill>
                          <a:effectLst/>
                        </a:rPr>
                        <a:t>8.1828</a:t>
                      </a:r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6745057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>
                          <a:solidFill>
                            <a:schemeClr val="accent5"/>
                          </a:solidFill>
                          <a:effectLst/>
                        </a:rPr>
                        <a:t>Lm</a:t>
                      </a:r>
                      <a:endParaRPr lang="en-GB" sz="1200" b="1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solidFill>
                            <a:schemeClr val="accent5"/>
                          </a:solidFill>
                          <a:effectLst/>
                        </a:rPr>
                        <a:t>m</a:t>
                      </a:r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solidFill>
                            <a:schemeClr val="accent5"/>
                          </a:solidFill>
                          <a:effectLst/>
                        </a:rPr>
                        <a:t>4.215</a:t>
                      </a:r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4.214</a:t>
                      </a:r>
                      <a:endParaRPr lang="en-GB" sz="12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2068992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Nodal distance</a:t>
                      </a:r>
                      <a:endParaRPr lang="en-GB" sz="12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solidFill>
                            <a:schemeClr val="accent5"/>
                          </a:solidFill>
                          <a:effectLst/>
                        </a:rPr>
                        <a:t>m</a:t>
                      </a:r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solidFill>
                            <a:schemeClr val="accent5"/>
                          </a:solidFill>
                          <a:effectLst/>
                        </a:rPr>
                        <a:t>4.770</a:t>
                      </a:r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2360674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24337166"/>
                  </a:ext>
                </a:extLst>
              </a:tr>
              <a:tr h="190500">
                <a:tc gridSpan="7">
                  <a:txBody>
                    <a:bodyPr/>
                    <a:lstStyle/>
                    <a:p>
                      <a:pPr algn="ctr" fontAlgn="b"/>
                      <a:endParaRPr lang="en-GB" sz="12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8695547"/>
                  </a:ext>
                </a:extLst>
              </a:tr>
              <a:tr h="190500">
                <a:tc gridSpan="7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FNAL</a:t>
                      </a:r>
                      <a:endParaRPr lang="en-GB" sz="12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299552"/>
                  </a:ext>
                </a:extLst>
              </a:tr>
              <a:tr h="190500">
                <a:tc gridSpan="7">
                  <a:txBody>
                    <a:bodyPr/>
                    <a:lstStyle/>
                    <a:p>
                      <a:pPr algn="ctr" fontAlgn="b"/>
                      <a:endParaRPr lang="en-GB" sz="12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456846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Integrated gradient</a:t>
                      </a:r>
                      <a:endParaRPr lang="en-GB" sz="12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solidFill>
                            <a:schemeClr val="accent5"/>
                          </a:solidFill>
                          <a:effectLst/>
                        </a:rPr>
                        <a:t>T</a:t>
                      </a:r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solidFill>
                            <a:schemeClr val="accent5"/>
                          </a:solidFill>
                          <a:effectLst/>
                        </a:rPr>
                        <a:t>559.70</a:t>
                      </a:r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solidFill>
                            <a:schemeClr val="accent5"/>
                          </a:solidFill>
                          <a:effectLst/>
                        </a:rPr>
                        <a:t>559.95</a:t>
                      </a:r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solidFill>
                            <a:schemeClr val="accent5"/>
                          </a:solidFill>
                          <a:effectLst/>
                        </a:rPr>
                        <a:t>1119.60</a:t>
                      </a:r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1841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Difference</a:t>
                      </a:r>
                      <a:endParaRPr lang="en-GB" sz="12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solidFill>
                            <a:schemeClr val="accent5"/>
                          </a:solidFill>
                          <a:effectLst/>
                        </a:rPr>
                        <a:t>units</a:t>
                      </a:r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solidFill>
                            <a:schemeClr val="accent5"/>
                          </a:solidFill>
                          <a:effectLst/>
                        </a:rPr>
                        <a:t>8</a:t>
                      </a:r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solidFill>
                            <a:schemeClr val="accent5"/>
                          </a:solidFill>
                          <a:effectLst/>
                        </a:rPr>
                        <a:t>1</a:t>
                      </a:r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solidFill>
                            <a:schemeClr val="accent5"/>
                          </a:solidFill>
                          <a:effectLst/>
                        </a:rPr>
                        <a:t>4</a:t>
                      </a:r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0086599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4521325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Nodal distance</a:t>
                      </a:r>
                      <a:endParaRPr lang="en-GB" sz="12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m</a:t>
                      </a:r>
                      <a:endParaRPr lang="en-GB" sz="12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solidFill>
                            <a:schemeClr val="accent5"/>
                          </a:solidFill>
                          <a:effectLst/>
                        </a:rPr>
                        <a:t>4.772</a:t>
                      </a:r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3884541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Difference</a:t>
                      </a:r>
                      <a:endParaRPr lang="en-GB" sz="12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solidFill>
                            <a:schemeClr val="accent5"/>
                          </a:solidFill>
                          <a:effectLst/>
                        </a:rPr>
                        <a:t>mm</a:t>
                      </a:r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solidFill>
                            <a:schemeClr val="accent5"/>
                          </a:solidFill>
                          <a:effectLst/>
                        </a:rPr>
                        <a:t>-2</a:t>
                      </a:r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311388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50222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Fiscarelli - Magnetic measurements on the LMQXFA01 at 1.9 K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8" name="Titre 7">
            <a:extLst>
              <a:ext uri="{FF2B5EF4-FFF2-40B4-BE49-F238E27FC236}">
                <a16:creationId xmlns:a16="http://schemas.microsoft.com/office/drawing/2014/main" id="{7288E00E-671D-C026-AD92-1CD1D687E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pPr algn="l"/>
            <a:r>
              <a:rPr lang="en-GB" dirty="0"/>
              <a:t>Sag correction on stretched wire</a:t>
            </a:r>
            <a:endParaRPr lang="en-GB" sz="28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982E1B1-DBC2-D9B8-45DF-5FEF1E2B41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994571"/>
            <a:ext cx="5511262" cy="346770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23D8E7A-9157-64AD-7D3C-13C1C9A53DC1}"/>
              </a:ext>
            </a:extLst>
          </p:cNvPr>
          <p:cNvSpPr txBox="1"/>
          <p:nvPr/>
        </p:nvSpPr>
        <p:spPr>
          <a:xfrm>
            <a:off x="6094473" y="1032575"/>
            <a:ext cx="2952327" cy="33916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1600" dirty="0">
                <a:solidFill>
                  <a:schemeClr val="accent5"/>
                </a:solidFill>
              </a:rPr>
              <a:t>The gradient measured with a vertical displacement (GY) is affected both by gravity and wire diamagnetism: correction is more difficult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sz="1600" dirty="0">
              <a:solidFill>
                <a:schemeClr val="accent5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1600" dirty="0">
                <a:solidFill>
                  <a:schemeClr val="accent5"/>
                </a:solidFill>
              </a:rPr>
              <a:t>The gradient measured with a horizontal displacement (GX) is affected mainly by the wire diamagnetism: more effective extrapolation  </a:t>
            </a:r>
            <a:endParaRPr lang="en-GB" sz="16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8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Fiscarelli - Magnetic measurements on the LMQXFA01 at 1.9 K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8" name="Titre 7">
            <a:extLst>
              <a:ext uri="{FF2B5EF4-FFF2-40B4-BE49-F238E27FC236}">
                <a16:creationId xmlns:a16="http://schemas.microsoft.com/office/drawing/2014/main" id="{7288E00E-671D-C026-AD92-1CD1D687E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pPr algn="l"/>
            <a:r>
              <a:rPr lang="en-GB" sz="2800" dirty="0"/>
              <a:t>Field quality at nominal 16230 A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AB59ECA-FC12-D116-3059-9321DA86B8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1890408"/>
              </p:ext>
            </p:extLst>
          </p:nvPr>
        </p:nvGraphicFramePr>
        <p:xfrm>
          <a:off x="711468" y="771550"/>
          <a:ext cx="7200801" cy="31221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00089">
                  <a:extLst>
                    <a:ext uri="{9D8B030D-6E8A-4147-A177-3AD203B41FA5}">
                      <a16:colId xmlns:a16="http://schemas.microsoft.com/office/drawing/2014/main" val="844222555"/>
                    </a:ext>
                  </a:extLst>
                </a:gridCol>
                <a:gridCol w="800089">
                  <a:extLst>
                    <a:ext uri="{9D8B030D-6E8A-4147-A177-3AD203B41FA5}">
                      <a16:colId xmlns:a16="http://schemas.microsoft.com/office/drawing/2014/main" val="930189678"/>
                    </a:ext>
                  </a:extLst>
                </a:gridCol>
                <a:gridCol w="800089">
                  <a:extLst>
                    <a:ext uri="{9D8B030D-6E8A-4147-A177-3AD203B41FA5}">
                      <a16:colId xmlns:a16="http://schemas.microsoft.com/office/drawing/2014/main" val="2032877921"/>
                    </a:ext>
                  </a:extLst>
                </a:gridCol>
                <a:gridCol w="800089">
                  <a:extLst>
                    <a:ext uri="{9D8B030D-6E8A-4147-A177-3AD203B41FA5}">
                      <a16:colId xmlns:a16="http://schemas.microsoft.com/office/drawing/2014/main" val="387619673"/>
                    </a:ext>
                  </a:extLst>
                </a:gridCol>
                <a:gridCol w="800089">
                  <a:extLst>
                    <a:ext uri="{9D8B030D-6E8A-4147-A177-3AD203B41FA5}">
                      <a16:colId xmlns:a16="http://schemas.microsoft.com/office/drawing/2014/main" val="3366341114"/>
                    </a:ext>
                  </a:extLst>
                </a:gridCol>
                <a:gridCol w="800089">
                  <a:extLst>
                    <a:ext uri="{9D8B030D-6E8A-4147-A177-3AD203B41FA5}">
                      <a16:colId xmlns:a16="http://schemas.microsoft.com/office/drawing/2014/main" val="1835597101"/>
                    </a:ext>
                  </a:extLst>
                </a:gridCol>
                <a:gridCol w="800089">
                  <a:extLst>
                    <a:ext uri="{9D8B030D-6E8A-4147-A177-3AD203B41FA5}">
                      <a16:colId xmlns:a16="http://schemas.microsoft.com/office/drawing/2014/main" val="796969553"/>
                    </a:ext>
                  </a:extLst>
                </a:gridCol>
                <a:gridCol w="800089">
                  <a:extLst>
                    <a:ext uri="{9D8B030D-6E8A-4147-A177-3AD203B41FA5}">
                      <a16:colId xmlns:a16="http://schemas.microsoft.com/office/drawing/2014/main" val="757222741"/>
                    </a:ext>
                  </a:extLst>
                </a:gridCol>
                <a:gridCol w="800089">
                  <a:extLst>
                    <a:ext uri="{9D8B030D-6E8A-4147-A177-3AD203B41FA5}">
                      <a16:colId xmlns:a16="http://schemas.microsoft.com/office/drawing/2014/main" val="3908237508"/>
                    </a:ext>
                  </a:extLst>
                </a:gridCol>
              </a:tblGrid>
              <a:tr h="208145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 Current 16230 A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8511550"/>
                  </a:ext>
                </a:extLst>
              </a:tr>
              <a:tr h="208145"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A04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A03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Integral*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A04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A03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Integral*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94965131"/>
                  </a:ext>
                </a:extLst>
              </a:tr>
              <a:tr h="2081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b3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1.39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0.46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0.93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a3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-1.36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1.35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-1.36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77524406"/>
                  </a:ext>
                </a:extLst>
              </a:tr>
              <a:tr h="2081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b4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-0.09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-1.18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-0.64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a4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2.03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1.76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0.13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01397643"/>
                  </a:ext>
                </a:extLst>
              </a:tr>
              <a:tr h="2081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b5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-0.40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1.62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0.61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a5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-0.93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1.90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-1.42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68045381"/>
                  </a:ext>
                </a:extLst>
              </a:tr>
              <a:tr h="2081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b6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-0.47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-2.87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-1.67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a6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-1.19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-0.28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-0.45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28483346"/>
                  </a:ext>
                </a:extLst>
              </a:tr>
              <a:tr h="2081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b7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-0.15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0.20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0.03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a7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0.27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-0.12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0.19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84920561"/>
                  </a:ext>
                </a:extLst>
              </a:tr>
              <a:tr h="2081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b8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0.12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0.09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0.10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a8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-1.49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-0.57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-0.46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69686675"/>
                  </a:ext>
                </a:extLst>
              </a:tr>
              <a:tr h="2081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b9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0.06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0.13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0.10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a9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-0.08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0.05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-0.07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52321771"/>
                  </a:ext>
                </a:extLst>
              </a:tr>
              <a:tr h="2081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b10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0.27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0.33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0.30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a10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-0.15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-0.03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-0.06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63683320"/>
                  </a:ext>
                </a:extLst>
              </a:tr>
              <a:tr h="2081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b11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0.09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0.14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0.11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a11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-0.01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0.05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-0.03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7944992"/>
                  </a:ext>
                </a:extLst>
              </a:tr>
              <a:tr h="2081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b12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-0.02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-0.01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-0.01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a12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0.07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0.03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0.02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89508991"/>
                  </a:ext>
                </a:extLst>
              </a:tr>
              <a:tr h="2081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b13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0.17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0.14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0.15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a13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-0.11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0.19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-0.15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10960723"/>
                  </a:ext>
                </a:extLst>
              </a:tr>
              <a:tr h="2081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b14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-0.95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-0.97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-0.96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a14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0.15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0.02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0.07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05028817"/>
                  </a:ext>
                </a:extLst>
              </a:tr>
              <a:tr h="2081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b15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a15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0.01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-0.01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66083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44CB5DCA-2275-8729-62B1-69E1CF2A0779}"/>
              </a:ext>
            </a:extLst>
          </p:cNvPr>
          <p:cNvSpPr txBox="1"/>
          <p:nvPr/>
        </p:nvSpPr>
        <p:spPr>
          <a:xfrm>
            <a:off x="2987824" y="4335886"/>
            <a:ext cx="49244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* reference frame of A04</a:t>
            </a:r>
            <a:endParaRPr lang="en-GB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0536303-5AD6-D1D4-70E4-83DBB6A0103E}"/>
              </a:ext>
            </a:extLst>
          </p:cNvPr>
          <p:cNvSpPr txBox="1"/>
          <p:nvPr/>
        </p:nvSpPr>
        <p:spPr>
          <a:xfrm>
            <a:off x="833170" y="4040269"/>
            <a:ext cx="707909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400" dirty="0">
                <a:solidFill>
                  <a:srgbClr val="5A5A5A"/>
                </a:solidFill>
                <a:latin typeface="Arial"/>
              </a:rPr>
              <a:t>Harmonics are given in units at the reference radius of 50 mm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21859023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6AD56BA-2B7C-434F-AA6C-906DAF6E63F1}">
  <ds:schemaRefs>
    <ds:schemaRef ds:uri="http://schemas.microsoft.com/office/2006/documentManagement/types"/>
    <ds:schemaRef ds:uri="http://purl.org/dc/terms/"/>
    <ds:schemaRef ds:uri="http://purl.org/dc/elements/1.1/"/>
    <ds:schemaRef ds:uri="http://www.w3.org/XML/1998/namespace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8946e33d-fd2f-4ae4-8ee9-d90c129cdf9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3E6C63AB-DE93-41BF-9F4F-20A892EB621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E26011C-AF2B-480E-9C0F-E645DDEE4B2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7745</TotalTime>
  <Words>1025</Words>
  <Application>Microsoft Office PowerPoint</Application>
  <PresentationFormat>On-screen Show (16:9)</PresentationFormat>
  <Paragraphs>341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Google Sans</vt:lpstr>
      <vt:lpstr>Wingdings</vt:lpstr>
      <vt:lpstr>Thème Office</vt:lpstr>
      <vt:lpstr>Magnetic measurements on the LMQXFA01 at 1.9 K</vt:lpstr>
      <vt:lpstr>Outline</vt:lpstr>
      <vt:lpstr>Stretched wire</vt:lpstr>
      <vt:lpstr>Rotating coils</vt:lpstr>
      <vt:lpstr>Rotating coils</vt:lpstr>
      <vt:lpstr>Performed tests</vt:lpstr>
      <vt:lpstr>Main field and magnetic length</vt:lpstr>
      <vt:lpstr>Sag correction on stretched wire</vt:lpstr>
      <vt:lpstr>Field quality at nominal 16230 A</vt:lpstr>
      <vt:lpstr>Field quality at nominal</vt:lpstr>
      <vt:lpstr>Field quality at injection current (960 A)</vt:lpstr>
      <vt:lpstr>TF vs current - ramp-up of machine cycle</vt:lpstr>
      <vt:lpstr>Harmonics vs current - ramp-up of machine cycle</vt:lpstr>
      <vt:lpstr>Harmonics vs current - ramp-up of machine cycle</vt:lpstr>
      <vt:lpstr>Decays after ramping – ramp up of stair-step cycle - integral</vt:lpstr>
      <vt:lpstr>Decays after ramping - individual segments on magnet A04</vt:lpstr>
      <vt:lpstr>Quench antenna signals and voltage spikes</vt:lpstr>
      <vt:lpstr>Conclusions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Lucio Fiscarelli</cp:lastModifiedBy>
  <cp:revision>409</cp:revision>
  <dcterms:created xsi:type="dcterms:W3CDTF">2016-02-12T09:02:01Z</dcterms:created>
  <dcterms:modified xsi:type="dcterms:W3CDTF">2024-09-12T16:08:39Z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