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6"/>
  </p:notesMasterIdLst>
  <p:sldIdLst>
    <p:sldId id="1941" r:id="rId2"/>
    <p:sldId id="1905" r:id="rId3"/>
    <p:sldId id="1942" r:id="rId4"/>
    <p:sldId id="1939" r:id="rId5"/>
    <p:sldId id="1912" r:id="rId6"/>
    <p:sldId id="1943" r:id="rId7"/>
    <p:sldId id="1944" r:id="rId8"/>
    <p:sldId id="1945" r:id="rId9"/>
    <p:sldId id="1947" r:id="rId10"/>
    <p:sldId id="1948" r:id="rId11"/>
    <p:sldId id="1949" r:id="rId12"/>
    <p:sldId id="1952" r:id="rId13"/>
    <p:sldId id="1953" r:id="rId14"/>
    <p:sldId id="1954" r:id="rId15"/>
    <p:sldId id="1955" r:id="rId16"/>
    <p:sldId id="1956" r:id="rId17"/>
    <p:sldId id="1957" r:id="rId18"/>
    <p:sldId id="1981" r:id="rId19"/>
    <p:sldId id="1961" r:id="rId20"/>
    <p:sldId id="1950" r:id="rId21"/>
    <p:sldId id="1962" r:id="rId22"/>
    <p:sldId id="1963" r:id="rId23"/>
    <p:sldId id="1964" r:id="rId24"/>
    <p:sldId id="1982" r:id="rId25"/>
    <p:sldId id="1980" r:id="rId26"/>
    <p:sldId id="1966" r:id="rId27"/>
    <p:sldId id="1965" r:id="rId28"/>
    <p:sldId id="1967" r:id="rId29"/>
    <p:sldId id="1951" r:id="rId30"/>
    <p:sldId id="1960" r:id="rId31"/>
    <p:sldId id="1946" r:id="rId32"/>
    <p:sldId id="1968" r:id="rId33"/>
    <p:sldId id="1969" r:id="rId34"/>
    <p:sldId id="1970" r:id="rId35"/>
    <p:sldId id="1971" r:id="rId36"/>
    <p:sldId id="1972" r:id="rId37"/>
    <p:sldId id="1973" r:id="rId38"/>
    <p:sldId id="1974" r:id="rId39"/>
    <p:sldId id="1975" r:id="rId40"/>
    <p:sldId id="1976" r:id="rId41"/>
    <p:sldId id="1977" r:id="rId42"/>
    <p:sldId id="1978" r:id="rId43"/>
    <p:sldId id="1979" r:id="rId44"/>
    <p:sldId id="256" r:id="rId4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CC00B4"/>
    <a:srgbClr val="FF11E3"/>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99" d="100"/>
          <a:sy n="199" d="100"/>
        </p:scale>
        <p:origin x="3222" y="144"/>
      </p:cViewPr>
      <p:guideLst>
        <p:guide orient="horz" pos="1620"/>
        <p:guide pos="28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BBACBE-1605-4D52-9FC7-BF0B4ECA4D2D}" type="datetimeFigureOut">
              <a:rPr lang="en-GB" smtClean="0"/>
              <a:t>17/09/2024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986E0D-62FE-48CA-A289-62A427527AA7}" type="slidenum">
              <a:rPr lang="en-GB" smtClean="0"/>
              <a:t>‹#›</a:t>
            </a:fld>
            <a:endParaRPr lang="en-GB"/>
          </a:p>
        </p:txBody>
      </p:sp>
    </p:spTree>
    <p:extLst>
      <p:ext uri="{BB962C8B-B14F-4D97-AF65-F5344CB8AC3E}">
        <p14:creationId xmlns:p14="http://schemas.microsoft.com/office/powerpoint/2010/main" val="3572765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414C811-E8E0-4F82-B85F-B197E69A448A}" type="datetime1">
              <a:rPr lang="en-US" smtClean="0"/>
              <a:t>9/17/2024</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Q3 - LMQXFA01 - tests at CERN - powering performance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188CEE7-2AFF-48B6-8FDC-86A30016622F}" type="datetime1">
              <a:rPr lang="en-US" smtClean="0"/>
              <a:t>9/17/2024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Q3 - LMQXFA01 - tests at CERN - powering performance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E83FBAA-761A-43D9-82DF-37CC394A65EE}" type="datetime1">
              <a:rPr lang="en-US" smtClean="0"/>
              <a:t>9/17/2024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Q3 - LMQXFA01 - tests at CERN - powering performance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9D35E9A-8CBB-4C3A-BA19-EF2349CCF719}" type="datetime1">
              <a:rPr lang="en-US" smtClean="0"/>
              <a:t>9/17/2024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Q3 - LMQXFA01 - tests at CERN - powering performance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A8C7D35-1074-4CD3-B504-E7614F6419D0}" type="datetime1">
              <a:rPr lang="en-US" smtClean="0"/>
              <a:t>9/17/2024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Q3 - LMQXFA01 - tests at CERN - powering performance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6DE322C-C2A4-4A5A-B41A-B530C2C7794A}" type="datetime1">
              <a:rPr lang="en-US" smtClean="0"/>
              <a:t>9/17/2024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Q3 - LMQXFA01 - tests at CERN - powering performance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9ED9151-E617-46AD-BDE2-4F4609EE42A9}" type="datetime1">
              <a:rPr lang="en-US" smtClean="0"/>
              <a:t>9/17/2024</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Q3 - LMQXFA01 - tests at CERN - powering performance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ED7B4BD-3057-4BC3-B7C9-419A71A342F3}" type="datetime1">
              <a:rPr lang="en-US" smtClean="0"/>
              <a:t>9/17/2024</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Q3 - LMQXFA01 - tests at CERN - powering performance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1447894/"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edms5.cern.ch/pls/asbuilt/mtf.build_obj_url?cookie=79036117&amp;p_top_id=HCQQXF_SC002-FL000001&amp;p_top_type=A&amp;p_open_id=HCQQXF_SC002-FL000001&amp;p_open_type=A" TargetMode="External"/><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edms.cern.ch/document/2959525"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06AB6C4-31B8-9D3D-B707-E767F2480C8C}"/>
              </a:ext>
            </a:extLst>
          </p:cNvPr>
          <p:cNvSpPr>
            <a:spLocks noGrp="1"/>
          </p:cNvSpPr>
          <p:nvPr>
            <p:ph type="dt" sz="half" idx="2"/>
          </p:nvPr>
        </p:nvSpPr>
        <p:spPr/>
        <p:txBody>
          <a:bodyPr/>
          <a:lstStyle/>
          <a:p>
            <a:fld id="{88D18E97-F8BF-49D6-AECC-42524FC49BE5}" type="datetime1">
              <a:rPr lang="en-US" smtClean="0"/>
              <a:t>9/17/2024</a:t>
            </a:fld>
            <a:endParaRPr lang="en-US" dirty="0"/>
          </a:p>
        </p:txBody>
      </p:sp>
      <p:sp>
        <p:nvSpPr>
          <p:cNvPr id="5" name="Footer Placeholder 4">
            <a:extLst>
              <a:ext uri="{FF2B5EF4-FFF2-40B4-BE49-F238E27FC236}">
                <a16:creationId xmlns:a16="http://schemas.microsoft.com/office/drawing/2014/main" id="{4AF92507-9858-9303-7BD4-053F55CB602F}"/>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F05A4709-EF67-06D1-9B68-2EBE628CAD53}"/>
              </a:ext>
            </a:extLst>
          </p:cNvPr>
          <p:cNvSpPr>
            <a:spLocks noGrp="1"/>
          </p:cNvSpPr>
          <p:nvPr>
            <p:ph type="sldNum" sz="quarter" idx="4"/>
          </p:nvPr>
        </p:nvSpPr>
        <p:spPr/>
        <p:txBody>
          <a:bodyPr/>
          <a:lstStyle/>
          <a:p>
            <a:fld id="{17918391-D411-FE40-AAD7-861AE5233E0E}" type="slidenum">
              <a:rPr lang="en-US" smtClean="0"/>
              <a:pPr/>
              <a:t>1</a:t>
            </a:fld>
            <a:endParaRPr lang="en-US" dirty="0"/>
          </a:p>
        </p:txBody>
      </p:sp>
      <p:sp>
        <p:nvSpPr>
          <p:cNvPr id="8" name="Title 1">
            <a:extLst>
              <a:ext uri="{FF2B5EF4-FFF2-40B4-BE49-F238E27FC236}">
                <a16:creationId xmlns:a16="http://schemas.microsoft.com/office/drawing/2014/main" id="{FA9BDF06-C234-3FAA-F326-131BD0B4AF32}"/>
              </a:ext>
            </a:extLst>
          </p:cNvPr>
          <p:cNvSpPr txBox="1">
            <a:spLocks/>
          </p:cNvSpPr>
          <p:nvPr/>
        </p:nvSpPr>
        <p:spPr>
          <a:xfrm>
            <a:off x="1028700" y="745001"/>
            <a:ext cx="7200000" cy="1350000"/>
          </a:xfrm>
          <a:prstGeom prst="rect">
            <a:avLst/>
          </a:prstGeom>
        </p:spPr>
        <p:txBody>
          <a:bodyPr vert="horz" lIns="45720" rIns="45720" anchor="ctr">
            <a:normAutofit fontScale="925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sz="3000"/>
              <a:t>Results from the 1</a:t>
            </a:r>
            <a:r>
              <a:rPr lang="en-GB" sz="3000" baseline="30000"/>
              <a:t>st</a:t>
            </a:r>
            <a:r>
              <a:rPr lang="en-GB" sz="3000"/>
              <a:t> Q3 AUP Cryo-Assembly at CERN </a:t>
            </a:r>
            <a:br>
              <a:rPr lang="en-GB" sz="3000"/>
            </a:br>
            <a:r>
              <a:rPr lang="en-GB" sz="1800"/>
              <a:t>(LMQXFA01, containing magnets </a:t>
            </a:r>
            <a:r>
              <a:rPr lang="en-US" sz="1800"/>
              <a:t>MQXFA04 and </a:t>
            </a:r>
            <a:r>
              <a:rPr lang="en-GB" sz="1800"/>
              <a:t>MQXFA03)</a:t>
            </a:r>
            <a:br>
              <a:rPr lang="en-GB" sz="1500"/>
            </a:br>
            <a:endParaRPr lang="en-US" sz="3000" dirty="0"/>
          </a:p>
        </p:txBody>
      </p:sp>
      <p:sp>
        <p:nvSpPr>
          <p:cNvPr id="9" name="Subtitle 7">
            <a:extLst>
              <a:ext uri="{FF2B5EF4-FFF2-40B4-BE49-F238E27FC236}">
                <a16:creationId xmlns:a16="http://schemas.microsoft.com/office/drawing/2014/main" id="{12540C86-5FDA-3F7E-0DED-2E2B6F56D3D8}"/>
              </a:ext>
            </a:extLst>
          </p:cNvPr>
          <p:cNvSpPr txBox="1">
            <a:spLocks/>
          </p:cNvSpPr>
          <p:nvPr/>
        </p:nvSpPr>
        <p:spPr>
          <a:xfrm>
            <a:off x="719313" y="3173072"/>
            <a:ext cx="6454333" cy="742950"/>
          </a:xfrm>
          <a:prstGeom prst="rect">
            <a:avLst/>
          </a:prstGeom>
        </p:spPr>
        <p:txBody>
          <a:bodyPr vert="horz" lIns="0" tIns="0" rIns="0" bIns="0" rtlCol="0">
            <a:normAutofit/>
          </a:bodyPr>
          <a:lstStyle>
            <a:lvl1pPr marL="0" indent="0" algn="l" defTabSz="609585" rtl="0" eaLnBrk="1" latinLnBrk="0" hangingPunct="1">
              <a:spcBef>
                <a:spcPct val="20000"/>
              </a:spcBef>
              <a:buClr>
                <a:schemeClr val="accent6"/>
              </a:buClr>
              <a:buFont typeface="Wingdings" charset="2"/>
              <a:buNone/>
              <a:defRPr sz="2667" b="0" kern="1200" baseline="0">
                <a:solidFill>
                  <a:schemeClr val="accent5"/>
                </a:solidFill>
                <a:latin typeface="+mn-lt"/>
                <a:ea typeface="+mn-ea"/>
                <a:cs typeface="+mn-cs"/>
              </a:defRPr>
            </a:lvl1pPr>
            <a:lvl2pPr marL="609585" indent="0" algn="ctr" defTabSz="609585" rtl="0" eaLnBrk="1" latinLnBrk="0" hangingPunct="1">
              <a:spcBef>
                <a:spcPct val="20000"/>
              </a:spcBef>
              <a:buClr>
                <a:schemeClr val="accent6"/>
              </a:buClr>
              <a:buFont typeface="Wingdings" charset="2"/>
              <a:buNone/>
              <a:defRPr sz="3200" kern="1200">
                <a:solidFill>
                  <a:schemeClr val="tx1">
                    <a:tint val="75000"/>
                  </a:schemeClr>
                </a:solidFill>
                <a:latin typeface="+mn-lt"/>
                <a:ea typeface="+mn-ea"/>
                <a:cs typeface="+mn-cs"/>
              </a:defRPr>
            </a:lvl2pPr>
            <a:lvl3pPr marL="1219170" indent="0" algn="ctr" defTabSz="609585" rtl="0" eaLnBrk="1" latinLnBrk="0" hangingPunct="1">
              <a:spcBef>
                <a:spcPct val="20000"/>
              </a:spcBef>
              <a:buClr>
                <a:schemeClr val="accent6"/>
              </a:buClr>
              <a:buFont typeface="Wingdings" charset="2"/>
              <a:buNone/>
              <a:defRPr sz="2667" kern="1200">
                <a:solidFill>
                  <a:schemeClr val="tx1">
                    <a:tint val="75000"/>
                  </a:schemeClr>
                </a:solidFill>
                <a:latin typeface="+mn-lt"/>
                <a:ea typeface="+mn-ea"/>
                <a:cs typeface="+mn-cs"/>
              </a:defRPr>
            </a:lvl3pPr>
            <a:lvl4pPr marL="1828754" indent="0" algn="ctr" defTabSz="609585" rtl="0" eaLnBrk="1" latinLnBrk="0" hangingPunct="1">
              <a:spcBef>
                <a:spcPct val="20000"/>
              </a:spcBef>
              <a:buClr>
                <a:schemeClr val="accent6"/>
              </a:buClr>
              <a:buFont typeface="Wingdings" charset="2"/>
              <a:buNone/>
              <a:defRPr sz="2400" kern="1200">
                <a:solidFill>
                  <a:schemeClr val="tx1">
                    <a:tint val="75000"/>
                  </a:schemeClr>
                </a:solidFill>
                <a:latin typeface="+mn-lt"/>
                <a:ea typeface="+mn-ea"/>
                <a:cs typeface="+mn-cs"/>
              </a:defRPr>
            </a:lvl4pPr>
            <a:lvl5pPr marL="2438339" indent="0" algn="ctr" defTabSz="609585" rtl="0" eaLnBrk="1" latinLnBrk="0" hangingPunct="1">
              <a:spcBef>
                <a:spcPct val="20000"/>
              </a:spcBef>
              <a:buClr>
                <a:schemeClr val="accent6"/>
              </a:buClr>
              <a:buFont typeface="Wingdings" charset="2"/>
              <a:buNone/>
              <a:defRPr sz="2133" kern="1200">
                <a:solidFill>
                  <a:schemeClr val="tx1">
                    <a:tint val="75000"/>
                  </a:schemeClr>
                </a:solidFill>
                <a:latin typeface="+mn-lt"/>
                <a:ea typeface="+mn-ea"/>
                <a:cs typeface="+mn-cs"/>
              </a:defRPr>
            </a:lvl5pPr>
            <a:lvl6pPr marL="3047924" indent="0" algn="ctr" defTabSz="609585" rtl="0" eaLnBrk="1" latinLnBrk="0" hangingPunct="1">
              <a:spcBef>
                <a:spcPct val="20000"/>
              </a:spcBef>
              <a:buFont typeface="Arial"/>
              <a:buNone/>
              <a:defRPr sz="2667" kern="1200">
                <a:solidFill>
                  <a:schemeClr val="tx1">
                    <a:tint val="75000"/>
                  </a:schemeClr>
                </a:solidFill>
                <a:latin typeface="+mn-lt"/>
                <a:ea typeface="+mn-ea"/>
                <a:cs typeface="+mn-cs"/>
              </a:defRPr>
            </a:lvl6pPr>
            <a:lvl7pPr marL="3657509" indent="0" algn="ctr" defTabSz="609585" rtl="0" eaLnBrk="1" latinLnBrk="0" hangingPunct="1">
              <a:spcBef>
                <a:spcPct val="20000"/>
              </a:spcBef>
              <a:buFont typeface="Arial"/>
              <a:buNone/>
              <a:defRPr sz="2667" kern="1200">
                <a:solidFill>
                  <a:schemeClr val="tx1">
                    <a:tint val="75000"/>
                  </a:schemeClr>
                </a:solidFill>
                <a:latin typeface="+mn-lt"/>
                <a:ea typeface="+mn-ea"/>
                <a:cs typeface="+mn-cs"/>
              </a:defRPr>
            </a:lvl7pPr>
            <a:lvl8pPr marL="4267093" indent="0" algn="ctr" defTabSz="609585" rtl="0" eaLnBrk="1" latinLnBrk="0" hangingPunct="1">
              <a:spcBef>
                <a:spcPct val="20000"/>
              </a:spcBef>
              <a:buFont typeface="Arial"/>
              <a:buNone/>
              <a:defRPr sz="2667" kern="1200">
                <a:solidFill>
                  <a:schemeClr val="tx1">
                    <a:tint val="75000"/>
                  </a:schemeClr>
                </a:solidFill>
                <a:latin typeface="+mn-lt"/>
                <a:ea typeface="+mn-ea"/>
                <a:cs typeface="+mn-cs"/>
              </a:defRPr>
            </a:lvl8pPr>
            <a:lvl9pPr marL="4876678" indent="0" algn="ctr" defTabSz="609585" rtl="0" eaLnBrk="1" latinLnBrk="0" hangingPunct="1">
              <a:spcBef>
                <a:spcPct val="20000"/>
              </a:spcBef>
              <a:buFont typeface="Arial"/>
              <a:buNone/>
              <a:defRPr sz="2667" kern="1200">
                <a:solidFill>
                  <a:schemeClr val="tx1">
                    <a:tint val="75000"/>
                  </a:schemeClr>
                </a:solidFill>
                <a:latin typeface="+mn-lt"/>
                <a:ea typeface="+mn-ea"/>
                <a:cs typeface="+mn-cs"/>
              </a:defRPr>
            </a:lvl9pPr>
          </a:lstStyle>
          <a:p>
            <a:pPr algn="ctr"/>
            <a:r>
              <a:rPr lang="en-GB" sz="1500" dirty="0">
                <a:solidFill>
                  <a:schemeClr val="tx1"/>
                </a:solidFill>
              </a:rPr>
              <a:t>Thanks to G. Ninet, R. Bouvier, G. Pichon, S. Juberg, P. Rogacki, S. Russenschuck, A. Milanese et al</a:t>
            </a:r>
          </a:p>
        </p:txBody>
      </p:sp>
      <p:sp>
        <p:nvSpPr>
          <p:cNvPr id="10" name="TextBox 9">
            <a:extLst>
              <a:ext uri="{FF2B5EF4-FFF2-40B4-BE49-F238E27FC236}">
                <a16:creationId xmlns:a16="http://schemas.microsoft.com/office/drawing/2014/main" id="{C2AB5C5D-4FDB-7803-5FC1-7C935047CC99}"/>
              </a:ext>
            </a:extLst>
          </p:cNvPr>
          <p:cNvSpPr txBox="1"/>
          <p:nvPr/>
        </p:nvSpPr>
        <p:spPr>
          <a:xfrm>
            <a:off x="629100" y="2048016"/>
            <a:ext cx="7200000" cy="646331"/>
          </a:xfrm>
          <a:prstGeom prst="rect">
            <a:avLst/>
          </a:prstGeom>
          <a:noFill/>
        </p:spPr>
        <p:txBody>
          <a:bodyPr wrap="square">
            <a:spAutoFit/>
          </a:bodyPr>
          <a:lstStyle/>
          <a:p>
            <a:pPr algn="ctr"/>
            <a:r>
              <a:rPr lang="en-GB" u="sng"/>
              <a:t>Gerard Willering</a:t>
            </a:r>
          </a:p>
          <a:p>
            <a:pPr algn="ctr"/>
            <a:r>
              <a:rPr lang="en-GB"/>
              <a:t>Franco </a:t>
            </a:r>
            <a:r>
              <a:rPr lang="en-GB" dirty="0"/>
              <a:t>Julio </a:t>
            </a:r>
            <a:r>
              <a:rPr lang="en-GB"/>
              <a:t>Mangiarotti, Ezio Todesco, Susana Izquierdo Bermudez </a:t>
            </a:r>
            <a:endParaRPr lang="en-GB" dirty="0"/>
          </a:p>
        </p:txBody>
      </p:sp>
      <p:sp>
        <p:nvSpPr>
          <p:cNvPr id="13" name="Espace réservé du texte 3">
            <a:extLst>
              <a:ext uri="{FF2B5EF4-FFF2-40B4-BE49-F238E27FC236}">
                <a16:creationId xmlns:a16="http://schemas.microsoft.com/office/drawing/2014/main" id="{A6C20A9B-DC1A-AAF6-F4C0-4E53F4891AE4}"/>
              </a:ext>
            </a:extLst>
          </p:cNvPr>
          <p:cNvSpPr txBox="1">
            <a:spLocks/>
          </p:cNvSpPr>
          <p:nvPr/>
        </p:nvSpPr>
        <p:spPr>
          <a:xfrm>
            <a:off x="928164" y="3997362"/>
            <a:ext cx="4860000" cy="488156"/>
          </a:xfrm>
          <a:prstGeom prst="rect">
            <a:avLst/>
          </a:prstGeom>
        </p:spPr>
        <p:txBody>
          <a:bodyPr vert="horz" lIns="0" tIns="0" rIns="0" bIns="0" rtlCol="0">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kern="1200">
                <a:solidFill>
                  <a:srgbClr val="700A00"/>
                </a:solidFill>
                <a:latin typeface="+mn-lt"/>
                <a:ea typeface="+mn-ea"/>
                <a:cs typeface="+mn-cs"/>
              </a:defRPr>
            </a:lvl1pPr>
            <a:lvl2pPr marL="990575" indent="-380990" algn="ctr" defTabSz="609585" rtl="0" eaLnBrk="1" latinLnBrk="0" hangingPunct="1">
              <a:spcBef>
                <a:spcPct val="20000"/>
              </a:spcBef>
              <a:buClr>
                <a:schemeClr val="accent6"/>
              </a:buClr>
              <a:buFontTx/>
              <a:buNone/>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Tx/>
              <a:buNone/>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Tx/>
              <a:buNone/>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Tx/>
              <a:buNone/>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r>
              <a:rPr lang="en-GB" sz="1100"/>
              <a:t>12 September 2024</a:t>
            </a:r>
          </a:p>
          <a:p>
            <a:r>
              <a:rPr lang="en-US" sz="1100" u="sng">
                <a:solidFill>
                  <a:srgbClr val="467886"/>
                </a:solidFill>
                <a:latin typeface="Aptos" panose="020B0004020202020204" pitchFamily="34" charset="0"/>
                <a:ea typeface="Aptos" panose="020B0004020202020204" pitchFamily="34" charset="0"/>
                <a:cs typeface="Aptos" panose="020B0004020202020204" pitchFamily="34" charset="0"/>
                <a:hlinkClick r:id="rId2"/>
              </a:rPr>
              <a:t>https://indico.cern.ch/event/1447894/</a:t>
            </a:r>
            <a:endParaRPr lang="en-GB" sz="1100"/>
          </a:p>
          <a:p>
            <a:br>
              <a:rPr lang="en-GB" sz="100" b="0">
                <a:solidFill>
                  <a:srgbClr val="000000"/>
                </a:solidFill>
                <a:latin typeface="Helvetica Neue"/>
              </a:rPr>
            </a:br>
            <a:endParaRPr lang="en-GB" sz="100" dirty="0"/>
          </a:p>
        </p:txBody>
      </p:sp>
    </p:spTree>
    <p:extLst>
      <p:ext uri="{BB962C8B-B14F-4D97-AF65-F5344CB8AC3E}">
        <p14:creationId xmlns:p14="http://schemas.microsoft.com/office/powerpoint/2010/main" val="1190494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A screenshot of a computer screen&#10;&#10;Description automatically generated">
            <a:extLst>
              <a:ext uri="{FF2B5EF4-FFF2-40B4-BE49-F238E27FC236}">
                <a16:creationId xmlns:a16="http://schemas.microsoft.com/office/drawing/2014/main" id="{FE7BD6C9-8658-4D37-B515-F52FB72017B1}"/>
              </a:ext>
            </a:extLst>
          </p:cNvPr>
          <p:cNvPicPr>
            <a:picLocks noChangeAspect="1"/>
          </p:cNvPicPr>
          <p:nvPr/>
        </p:nvPicPr>
        <p:blipFill rotWithShape="1">
          <a:blip r:embed="rId2"/>
          <a:srcRect l="4233" t="3479" r="66149" b="15295"/>
          <a:stretch/>
        </p:blipFill>
        <p:spPr>
          <a:xfrm>
            <a:off x="4059676" y="687843"/>
            <a:ext cx="1736945" cy="3668931"/>
          </a:xfrm>
          <a:prstGeom prst="rect">
            <a:avLst/>
          </a:prstGeom>
        </p:spPr>
      </p:pic>
      <p:pic>
        <p:nvPicPr>
          <p:cNvPr id="25" name="Picture 24" descr="A screenshot of a computer screen&#10;&#10;Description automatically generated">
            <a:extLst>
              <a:ext uri="{FF2B5EF4-FFF2-40B4-BE49-F238E27FC236}">
                <a16:creationId xmlns:a16="http://schemas.microsoft.com/office/drawing/2014/main" id="{76771138-F89D-26DB-7FA3-F48F9A8A4B43}"/>
              </a:ext>
            </a:extLst>
          </p:cNvPr>
          <p:cNvPicPr>
            <a:picLocks noChangeAspect="1"/>
          </p:cNvPicPr>
          <p:nvPr/>
        </p:nvPicPr>
        <p:blipFill rotWithShape="1">
          <a:blip r:embed="rId3"/>
          <a:srcRect l="4233" t="3479" r="66149" b="15295"/>
          <a:stretch/>
        </p:blipFill>
        <p:spPr>
          <a:xfrm>
            <a:off x="2230343" y="674488"/>
            <a:ext cx="1736945" cy="3668931"/>
          </a:xfrm>
          <a:prstGeom prst="rect">
            <a:avLst/>
          </a:prstGeom>
        </p:spPr>
      </p:pic>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A8A08915-8C91-4D3D-9F37-8074FE92A80C}"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3" name="Picture 2">
            <a:extLst>
              <a:ext uri="{FF2B5EF4-FFF2-40B4-BE49-F238E27FC236}">
                <a16:creationId xmlns:a16="http://schemas.microsoft.com/office/drawing/2014/main" id="{67E2FD74-3AEB-CF44-4ABC-BC68C6E33877}"/>
              </a:ext>
            </a:extLst>
          </p:cNvPr>
          <p:cNvPicPr>
            <a:picLocks noChangeAspect="1"/>
          </p:cNvPicPr>
          <p:nvPr/>
        </p:nvPicPr>
        <p:blipFill>
          <a:blip r:embed="rId4"/>
          <a:stretch>
            <a:fillRect/>
          </a:stretch>
        </p:blipFill>
        <p:spPr>
          <a:xfrm>
            <a:off x="61495" y="482600"/>
            <a:ext cx="1988285" cy="1614094"/>
          </a:xfrm>
          <a:prstGeom prst="rect">
            <a:avLst/>
          </a:prstGeom>
        </p:spPr>
      </p:pic>
      <p:sp>
        <p:nvSpPr>
          <p:cNvPr id="7" name="Title 1">
            <a:extLst>
              <a:ext uri="{FF2B5EF4-FFF2-40B4-BE49-F238E27FC236}">
                <a16:creationId xmlns:a16="http://schemas.microsoft.com/office/drawing/2014/main" id="{29784D6C-C49F-BA34-DC53-421CADE498EE}"/>
              </a:ext>
            </a:extLst>
          </p:cNvPr>
          <p:cNvSpPr>
            <a:spLocks noGrp="1"/>
          </p:cNvSpPr>
          <p:nvPr>
            <p:ph type="title"/>
          </p:nvPr>
        </p:nvSpPr>
        <p:spPr>
          <a:xfrm>
            <a:off x="0" y="-9030"/>
            <a:ext cx="8226854" cy="491630"/>
          </a:xfrm>
        </p:spPr>
        <p:txBody>
          <a:bodyPr>
            <a:noAutofit/>
          </a:bodyPr>
          <a:lstStyle/>
          <a:p>
            <a:r>
              <a:rPr lang="en-US" sz="2400"/>
              <a:t>Characteristics quenches in Q3a-P3 – Quench antenna</a:t>
            </a:r>
            <a:endParaRPr lang="en-GB" sz="2400" dirty="0"/>
          </a:p>
        </p:txBody>
      </p:sp>
      <p:sp>
        <p:nvSpPr>
          <p:cNvPr id="8" name="TextBox 7">
            <a:extLst>
              <a:ext uri="{FF2B5EF4-FFF2-40B4-BE49-F238E27FC236}">
                <a16:creationId xmlns:a16="http://schemas.microsoft.com/office/drawing/2014/main" id="{1B8A4A52-EF49-64D5-0D4E-B32E778A6349}"/>
              </a:ext>
            </a:extLst>
          </p:cNvPr>
          <p:cNvSpPr txBox="1"/>
          <p:nvPr/>
        </p:nvSpPr>
        <p:spPr>
          <a:xfrm>
            <a:off x="61495" y="2112171"/>
            <a:ext cx="1988285" cy="1477328"/>
          </a:xfrm>
          <a:prstGeom prst="rect">
            <a:avLst/>
          </a:prstGeom>
          <a:noFill/>
        </p:spPr>
        <p:txBody>
          <a:bodyPr wrap="square" rtlCol="0">
            <a:spAutoFit/>
          </a:bodyPr>
          <a:lstStyle/>
          <a:p>
            <a:r>
              <a:rPr lang="nl-NL" sz="1000"/>
              <a:t>Two voltage behaviors for the quenches in Q3a-P3, but with identical voltage buildup at the start.</a:t>
            </a:r>
          </a:p>
          <a:p>
            <a:endParaRPr lang="nl-NL" sz="1000"/>
          </a:p>
          <a:p>
            <a:r>
              <a:rPr lang="nl-NL" sz="1000"/>
              <a:t>The quench antenna also have an identical start, showing that the quench develops identically in the first 2 ms.</a:t>
            </a:r>
            <a:endParaRPr lang="en-GB" sz="1000"/>
          </a:p>
        </p:txBody>
      </p:sp>
      <p:cxnSp>
        <p:nvCxnSpPr>
          <p:cNvPr id="18" name="Straight Connector 17">
            <a:extLst>
              <a:ext uri="{FF2B5EF4-FFF2-40B4-BE49-F238E27FC236}">
                <a16:creationId xmlns:a16="http://schemas.microsoft.com/office/drawing/2014/main" id="{4EA0737F-8B49-99A3-4AE3-848CC4FFACFB}"/>
              </a:ext>
            </a:extLst>
          </p:cNvPr>
          <p:cNvCxnSpPr/>
          <p:nvPr/>
        </p:nvCxnSpPr>
        <p:spPr>
          <a:xfrm>
            <a:off x="3135796" y="2112171"/>
            <a:ext cx="0" cy="571394"/>
          </a:xfrm>
          <a:prstGeom prst="line">
            <a:avLst/>
          </a:prstGeom>
          <a:ln w="19050">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11E7139C-3A7A-0A3D-A2FA-66015FE2A3BE}"/>
              </a:ext>
            </a:extLst>
          </p:cNvPr>
          <p:cNvCxnSpPr/>
          <p:nvPr/>
        </p:nvCxnSpPr>
        <p:spPr>
          <a:xfrm>
            <a:off x="4967909" y="2102231"/>
            <a:ext cx="0" cy="571394"/>
          </a:xfrm>
          <a:prstGeom prst="line">
            <a:avLst/>
          </a:prstGeom>
          <a:ln w="19050">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6FE83E26-E76E-F2C4-AA04-72C6BFB955EC}"/>
              </a:ext>
            </a:extLst>
          </p:cNvPr>
          <p:cNvCxnSpPr/>
          <p:nvPr/>
        </p:nvCxnSpPr>
        <p:spPr>
          <a:xfrm>
            <a:off x="3321329" y="952606"/>
            <a:ext cx="0" cy="571394"/>
          </a:xfrm>
          <a:prstGeom prst="line">
            <a:avLst/>
          </a:prstGeom>
          <a:ln w="19050">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9007CBE4-EE42-4667-A583-D9FCF15DC4D6}"/>
              </a:ext>
            </a:extLst>
          </p:cNvPr>
          <p:cNvCxnSpPr/>
          <p:nvPr/>
        </p:nvCxnSpPr>
        <p:spPr>
          <a:xfrm>
            <a:off x="5153442" y="942666"/>
            <a:ext cx="0" cy="571394"/>
          </a:xfrm>
          <a:prstGeom prst="line">
            <a:avLst/>
          </a:prstGeom>
          <a:ln w="19050">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97E0F6E9-CE76-1ED3-0E98-E0C095052E50}"/>
              </a:ext>
            </a:extLst>
          </p:cNvPr>
          <p:cNvSpPr txBox="1"/>
          <p:nvPr/>
        </p:nvSpPr>
        <p:spPr>
          <a:xfrm>
            <a:off x="2593324" y="433464"/>
            <a:ext cx="1204176" cy="261610"/>
          </a:xfrm>
          <a:prstGeom prst="rect">
            <a:avLst/>
          </a:prstGeom>
          <a:noFill/>
        </p:spPr>
        <p:txBody>
          <a:bodyPr wrap="none" rtlCol="0">
            <a:spAutoFit/>
          </a:bodyPr>
          <a:lstStyle/>
          <a:p>
            <a:r>
              <a:rPr lang="nl-NL" sz="1100"/>
              <a:t>CD1 – quench 4</a:t>
            </a:r>
            <a:endParaRPr lang="en-GB" sz="1100"/>
          </a:p>
        </p:txBody>
      </p:sp>
      <p:sp>
        <p:nvSpPr>
          <p:cNvPr id="23" name="TextBox 22">
            <a:extLst>
              <a:ext uri="{FF2B5EF4-FFF2-40B4-BE49-F238E27FC236}">
                <a16:creationId xmlns:a16="http://schemas.microsoft.com/office/drawing/2014/main" id="{A0B9B55D-BB51-D49D-9763-D818D383B49D}"/>
              </a:ext>
            </a:extLst>
          </p:cNvPr>
          <p:cNvSpPr txBox="1"/>
          <p:nvPr/>
        </p:nvSpPr>
        <p:spPr>
          <a:xfrm>
            <a:off x="4455637" y="426234"/>
            <a:ext cx="1204176" cy="261610"/>
          </a:xfrm>
          <a:prstGeom prst="rect">
            <a:avLst/>
          </a:prstGeom>
          <a:noFill/>
        </p:spPr>
        <p:txBody>
          <a:bodyPr wrap="none" rtlCol="0">
            <a:spAutoFit/>
          </a:bodyPr>
          <a:lstStyle/>
          <a:p>
            <a:r>
              <a:rPr lang="nl-NL" sz="1100"/>
              <a:t>CD2 – quench 1</a:t>
            </a:r>
            <a:endParaRPr lang="en-GB" sz="1100"/>
          </a:p>
        </p:txBody>
      </p:sp>
    </p:spTree>
    <p:extLst>
      <p:ext uri="{BB962C8B-B14F-4D97-AF65-F5344CB8AC3E}">
        <p14:creationId xmlns:p14="http://schemas.microsoft.com/office/powerpoint/2010/main" val="627573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E5AA81B1-787E-49CB-8E18-4F37B1D2E41A}"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3" name="Picture 2">
            <a:extLst>
              <a:ext uri="{FF2B5EF4-FFF2-40B4-BE49-F238E27FC236}">
                <a16:creationId xmlns:a16="http://schemas.microsoft.com/office/drawing/2014/main" id="{D6D9C893-E41E-E636-18DF-84354F8BA429}"/>
              </a:ext>
            </a:extLst>
          </p:cNvPr>
          <p:cNvPicPr>
            <a:picLocks noChangeAspect="1"/>
          </p:cNvPicPr>
          <p:nvPr/>
        </p:nvPicPr>
        <p:blipFill>
          <a:blip r:embed="rId2"/>
          <a:stretch>
            <a:fillRect/>
          </a:stretch>
        </p:blipFill>
        <p:spPr>
          <a:xfrm>
            <a:off x="171732" y="874513"/>
            <a:ext cx="1975134" cy="2571750"/>
          </a:xfrm>
          <a:prstGeom prst="rect">
            <a:avLst/>
          </a:prstGeom>
        </p:spPr>
      </p:pic>
      <p:sp>
        <p:nvSpPr>
          <p:cNvPr id="7" name="TextBox 6">
            <a:extLst>
              <a:ext uri="{FF2B5EF4-FFF2-40B4-BE49-F238E27FC236}">
                <a16:creationId xmlns:a16="http://schemas.microsoft.com/office/drawing/2014/main" id="{81380667-D92D-0E17-9157-14AA71303D9F}"/>
              </a:ext>
            </a:extLst>
          </p:cNvPr>
          <p:cNvSpPr txBox="1"/>
          <p:nvPr/>
        </p:nvSpPr>
        <p:spPr>
          <a:xfrm>
            <a:off x="0" y="412337"/>
            <a:ext cx="9144000" cy="261610"/>
          </a:xfrm>
          <a:prstGeom prst="rect">
            <a:avLst/>
          </a:prstGeom>
          <a:noFill/>
          <a:ln w="19050">
            <a:solidFill>
              <a:schemeClr val="accent6"/>
            </a:solidFill>
          </a:ln>
        </p:spPr>
        <p:txBody>
          <a:bodyPr wrap="square" rtlCol="0">
            <a:spAutoFit/>
          </a:bodyPr>
          <a:lstStyle/>
          <a:p>
            <a:r>
              <a:rPr lang="nl-NL" sz="1100">
                <a:solidFill>
                  <a:srgbClr val="FF0000"/>
                </a:solidFill>
                <a:latin typeface="Times New Roman" panose="02020603050405020304" pitchFamily="18" charset="0"/>
                <a:cs typeface="Times New Roman" panose="02020603050405020304" pitchFamily="18" charset="0"/>
              </a:rPr>
              <a:t>R. Keijzer et al., Measurement and Modelling of Initial Quench Development in Nb</a:t>
            </a:r>
            <a:r>
              <a:rPr lang="nl-NL" sz="1100" baseline="-25000">
                <a:solidFill>
                  <a:srgbClr val="FF0000"/>
                </a:solidFill>
                <a:latin typeface="Times New Roman" panose="02020603050405020304" pitchFamily="18" charset="0"/>
                <a:cs typeface="Times New Roman" panose="02020603050405020304" pitchFamily="18" charset="0"/>
              </a:rPr>
              <a:t>3</a:t>
            </a:r>
            <a:r>
              <a:rPr lang="nl-NL" sz="1100">
                <a:solidFill>
                  <a:srgbClr val="FF0000"/>
                </a:solidFill>
                <a:latin typeface="Times New Roman" panose="02020603050405020304" pitchFamily="18" charset="0"/>
                <a:cs typeface="Times New Roman" panose="02020603050405020304" pitchFamily="18" charset="0"/>
              </a:rPr>
              <a:t>Sn Accelerator Magnets, Submitted for publication, ASC-2024</a:t>
            </a:r>
            <a:endParaRPr lang="en-GB" sz="1100">
              <a:solidFill>
                <a:srgbClr val="FF0000"/>
              </a:solidFill>
              <a:latin typeface="Times New Roman" panose="02020603050405020304" pitchFamily="18" charset="0"/>
              <a:cs typeface="Times New Roman" panose="02020603050405020304" pitchFamily="18" charset="0"/>
            </a:endParaRPr>
          </a:p>
        </p:txBody>
      </p:sp>
      <p:sp>
        <p:nvSpPr>
          <p:cNvPr id="8" name="Title 1">
            <a:extLst>
              <a:ext uri="{FF2B5EF4-FFF2-40B4-BE49-F238E27FC236}">
                <a16:creationId xmlns:a16="http://schemas.microsoft.com/office/drawing/2014/main" id="{CE12E947-4A8F-076C-DC68-381805540197}"/>
              </a:ext>
            </a:extLst>
          </p:cNvPr>
          <p:cNvSpPr>
            <a:spLocks noGrp="1"/>
          </p:cNvSpPr>
          <p:nvPr>
            <p:ph type="title"/>
          </p:nvPr>
        </p:nvSpPr>
        <p:spPr>
          <a:xfrm>
            <a:off x="0" y="-9030"/>
            <a:ext cx="8226854" cy="491630"/>
          </a:xfrm>
        </p:spPr>
        <p:txBody>
          <a:bodyPr>
            <a:noAutofit/>
          </a:bodyPr>
          <a:lstStyle/>
          <a:p>
            <a:r>
              <a:rPr lang="en-US" sz="2400"/>
              <a:t>Recent work on Initial Quench Development</a:t>
            </a:r>
            <a:endParaRPr lang="en-GB" sz="2400" dirty="0"/>
          </a:p>
        </p:txBody>
      </p:sp>
      <p:pic>
        <p:nvPicPr>
          <p:cNvPr id="10" name="Picture 9">
            <a:extLst>
              <a:ext uri="{FF2B5EF4-FFF2-40B4-BE49-F238E27FC236}">
                <a16:creationId xmlns:a16="http://schemas.microsoft.com/office/drawing/2014/main" id="{58088D3C-E5CA-3CFF-1EB1-E8796A5A3D70}"/>
              </a:ext>
            </a:extLst>
          </p:cNvPr>
          <p:cNvPicPr>
            <a:picLocks noChangeAspect="1"/>
          </p:cNvPicPr>
          <p:nvPr/>
        </p:nvPicPr>
        <p:blipFill>
          <a:blip r:embed="rId3"/>
          <a:stretch>
            <a:fillRect/>
          </a:stretch>
        </p:blipFill>
        <p:spPr>
          <a:xfrm>
            <a:off x="2236519" y="907519"/>
            <a:ext cx="2175462" cy="2571751"/>
          </a:xfrm>
          <a:prstGeom prst="rect">
            <a:avLst/>
          </a:prstGeom>
        </p:spPr>
      </p:pic>
      <p:sp>
        <p:nvSpPr>
          <p:cNvPr id="11" name="TextBox 10">
            <a:extLst>
              <a:ext uri="{FF2B5EF4-FFF2-40B4-BE49-F238E27FC236}">
                <a16:creationId xmlns:a16="http://schemas.microsoft.com/office/drawing/2014/main" id="{D555E6AF-11A3-657F-5663-EDFD16AB3831}"/>
              </a:ext>
            </a:extLst>
          </p:cNvPr>
          <p:cNvSpPr txBox="1"/>
          <p:nvPr/>
        </p:nvSpPr>
        <p:spPr>
          <a:xfrm>
            <a:off x="377472" y="653603"/>
            <a:ext cx="1524776" cy="253916"/>
          </a:xfrm>
          <a:prstGeom prst="rect">
            <a:avLst/>
          </a:prstGeom>
          <a:noFill/>
        </p:spPr>
        <p:txBody>
          <a:bodyPr wrap="none" rtlCol="0">
            <a:spAutoFit/>
          </a:bodyPr>
          <a:lstStyle/>
          <a:p>
            <a:r>
              <a:rPr lang="nl-NL" sz="1050"/>
              <a:t>Measurement MQXFB</a:t>
            </a:r>
            <a:endParaRPr lang="en-GB" sz="1050"/>
          </a:p>
        </p:txBody>
      </p:sp>
      <p:sp>
        <p:nvSpPr>
          <p:cNvPr id="12" name="TextBox 11">
            <a:extLst>
              <a:ext uri="{FF2B5EF4-FFF2-40B4-BE49-F238E27FC236}">
                <a16:creationId xmlns:a16="http://schemas.microsoft.com/office/drawing/2014/main" id="{B88074CA-C659-99A5-B188-914CD673E7AA}"/>
              </a:ext>
            </a:extLst>
          </p:cNvPr>
          <p:cNvSpPr txBox="1"/>
          <p:nvPr/>
        </p:nvSpPr>
        <p:spPr>
          <a:xfrm>
            <a:off x="2508001" y="658662"/>
            <a:ext cx="816249" cy="253916"/>
          </a:xfrm>
          <a:prstGeom prst="rect">
            <a:avLst/>
          </a:prstGeom>
          <a:noFill/>
        </p:spPr>
        <p:txBody>
          <a:bodyPr wrap="none" rtlCol="0">
            <a:spAutoFit/>
          </a:bodyPr>
          <a:lstStyle/>
          <a:p>
            <a:r>
              <a:rPr lang="nl-NL" sz="1050"/>
              <a:t>Simulation</a:t>
            </a:r>
            <a:endParaRPr lang="en-GB" sz="1050"/>
          </a:p>
        </p:txBody>
      </p:sp>
      <p:pic>
        <p:nvPicPr>
          <p:cNvPr id="14" name="Picture 13">
            <a:extLst>
              <a:ext uri="{FF2B5EF4-FFF2-40B4-BE49-F238E27FC236}">
                <a16:creationId xmlns:a16="http://schemas.microsoft.com/office/drawing/2014/main" id="{E5AD3F8C-D175-E6CA-DC4D-B95F58618197}"/>
              </a:ext>
            </a:extLst>
          </p:cNvPr>
          <p:cNvPicPr>
            <a:picLocks noChangeAspect="1"/>
          </p:cNvPicPr>
          <p:nvPr/>
        </p:nvPicPr>
        <p:blipFill>
          <a:blip r:embed="rId4"/>
          <a:stretch>
            <a:fillRect/>
          </a:stretch>
        </p:blipFill>
        <p:spPr>
          <a:xfrm>
            <a:off x="4501634" y="1080218"/>
            <a:ext cx="2824644" cy="1971921"/>
          </a:xfrm>
          <a:prstGeom prst="rect">
            <a:avLst/>
          </a:prstGeom>
        </p:spPr>
      </p:pic>
      <p:sp>
        <p:nvSpPr>
          <p:cNvPr id="15" name="TextBox 14">
            <a:extLst>
              <a:ext uri="{FF2B5EF4-FFF2-40B4-BE49-F238E27FC236}">
                <a16:creationId xmlns:a16="http://schemas.microsoft.com/office/drawing/2014/main" id="{E230D739-A989-47FA-2119-E910C6B2557A}"/>
              </a:ext>
            </a:extLst>
          </p:cNvPr>
          <p:cNvSpPr txBox="1"/>
          <p:nvPr/>
        </p:nvSpPr>
        <p:spPr>
          <a:xfrm>
            <a:off x="4683463" y="722037"/>
            <a:ext cx="2127505" cy="253916"/>
          </a:xfrm>
          <a:prstGeom prst="rect">
            <a:avLst/>
          </a:prstGeom>
          <a:noFill/>
        </p:spPr>
        <p:txBody>
          <a:bodyPr wrap="none" rtlCol="0">
            <a:spAutoFit/>
          </a:bodyPr>
          <a:lstStyle/>
          <a:p>
            <a:r>
              <a:rPr lang="nl-NL" sz="1050"/>
              <a:t>Current distribution in the cable.</a:t>
            </a:r>
            <a:endParaRPr lang="en-GB" sz="1050"/>
          </a:p>
        </p:txBody>
      </p:sp>
      <p:sp>
        <p:nvSpPr>
          <p:cNvPr id="16" name="TextBox 15">
            <a:extLst>
              <a:ext uri="{FF2B5EF4-FFF2-40B4-BE49-F238E27FC236}">
                <a16:creationId xmlns:a16="http://schemas.microsoft.com/office/drawing/2014/main" id="{83C0EF47-1CBB-41B3-5951-CCD87DF1CCA1}"/>
              </a:ext>
            </a:extLst>
          </p:cNvPr>
          <p:cNvSpPr txBox="1"/>
          <p:nvPr/>
        </p:nvSpPr>
        <p:spPr>
          <a:xfrm>
            <a:off x="4572000" y="3225354"/>
            <a:ext cx="3996607" cy="738664"/>
          </a:xfrm>
          <a:prstGeom prst="rect">
            <a:avLst/>
          </a:prstGeom>
          <a:noFill/>
        </p:spPr>
        <p:txBody>
          <a:bodyPr wrap="none" rtlCol="0">
            <a:spAutoFit/>
          </a:bodyPr>
          <a:lstStyle/>
          <a:p>
            <a:r>
              <a:rPr lang="nl-NL" sz="1050"/>
              <a:t>All strands quenched at ~4.5 ms. Fully developed quench front. </a:t>
            </a:r>
          </a:p>
          <a:p>
            <a:r>
              <a:rPr lang="nl-NL" sz="1050"/>
              <a:t>At 4.5 ms a peak is detected in QA signal</a:t>
            </a:r>
          </a:p>
          <a:p>
            <a:r>
              <a:rPr lang="nl-NL" sz="1050"/>
              <a:t>At 4.5 ms the slope changes to a linear slope, at &lt; 100 mV.</a:t>
            </a:r>
          </a:p>
          <a:p>
            <a:r>
              <a:rPr lang="nl-NL" sz="1050"/>
              <a:t>Note: this is a single turn quench.</a:t>
            </a:r>
            <a:endParaRPr lang="en-GB" sz="1050"/>
          </a:p>
        </p:txBody>
      </p:sp>
    </p:spTree>
    <p:extLst>
      <p:ext uri="{BB962C8B-B14F-4D97-AF65-F5344CB8AC3E}">
        <p14:creationId xmlns:p14="http://schemas.microsoft.com/office/powerpoint/2010/main" val="1505881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shot of a computer screen&#10;&#10;Description automatically generated">
            <a:extLst>
              <a:ext uri="{FF2B5EF4-FFF2-40B4-BE49-F238E27FC236}">
                <a16:creationId xmlns:a16="http://schemas.microsoft.com/office/drawing/2014/main" id="{6F4EAE0D-6869-AFFD-3793-25E7760B449D}"/>
              </a:ext>
            </a:extLst>
          </p:cNvPr>
          <p:cNvPicPr>
            <a:picLocks noChangeAspect="1"/>
          </p:cNvPicPr>
          <p:nvPr/>
        </p:nvPicPr>
        <p:blipFill rotWithShape="1">
          <a:blip r:embed="rId2"/>
          <a:srcRect l="4233" t="3479" r="66149" b="15295"/>
          <a:stretch/>
        </p:blipFill>
        <p:spPr>
          <a:xfrm>
            <a:off x="4059676" y="687843"/>
            <a:ext cx="1736945" cy="3668931"/>
          </a:xfrm>
          <a:prstGeom prst="rect">
            <a:avLst/>
          </a:prstGeom>
        </p:spPr>
      </p:pic>
      <p:pic>
        <p:nvPicPr>
          <p:cNvPr id="11" name="Picture 10" descr="A screenshot of a computer screen&#10;&#10;Description automatically generated">
            <a:extLst>
              <a:ext uri="{FF2B5EF4-FFF2-40B4-BE49-F238E27FC236}">
                <a16:creationId xmlns:a16="http://schemas.microsoft.com/office/drawing/2014/main" id="{A4918DE6-8BE8-2346-55F2-D95F62FC6EB7}"/>
              </a:ext>
            </a:extLst>
          </p:cNvPr>
          <p:cNvPicPr>
            <a:picLocks noChangeAspect="1"/>
          </p:cNvPicPr>
          <p:nvPr/>
        </p:nvPicPr>
        <p:blipFill rotWithShape="1">
          <a:blip r:embed="rId3"/>
          <a:srcRect l="4233" t="3479" r="66149" b="15295"/>
          <a:stretch/>
        </p:blipFill>
        <p:spPr>
          <a:xfrm>
            <a:off x="2215433" y="674488"/>
            <a:ext cx="1736945" cy="3668931"/>
          </a:xfrm>
          <a:prstGeom prst="rect">
            <a:avLst/>
          </a:prstGeom>
        </p:spPr>
      </p:pic>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A8A08915-8C91-4D3D-9F37-8074FE92A80C}"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3" name="Picture 2">
            <a:extLst>
              <a:ext uri="{FF2B5EF4-FFF2-40B4-BE49-F238E27FC236}">
                <a16:creationId xmlns:a16="http://schemas.microsoft.com/office/drawing/2014/main" id="{67E2FD74-3AEB-CF44-4ABC-BC68C6E33877}"/>
              </a:ext>
            </a:extLst>
          </p:cNvPr>
          <p:cNvPicPr>
            <a:picLocks noChangeAspect="1"/>
          </p:cNvPicPr>
          <p:nvPr/>
        </p:nvPicPr>
        <p:blipFill>
          <a:blip r:embed="rId4"/>
          <a:stretch>
            <a:fillRect/>
          </a:stretch>
        </p:blipFill>
        <p:spPr>
          <a:xfrm>
            <a:off x="61495" y="482600"/>
            <a:ext cx="1988285" cy="1614094"/>
          </a:xfrm>
          <a:prstGeom prst="rect">
            <a:avLst/>
          </a:prstGeom>
        </p:spPr>
      </p:pic>
      <p:sp>
        <p:nvSpPr>
          <p:cNvPr id="7" name="Title 1">
            <a:extLst>
              <a:ext uri="{FF2B5EF4-FFF2-40B4-BE49-F238E27FC236}">
                <a16:creationId xmlns:a16="http://schemas.microsoft.com/office/drawing/2014/main" id="{29784D6C-C49F-BA34-DC53-421CADE498EE}"/>
              </a:ext>
            </a:extLst>
          </p:cNvPr>
          <p:cNvSpPr>
            <a:spLocks noGrp="1"/>
          </p:cNvSpPr>
          <p:nvPr>
            <p:ph type="title"/>
          </p:nvPr>
        </p:nvSpPr>
        <p:spPr>
          <a:xfrm>
            <a:off x="0" y="-9030"/>
            <a:ext cx="8226854" cy="491630"/>
          </a:xfrm>
        </p:spPr>
        <p:txBody>
          <a:bodyPr>
            <a:noAutofit/>
          </a:bodyPr>
          <a:lstStyle/>
          <a:p>
            <a:r>
              <a:rPr lang="en-US" sz="2400"/>
              <a:t>Characteristics quenches in Q3a-P3 – Quench antenna</a:t>
            </a:r>
            <a:endParaRPr lang="en-GB" sz="2400" dirty="0"/>
          </a:p>
        </p:txBody>
      </p:sp>
      <p:cxnSp>
        <p:nvCxnSpPr>
          <p:cNvPr id="18" name="Straight Connector 17">
            <a:extLst>
              <a:ext uri="{FF2B5EF4-FFF2-40B4-BE49-F238E27FC236}">
                <a16:creationId xmlns:a16="http://schemas.microsoft.com/office/drawing/2014/main" id="{4EA0737F-8B49-99A3-4AE3-848CC4FFACFB}"/>
              </a:ext>
            </a:extLst>
          </p:cNvPr>
          <p:cNvCxnSpPr/>
          <p:nvPr/>
        </p:nvCxnSpPr>
        <p:spPr>
          <a:xfrm>
            <a:off x="3135796" y="2112171"/>
            <a:ext cx="0" cy="571394"/>
          </a:xfrm>
          <a:prstGeom prst="line">
            <a:avLst/>
          </a:prstGeom>
          <a:ln w="19050">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11E7139C-3A7A-0A3D-A2FA-66015FE2A3BE}"/>
              </a:ext>
            </a:extLst>
          </p:cNvPr>
          <p:cNvCxnSpPr/>
          <p:nvPr/>
        </p:nvCxnSpPr>
        <p:spPr>
          <a:xfrm>
            <a:off x="4967909" y="2102231"/>
            <a:ext cx="0" cy="571394"/>
          </a:xfrm>
          <a:prstGeom prst="line">
            <a:avLst/>
          </a:prstGeom>
          <a:ln w="19050">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6FE83E26-E76E-F2C4-AA04-72C6BFB955EC}"/>
              </a:ext>
            </a:extLst>
          </p:cNvPr>
          <p:cNvCxnSpPr/>
          <p:nvPr/>
        </p:nvCxnSpPr>
        <p:spPr>
          <a:xfrm>
            <a:off x="3321329" y="952606"/>
            <a:ext cx="0" cy="571394"/>
          </a:xfrm>
          <a:prstGeom prst="line">
            <a:avLst/>
          </a:prstGeom>
          <a:ln w="19050">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9007CBE4-EE42-4667-A583-D9FCF15DC4D6}"/>
              </a:ext>
            </a:extLst>
          </p:cNvPr>
          <p:cNvCxnSpPr/>
          <p:nvPr/>
        </p:nvCxnSpPr>
        <p:spPr>
          <a:xfrm>
            <a:off x="5153442" y="942666"/>
            <a:ext cx="0" cy="571394"/>
          </a:xfrm>
          <a:prstGeom prst="line">
            <a:avLst/>
          </a:prstGeom>
          <a:ln w="19050">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97E0F6E9-CE76-1ED3-0E98-E0C095052E50}"/>
              </a:ext>
            </a:extLst>
          </p:cNvPr>
          <p:cNvSpPr txBox="1"/>
          <p:nvPr/>
        </p:nvSpPr>
        <p:spPr>
          <a:xfrm>
            <a:off x="2593324" y="433464"/>
            <a:ext cx="1204176" cy="261610"/>
          </a:xfrm>
          <a:prstGeom prst="rect">
            <a:avLst/>
          </a:prstGeom>
          <a:noFill/>
        </p:spPr>
        <p:txBody>
          <a:bodyPr wrap="none" rtlCol="0">
            <a:spAutoFit/>
          </a:bodyPr>
          <a:lstStyle/>
          <a:p>
            <a:r>
              <a:rPr lang="nl-NL" sz="1100"/>
              <a:t>CD1 – quench 4</a:t>
            </a:r>
            <a:endParaRPr lang="en-GB" sz="1100"/>
          </a:p>
        </p:txBody>
      </p:sp>
      <p:sp>
        <p:nvSpPr>
          <p:cNvPr id="23" name="TextBox 22">
            <a:extLst>
              <a:ext uri="{FF2B5EF4-FFF2-40B4-BE49-F238E27FC236}">
                <a16:creationId xmlns:a16="http://schemas.microsoft.com/office/drawing/2014/main" id="{A0B9B55D-BB51-D49D-9763-D818D383B49D}"/>
              </a:ext>
            </a:extLst>
          </p:cNvPr>
          <p:cNvSpPr txBox="1"/>
          <p:nvPr/>
        </p:nvSpPr>
        <p:spPr>
          <a:xfrm>
            <a:off x="4455637" y="426234"/>
            <a:ext cx="1204176" cy="261610"/>
          </a:xfrm>
          <a:prstGeom prst="rect">
            <a:avLst/>
          </a:prstGeom>
          <a:noFill/>
        </p:spPr>
        <p:txBody>
          <a:bodyPr wrap="none" rtlCol="0">
            <a:spAutoFit/>
          </a:bodyPr>
          <a:lstStyle/>
          <a:p>
            <a:r>
              <a:rPr lang="nl-NL" sz="1100"/>
              <a:t>CD2 – quench 1</a:t>
            </a:r>
            <a:endParaRPr lang="en-GB" sz="1100"/>
          </a:p>
        </p:txBody>
      </p:sp>
      <p:cxnSp>
        <p:nvCxnSpPr>
          <p:cNvPr id="17" name="Straight Arrow Connector 16">
            <a:extLst>
              <a:ext uri="{FF2B5EF4-FFF2-40B4-BE49-F238E27FC236}">
                <a16:creationId xmlns:a16="http://schemas.microsoft.com/office/drawing/2014/main" id="{90AC67DA-8AF2-342B-2020-105A1105E65C}"/>
              </a:ext>
            </a:extLst>
          </p:cNvPr>
          <p:cNvCxnSpPr>
            <a:cxnSpLocks/>
          </p:cNvCxnSpPr>
          <p:nvPr/>
        </p:nvCxnSpPr>
        <p:spPr>
          <a:xfrm flipH="1">
            <a:off x="5182756" y="1144175"/>
            <a:ext cx="949687" cy="55332"/>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B2425B64-DC7B-6C2C-7219-56C61E7C7F44}"/>
              </a:ext>
            </a:extLst>
          </p:cNvPr>
          <p:cNvCxnSpPr>
            <a:cxnSpLocks/>
          </p:cNvCxnSpPr>
          <p:nvPr/>
        </p:nvCxnSpPr>
        <p:spPr>
          <a:xfrm flipH="1">
            <a:off x="4928148" y="1349419"/>
            <a:ext cx="1204295" cy="891855"/>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D8797A77-4755-3ABD-F4EF-8419C60FE8E0}"/>
              </a:ext>
            </a:extLst>
          </p:cNvPr>
          <p:cNvCxnSpPr>
            <a:cxnSpLocks/>
          </p:cNvCxnSpPr>
          <p:nvPr/>
        </p:nvCxnSpPr>
        <p:spPr>
          <a:xfrm flipH="1">
            <a:off x="5219700" y="1429120"/>
            <a:ext cx="912743" cy="2257055"/>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9657DEF1-0E1B-0514-A0AD-E25DA19B1C77}"/>
              </a:ext>
            </a:extLst>
          </p:cNvPr>
          <p:cNvSpPr txBox="1"/>
          <p:nvPr/>
        </p:nvSpPr>
        <p:spPr>
          <a:xfrm>
            <a:off x="6247209" y="853428"/>
            <a:ext cx="2792430" cy="646331"/>
          </a:xfrm>
          <a:prstGeom prst="rect">
            <a:avLst/>
          </a:prstGeom>
          <a:noFill/>
        </p:spPr>
        <p:txBody>
          <a:bodyPr wrap="square" rtlCol="0">
            <a:spAutoFit/>
          </a:bodyPr>
          <a:lstStyle/>
          <a:p>
            <a:r>
              <a:rPr lang="nl-NL" sz="900"/>
              <a:t>Reaching a peak in the Quench Antenna signals, and reaching the end of voltage acceleration, suggests that the initial quench development phase is over.  </a:t>
            </a:r>
          </a:p>
        </p:txBody>
      </p:sp>
      <p:sp>
        <p:nvSpPr>
          <p:cNvPr id="36" name="TextBox 35">
            <a:extLst>
              <a:ext uri="{FF2B5EF4-FFF2-40B4-BE49-F238E27FC236}">
                <a16:creationId xmlns:a16="http://schemas.microsoft.com/office/drawing/2014/main" id="{B09FECEE-BBF4-975C-E163-70A4E80AB9E7}"/>
              </a:ext>
            </a:extLst>
          </p:cNvPr>
          <p:cNvSpPr txBox="1"/>
          <p:nvPr/>
        </p:nvSpPr>
        <p:spPr>
          <a:xfrm>
            <a:off x="32682" y="2731198"/>
            <a:ext cx="2034417" cy="923330"/>
          </a:xfrm>
          <a:prstGeom prst="rect">
            <a:avLst/>
          </a:prstGeom>
          <a:noFill/>
        </p:spPr>
        <p:txBody>
          <a:bodyPr wrap="square" rtlCol="0">
            <a:spAutoFit/>
          </a:bodyPr>
          <a:lstStyle/>
          <a:p>
            <a:r>
              <a:rPr lang="nl-NL" sz="900"/>
              <a:t>The fast continuation of Quench Antenna signal and voltage rise in the earlier quench suggests that additional turns start quenching too, even if the quench start show identical behavior. </a:t>
            </a:r>
          </a:p>
        </p:txBody>
      </p:sp>
      <p:sp>
        <p:nvSpPr>
          <p:cNvPr id="37" name="TextBox 36">
            <a:extLst>
              <a:ext uri="{FF2B5EF4-FFF2-40B4-BE49-F238E27FC236}">
                <a16:creationId xmlns:a16="http://schemas.microsoft.com/office/drawing/2014/main" id="{C6D206D8-F311-4903-05C3-3A905810C394}"/>
              </a:ext>
            </a:extLst>
          </p:cNvPr>
          <p:cNvSpPr txBox="1"/>
          <p:nvPr/>
        </p:nvSpPr>
        <p:spPr>
          <a:xfrm>
            <a:off x="6247209" y="3192863"/>
            <a:ext cx="2792430" cy="646331"/>
          </a:xfrm>
          <a:prstGeom prst="rect">
            <a:avLst/>
          </a:prstGeom>
          <a:noFill/>
        </p:spPr>
        <p:txBody>
          <a:bodyPr wrap="square" rtlCol="0">
            <a:spAutoFit/>
          </a:bodyPr>
          <a:lstStyle/>
          <a:p>
            <a:r>
              <a:rPr lang="nl-NL" sz="900"/>
              <a:t>Reaching 300 mV within 4 ms, and having 300 mV at the moment the quench has developped in all strands suggests that a 3 times longer segment than normal is quenched (very fast propagation).</a:t>
            </a:r>
          </a:p>
        </p:txBody>
      </p:sp>
      <p:cxnSp>
        <p:nvCxnSpPr>
          <p:cNvPr id="38" name="Straight Arrow Connector 37">
            <a:extLst>
              <a:ext uri="{FF2B5EF4-FFF2-40B4-BE49-F238E27FC236}">
                <a16:creationId xmlns:a16="http://schemas.microsoft.com/office/drawing/2014/main" id="{E170365A-B35B-1D85-D0F1-E8EE9CE6986C}"/>
              </a:ext>
            </a:extLst>
          </p:cNvPr>
          <p:cNvCxnSpPr>
            <a:cxnSpLocks/>
          </p:cNvCxnSpPr>
          <p:nvPr/>
        </p:nvCxnSpPr>
        <p:spPr>
          <a:xfrm flipH="1">
            <a:off x="5301771" y="3493604"/>
            <a:ext cx="984729" cy="239753"/>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A2F91C5D-4660-2397-045E-664F28C9F223}"/>
              </a:ext>
            </a:extLst>
          </p:cNvPr>
          <p:cNvCxnSpPr/>
          <p:nvPr/>
        </p:nvCxnSpPr>
        <p:spPr>
          <a:xfrm flipV="1">
            <a:off x="2108135" y="2790825"/>
            <a:ext cx="1249428" cy="255982"/>
          </a:xfrm>
          <a:prstGeom prst="straightConnector1">
            <a:avLst/>
          </a:prstGeom>
          <a:ln>
            <a:solidFill>
              <a:schemeClr val="accent6"/>
            </a:solidFill>
            <a:tailEnd type="triangle"/>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96ECA480-1F77-2893-F2C2-E9DBC19D4CE8}"/>
              </a:ext>
            </a:extLst>
          </p:cNvPr>
          <p:cNvCxnSpPr>
            <a:cxnSpLocks/>
          </p:cNvCxnSpPr>
          <p:nvPr/>
        </p:nvCxnSpPr>
        <p:spPr>
          <a:xfrm>
            <a:off x="2100667" y="3098574"/>
            <a:ext cx="1394908" cy="268514"/>
          </a:xfrm>
          <a:prstGeom prst="straightConnector1">
            <a:avLst/>
          </a:prstGeom>
          <a:ln>
            <a:solidFill>
              <a:schemeClr val="accent6"/>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61060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57" name="Picture 56">
            <a:extLst>
              <a:ext uri="{FF2B5EF4-FFF2-40B4-BE49-F238E27FC236}">
                <a16:creationId xmlns:a16="http://schemas.microsoft.com/office/drawing/2014/main" id="{E3A9CC13-9218-E25F-B352-474DB234BA0B}"/>
              </a:ext>
            </a:extLst>
          </p:cNvPr>
          <p:cNvPicPr>
            <a:picLocks noChangeAspect="1"/>
          </p:cNvPicPr>
          <p:nvPr/>
        </p:nvPicPr>
        <p:blipFill>
          <a:blip r:embed="rId2"/>
          <a:stretch>
            <a:fillRect/>
          </a:stretch>
        </p:blipFill>
        <p:spPr>
          <a:xfrm>
            <a:off x="0" y="0"/>
            <a:ext cx="6663274" cy="5143500"/>
          </a:xfrm>
          <a:prstGeom prst="rect">
            <a:avLst/>
          </a:prstGeom>
        </p:spPr>
      </p:pic>
      <p:sp>
        <p:nvSpPr>
          <p:cNvPr id="58" name="TextBox 57">
            <a:extLst>
              <a:ext uri="{FF2B5EF4-FFF2-40B4-BE49-F238E27FC236}">
                <a16:creationId xmlns:a16="http://schemas.microsoft.com/office/drawing/2014/main" id="{189BED31-1DB5-9D6C-8A86-A5773E0A97F3}"/>
              </a:ext>
            </a:extLst>
          </p:cNvPr>
          <p:cNvSpPr txBox="1"/>
          <p:nvPr/>
        </p:nvSpPr>
        <p:spPr>
          <a:xfrm>
            <a:off x="6758940" y="114478"/>
            <a:ext cx="2194560" cy="1754326"/>
          </a:xfrm>
          <a:prstGeom prst="rect">
            <a:avLst/>
          </a:prstGeom>
          <a:noFill/>
        </p:spPr>
        <p:txBody>
          <a:bodyPr wrap="square" rtlCol="0">
            <a:spAutoFit/>
          </a:bodyPr>
          <a:lstStyle/>
          <a:p>
            <a:r>
              <a:rPr lang="nl-NL" sz="1200"/>
              <a:t>In cool down 1 in total 54 hours of powering was done from 17 June to 2 July 2024.</a:t>
            </a:r>
          </a:p>
          <a:p>
            <a:endParaRPr lang="nl-NL" sz="1200"/>
          </a:p>
          <a:p>
            <a:endParaRPr lang="nl-NL" sz="1200"/>
          </a:p>
          <a:p>
            <a:r>
              <a:rPr lang="nl-NL" sz="1200"/>
              <a:t>The quenches 2 and 3 at 1.9 K at nominal current of 16.23 kA triggered additional measurements. </a:t>
            </a:r>
            <a:endParaRPr lang="en-GB" sz="1200"/>
          </a:p>
        </p:txBody>
      </p:sp>
    </p:spTree>
    <p:extLst>
      <p:ext uri="{BB962C8B-B14F-4D97-AF65-F5344CB8AC3E}">
        <p14:creationId xmlns:p14="http://schemas.microsoft.com/office/powerpoint/2010/main" val="25287966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14</a:t>
            </a:fld>
            <a:endParaRPr lang="en-US" dirty="0"/>
          </a:p>
        </p:txBody>
      </p:sp>
      <p:sp>
        <p:nvSpPr>
          <p:cNvPr id="2" name="TextBox 1">
            <a:extLst>
              <a:ext uri="{FF2B5EF4-FFF2-40B4-BE49-F238E27FC236}">
                <a16:creationId xmlns:a16="http://schemas.microsoft.com/office/drawing/2014/main" id="{1767265C-2AB8-1B00-15AA-B8E90C760352}"/>
              </a:ext>
            </a:extLst>
          </p:cNvPr>
          <p:cNvSpPr txBox="1"/>
          <p:nvPr/>
        </p:nvSpPr>
        <p:spPr>
          <a:xfrm>
            <a:off x="6758940" y="114478"/>
            <a:ext cx="2194560" cy="1200329"/>
          </a:xfrm>
          <a:prstGeom prst="rect">
            <a:avLst/>
          </a:prstGeom>
          <a:noFill/>
        </p:spPr>
        <p:txBody>
          <a:bodyPr wrap="square" rtlCol="0">
            <a:spAutoFit/>
          </a:bodyPr>
          <a:lstStyle/>
          <a:p>
            <a:r>
              <a:rPr lang="nl-NL" sz="1200"/>
              <a:t>Cooldown 2 powering was performed for ~200 hours from 22 August to 11 September. </a:t>
            </a:r>
          </a:p>
          <a:p>
            <a:endParaRPr lang="nl-NL" sz="1200"/>
          </a:p>
          <a:p>
            <a:endParaRPr lang="en-GB" sz="1200"/>
          </a:p>
        </p:txBody>
      </p:sp>
      <p:pic>
        <p:nvPicPr>
          <p:cNvPr id="24" name="Picture 23">
            <a:extLst>
              <a:ext uri="{FF2B5EF4-FFF2-40B4-BE49-F238E27FC236}">
                <a16:creationId xmlns:a16="http://schemas.microsoft.com/office/drawing/2014/main" id="{914131F5-6371-3490-BD65-68C7BCEECB81}"/>
              </a:ext>
            </a:extLst>
          </p:cNvPr>
          <p:cNvPicPr>
            <a:picLocks noChangeAspect="1"/>
          </p:cNvPicPr>
          <p:nvPr/>
        </p:nvPicPr>
        <p:blipFill>
          <a:blip r:embed="rId2"/>
          <a:stretch>
            <a:fillRect/>
          </a:stretch>
        </p:blipFill>
        <p:spPr>
          <a:xfrm>
            <a:off x="-30958" y="0"/>
            <a:ext cx="6749988" cy="5143500"/>
          </a:xfrm>
          <a:prstGeom prst="rect">
            <a:avLst/>
          </a:prstGeom>
        </p:spPr>
      </p:pic>
    </p:spTree>
    <p:extLst>
      <p:ext uri="{BB962C8B-B14F-4D97-AF65-F5344CB8AC3E}">
        <p14:creationId xmlns:p14="http://schemas.microsoft.com/office/powerpoint/2010/main" val="2257935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13" name="Picture 12">
            <a:extLst>
              <a:ext uri="{FF2B5EF4-FFF2-40B4-BE49-F238E27FC236}">
                <a16:creationId xmlns:a16="http://schemas.microsoft.com/office/drawing/2014/main" id="{4A9D5260-A026-2221-6247-D281D9E520FB}"/>
              </a:ext>
            </a:extLst>
          </p:cNvPr>
          <p:cNvPicPr>
            <a:picLocks noChangeAspect="1"/>
          </p:cNvPicPr>
          <p:nvPr/>
        </p:nvPicPr>
        <p:blipFill>
          <a:blip r:embed="rId2"/>
          <a:stretch>
            <a:fillRect/>
          </a:stretch>
        </p:blipFill>
        <p:spPr>
          <a:xfrm>
            <a:off x="0" y="1187"/>
            <a:ext cx="6839712" cy="5143500"/>
          </a:xfrm>
          <a:prstGeom prst="rect">
            <a:avLst/>
          </a:prstGeom>
        </p:spPr>
      </p:pic>
      <p:sp>
        <p:nvSpPr>
          <p:cNvPr id="14" name="TextBox 13">
            <a:extLst>
              <a:ext uri="{FF2B5EF4-FFF2-40B4-BE49-F238E27FC236}">
                <a16:creationId xmlns:a16="http://schemas.microsoft.com/office/drawing/2014/main" id="{73087424-DB33-E7EA-20C7-AF46C64C2DD3}"/>
              </a:ext>
            </a:extLst>
          </p:cNvPr>
          <p:cNvSpPr txBox="1"/>
          <p:nvPr/>
        </p:nvSpPr>
        <p:spPr>
          <a:xfrm>
            <a:off x="6758940" y="114478"/>
            <a:ext cx="2194560" cy="646331"/>
          </a:xfrm>
          <a:prstGeom prst="rect">
            <a:avLst/>
          </a:prstGeom>
          <a:noFill/>
        </p:spPr>
        <p:txBody>
          <a:bodyPr wrap="square" rtlCol="0">
            <a:spAutoFit/>
          </a:bodyPr>
          <a:lstStyle/>
          <a:p>
            <a:r>
              <a:rPr lang="nl-NL" sz="1200"/>
              <a:t>Cooldown 2 powering part 2</a:t>
            </a:r>
          </a:p>
          <a:p>
            <a:endParaRPr lang="nl-NL" sz="1200"/>
          </a:p>
          <a:p>
            <a:endParaRPr lang="en-GB" sz="1200"/>
          </a:p>
        </p:txBody>
      </p:sp>
    </p:spTree>
    <p:extLst>
      <p:ext uri="{BB962C8B-B14F-4D97-AF65-F5344CB8AC3E}">
        <p14:creationId xmlns:p14="http://schemas.microsoft.com/office/powerpoint/2010/main" val="35198854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18" name="Picture 17">
            <a:extLst>
              <a:ext uri="{FF2B5EF4-FFF2-40B4-BE49-F238E27FC236}">
                <a16:creationId xmlns:a16="http://schemas.microsoft.com/office/drawing/2014/main" id="{217F6A35-A35E-81AD-CC3E-AF925FF28919}"/>
              </a:ext>
            </a:extLst>
          </p:cNvPr>
          <p:cNvPicPr>
            <a:picLocks noChangeAspect="1"/>
          </p:cNvPicPr>
          <p:nvPr/>
        </p:nvPicPr>
        <p:blipFill>
          <a:blip r:embed="rId2"/>
          <a:stretch>
            <a:fillRect/>
          </a:stretch>
        </p:blipFill>
        <p:spPr>
          <a:xfrm>
            <a:off x="2569" y="0"/>
            <a:ext cx="6627987" cy="5143500"/>
          </a:xfrm>
          <a:prstGeom prst="rect">
            <a:avLst/>
          </a:prstGeom>
        </p:spPr>
      </p:pic>
      <p:sp>
        <p:nvSpPr>
          <p:cNvPr id="19" name="TextBox 18">
            <a:extLst>
              <a:ext uri="{FF2B5EF4-FFF2-40B4-BE49-F238E27FC236}">
                <a16:creationId xmlns:a16="http://schemas.microsoft.com/office/drawing/2014/main" id="{4923B68F-A829-DD78-ED2D-6922399D6010}"/>
              </a:ext>
            </a:extLst>
          </p:cNvPr>
          <p:cNvSpPr txBox="1"/>
          <p:nvPr/>
        </p:nvSpPr>
        <p:spPr>
          <a:xfrm>
            <a:off x="6758940" y="114478"/>
            <a:ext cx="2194560" cy="646331"/>
          </a:xfrm>
          <a:prstGeom prst="rect">
            <a:avLst/>
          </a:prstGeom>
          <a:noFill/>
        </p:spPr>
        <p:txBody>
          <a:bodyPr wrap="square" rtlCol="0">
            <a:spAutoFit/>
          </a:bodyPr>
          <a:lstStyle/>
          <a:p>
            <a:r>
              <a:rPr lang="nl-NL" sz="1200"/>
              <a:t>Cooldown 2 powering part 3</a:t>
            </a:r>
          </a:p>
          <a:p>
            <a:endParaRPr lang="nl-NL" sz="1200"/>
          </a:p>
          <a:p>
            <a:endParaRPr lang="en-GB" sz="1200"/>
          </a:p>
        </p:txBody>
      </p:sp>
    </p:spTree>
    <p:extLst>
      <p:ext uri="{BB962C8B-B14F-4D97-AF65-F5344CB8AC3E}">
        <p14:creationId xmlns:p14="http://schemas.microsoft.com/office/powerpoint/2010/main" val="3446343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17</a:t>
            </a:fld>
            <a:endParaRPr lang="en-US" dirty="0"/>
          </a:p>
        </p:txBody>
      </p:sp>
      <p:sp>
        <p:nvSpPr>
          <p:cNvPr id="21" name="TextBox 20">
            <a:extLst>
              <a:ext uri="{FF2B5EF4-FFF2-40B4-BE49-F238E27FC236}">
                <a16:creationId xmlns:a16="http://schemas.microsoft.com/office/drawing/2014/main" id="{4A7C4A9F-0182-A685-B2F5-3D0FB18ADEB5}"/>
              </a:ext>
            </a:extLst>
          </p:cNvPr>
          <p:cNvSpPr txBox="1"/>
          <p:nvPr/>
        </p:nvSpPr>
        <p:spPr>
          <a:xfrm>
            <a:off x="6758940" y="114478"/>
            <a:ext cx="2194560" cy="646331"/>
          </a:xfrm>
          <a:prstGeom prst="rect">
            <a:avLst/>
          </a:prstGeom>
          <a:noFill/>
        </p:spPr>
        <p:txBody>
          <a:bodyPr wrap="square" rtlCol="0">
            <a:spAutoFit/>
          </a:bodyPr>
          <a:lstStyle/>
          <a:p>
            <a:r>
              <a:rPr lang="nl-NL" sz="1200"/>
              <a:t>Cooldown 2 powering part 4</a:t>
            </a:r>
          </a:p>
          <a:p>
            <a:endParaRPr lang="nl-NL" sz="1200"/>
          </a:p>
          <a:p>
            <a:endParaRPr lang="en-GB" sz="1200"/>
          </a:p>
        </p:txBody>
      </p:sp>
      <p:pic>
        <p:nvPicPr>
          <p:cNvPr id="23" name="Picture 22">
            <a:extLst>
              <a:ext uri="{FF2B5EF4-FFF2-40B4-BE49-F238E27FC236}">
                <a16:creationId xmlns:a16="http://schemas.microsoft.com/office/drawing/2014/main" id="{F22AA654-0E07-EF8C-3FB5-72427D7B9007}"/>
              </a:ext>
            </a:extLst>
          </p:cNvPr>
          <p:cNvPicPr>
            <a:picLocks noChangeAspect="1"/>
          </p:cNvPicPr>
          <p:nvPr/>
        </p:nvPicPr>
        <p:blipFill>
          <a:blip r:embed="rId2"/>
          <a:stretch>
            <a:fillRect/>
          </a:stretch>
        </p:blipFill>
        <p:spPr>
          <a:xfrm>
            <a:off x="0" y="0"/>
            <a:ext cx="6661927" cy="5143500"/>
          </a:xfrm>
          <a:prstGeom prst="rect">
            <a:avLst/>
          </a:prstGeom>
        </p:spPr>
      </p:pic>
    </p:spTree>
    <p:extLst>
      <p:ext uri="{BB962C8B-B14F-4D97-AF65-F5344CB8AC3E}">
        <p14:creationId xmlns:p14="http://schemas.microsoft.com/office/powerpoint/2010/main" val="16923134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9AFC965-8386-3675-093C-194E0A346985}"/>
              </a:ext>
            </a:extLst>
          </p:cNvPr>
          <p:cNvSpPr>
            <a:spLocks noGrp="1"/>
          </p:cNvSpPr>
          <p:nvPr>
            <p:ph type="dt" sz="half" idx="2"/>
          </p:nvPr>
        </p:nvSpPr>
        <p:spPr/>
        <p:txBody>
          <a:bodyPr/>
          <a:lstStyle/>
          <a:p>
            <a:fld id="{DA8C7D35-1074-4CD3-B504-E7614F6419D0}" type="datetime1">
              <a:rPr lang="en-US" smtClean="0"/>
              <a:t>9/17/2024</a:t>
            </a:fld>
            <a:endParaRPr lang="en-US" dirty="0"/>
          </a:p>
        </p:txBody>
      </p:sp>
      <p:sp>
        <p:nvSpPr>
          <p:cNvPr id="5" name="Footer Placeholder 4">
            <a:extLst>
              <a:ext uri="{FF2B5EF4-FFF2-40B4-BE49-F238E27FC236}">
                <a16:creationId xmlns:a16="http://schemas.microsoft.com/office/drawing/2014/main" id="{21F904EA-987D-16D8-D5A7-F719B5DF4326}"/>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3884E2A7-6D94-E915-A7AA-9610ED61B81D}"/>
              </a:ext>
            </a:extLst>
          </p:cNvPr>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8" name="Picture 7" descr="A screenshot of a graph&#10;&#10;Description automatically generated">
            <a:extLst>
              <a:ext uri="{FF2B5EF4-FFF2-40B4-BE49-F238E27FC236}">
                <a16:creationId xmlns:a16="http://schemas.microsoft.com/office/drawing/2014/main" id="{2495ED22-7961-C738-8E1C-51F529438C8A}"/>
              </a:ext>
            </a:extLst>
          </p:cNvPr>
          <p:cNvPicPr>
            <a:picLocks noChangeAspect="1"/>
          </p:cNvPicPr>
          <p:nvPr/>
        </p:nvPicPr>
        <p:blipFill>
          <a:blip r:embed="rId2"/>
          <a:stretch>
            <a:fillRect/>
          </a:stretch>
        </p:blipFill>
        <p:spPr>
          <a:xfrm>
            <a:off x="0" y="0"/>
            <a:ext cx="6677978" cy="5143500"/>
          </a:xfrm>
          <a:prstGeom prst="rect">
            <a:avLst/>
          </a:prstGeom>
        </p:spPr>
      </p:pic>
      <p:sp>
        <p:nvSpPr>
          <p:cNvPr id="22" name="TextBox 21">
            <a:extLst>
              <a:ext uri="{FF2B5EF4-FFF2-40B4-BE49-F238E27FC236}">
                <a16:creationId xmlns:a16="http://schemas.microsoft.com/office/drawing/2014/main" id="{AAEE63F3-7C6D-B14D-495F-72C933A93987}"/>
              </a:ext>
            </a:extLst>
          </p:cNvPr>
          <p:cNvSpPr txBox="1"/>
          <p:nvPr/>
        </p:nvSpPr>
        <p:spPr>
          <a:xfrm>
            <a:off x="4691686" y="2489464"/>
            <a:ext cx="4101594" cy="1785104"/>
          </a:xfrm>
          <a:prstGeom prst="rect">
            <a:avLst/>
          </a:prstGeom>
          <a:solidFill>
            <a:schemeClr val="bg1"/>
          </a:solidFill>
          <a:ln>
            <a:solidFill>
              <a:schemeClr val="tx1"/>
            </a:solidFill>
          </a:ln>
        </p:spPr>
        <p:txBody>
          <a:bodyPr wrap="square" rtlCol="0">
            <a:spAutoFit/>
          </a:bodyPr>
          <a:lstStyle/>
          <a:p>
            <a:r>
              <a:rPr lang="nl-NL" sz="1100"/>
              <a:t>The long powering runs were possible due to changes in procedures, allowing running tests automated during nights and weekends.  </a:t>
            </a:r>
          </a:p>
          <a:p>
            <a:endParaRPr lang="nl-NL" sz="1100"/>
          </a:p>
          <a:p>
            <a:r>
              <a:rPr lang="en-GB" sz="1100"/>
              <a:t>Note: For Q2 magnets we were also bound for the duration of a powering run to a working day (~ 8 hours), but this will be changed for future magnets. </a:t>
            </a:r>
          </a:p>
          <a:p>
            <a:endParaRPr lang="en-GB" sz="1100"/>
          </a:p>
          <a:p>
            <a:r>
              <a:rPr lang="en-GB" sz="1100"/>
              <a:t>Note: 200 hours is still far from yearly stable operation needs for the HL-LHC</a:t>
            </a:r>
          </a:p>
        </p:txBody>
      </p:sp>
    </p:spTree>
    <p:extLst>
      <p:ext uri="{BB962C8B-B14F-4D97-AF65-F5344CB8AC3E}">
        <p14:creationId xmlns:p14="http://schemas.microsoft.com/office/powerpoint/2010/main" val="19059817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D1E72E9-EDF7-0787-9F97-CE3591121069}"/>
              </a:ext>
            </a:extLst>
          </p:cNvPr>
          <p:cNvSpPr>
            <a:spLocks noGrp="1"/>
          </p:cNvSpPr>
          <p:nvPr>
            <p:ph type="dt" sz="half" idx="2"/>
          </p:nvPr>
        </p:nvSpPr>
        <p:spPr/>
        <p:txBody>
          <a:bodyPr/>
          <a:lstStyle/>
          <a:p>
            <a:fld id="{DA8C7D35-1074-4CD3-B504-E7614F6419D0}" type="datetime1">
              <a:rPr lang="en-US" smtClean="0"/>
              <a:t>9/17/2024</a:t>
            </a:fld>
            <a:endParaRPr lang="en-US" dirty="0"/>
          </a:p>
        </p:txBody>
      </p:sp>
      <p:sp>
        <p:nvSpPr>
          <p:cNvPr id="5" name="Footer Placeholder 4">
            <a:extLst>
              <a:ext uri="{FF2B5EF4-FFF2-40B4-BE49-F238E27FC236}">
                <a16:creationId xmlns:a16="http://schemas.microsoft.com/office/drawing/2014/main" id="{FE56E2CA-77ED-8F23-349E-D42C987041E7}"/>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EF2857C9-6125-5E96-4C87-E03784377352}"/>
              </a:ext>
            </a:extLst>
          </p:cNvPr>
          <p:cNvSpPr>
            <a:spLocks noGrp="1"/>
          </p:cNvSpPr>
          <p:nvPr>
            <p:ph type="sldNum" sz="quarter" idx="4"/>
          </p:nvPr>
        </p:nvSpPr>
        <p:spPr/>
        <p:txBody>
          <a:bodyPr/>
          <a:lstStyle/>
          <a:p>
            <a:fld id="{17918391-D411-FE40-AAD7-861AE5233E0E}" type="slidenum">
              <a:rPr lang="en-US" smtClean="0"/>
              <a:pPr/>
              <a:t>19</a:t>
            </a:fld>
            <a:endParaRPr lang="en-US" dirty="0"/>
          </a:p>
        </p:txBody>
      </p:sp>
      <p:sp>
        <p:nvSpPr>
          <p:cNvPr id="7" name="TextBox 6">
            <a:extLst>
              <a:ext uri="{FF2B5EF4-FFF2-40B4-BE49-F238E27FC236}">
                <a16:creationId xmlns:a16="http://schemas.microsoft.com/office/drawing/2014/main" id="{55C194EC-5D2C-8BC2-9751-91DD6062809E}"/>
              </a:ext>
            </a:extLst>
          </p:cNvPr>
          <p:cNvSpPr txBox="1"/>
          <p:nvPr/>
        </p:nvSpPr>
        <p:spPr>
          <a:xfrm>
            <a:off x="54736" y="81446"/>
            <a:ext cx="6930102" cy="369332"/>
          </a:xfrm>
          <a:prstGeom prst="rect">
            <a:avLst/>
          </a:prstGeom>
          <a:noFill/>
        </p:spPr>
        <p:txBody>
          <a:bodyPr wrap="none" rtlCol="0">
            <a:spAutoFit/>
          </a:bodyPr>
          <a:lstStyle/>
          <a:p>
            <a:r>
              <a:rPr lang="nl-NL"/>
              <a:t>Flattop quenches with fast quench propagation, some background:</a:t>
            </a:r>
            <a:endParaRPr lang="en-GB"/>
          </a:p>
        </p:txBody>
      </p:sp>
      <p:sp>
        <p:nvSpPr>
          <p:cNvPr id="11" name="TextBox 10">
            <a:extLst>
              <a:ext uri="{FF2B5EF4-FFF2-40B4-BE49-F238E27FC236}">
                <a16:creationId xmlns:a16="http://schemas.microsoft.com/office/drawing/2014/main" id="{2CBE5836-BD5A-C21E-03C3-DC05EC0D9E2E}"/>
              </a:ext>
            </a:extLst>
          </p:cNvPr>
          <p:cNvSpPr txBox="1"/>
          <p:nvPr/>
        </p:nvSpPr>
        <p:spPr>
          <a:xfrm>
            <a:off x="54733" y="714986"/>
            <a:ext cx="8303201" cy="3323987"/>
          </a:xfrm>
          <a:prstGeom prst="rect">
            <a:avLst/>
          </a:prstGeom>
          <a:noFill/>
        </p:spPr>
        <p:txBody>
          <a:bodyPr wrap="square" rtlCol="0">
            <a:spAutoFit/>
          </a:bodyPr>
          <a:lstStyle/>
          <a:p>
            <a:r>
              <a:rPr lang="nl-NL" sz="1400"/>
              <a:t>Very fast quench propagation velocity can be explained by strands that are saturated, causing a propagation velocity of ~3 times higher. </a:t>
            </a:r>
            <a:r>
              <a:rPr lang="nl-NL" sz="1400" i="1">
                <a:solidFill>
                  <a:srgbClr val="00B050"/>
                </a:solidFill>
                <a:latin typeface="Times New Roman" panose="02020603050405020304" pitchFamily="18" charset="0"/>
                <a:cs typeface="Times New Roman" panose="02020603050405020304" pitchFamily="18" charset="0"/>
              </a:rPr>
              <a:t>R. Keijzer et al., Effect of Strand Damage in Nb</a:t>
            </a:r>
            <a:r>
              <a:rPr lang="nl-NL" sz="1400" i="1" baseline="-25000">
                <a:solidFill>
                  <a:srgbClr val="00B050"/>
                </a:solidFill>
                <a:latin typeface="Times New Roman" panose="02020603050405020304" pitchFamily="18" charset="0"/>
                <a:cs typeface="Times New Roman" panose="02020603050405020304" pitchFamily="18" charset="0"/>
              </a:rPr>
              <a:t>3</a:t>
            </a:r>
            <a:r>
              <a:rPr lang="nl-NL" sz="1400" i="1">
                <a:solidFill>
                  <a:srgbClr val="00B050"/>
                </a:solidFill>
                <a:latin typeface="Times New Roman" panose="02020603050405020304" pitchFamily="18" charset="0"/>
                <a:cs typeface="Times New Roman" panose="02020603050405020304" pitchFamily="18" charset="0"/>
              </a:rPr>
              <a:t>Sn Rutherford Cables on the Quench Propagation in Accelerator Magnet, Trans. Appl. Supercond., Vol 33, No. 5., August 2023</a:t>
            </a:r>
          </a:p>
          <a:p>
            <a:r>
              <a:rPr lang="nl-NL" sz="1400"/>
              <a:t> </a:t>
            </a:r>
          </a:p>
          <a:p>
            <a:r>
              <a:rPr lang="nl-NL" sz="1400"/>
              <a:t>Saturated strands can be explained by slow processes of current redistribution around defects in a conductor. Depending on the distance to the defect this takes minutes to hours. </a:t>
            </a:r>
            <a:r>
              <a:rPr lang="en-GB" sz="1400" i="1">
                <a:solidFill>
                  <a:srgbClr val="00B050"/>
                </a:solidFill>
                <a:latin typeface="Times New Roman" panose="02020603050405020304" pitchFamily="18" charset="0"/>
                <a:cs typeface="Times New Roman" panose="02020603050405020304" pitchFamily="18" charset="0"/>
              </a:rPr>
              <a:t>R. Keijzer et al., Modelling V-I measurements of Nb3Sn accelerator magnets with conductor degradation, IEEE Trans. Appl. Supercond., vol. 32, no. 6, Sep. 2022, Art. no. 4001105.</a:t>
            </a:r>
          </a:p>
          <a:p>
            <a:endParaRPr lang="nl-NL" sz="1400"/>
          </a:p>
          <a:p>
            <a:endParaRPr lang="nl-NL" sz="1400"/>
          </a:p>
          <a:p>
            <a:r>
              <a:rPr lang="nl-NL" sz="1400"/>
              <a:t>Saturated strands can be explained by slow processes of current distribution in the splices of magnet, or due to boundary induced coupling currents. </a:t>
            </a:r>
            <a:r>
              <a:rPr lang="en-GB" sz="1400" i="1">
                <a:solidFill>
                  <a:srgbClr val="00B050"/>
                </a:solidFill>
                <a:latin typeface="Times New Roman" panose="02020603050405020304" pitchFamily="18" charset="0"/>
                <a:cs typeface="Times New Roman" panose="02020603050405020304" pitchFamily="18" charset="0"/>
              </a:rPr>
              <a:t>A. Verweij,  Electrodynamics of Superconducting Cables in Accelerator Magnets, PhD thesis, University of Twente, The Netherlands, 1995.</a:t>
            </a:r>
          </a:p>
          <a:p>
            <a:endParaRPr lang="nl-NL" sz="1400"/>
          </a:p>
          <a:p>
            <a:endParaRPr lang="en-GB" sz="1400"/>
          </a:p>
        </p:txBody>
      </p:sp>
    </p:spTree>
    <p:extLst>
      <p:ext uri="{BB962C8B-B14F-4D97-AF65-F5344CB8AC3E}">
        <p14:creationId xmlns:p14="http://schemas.microsoft.com/office/powerpoint/2010/main" val="1091713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06EBC-9BB7-6366-C9ED-057255FB5063}"/>
              </a:ext>
            </a:extLst>
          </p:cNvPr>
          <p:cNvSpPr>
            <a:spLocks noGrp="1"/>
          </p:cNvSpPr>
          <p:nvPr>
            <p:ph type="title"/>
          </p:nvPr>
        </p:nvSpPr>
        <p:spPr>
          <a:xfrm>
            <a:off x="203466" y="-2015"/>
            <a:ext cx="8226854" cy="461609"/>
          </a:xfrm>
        </p:spPr>
        <p:txBody>
          <a:bodyPr>
            <a:noAutofit/>
          </a:bodyPr>
          <a:lstStyle/>
          <a:p>
            <a:r>
              <a:rPr lang="en-US" sz="2400" dirty="0"/>
              <a:t>Introduction</a:t>
            </a:r>
            <a:endParaRPr lang="en-GB" sz="2400" dirty="0"/>
          </a:p>
        </p:txBody>
      </p:sp>
      <p:sp>
        <p:nvSpPr>
          <p:cNvPr id="3" name="Content Placeholder 2">
            <a:extLst>
              <a:ext uri="{FF2B5EF4-FFF2-40B4-BE49-F238E27FC236}">
                <a16:creationId xmlns:a16="http://schemas.microsoft.com/office/drawing/2014/main" id="{94950DC7-1568-4E44-4A9E-B647D64BE312}"/>
              </a:ext>
            </a:extLst>
          </p:cNvPr>
          <p:cNvSpPr>
            <a:spLocks noGrp="1"/>
          </p:cNvSpPr>
          <p:nvPr>
            <p:ph idx="1"/>
          </p:nvPr>
        </p:nvSpPr>
        <p:spPr>
          <a:xfrm>
            <a:off x="343904" y="417031"/>
            <a:ext cx="7714800" cy="3680222"/>
          </a:xfrm>
        </p:spPr>
        <p:txBody>
          <a:bodyPr>
            <a:normAutofit/>
          </a:bodyPr>
          <a:lstStyle/>
          <a:p>
            <a:r>
              <a:rPr lang="en-US" sz="1100" dirty="0"/>
              <a:t>First cryo-assembly from AUP (MTF link: </a:t>
            </a:r>
            <a:r>
              <a:rPr lang="en-GB" sz="1100" b="1" dirty="0">
                <a:solidFill>
                  <a:srgbClr val="000066"/>
                </a:solidFill>
                <a:latin typeface="Arial" panose="020B0604020202020204" pitchFamily="34" charset="0"/>
                <a:hlinkClick r:id="rId2"/>
              </a:rPr>
              <a:t>HCQQXF_SC002-FL000001</a:t>
            </a:r>
            <a:r>
              <a:rPr lang="en-US" sz="1100" dirty="0"/>
              <a:t>)</a:t>
            </a:r>
          </a:p>
        </p:txBody>
      </p:sp>
      <p:sp>
        <p:nvSpPr>
          <p:cNvPr id="4" name="Slide Number Placeholder 3">
            <a:extLst>
              <a:ext uri="{FF2B5EF4-FFF2-40B4-BE49-F238E27FC236}">
                <a16:creationId xmlns:a16="http://schemas.microsoft.com/office/drawing/2014/main" id="{BFAD66A3-A0B6-A5F4-3AC0-CD022AB798AF}"/>
              </a:ext>
            </a:extLst>
          </p:cNvPr>
          <p:cNvSpPr>
            <a:spLocks noGrp="1"/>
          </p:cNvSpPr>
          <p:nvPr>
            <p:ph type="sldNum" sz="quarter" idx="12"/>
          </p:nvPr>
        </p:nvSpPr>
        <p:spPr>
          <a:xfrm>
            <a:off x="11582400" y="6356351"/>
            <a:ext cx="480000" cy="360000"/>
          </a:xfrm>
          <a:prstGeom prst="rect">
            <a:avLst/>
          </a:prstGeom>
        </p:spPr>
        <p:txBody>
          <a:bodyPr vert="horz" lIns="0" tIns="0" rIns="0" bIns="0" rtlCol="0" anchor="b"/>
          <a:lstStyle>
            <a:defPPr>
              <a:defRPr lang="en-US"/>
            </a:defPPr>
            <a:lvl1pPr marL="0" algn="r" defTabSz="914400" rtl="0" eaLnBrk="1" latinLnBrk="0" hangingPunct="1">
              <a:defRPr sz="16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90516C5-6B3D-452A-867B-3D48FAB174C9}" type="slidenum">
              <a:rPr lang="en-US" smtClean="0"/>
              <a:pPr/>
              <a:t>2</a:t>
            </a:fld>
            <a:endParaRPr lang="en-US"/>
          </a:p>
        </p:txBody>
      </p:sp>
      <p:pic>
        <p:nvPicPr>
          <p:cNvPr id="6" name="Picture 5">
            <a:extLst>
              <a:ext uri="{FF2B5EF4-FFF2-40B4-BE49-F238E27FC236}">
                <a16:creationId xmlns:a16="http://schemas.microsoft.com/office/drawing/2014/main" id="{B2BB49CB-D726-864C-9514-D178EDBD370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465020" y="480789"/>
            <a:ext cx="2252858" cy="3735266"/>
          </a:xfrm>
          <a:prstGeom prst="rect">
            <a:avLst/>
          </a:prstGeom>
        </p:spPr>
      </p:pic>
      <p:sp>
        <p:nvSpPr>
          <p:cNvPr id="7" name="Content Placeholder 2">
            <a:extLst>
              <a:ext uri="{FF2B5EF4-FFF2-40B4-BE49-F238E27FC236}">
                <a16:creationId xmlns:a16="http://schemas.microsoft.com/office/drawing/2014/main" id="{9603C2A9-AADC-9289-D3F5-F38140CF14D9}"/>
              </a:ext>
            </a:extLst>
          </p:cNvPr>
          <p:cNvSpPr txBox="1">
            <a:spLocks/>
          </p:cNvSpPr>
          <p:nvPr/>
        </p:nvSpPr>
        <p:spPr>
          <a:xfrm>
            <a:off x="458802" y="731639"/>
            <a:ext cx="5030658" cy="3680222"/>
          </a:xfrm>
          <a:prstGeom prst="rect">
            <a:avLst/>
          </a:prstGeom>
        </p:spPr>
        <p:txBody>
          <a:bodyPr vert="horz" lIns="0" tIns="0" rIns="0" bIns="0" rtlCol="0">
            <a:normAutofit/>
          </a:bodyPr>
          <a:lstStyle>
            <a:lvl1pPr marL="457189" indent="-457189" algn="l" defTabSz="609585" rtl="0" eaLnBrk="1" latinLnBrk="0" hangingPunct="1">
              <a:spcBef>
                <a:spcPct val="20000"/>
              </a:spcBef>
              <a:buClr>
                <a:schemeClr val="accent6"/>
              </a:buClr>
              <a:buFont typeface="Wingdings" charset="2"/>
              <a:buChar char="§"/>
              <a:defRPr sz="3733" kern="1200">
                <a:solidFill>
                  <a:schemeClr val="tx1"/>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tx1"/>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tx1"/>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tx1"/>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r>
              <a:rPr lang="en-GB" sz="1400" dirty="0"/>
              <a:t>Contains MQXFA03 and MQXFA04 magnets, the first AUP pre-series magnets </a:t>
            </a:r>
          </a:p>
          <a:p>
            <a:pPr lvl="1"/>
            <a:r>
              <a:rPr lang="en-GB" sz="1100" dirty="0"/>
              <a:t>Coils manufactured in 2018-2019 (FNAL/BNL)</a:t>
            </a:r>
          </a:p>
          <a:p>
            <a:pPr lvl="1"/>
            <a:r>
              <a:rPr lang="en-GB" sz="1100" dirty="0"/>
              <a:t>Individual magnets tested vertically in 2019-2020 (LBNL)</a:t>
            </a:r>
          </a:p>
          <a:p>
            <a:pPr lvl="1"/>
            <a:r>
              <a:rPr lang="en-GB" sz="1100" dirty="0"/>
              <a:t>Cryo-assembly tested horizontally in </a:t>
            </a:r>
            <a:r>
              <a:rPr lang="en-GB" sz="1100"/>
              <a:t>Spring-Summer 2023 (FNAL)</a:t>
            </a:r>
            <a:endParaRPr lang="en-GB" sz="1100" dirty="0"/>
          </a:p>
        </p:txBody>
      </p:sp>
      <p:pic>
        <p:nvPicPr>
          <p:cNvPr id="9" name="Picture 8">
            <a:extLst>
              <a:ext uri="{FF2B5EF4-FFF2-40B4-BE49-F238E27FC236}">
                <a16:creationId xmlns:a16="http://schemas.microsoft.com/office/drawing/2014/main" id="{2BDF3634-9D46-E5F4-0CD0-22AB5C9388F4}"/>
              </a:ext>
            </a:extLst>
          </p:cNvPr>
          <p:cNvPicPr>
            <a:picLocks noChangeAspect="1"/>
          </p:cNvPicPr>
          <p:nvPr/>
        </p:nvPicPr>
        <p:blipFill rotWithShape="1">
          <a:blip r:embed="rId4"/>
          <a:srcRect t="23164" b="17368"/>
          <a:stretch/>
        </p:blipFill>
        <p:spPr>
          <a:xfrm>
            <a:off x="1063599" y="2201431"/>
            <a:ext cx="4521088" cy="2014624"/>
          </a:xfrm>
          <a:prstGeom prst="rect">
            <a:avLst/>
          </a:prstGeom>
        </p:spPr>
      </p:pic>
      <p:sp>
        <p:nvSpPr>
          <p:cNvPr id="10" name="TextBox 9">
            <a:extLst>
              <a:ext uri="{FF2B5EF4-FFF2-40B4-BE49-F238E27FC236}">
                <a16:creationId xmlns:a16="http://schemas.microsoft.com/office/drawing/2014/main" id="{12AFC617-853E-A392-A049-C2FBFE3A2892}"/>
              </a:ext>
            </a:extLst>
          </p:cNvPr>
          <p:cNvSpPr txBox="1"/>
          <p:nvPr/>
        </p:nvSpPr>
        <p:spPr>
          <a:xfrm>
            <a:off x="6733880" y="578966"/>
            <a:ext cx="1906356" cy="300082"/>
          </a:xfrm>
          <a:prstGeom prst="rect">
            <a:avLst/>
          </a:prstGeom>
          <a:solidFill>
            <a:schemeClr val="bg1"/>
          </a:solidFill>
          <a:ln>
            <a:solidFill>
              <a:schemeClr val="tx1"/>
            </a:solidFill>
          </a:ln>
        </p:spPr>
        <p:txBody>
          <a:bodyPr wrap="none" rtlCol="0">
            <a:spAutoFit/>
          </a:bodyPr>
          <a:lstStyle/>
          <a:p>
            <a:r>
              <a:rPr lang="en-US" sz="1350" dirty="0"/>
              <a:t>MQXFA04 vertical test</a:t>
            </a:r>
            <a:endParaRPr lang="en-GB" sz="1350" dirty="0"/>
          </a:p>
        </p:txBody>
      </p:sp>
      <p:sp>
        <p:nvSpPr>
          <p:cNvPr id="11" name="TextBox 10">
            <a:extLst>
              <a:ext uri="{FF2B5EF4-FFF2-40B4-BE49-F238E27FC236}">
                <a16:creationId xmlns:a16="http://schemas.microsoft.com/office/drawing/2014/main" id="{428A2C55-9679-C72A-6216-76341DF00B66}"/>
              </a:ext>
            </a:extLst>
          </p:cNvPr>
          <p:cNvSpPr txBox="1"/>
          <p:nvPr/>
        </p:nvSpPr>
        <p:spPr>
          <a:xfrm>
            <a:off x="1231346" y="3856572"/>
            <a:ext cx="1742785" cy="300082"/>
          </a:xfrm>
          <a:prstGeom prst="rect">
            <a:avLst/>
          </a:prstGeom>
          <a:solidFill>
            <a:schemeClr val="bg1"/>
          </a:solidFill>
          <a:ln>
            <a:solidFill>
              <a:schemeClr val="tx1"/>
            </a:solidFill>
          </a:ln>
        </p:spPr>
        <p:txBody>
          <a:bodyPr wrap="none" rtlCol="0">
            <a:spAutoFit/>
          </a:bodyPr>
          <a:lstStyle/>
          <a:p>
            <a:r>
              <a:rPr lang="en-US" sz="1350" dirty="0"/>
              <a:t>CA02 horizontal test</a:t>
            </a:r>
            <a:endParaRPr lang="en-GB" sz="1350" dirty="0"/>
          </a:p>
        </p:txBody>
      </p:sp>
      <p:sp>
        <p:nvSpPr>
          <p:cNvPr id="5" name="Date Placeholder 4">
            <a:extLst>
              <a:ext uri="{FF2B5EF4-FFF2-40B4-BE49-F238E27FC236}">
                <a16:creationId xmlns:a16="http://schemas.microsoft.com/office/drawing/2014/main" id="{1F6FE27B-5784-23DA-F7F5-9FD3F290BFD4}"/>
              </a:ext>
            </a:extLst>
          </p:cNvPr>
          <p:cNvSpPr>
            <a:spLocks noGrp="1"/>
          </p:cNvSpPr>
          <p:nvPr>
            <p:ph type="dt" sz="half" idx="2"/>
          </p:nvPr>
        </p:nvSpPr>
        <p:spPr/>
        <p:txBody>
          <a:bodyPr/>
          <a:lstStyle/>
          <a:p>
            <a:fld id="{60813946-6DA1-4433-8181-7D9510468EF4}" type="datetime1">
              <a:rPr lang="en-US" smtClean="0"/>
              <a:t>9/17/2024</a:t>
            </a:fld>
            <a:endParaRPr lang="en-US" dirty="0"/>
          </a:p>
        </p:txBody>
      </p:sp>
      <p:sp>
        <p:nvSpPr>
          <p:cNvPr id="8" name="Footer Placeholder 7">
            <a:extLst>
              <a:ext uri="{FF2B5EF4-FFF2-40B4-BE49-F238E27FC236}">
                <a16:creationId xmlns:a16="http://schemas.microsoft.com/office/drawing/2014/main" id="{3371C6B3-FCC1-0B07-A3BD-5456ACBD8846}"/>
              </a:ext>
            </a:extLst>
          </p:cNvPr>
          <p:cNvSpPr>
            <a:spLocks noGrp="1"/>
          </p:cNvSpPr>
          <p:nvPr>
            <p:ph type="ftr" sz="quarter" idx="3"/>
          </p:nvPr>
        </p:nvSpPr>
        <p:spPr/>
        <p:txBody>
          <a:bodyPr/>
          <a:lstStyle/>
          <a:p>
            <a:r>
              <a:rPr lang="en-GB"/>
              <a:t>Q3 - LMQXFA01 - tests at CERN - powering performance</a:t>
            </a:r>
            <a:endParaRPr lang="en-US" dirty="0"/>
          </a:p>
        </p:txBody>
      </p:sp>
    </p:spTree>
    <p:extLst>
      <p:ext uri="{BB962C8B-B14F-4D97-AF65-F5344CB8AC3E}">
        <p14:creationId xmlns:p14="http://schemas.microsoft.com/office/powerpoint/2010/main" val="16368473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20</a:t>
            </a:fld>
            <a:endParaRPr lang="en-US" dirty="0"/>
          </a:p>
        </p:txBody>
      </p:sp>
      <p:sp>
        <p:nvSpPr>
          <p:cNvPr id="2" name="TextBox 1">
            <a:extLst>
              <a:ext uri="{FF2B5EF4-FFF2-40B4-BE49-F238E27FC236}">
                <a16:creationId xmlns:a16="http://schemas.microsoft.com/office/drawing/2014/main" id="{9D927393-A584-0985-C297-82549E91E728}"/>
              </a:ext>
            </a:extLst>
          </p:cNvPr>
          <p:cNvSpPr txBox="1"/>
          <p:nvPr/>
        </p:nvSpPr>
        <p:spPr>
          <a:xfrm>
            <a:off x="54736" y="10230"/>
            <a:ext cx="6639382" cy="369332"/>
          </a:xfrm>
          <a:prstGeom prst="rect">
            <a:avLst/>
          </a:prstGeom>
          <a:noFill/>
        </p:spPr>
        <p:txBody>
          <a:bodyPr wrap="none" rtlCol="0">
            <a:spAutoFit/>
          </a:bodyPr>
          <a:lstStyle/>
          <a:p>
            <a:r>
              <a:rPr lang="nl-NL"/>
              <a:t>Current cycles leading to quench (starting in ‘virgin’ conditions).</a:t>
            </a:r>
            <a:endParaRPr lang="en-GB"/>
          </a:p>
        </p:txBody>
      </p:sp>
      <p:pic>
        <p:nvPicPr>
          <p:cNvPr id="8" name="Picture 7" descr="A graph of a graph&#10;&#10;Description automatically generated with medium confidence">
            <a:extLst>
              <a:ext uri="{FF2B5EF4-FFF2-40B4-BE49-F238E27FC236}">
                <a16:creationId xmlns:a16="http://schemas.microsoft.com/office/drawing/2014/main" id="{B28E89D9-073D-F1E4-0AE5-34481699EBA0}"/>
              </a:ext>
            </a:extLst>
          </p:cNvPr>
          <p:cNvPicPr>
            <a:picLocks noChangeAspect="1"/>
          </p:cNvPicPr>
          <p:nvPr/>
        </p:nvPicPr>
        <p:blipFill rotWithShape="1">
          <a:blip r:embed="rId2">
            <a:extLst>
              <a:ext uri="{28A0092B-C50C-407E-A947-70E740481C1C}">
                <a14:useLocalDpi xmlns:a14="http://schemas.microsoft.com/office/drawing/2010/main" val="0"/>
              </a:ext>
            </a:extLst>
          </a:blip>
          <a:srcRect l="2005" t="927" r="6012" b="1390"/>
          <a:stretch/>
        </p:blipFill>
        <p:spPr>
          <a:xfrm>
            <a:off x="0" y="362317"/>
            <a:ext cx="5720117" cy="4678790"/>
          </a:xfrm>
          <a:prstGeom prst="rect">
            <a:avLst/>
          </a:prstGeom>
        </p:spPr>
      </p:pic>
      <p:sp>
        <p:nvSpPr>
          <p:cNvPr id="9" name="TextBox 8">
            <a:extLst>
              <a:ext uri="{FF2B5EF4-FFF2-40B4-BE49-F238E27FC236}">
                <a16:creationId xmlns:a16="http://schemas.microsoft.com/office/drawing/2014/main" id="{88DB5B24-41AA-B3A8-B935-7619994B2F68}"/>
              </a:ext>
            </a:extLst>
          </p:cNvPr>
          <p:cNvSpPr txBox="1"/>
          <p:nvPr/>
        </p:nvSpPr>
        <p:spPr>
          <a:xfrm>
            <a:off x="3007363" y="683587"/>
            <a:ext cx="2404826" cy="276999"/>
          </a:xfrm>
          <a:prstGeom prst="rect">
            <a:avLst/>
          </a:prstGeom>
          <a:noFill/>
        </p:spPr>
        <p:txBody>
          <a:bodyPr wrap="none" rtlCol="0">
            <a:spAutoFit/>
          </a:bodyPr>
          <a:lstStyle/>
          <a:p>
            <a:r>
              <a:rPr lang="nl-NL" sz="1200"/>
              <a:t>First training at 1.9 K: no quench</a:t>
            </a:r>
          </a:p>
        </p:txBody>
      </p:sp>
      <p:sp>
        <p:nvSpPr>
          <p:cNvPr id="10" name="TextBox 9">
            <a:extLst>
              <a:ext uri="{FF2B5EF4-FFF2-40B4-BE49-F238E27FC236}">
                <a16:creationId xmlns:a16="http://schemas.microsoft.com/office/drawing/2014/main" id="{B2087108-45A2-D558-A5BE-3AB9B343A51A}"/>
              </a:ext>
            </a:extLst>
          </p:cNvPr>
          <p:cNvSpPr txBox="1"/>
          <p:nvPr/>
        </p:nvSpPr>
        <p:spPr>
          <a:xfrm>
            <a:off x="3007363" y="2090722"/>
            <a:ext cx="1399742" cy="461665"/>
          </a:xfrm>
          <a:prstGeom prst="rect">
            <a:avLst/>
          </a:prstGeom>
          <a:noFill/>
        </p:spPr>
        <p:txBody>
          <a:bodyPr wrap="none" rtlCol="0">
            <a:spAutoFit/>
          </a:bodyPr>
          <a:lstStyle/>
          <a:p>
            <a:r>
              <a:rPr lang="nl-NL" sz="1200"/>
              <a:t>4.5 K V-I cycle</a:t>
            </a:r>
          </a:p>
          <a:p>
            <a:r>
              <a:rPr lang="nl-NL" sz="1200"/>
              <a:t>Quench in Q3a-P2</a:t>
            </a:r>
            <a:endParaRPr lang="en-GB" sz="1200"/>
          </a:p>
        </p:txBody>
      </p:sp>
      <p:sp>
        <p:nvSpPr>
          <p:cNvPr id="11" name="TextBox 10">
            <a:extLst>
              <a:ext uri="{FF2B5EF4-FFF2-40B4-BE49-F238E27FC236}">
                <a16:creationId xmlns:a16="http://schemas.microsoft.com/office/drawing/2014/main" id="{6C845C80-D3B7-4698-FD62-9A6032CC8922}"/>
              </a:ext>
            </a:extLst>
          </p:cNvPr>
          <p:cNvSpPr txBox="1"/>
          <p:nvPr/>
        </p:nvSpPr>
        <p:spPr>
          <a:xfrm>
            <a:off x="3247283" y="3675082"/>
            <a:ext cx="2207368" cy="646331"/>
          </a:xfrm>
          <a:prstGeom prst="rect">
            <a:avLst/>
          </a:prstGeom>
          <a:noFill/>
        </p:spPr>
        <p:txBody>
          <a:bodyPr wrap="square" rtlCol="0">
            <a:spAutoFit/>
          </a:bodyPr>
          <a:lstStyle/>
          <a:p>
            <a:r>
              <a:rPr lang="nl-NL" sz="1200"/>
              <a:t>CD1 – Q2 Many magnetic measurement cycles at 1.9 K. Quench in Q3a-P3</a:t>
            </a:r>
            <a:endParaRPr lang="en-GB" sz="1200"/>
          </a:p>
        </p:txBody>
      </p:sp>
      <p:sp>
        <p:nvSpPr>
          <p:cNvPr id="13" name="Star: 5 Points 12">
            <a:extLst>
              <a:ext uri="{FF2B5EF4-FFF2-40B4-BE49-F238E27FC236}">
                <a16:creationId xmlns:a16="http://schemas.microsoft.com/office/drawing/2014/main" id="{0792926A-CF7A-417C-2B2D-1971537F97B1}"/>
              </a:ext>
            </a:extLst>
          </p:cNvPr>
          <p:cNvSpPr/>
          <p:nvPr/>
        </p:nvSpPr>
        <p:spPr>
          <a:xfrm>
            <a:off x="2981817" y="3590564"/>
            <a:ext cx="127000" cy="127000"/>
          </a:xfrm>
          <a:prstGeom prst="star5">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945B42CE-A62C-C43E-51EC-EAE307778B70}"/>
              </a:ext>
            </a:extLst>
          </p:cNvPr>
          <p:cNvSpPr txBox="1"/>
          <p:nvPr/>
        </p:nvSpPr>
        <p:spPr>
          <a:xfrm>
            <a:off x="5799221" y="465221"/>
            <a:ext cx="3192379" cy="1169551"/>
          </a:xfrm>
          <a:prstGeom prst="rect">
            <a:avLst/>
          </a:prstGeom>
          <a:noFill/>
        </p:spPr>
        <p:txBody>
          <a:bodyPr wrap="square" rtlCol="0">
            <a:spAutoFit/>
          </a:bodyPr>
          <a:lstStyle/>
          <a:p>
            <a:r>
              <a:rPr lang="nl-NL" sz="1400"/>
              <a:t>Cool down 1</a:t>
            </a:r>
          </a:p>
          <a:p>
            <a:br>
              <a:rPr lang="nl-NL" sz="1400"/>
            </a:br>
            <a:r>
              <a:rPr lang="nl-NL" sz="1400"/>
              <a:t>Each of the plots and time lines starts after magnetization and induced current have been ‘reset’ by a quench.</a:t>
            </a:r>
            <a:endParaRPr lang="en-GB" sz="1400"/>
          </a:p>
        </p:txBody>
      </p:sp>
      <p:sp>
        <p:nvSpPr>
          <p:cNvPr id="15" name="Star: 5 Points 14">
            <a:extLst>
              <a:ext uri="{FF2B5EF4-FFF2-40B4-BE49-F238E27FC236}">
                <a16:creationId xmlns:a16="http://schemas.microsoft.com/office/drawing/2014/main" id="{7ADADDA0-7318-FB0D-853D-EEAF77DC4923}"/>
              </a:ext>
            </a:extLst>
          </p:cNvPr>
          <p:cNvSpPr/>
          <p:nvPr/>
        </p:nvSpPr>
        <p:spPr>
          <a:xfrm>
            <a:off x="542104" y="2090722"/>
            <a:ext cx="127000" cy="127000"/>
          </a:xfrm>
          <a:prstGeom prst="star5">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384620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2" name="Picture 1" descr="A graph of a graph&#10;&#10;Description automatically generated with medium confidence">
            <a:extLst>
              <a:ext uri="{FF2B5EF4-FFF2-40B4-BE49-F238E27FC236}">
                <a16:creationId xmlns:a16="http://schemas.microsoft.com/office/drawing/2014/main" id="{CE5890E4-056E-41F1-BE3F-A45953F90071}"/>
              </a:ext>
            </a:extLst>
          </p:cNvPr>
          <p:cNvPicPr>
            <a:picLocks noChangeAspect="1"/>
          </p:cNvPicPr>
          <p:nvPr/>
        </p:nvPicPr>
        <p:blipFill rotWithShape="1">
          <a:blip r:embed="rId2">
            <a:extLst>
              <a:ext uri="{28A0092B-C50C-407E-A947-70E740481C1C}">
                <a14:useLocalDpi xmlns:a14="http://schemas.microsoft.com/office/drawing/2010/main" val="0"/>
              </a:ext>
            </a:extLst>
          </a:blip>
          <a:srcRect l="2002" t="1265" r="6248" b="826"/>
          <a:stretch/>
        </p:blipFill>
        <p:spPr>
          <a:xfrm>
            <a:off x="134368" y="0"/>
            <a:ext cx="6152132" cy="5056408"/>
          </a:xfrm>
          <a:prstGeom prst="rect">
            <a:avLst/>
          </a:prstGeom>
        </p:spPr>
      </p:pic>
      <p:sp>
        <p:nvSpPr>
          <p:cNvPr id="3" name="TextBox 2">
            <a:extLst>
              <a:ext uri="{FF2B5EF4-FFF2-40B4-BE49-F238E27FC236}">
                <a16:creationId xmlns:a16="http://schemas.microsoft.com/office/drawing/2014/main" id="{3AD00A4A-89B2-AEEB-6BA9-C9863CE08FFE}"/>
              </a:ext>
            </a:extLst>
          </p:cNvPr>
          <p:cNvSpPr txBox="1"/>
          <p:nvPr/>
        </p:nvSpPr>
        <p:spPr>
          <a:xfrm>
            <a:off x="2231282" y="112341"/>
            <a:ext cx="2207368" cy="461665"/>
          </a:xfrm>
          <a:prstGeom prst="rect">
            <a:avLst/>
          </a:prstGeom>
          <a:noFill/>
        </p:spPr>
        <p:txBody>
          <a:bodyPr wrap="square" rtlCol="0">
            <a:spAutoFit/>
          </a:bodyPr>
          <a:lstStyle/>
          <a:p>
            <a:r>
              <a:rPr lang="nl-NL" sz="1200"/>
              <a:t>CD1 – Q3: Quench in Q3a-P1 after 1h30</a:t>
            </a:r>
            <a:endParaRPr lang="en-GB" sz="1200"/>
          </a:p>
        </p:txBody>
      </p:sp>
      <p:sp>
        <p:nvSpPr>
          <p:cNvPr id="7" name="TextBox 6">
            <a:extLst>
              <a:ext uri="{FF2B5EF4-FFF2-40B4-BE49-F238E27FC236}">
                <a16:creationId xmlns:a16="http://schemas.microsoft.com/office/drawing/2014/main" id="{12310279-19B0-15D9-1769-A6CE57CBC462}"/>
              </a:ext>
            </a:extLst>
          </p:cNvPr>
          <p:cNvSpPr txBox="1"/>
          <p:nvPr/>
        </p:nvSpPr>
        <p:spPr>
          <a:xfrm>
            <a:off x="2393264" y="1881873"/>
            <a:ext cx="2207368" cy="461665"/>
          </a:xfrm>
          <a:prstGeom prst="rect">
            <a:avLst/>
          </a:prstGeom>
          <a:noFill/>
        </p:spPr>
        <p:txBody>
          <a:bodyPr wrap="square" rtlCol="0">
            <a:spAutoFit/>
          </a:bodyPr>
          <a:lstStyle/>
          <a:p>
            <a:r>
              <a:rPr lang="nl-NL" sz="1200"/>
              <a:t>CD 1- Q4: Cycles at 1.9 K. Quench in Q3a-P3</a:t>
            </a:r>
            <a:endParaRPr lang="en-GB" sz="1200"/>
          </a:p>
        </p:txBody>
      </p:sp>
      <p:sp>
        <p:nvSpPr>
          <p:cNvPr id="8" name="TextBox 7">
            <a:extLst>
              <a:ext uri="{FF2B5EF4-FFF2-40B4-BE49-F238E27FC236}">
                <a16:creationId xmlns:a16="http://schemas.microsoft.com/office/drawing/2014/main" id="{50352B62-4FBC-5F7C-80D0-4624C585B39E}"/>
              </a:ext>
            </a:extLst>
          </p:cNvPr>
          <p:cNvSpPr txBox="1"/>
          <p:nvPr/>
        </p:nvSpPr>
        <p:spPr>
          <a:xfrm>
            <a:off x="6448894" y="66174"/>
            <a:ext cx="1467068" cy="369332"/>
          </a:xfrm>
          <a:prstGeom prst="rect">
            <a:avLst/>
          </a:prstGeom>
          <a:noFill/>
        </p:spPr>
        <p:txBody>
          <a:bodyPr wrap="none" rtlCol="0">
            <a:spAutoFit/>
          </a:bodyPr>
          <a:lstStyle/>
          <a:p>
            <a:r>
              <a:rPr lang="nl-NL"/>
              <a:t>Cool down 1</a:t>
            </a:r>
            <a:endParaRPr lang="en-GB"/>
          </a:p>
        </p:txBody>
      </p:sp>
      <p:sp>
        <p:nvSpPr>
          <p:cNvPr id="9" name="Star: 5 Points 8">
            <a:extLst>
              <a:ext uri="{FF2B5EF4-FFF2-40B4-BE49-F238E27FC236}">
                <a16:creationId xmlns:a16="http://schemas.microsoft.com/office/drawing/2014/main" id="{64008846-E622-6DE6-EBAC-E0DE15956D9B}"/>
              </a:ext>
            </a:extLst>
          </p:cNvPr>
          <p:cNvSpPr/>
          <p:nvPr/>
        </p:nvSpPr>
        <p:spPr>
          <a:xfrm>
            <a:off x="1951039" y="1839775"/>
            <a:ext cx="127000" cy="127000"/>
          </a:xfrm>
          <a:prstGeom prst="star5">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Star: 5 Points 9">
            <a:extLst>
              <a:ext uri="{FF2B5EF4-FFF2-40B4-BE49-F238E27FC236}">
                <a16:creationId xmlns:a16="http://schemas.microsoft.com/office/drawing/2014/main" id="{016B5D6F-347F-3B4B-3007-5B94F128ACF1}"/>
              </a:ext>
            </a:extLst>
          </p:cNvPr>
          <p:cNvSpPr/>
          <p:nvPr/>
        </p:nvSpPr>
        <p:spPr>
          <a:xfrm>
            <a:off x="731839" y="87092"/>
            <a:ext cx="127000" cy="127000"/>
          </a:xfrm>
          <a:prstGeom prst="star5">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943305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2" name="Picture 1" descr="A graph of a graph&#10;&#10;Description automatically generated with medium confidence">
            <a:extLst>
              <a:ext uri="{FF2B5EF4-FFF2-40B4-BE49-F238E27FC236}">
                <a16:creationId xmlns:a16="http://schemas.microsoft.com/office/drawing/2014/main" id="{CFDD8972-8326-608C-1A87-C33AF38F1E85}"/>
              </a:ext>
            </a:extLst>
          </p:cNvPr>
          <p:cNvPicPr>
            <a:picLocks noChangeAspect="1"/>
          </p:cNvPicPr>
          <p:nvPr/>
        </p:nvPicPr>
        <p:blipFill rotWithShape="1">
          <a:blip r:embed="rId2">
            <a:extLst>
              <a:ext uri="{28A0092B-C50C-407E-A947-70E740481C1C}">
                <a14:useLocalDpi xmlns:a14="http://schemas.microsoft.com/office/drawing/2010/main" val="0"/>
              </a:ext>
            </a:extLst>
          </a:blip>
          <a:srcRect l="2032" t="1359" r="6382" b="1553"/>
          <a:stretch/>
        </p:blipFill>
        <p:spPr>
          <a:xfrm>
            <a:off x="0" y="168034"/>
            <a:ext cx="5638446" cy="4603749"/>
          </a:xfrm>
          <a:prstGeom prst="rect">
            <a:avLst/>
          </a:prstGeom>
        </p:spPr>
      </p:pic>
      <p:sp>
        <p:nvSpPr>
          <p:cNvPr id="3" name="TextBox 2">
            <a:extLst>
              <a:ext uri="{FF2B5EF4-FFF2-40B4-BE49-F238E27FC236}">
                <a16:creationId xmlns:a16="http://schemas.microsoft.com/office/drawing/2014/main" id="{63CFDC12-F34A-067C-E0A0-7E564CF9E45D}"/>
              </a:ext>
            </a:extLst>
          </p:cNvPr>
          <p:cNvSpPr txBox="1"/>
          <p:nvPr/>
        </p:nvSpPr>
        <p:spPr>
          <a:xfrm>
            <a:off x="3117850" y="327985"/>
            <a:ext cx="212090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a:ln>
                  <a:noFill/>
                </a:ln>
                <a:solidFill>
                  <a:prstClr val="black"/>
                </a:solidFill>
                <a:effectLst/>
                <a:uLnTx/>
                <a:uFillTx/>
                <a:latin typeface="Aptos" panose="02110004020202020204"/>
                <a:ea typeface="+mn-ea"/>
                <a:cs typeface="+mn-cs"/>
              </a:rPr>
              <a:t>CD 2 – Q1: 1.9 K. Quench in Q3a-P3</a:t>
            </a:r>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7" name="TextBox 6">
            <a:extLst>
              <a:ext uri="{FF2B5EF4-FFF2-40B4-BE49-F238E27FC236}">
                <a16:creationId xmlns:a16="http://schemas.microsoft.com/office/drawing/2014/main" id="{7DEA3CEC-7C2F-F370-158A-121792B07164}"/>
              </a:ext>
            </a:extLst>
          </p:cNvPr>
          <p:cNvSpPr txBox="1"/>
          <p:nvPr/>
        </p:nvSpPr>
        <p:spPr>
          <a:xfrm>
            <a:off x="3384682" y="1921835"/>
            <a:ext cx="2120900"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a:solidFill>
                  <a:prstClr val="black"/>
                </a:solidFill>
                <a:latin typeface="Aptos" panose="02110004020202020204"/>
              </a:rPr>
              <a:t>CD 2 – Q2: </a:t>
            </a:r>
            <a:r>
              <a:rPr kumimoji="0" lang="nl-NL" sz="1200" b="0" i="0" u="none" strike="noStrike" kern="1200" cap="none" spc="0" normalizeH="0" baseline="0" noProof="0">
                <a:ln>
                  <a:noFill/>
                </a:ln>
                <a:solidFill>
                  <a:prstClr val="black"/>
                </a:solidFill>
                <a:effectLst/>
                <a:uLnTx/>
                <a:uFillTx/>
                <a:latin typeface="Aptos" panose="02110004020202020204"/>
                <a:ea typeface="+mn-ea"/>
                <a:cs typeface="+mn-cs"/>
              </a:rPr>
              <a:t>4.5 K. Quench in Q3a-P3 at end of second ramp</a:t>
            </a:r>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8" name="TextBox 7">
            <a:extLst>
              <a:ext uri="{FF2B5EF4-FFF2-40B4-BE49-F238E27FC236}">
                <a16:creationId xmlns:a16="http://schemas.microsoft.com/office/drawing/2014/main" id="{51C7D470-6E54-CD6C-4E98-886C809966A3}"/>
              </a:ext>
            </a:extLst>
          </p:cNvPr>
          <p:cNvSpPr txBox="1"/>
          <p:nvPr/>
        </p:nvSpPr>
        <p:spPr>
          <a:xfrm>
            <a:off x="3511550" y="3681816"/>
            <a:ext cx="212090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a:ln>
                  <a:noFill/>
                </a:ln>
                <a:solidFill>
                  <a:prstClr val="black"/>
                </a:solidFill>
                <a:effectLst/>
                <a:uLnTx/>
                <a:uFillTx/>
                <a:latin typeface="Aptos" panose="02110004020202020204"/>
                <a:ea typeface="+mn-ea"/>
                <a:cs typeface="+mn-cs"/>
              </a:rPr>
              <a:t>CD 2 – Q3: 1.9 K. Quench in Q3a-P3</a:t>
            </a:r>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9" name="TextBox 8">
            <a:extLst>
              <a:ext uri="{FF2B5EF4-FFF2-40B4-BE49-F238E27FC236}">
                <a16:creationId xmlns:a16="http://schemas.microsoft.com/office/drawing/2014/main" id="{71FBC8A0-6456-1239-E013-14F2A80156F4}"/>
              </a:ext>
            </a:extLst>
          </p:cNvPr>
          <p:cNvSpPr txBox="1"/>
          <p:nvPr/>
        </p:nvSpPr>
        <p:spPr>
          <a:xfrm>
            <a:off x="698323" y="3681816"/>
            <a:ext cx="2120900" cy="2616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050" b="0" i="0" u="none" strike="noStrike" kern="1200" cap="none" spc="0" normalizeH="0" baseline="0" noProof="0">
                <a:ln>
                  <a:noFill/>
                </a:ln>
                <a:solidFill>
                  <a:srgbClr val="FF0000"/>
                </a:solidFill>
                <a:effectLst/>
                <a:uLnTx/>
                <a:uFillTx/>
                <a:latin typeface="Aptos" panose="02110004020202020204"/>
                <a:ea typeface="+mn-ea"/>
                <a:cs typeface="+mn-cs"/>
              </a:rPr>
              <a:t>Training to 16.53 kA</a:t>
            </a:r>
            <a:endParaRPr kumimoji="0" lang="en-GB" sz="1050" b="0" i="0" u="none" strike="noStrike" kern="1200" cap="none" spc="0" normalizeH="0" baseline="0" noProof="0">
              <a:ln>
                <a:noFill/>
              </a:ln>
              <a:solidFill>
                <a:srgbClr val="FF0000"/>
              </a:solidFill>
              <a:effectLst/>
              <a:uLnTx/>
              <a:uFillTx/>
              <a:latin typeface="Aptos" panose="02110004020202020204"/>
              <a:ea typeface="+mn-ea"/>
              <a:cs typeface="+mn-cs"/>
            </a:endParaRPr>
          </a:p>
        </p:txBody>
      </p:sp>
      <p:cxnSp>
        <p:nvCxnSpPr>
          <p:cNvPr id="10" name="Straight Arrow Connector 9">
            <a:extLst>
              <a:ext uri="{FF2B5EF4-FFF2-40B4-BE49-F238E27FC236}">
                <a16:creationId xmlns:a16="http://schemas.microsoft.com/office/drawing/2014/main" id="{6602E822-F755-8CF4-0D90-EE2690D7AB25}"/>
              </a:ext>
            </a:extLst>
          </p:cNvPr>
          <p:cNvCxnSpPr>
            <a:cxnSpLocks/>
          </p:cNvCxnSpPr>
          <p:nvPr/>
        </p:nvCxnSpPr>
        <p:spPr>
          <a:xfrm flipH="1" flipV="1">
            <a:off x="457200" y="3400184"/>
            <a:ext cx="387350" cy="30016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7BD6868A-4BE6-9760-F42C-BECDD83D75BF}"/>
              </a:ext>
            </a:extLst>
          </p:cNvPr>
          <p:cNvSpPr txBox="1"/>
          <p:nvPr/>
        </p:nvSpPr>
        <p:spPr>
          <a:xfrm>
            <a:off x="6007100" y="119059"/>
            <a:ext cx="1467068" cy="369332"/>
          </a:xfrm>
          <a:prstGeom prst="rect">
            <a:avLst/>
          </a:prstGeom>
          <a:noFill/>
        </p:spPr>
        <p:txBody>
          <a:bodyPr wrap="none" rtlCol="0">
            <a:spAutoFit/>
          </a:bodyPr>
          <a:lstStyle/>
          <a:p>
            <a:r>
              <a:rPr lang="nl-NL"/>
              <a:t>Cool down 2</a:t>
            </a:r>
            <a:endParaRPr lang="en-GB"/>
          </a:p>
        </p:txBody>
      </p:sp>
      <p:sp>
        <p:nvSpPr>
          <p:cNvPr id="12" name="Star: 5 Points 11">
            <a:extLst>
              <a:ext uri="{FF2B5EF4-FFF2-40B4-BE49-F238E27FC236}">
                <a16:creationId xmlns:a16="http://schemas.microsoft.com/office/drawing/2014/main" id="{0B0331DA-90F0-0C66-5D40-FE90DD64D0F4}"/>
              </a:ext>
            </a:extLst>
          </p:cNvPr>
          <p:cNvSpPr/>
          <p:nvPr/>
        </p:nvSpPr>
        <p:spPr>
          <a:xfrm>
            <a:off x="2755723" y="244717"/>
            <a:ext cx="127000" cy="127000"/>
          </a:xfrm>
          <a:prstGeom prst="star5">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tar: 5 Points 12">
            <a:extLst>
              <a:ext uri="{FF2B5EF4-FFF2-40B4-BE49-F238E27FC236}">
                <a16:creationId xmlns:a16="http://schemas.microsoft.com/office/drawing/2014/main" id="{43942C49-C8E8-CA75-D94E-92CEA6EA399B}"/>
              </a:ext>
            </a:extLst>
          </p:cNvPr>
          <p:cNvSpPr/>
          <p:nvPr/>
        </p:nvSpPr>
        <p:spPr>
          <a:xfrm>
            <a:off x="2889028" y="1858335"/>
            <a:ext cx="127000" cy="127000"/>
          </a:xfrm>
          <a:prstGeom prst="star5">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Star: 5 Points 13">
            <a:extLst>
              <a:ext uri="{FF2B5EF4-FFF2-40B4-BE49-F238E27FC236}">
                <a16:creationId xmlns:a16="http://schemas.microsoft.com/office/drawing/2014/main" id="{7878CF7A-E855-F025-5310-1B7550B5193C}"/>
              </a:ext>
            </a:extLst>
          </p:cNvPr>
          <p:cNvSpPr/>
          <p:nvPr/>
        </p:nvSpPr>
        <p:spPr>
          <a:xfrm>
            <a:off x="4652675" y="3315059"/>
            <a:ext cx="127000" cy="127000"/>
          </a:xfrm>
          <a:prstGeom prst="star5">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86923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17" name="Picture 16" descr="A graph of a graph&#10;&#10;Description automatically generated with medium confidence">
            <a:extLst>
              <a:ext uri="{FF2B5EF4-FFF2-40B4-BE49-F238E27FC236}">
                <a16:creationId xmlns:a16="http://schemas.microsoft.com/office/drawing/2014/main" id="{0840B025-3900-0A11-961C-1BA2328B8C9A}"/>
              </a:ext>
            </a:extLst>
          </p:cNvPr>
          <p:cNvPicPr>
            <a:picLocks noChangeAspect="1"/>
          </p:cNvPicPr>
          <p:nvPr/>
        </p:nvPicPr>
        <p:blipFill rotWithShape="1">
          <a:blip r:embed="rId2">
            <a:extLst>
              <a:ext uri="{28A0092B-C50C-407E-A947-70E740481C1C}">
                <a14:useLocalDpi xmlns:a14="http://schemas.microsoft.com/office/drawing/2010/main" val="0"/>
              </a:ext>
            </a:extLst>
          </a:blip>
          <a:srcRect l="1750" t="1101" r="4254" b="827"/>
          <a:stretch/>
        </p:blipFill>
        <p:spPr>
          <a:xfrm>
            <a:off x="11450" y="85551"/>
            <a:ext cx="4693900" cy="3772075"/>
          </a:xfrm>
          <a:prstGeom prst="rect">
            <a:avLst/>
          </a:prstGeom>
        </p:spPr>
      </p:pic>
      <p:sp>
        <p:nvSpPr>
          <p:cNvPr id="18" name="TextBox 17">
            <a:extLst>
              <a:ext uri="{FF2B5EF4-FFF2-40B4-BE49-F238E27FC236}">
                <a16:creationId xmlns:a16="http://schemas.microsoft.com/office/drawing/2014/main" id="{8221C45B-63BC-805C-973A-78F5A2DC843D}"/>
              </a:ext>
            </a:extLst>
          </p:cNvPr>
          <p:cNvSpPr txBox="1"/>
          <p:nvPr/>
        </p:nvSpPr>
        <p:spPr>
          <a:xfrm>
            <a:off x="2593371" y="359253"/>
            <a:ext cx="1912645" cy="55399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a:ln>
                  <a:noFill/>
                </a:ln>
                <a:solidFill>
                  <a:prstClr val="black"/>
                </a:solidFill>
                <a:effectLst/>
                <a:uLnTx/>
                <a:uFillTx/>
                <a:latin typeface="Aptos" panose="02110004020202020204"/>
                <a:ea typeface="+mn-ea"/>
                <a:cs typeface="+mn-cs"/>
              </a:rPr>
              <a:t>CD2 1.9 K. No quench</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900">
                <a:solidFill>
                  <a:prstClr val="black"/>
                </a:solidFill>
                <a:latin typeface="Aptos" panose="02110004020202020204"/>
              </a:rPr>
              <a:t>(long plateau at 16.03 kA, followed by 16.53 kA)</a:t>
            </a:r>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19" name="TextBox 18">
            <a:extLst>
              <a:ext uri="{FF2B5EF4-FFF2-40B4-BE49-F238E27FC236}">
                <a16:creationId xmlns:a16="http://schemas.microsoft.com/office/drawing/2014/main" id="{314F0472-4174-D653-1535-27AFDB30769D}"/>
              </a:ext>
            </a:extLst>
          </p:cNvPr>
          <p:cNvSpPr txBox="1"/>
          <p:nvPr/>
        </p:nvSpPr>
        <p:spPr>
          <a:xfrm>
            <a:off x="3257312" y="1562160"/>
            <a:ext cx="1667613" cy="6001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a:ln>
                  <a:noFill/>
                </a:ln>
                <a:solidFill>
                  <a:prstClr val="black"/>
                </a:solidFill>
                <a:effectLst/>
                <a:uLnTx/>
                <a:uFillTx/>
                <a:latin typeface="Aptos" panose="02110004020202020204"/>
                <a:ea typeface="+mn-ea"/>
                <a:cs typeface="+mn-cs"/>
              </a:rPr>
              <a:t>CD2-Q4: 1.9 K. Quench in Q3a-P3.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prstClr val="black"/>
                </a:solidFill>
                <a:effectLst/>
                <a:uLnTx/>
                <a:uFillTx/>
                <a:latin typeface="Aptos" panose="02110004020202020204"/>
                <a:ea typeface="+mn-ea"/>
                <a:cs typeface="+mn-cs"/>
              </a:rPr>
              <a:t>(after reaching 16.53 kA twice)</a:t>
            </a:r>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20" name="TextBox 19">
            <a:extLst>
              <a:ext uri="{FF2B5EF4-FFF2-40B4-BE49-F238E27FC236}">
                <a16:creationId xmlns:a16="http://schemas.microsoft.com/office/drawing/2014/main" id="{010AFB21-3F48-DBAF-1856-A4A4762DC62C}"/>
              </a:ext>
            </a:extLst>
          </p:cNvPr>
          <p:cNvSpPr txBox="1"/>
          <p:nvPr/>
        </p:nvSpPr>
        <p:spPr>
          <a:xfrm>
            <a:off x="3297996" y="2768818"/>
            <a:ext cx="1517141"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a:ln>
                  <a:noFill/>
                </a:ln>
                <a:solidFill>
                  <a:prstClr val="black"/>
                </a:solidFill>
                <a:effectLst/>
                <a:uLnTx/>
                <a:uFillTx/>
                <a:latin typeface="Aptos" panose="02110004020202020204"/>
                <a:ea typeface="+mn-ea"/>
                <a:cs typeface="+mn-cs"/>
              </a:rPr>
              <a:t>CD2 – Q5: 1.9 K. Quench in Q3a-P3.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900" b="0" i="0" u="none" strike="noStrike" kern="1200" cap="none" spc="0" normalizeH="0" baseline="0" noProof="0">
                <a:ln>
                  <a:noFill/>
                </a:ln>
                <a:solidFill>
                  <a:prstClr val="black"/>
                </a:solidFill>
                <a:effectLst/>
                <a:uLnTx/>
                <a:uFillTx/>
                <a:latin typeface="Aptos" panose="02110004020202020204"/>
                <a:ea typeface="+mn-ea"/>
                <a:cs typeface="+mn-cs"/>
              </a:rPr>
              <a:t>(after reaching 16.53 kA three times)</a:t>
            </a:r>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pic>
        <p:nvPicPr>
          <p:cNvPr id="21" name="Picture 20" descr="A graph with numbers and lines&#10;&#10;Description automatically generated">
            <a:extLst>
              <a:ext uri="{FF2B5EF4-FFF2-40B4-BE49-F238E27FC236}">
                <a16:creationId xmlns:a16="http://schemas.microsoft.com/office/drawing/2014/main" id="{0ECA6EAF-8FA8-8044-D0E6-5E6609188F99}"/>
              </a:ext>
            </a:extLst>
          </p:cNvPr>
          <p:cNvPicPr>
            <a:picLocks noChangeAspect="1"/>
          </p:cNvPicPr>
          <p:nvPr/>
        </p:nvPicPr>
        <p:blipFill rotWithShape="1">
          <a:blip r:embed="rId3">
            <a:extLst>
              <a:ext uri="{28A0092B-C50C-407E-A947-70E740481C1C}">
                <a14:useLocalDpi xmlns:a14="http://schemas.microsoft.com/office/drawing/2010/main" val="0"/>
              </a:ext>
            </a:extLst>
          </a:blip>
          <a:srcRect l="1077" t="1111" r="6711" b="63577"/>
          <a:stretch/>
        </p:blipFill>
        <p:spPr>
          <a:xfrm>
            <a:off x="43920" y="3822679"/>
            <a:ext cx="4478144" cy="1320821"/>
          </a:xfrm>
          <a:prstGeom prst="rect">
            <a:avLst/>
          </a:prstGeom>
        </p:spPr>
      </p:pic>
      <p:sp>
        <p:nvSpPr>
          <p:cNvPr id="22" name="TextBox 21">
            <a:extLst>
              <a:ext uri="{FF2B5EF4-FFF2-40B4-BE49-F238E27FC236}">
                <a16:creationId xmlns:a16="http://schemas.microsoft.com/office/drawing/2014/main" id="{E94FD92F-3DF1-2C75-CEEB-D810D9D0B656}"/>
              </a:ext>
            </a:extLst>
          </p:cNvPr>
          <p:cNvSpPr txBox="1"/>
          <p:nvPr/>
        </p:nvSpPr>
        <p:spPr>
          <a:xfrm>
            <a:off x="2373287" y="4103040"/>
            <a:ext cx="191264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a:ln>
                  <a:noFill/>
                </a:ln>
                <a:solidFill>
                  <a:prstClr val="black"/>
                </a:solidFill>
                <a:effectLst/>
                <a:uLnTx/>
                <a:uFillTx/>
                <a:latin typeface="Aptos" panose="02110004020202020204"/>
                <a:ea typeface="+mn-ea"/>
                <a:cs typeface="+mn-cs"/>
              </a:rPr>
              <a:t>CD2-Q7: 4.5 K. Quench in Q3a-P3 during splice cycle.</a:t>
            </a:r>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
        <p:nvSpPr>
          <p:cNvPr id="23" name="TextBox 22">
            <a:extLst>
              <a:ext uri="{FF2B5EF4-FFF2-40B4-BE49-F238E27FC236}">
                <a16:creationId xmlns:a16="http://schemas.microsoft.com/office/drawing/2014/main" id="{E896D62E-B7A9-F7B4-C8FA-36D715738E6A}"/>
              </a:ext>
            </a:extLst>
          </p:cNvPr>
          <p:cNvSpPr txBox="1"/>
          <p:nvPr/>
        </p:nvSpPr>
        <p:spPr>
          <a:xfrm>
            <a:off x="4820380" y="328475"/>
            <a:ext cx="4211325" cy="3323987"/>
          </a:xfrm>
          <a:prstGeom prst="rect">
            <a:avLst/>
          </a:prstGeom>
          <a:noFill/>
        </p:spPr>
        <p:txBody>
          <a:bodyPr wrap="square" rtlCol="0">
            <a:spAutoFit/>
          </a:bodyPr>
          <a:lstStyle/>
          <a:p>
            <a:r>
              <a:rPr lang="nl-NL" sz="1400"/>
              <a:t>All cycles are different, but we can observe: </a:t>
            </a:r>
          </a:p>
          <a:p>
            <a:pPr marL="285750" indent="-285750">
              <a:buFontTx/>
              <a:buChar char="-"/>
            </a:pPr>
            <a:r>
              <a:rPr lang="nl-NL" sz="1400"/>
              <a:t>All six cycles staying at 16.23 kA for long time quenched between 12 and 42 hours into the accumulated time at this current. </a:t>
            </a:r>
          </a:p>
          <a:p>
            <a:pPr marL="285750" indent="-285750">
              <a:buFontTx/>
              <a:buChar char="-"/>
            </a:pPr>
            <a:r>
              <a:rPr lang="nl-NL" sz="1400"/>
              <a:t>3 times 1 hour at 16.53 kA (using fast ramp rates) did not quench the magnet. </a:t>
            </a:r>
          </a:p>
          <a:p>
            <a:pPr marL="285750" indent="-285750">
              <a:buFontTx/>
              <a:buChar char="-"/>
            </a:pPr>
            <a:r>
              <a:rPr lang="nl-NL" sz="1400"/>
              <a:t>A long plateau at 16.23 kA at 4.5 K did not quench the magnet, but the following ramp at 4.5 K did.</a:t>
            </a:r>
          </a:p>
          <a:p>
            <a:pPr marL="285750" indent="-285750">
              <a:buFontTx/>
              <a:buChar char="-"/>
            </a:pPr>
            <a:endParaRPr lang="nl-NL" sz="1400"/>
          </a:p>
          <a:p>
            <a:pPr marL="285750" indent="-285750">
              <a:buFontTx/>
              <a:buChar char="-"/>
            </a:pPr>
            <a:r>
              <a:rPr lang="en-GB" sz="1400"/>
              <a:t>At 1.9 K the quench never occurred in the first ramp, but in the second to 5</a:t>
            </a:r>
            <a:r>
              <a:rPr lang="en-GB" sz="1400" baseline="30000"/>
              <a:t>th</a:t>
            </a:r>
            <a:r>
              <a:rPr lang="en-GB" sz="1400"/>
              <a:t>. However, since we always had variations in ramps, it is difficult to say how the ramp down/up impacts the moment of the quench. </a:t>
            </a:r>
          </a:p>
        </p:txBody>
      </p:sp>
      <p:sp>
        <p:nvSpPr>
          <p:cNvPr id="24" name="Star: 5 Points 23">
            <a:extLst>
              <a:ext uri="{FF2B5EF4-FFF2-40B4-BE49-F238E27FC236}">
                <a16:creationId xmlns:a16="http://schemas.microsoft.com/office/drawing/2014/main" id="{31C6E348-8F88-6E4F-97B4-7ECA0B40B822}"/>
              </a:ext>
            </a:extLst>
          </p:cNvPr>
          <p:cNvSpPr/>
          <p:nvPr/>
        </p:nvSpPr>
        <p:spPr>
          <a:xfrm>
            <a:off x="3039283" y="1437209"/>
            <a:ext cx="127000" cy="127000"/>
          </a:xfrm>
          <a:prstGeom prst="star5">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Star: 5 Points 24">
            <a:extLst>
              <a:ext uri="{FF2B5EF4-FFF2-40B4-BE49-F238E27FC236}">
                <a16:creationId xmlns:a16="http://schemas.microsoft.com/office/drawing/2014/main" id="{BD268997-9B8A-9D61-119C-A581971920E7}"/>
              </a:ext>
            </a:extLst>
          </p:cNvPr>
          <p:cNvSpPr/>
          <p:nvPr/>
        </p:nvSpPr>
        <p:spPr>
          <a:xfrm>
            <a:off x="3266109" y="2615523"/>
            <a:ext cx="127000" cy="127000"/>
          </a:xfrm>
          <a:prstGeom prst="star5">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Star: 5 Points 25">
            <a:extLst>
              <a:ext uri="{FF2B5EF4-FFF2-40B4-BE49-F238E27FC236}">
                <a16:creationId xmlns:a16="http://schemas.microsoft.com/office/drawing/2014/main" id="{5A114BFA-64EB-9908-B772-E96F2909E111}"/>
              </a:ext>
            </a:extLst>
          </p:cNvPr>
          <p:cNvSpPr/>
          <p:nvPr/>
        </p:nvSpPr>
        <p:spPr>
          <a:xfrm>
            <a:off x="464525" y="3857626"/>
            <a:ext cx="127000" cy="127000"/>
          </a:xfrm>
          <a:prstGeom prst="star5">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661334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A9B259-5ECE-2B8B-25EC-0D10983C9E04}"/>
              </a:ext>
            </a:extLst>
          </p:cNvPr>
          <p:cNvSpPr>
            <a:spLocks noGrp="1"/>
          </p:cNvSpPr>
          <p:nvPr>
            <p:ph type="dt" sz="half" idx="2"/>
          </p:nvPr>
        </p:nvSpPr>
        <p:spPr/>
        <p:txBody>
          <a:bodyPr/>
          <a:lstStyle/>
          <a:p>
            <a:fld id="{DA8C7D35-1074-4CD3-B504-E7614F6419D0}" type="datetime1">
              <a:rPr lang="en-US" smtClean="0"/>
              <a:t>9/17/2024</a:t>
            </a:fld>
            <a:endParaRPr lang="en-US" dirty="0"/>
          </a:p>
        </p:txBody>
      </p:sp>
      <p:sp>
        <p:nvSpPr>
          <p:cNvPr id="5" name="Footer Placeholder 4">
            <a:extLst>
              <a:ext uri="{FF2B5EF4-FFF2-40B4-BE49-F238E27FC236}">
                <a16:creationId xmlns:a16="http://schemas.microsoft.com/office/drawing/2014/main" id="{2B591542-4B55-BD1E-3AD1-9352A3DEC4E7}"/>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A39CEE22-1D99-222A-143A-B6EE2314AABA}"/>
              </a:ext>
            </a:extLst>
          </p:cNvPr>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8" name="Picture 7" descr="A graph with numbers and lines&#10;&#10;Description automatically generated">
            <a:extLst>
              <a:ext uri="{FF2B5EF4-FFF2-40B4-BE49-F238E27FC236}">
                <a16:creationId xmlns:a16="http://schemas.microsoft.com/office/drawing/2014/main" id="{C321A776-4616-2D13-A57E-DD23CD0F52E5}"/>
              </a:ext>
            </a:extLst>
          </p:cNvPr>
          <p:cNvPicPr>
            <a:picLocks noChangeAspect="1"/>
          </p:cNvPicPr>
          <p:nvPr/>
        </p:nvPicPr>
        <p:blipFill rotWithShape="1">
          <a:blip r:embed="rId2"/>
          <a:srcRect l="2111" t="35742" r="6485" b="32333"/>
          <a:stretch/>
        </p:blipFill>
        <p:spPr>
          <a:xfrm>
            <a:off x="526576" y="1220796"/>
            <a:ext cx="6103980" cy="1642090"/>
          </a:xfrm>
          <a:prstGeom prst="rect">
            <a:avLst/>
          </a:prstGeom>
        </p:spPr>
      </p:pic>
      <p:sp>
        <p:nvSpPr>
          <p:cNvPr id="9" name="TextBox 8">
            <a:extLst>
              <a:ext uri="{FF2B5EF4-FFF2-40B4-BE49-F238E27FC236}">
                <a16:creationId xmlns:a16="http://schemas.microsoft.com/office/drawing/2014/main" id="{CA5F37F7-3F39-A110-AA26-FB4A0EEA8973}"/>
              </a:ext>
            </a:extLst>
          </p:cNvPr>
          <p:cNvSpPr txBox="1"/>
          <p:nvPr/>
        </p:nvSpPr>
        <p:spPr>
          <a:xfrm>
            <a:off x="741485" y="2957881"/>
            <a:ext cx="5783788" cy="1169551"/>
          </a:xfrm>
          <a:prstGeom prst="rect">
            <a:avLst/>
          </a:prstGeom>
          <a:noFill/>
        </p:spPr>
        <p:txBody>
          <a:bodyPr wrap="square" rtlCol="0">
            <a:spAutoFit/>
          </a:bodyPr>
          <a:lstStyle/>
          <a:p>
            <a:r>
              <a:rPr lang="nl-NL" sz="1400" i="1">
                <a:solidFill>
                  <a:srgbClr val="FF0000"/>
                </a:solidFill>
              </a:rPr>
              <a:t>This slide is added after the meeting to include a full overview of the powering. </a:t>
            </a:r>
          </a:p>
          <a:p>
            <a:r>
              <a:rPr lang="en-GB" sz="1400"/>
              <a:t>5 consecutive cycles at 15.8 kA with accumulated time of ~85 hours. </a:t>
            </a:r>
          </a:p>
          <a:p>
            <a:r>
              <a:rPr lang="en-GB" sz="1400"/>
              <a:t>In the two first cycles, a few hours powering were at nominal current 16.23 kA to complete the stretched wire measurements.</a:t>
            </a:r>
          </a:p>
        </p:txBody>
      </p:sp>
    </p:spTree>
    <p:extLst>
      <p:ext uri="{BB962C8B-B14F-4D97-AF65-F5344CB8AC3E}">
        <p14:creationId xmlns:p14="http://schemas.microsoft.com/office/powerpoint/2010/main" val="28128459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4CEBCE9-F9BA-BB49-E6C0-893F72CAF13F}"/>
              </a:ext>
            </a:extLst>
          </p:cNvPr>
          <p:cNvSpPr>
            <a:spLocks noGrp="1"/>
          </p:cNvSpPr>
          <p:nvPr>
            <p:ph type="dt" sz="half" idx="2"/>
          </p:nvPr>
        </p:nvSpPr>
        <p:spPr/>
        <p:txBody>
          <a:bodyPr/>
          <a:lstStyle/>
          <a:p>
            <a:fld id="{DA8C7D35-1074-4CD3-B504-E7614F6419D0}" type="datetime1">
              <a:rPr lang="en-US" smtClean="0"/>
              <a:t>9/17/2024</a:t>
            </a:fld>
            <a:endParaRPr lang="en-US" dirty="0"/>
          </a:p>
        </p:txBody>
      </p:sp>
      <p:sp>
        <p:nvSpPr>
          <p:cNvPr id="5" name="Footer Placeholder 4">
            <a:extLst>
              <a:ext uri="{FF2B5EF4-FFF2-40B4-BE49-F238E27FC236}">
                <a16:creationId xmlns:a16="http://schemas.microsoft.com/office/drawing/2014/main" id="{5282E2E8-1E57-3605-327E-53BAF3CC11EF}"/>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98508A88-2DE4-9A26-B476-15535E206DD4}"/>
              </a:ext>
            </a:extLst>
          </p:cNvPr>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8" name="Picture 7" descr="A graph of different voltages&#10;&#10;Description automatically generated with medium confidence">
            <a:extLst>
              <a:ext uri="{FF2B5EF4-FFF2-40B4-BE49-F238E27FC236}">
                <a16:creationId xmlns:a16="http://schemas.microsoft.com/office/drawing/2014/main" id="{205ECE9B-3AEE-270D-EB3A-043AAA03F904}"/>
              </a:ext>
            </a:extLst>
          </p:cNvPr>
          <p:cNvPicPr>
            <a:picLocks noChangeAspect="1"/>
          </p:cNvPicPr>
          <p:nvPr/>
        </p:nvPicPr>
        <p:blipFill>
          <a:blip r:embed="rId2"/>
          <a:stretch>
            <a:fillRect/>
          </a:stretch>
        </p:blipFill>
        <p:spPr>
          <a:xfrm>
            <a:off x="205858" y="1388175"/>
            <a:ext cx="3732691" cy="2874987"/>
          </a:xfrm>
          <a:prstGeom prst="rect">
            <a:avLst/>
          </a:prstGeom>
        </p:spPr>
      </p:pic>
      <p:pic>
        <p:nvPicPr>
          <p:cNvPr id="10" name="Picture 9" descr="A graph of different voltages&#10;&#10;Description automatically generated with medium confidence">
            <a:extLst>
              <a:ext uri="{FF2B5EF4-FFF2-40B4-BE49-F238E27FC236}">
                <a16:creationId xmlns:a16="http://schemas.microsoft.com/office/drawing/2014/main" id="{ABCB5DC3-4FD7-90A8-6F57-9BB73BECC47D}"/>
              </a:ext>
            </a:extLst>
          </p:cNvPr>
          <p:cNvPicPr>
            <a:picLocks noChangeAspect="1"/>
          </p:cNvPicPr>
          <p:nvPr/>
        </p:nvPicPr>
        <p:blipFill>
          <a:blip r:embed="rId3"/>
          <a:stretch>
            <a:fillRect/>
          </a:stretch>
        </p:blipFill>
        <p:spPr>
          <a:xfrm>
            <a:off x="4278834" y="1370493"/>
            <a:ext cx="3769858" cy="2903613"/>
          </a:xfrm>
          <a:prstGeom prst="rect">
            <a:avLst/>
          </a:prstGeom>
        </p:spPr>
      </p:pic>
      <p:sp>
        <p:nvSpPr>
          <p:cNvPr id="11" name="TextBox 10">
            <a:extLst>
              <a:ext uri="{FF2B5EF4-FFF2-40B4-BE49-F238E27FC236}">
                <a16:creationId xmlns:a16="http://schemas.microsoft.com/office/drawing/2014/main" id="{0CB5A62F-1B83-638E-A2FA-1959DE299DDD}"/>
              </a:ext>
            </a:extLst>
          </p:cNvPr>
          <p:cNvSpPr txBox="1"/>
          <p:nvPr/>
        </p:nvSpPr>
        <p:spPr>
          <a:xfrm>
            <a:off x="54736" y="81446"/>
            <a:ext cx="2057038" cy="369332"/>
          </a:xfrm>
          <a:prstGeom prst="rect">
            <a:avLst/>
          </a:prstGeom>
          <a:noFill/>
        </p:spPr>
        <p:txBody>
          <a:bodyPr wrap="none" rtlCol="0">
            <a:spAutoFit/>
          </a:bodyPr>
          <a:lstStyle/>
          <a:p>
            <a:r>
              <a:rPr lang="nl-NL"/>
              <a:t>V-I measurements</a:t>
            </a:r>
            <a:endParaRPr lang="en-GB"/>
          </a:p>
        </p:txBody>
      </p:sp>
      <p:sp>
        <p:nvSpPr>
          <p:cNvPr id="13" name="TextBox 12">
            <a:extLst>
              <a:ext uri="{FF2B5EF4-FFF2-40B4-BE49-F238E27FC236}">
                <a16:creationId xmlns:a16="http://schemas.microsoft.com/office/drawing/2014/main" id="{9C4D866A-40E1-76EE-D0FE-0C13654400C6}"/>
              </a:ext>
            </a:extLst>
          </p:cNvPr>
          <p:cNvSpPr txBox="1"/>
          <p:nvPr/>
        </p:nvSpPr>
        <p:spPr>
          <a:xfrm>
            <a:off x="67510" y="468071"/>
            <a:ext cx="5069408" cy="600164"/>
          </a:xfrm>
          <a:prstGeom prst="rect">
            <a:avLst/>
          </a:prstGeom>
          <a:noFill/>
        </p:spPr>
        <p:txBody>
          <a:bodyPr wrap="square" rtlCol="0">
            <a:spAutoFit/>
          </a:bodyPr>
          <a:lstStyle/>
          <a:p>
            <a:r>
              <a:rPr lang="nl-NL" sz="1100"/>
              <a:t>V-I measurements were performed at 1.9 K and at 4.5 K up to 16.53 kA. </a:t>
            </a:r>
          </a:p>
          <a:p>
            <a:r>
              <a:rPr lang="nl-NL" sz="1100"/>
              <a:t>Below the results are shown for the latest measurement at 4.5 K. No significant voltage increase is seen in any of the coils. </a:t>
            </a:r>
            <a:endParaRPr lang="en-GB" sz="1100"/>
          </a:p>
        </p:txBody>
      </p:sp>
    </p:spTree>
    <p:extLst>
      <p:ext uri="{BB962C8B-B14F-4D97-AF65-F5344CB8AC3E}">
        <p14:creationId xmlns:p14="http://schemas.microsoft.com/office/powerpoint/2010/main" val="32897563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26</a:t>
            </a:fld>
            <a:endParaRPr lang="en-US" dirty="0"/>
          </a:p>
        </p:txBody>
      </p:sp>
      <p:sp>
        <p:nvSpPr>
          <p:cNvPr id="2" name="TextBox 1">
            <a:extLst>
              <a:ext uri="{FF2B5EF4-FFF2-40B4-BE49-F238E27FC236}">
                <a16:creationId xmlns:a16="http://schemas.microsoft.com/office/drawing/2014/main" id="{D985FF17-B46E-744D-8DA1-B3620E04FD78}"/>
              </a:ext>
            </a:extLst>
          </p:cNvPr>
          <p:cNvSpPr txBox="1"/>
          <p:nvPr/>
        </p:nvSpPr>
        <p:spPr>
          <a:xfrm>
            <a:off x="54736" y="81446"/>
            <a:ext cx="2403222" cy="369332"/>
          </a:xfrm>
          <a:prstGeom prst="rect">
            <a:avLst/>
          </a:prstGeom>
          <a:noFill/>
        </p:spPr>
        <p:txBody>
          <a:bodyPr wrap="none" rtlCol="0">
            <a:spAutoFit/>
          </a:bodyPr>
          <a:lstStyle/>
          <a:p>
            <a:r>
              <a:rPr lang="nl-NL"/>
              <a:t>Splice measurements</a:t>
            </a:r>
            <a:endParaRPr lang="en-GB"/>
          </a:p>
        </p:txBody>
      </p:sp>
      <p:pic>
        <p:nvPicPr>
          <p:cNvPr id="8" name="Picture 7">
            <a:extLst>
              <a:ext uri="{FF2B5EF4-FFF2-40B4-BE49-F238E27FC236}">
                <a16:creationId xmlns:a16="http://schemas.microsoft.com/office/drawing/2014/main" id="{7F484A07-5F54-15FE-D162-40AAF691799F}"/>
              </a:ext>
            </a:extLst>
          </p:cNvPr>
          <p:cNvPicPr>
            <a:picLocks noChangeAspect="1"/>
          </p:cNvPicPr>
          <p:nvPr/>
        </p:nvPicPr>
        <p:blipFill>
          <a:blip r:embed="rId2"/>
          <a:stretch>
            <a:fillRect/>
          </a:stretch>
        </p:blipFill>
        <p:spPr>
          <a:xfrm>
            <a:off x="253603" y="709613"/>
            <a:ext cx="3480581" cy="2924175"/>
          </a:xfrm>
          <a:prstGeom prst="rect">
            <a:avLst/>
          </a:prstGeom>
        </p:spPr>
      </p:pic>
      <p:graphicFrame>
        <p:nvGraphicFramePr>
          <p:cNvPr id="10" name="Table 9">
            <a:extLst>
              <a:ext uri="{FF2B5EF4-FFF2-40B4-BE49-F238E27FC236}">
                <a16:creationId xmlns:a16="http://schemas.microsoft.com/office/drawing/2014/main" id="{B346858E-8471-198D-C4EB-6D93BCD4045B}"/>
              </a:ext>
            </a:extLst>
          </p:cNvPr>
          <p:cNvGraphicFramePr>
            <a:graphicFrameLocks noGrp="1"/>
          </p:cNvGraphicFramePr>
          <p:nvPr>
            <p:extLst>
              <p:ext uri="{D42A27DB-BD31-4B8C-83A1-F6EECF244321}">
                <p14:modId xmlns:p14="http://schemas.microsoft.com/office/powerpoint/2010/main" val="232190997"/>
              </p:ext>
            </p:extLst>
          </p:nvPr>
        </p:nvGraphicFramePr>
        <p:xfrm>
          <a:off x="4063003" y="789953"/>
          <a:ext cx="2693630" cy="1508760"/>
        </p:xfrm>
        <a:graphic>
          <a:graphicData uri="http://schemas.openxmlformats.org/drawingml/2006/table">
            <a:tbl>
              <a:tblPr>
                <a:tableStyleId>{5C22544A-7EE6-4342-B048-85BDC9FD1C3A}</a:tableStyleId>
              </a:tblPr>
              <a:tblGrid>
                <a:gridCol w="789618">
                  <a:extLst>
                    <a:ext uri="{9D8B030D-6E8A-4147-A177-3AD203B41FA5}">
                      <a16:colId xmlns:a16="http://schemas.microsoft.com/office/drawing/2014/main" val="165475444"/>
                    </a:ext>
                  </a:extLst>
                </a:gridCol>
                <a:gridCol w="1274606">
                  <a:extLst>
                    <a:ext uri="{9D8B030D-6E8A-4147-A177-3AD203B41FA5}">
                      <a16:colId xmlns:a16="http://schemas.microsoft.com/office/drawing/2014/main" val="2400957849"/>
                    </a:ext>
                  </a:extLst>
                </a:gridCol>
                <a:gridCol w="629406">
                  <a:extLst>
                    <a:ext uri="{9D8B030D-6E8A-4147-A177-3AD203B41FA5}">
                      <a16:colId xmlns:a16="http://schemas.microsoft.com/office/drawing/2014/main" val="3526293851"/>
                    </a:ext>
                  </a:extLst>
                </a:gridCol>
              </a:tblGrid>
              <a:tr h="147386">
                <a:tc>
                  <a:txBody>
                    <a:bodyPr/>
                    <a:lstStyle/>
                    <a:p>
                      <a:pPr algn="ctr" fontAlgn="b"/>
                      <a:r>
                        <a:rPr lang="nl-NL" sz="900" b="0" i="0" u="none" strike="noStrike">
                          <a:solidFill>
                            <a:schemeClr val="tx1"/>
                          </a:solidFill>
                          <a:effectLst/>
                          <a:latin typeface="+mn-lt"/>
                        </a:rPr>
                        <a:t>Voltage taps</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Resistance (nOhm)</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Number of splices</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3611015"/>
                  </a:ext>
                </a:extLst>
              </a:tr>
              <a:tr h="0">
                <a:tc>
                  <a:txBody>
                    <a:bodyPr/>
                    <a:lstStyle/>
                    <a:p>
                      <a:pPr algn="ctr" fontAlgn="b"/>
                      <a:r>
                        <a:rPr lang="nl-NL" sz="900" b="0" i="0" u="none" strike="noStrike">
                          <a:solidFill>
                            <a:schemeClr val="tx2"/>
                          </a:solidFill>
                          <a:effectLst/>
                          <a:latin typeface="+mn-lt"/>
                        </a:rPr>
                        <a:t>213-214</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0.33</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1</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33048655"/>
                  </a:ext>
                </a:extLst>
              </a:tr>
              <a:tr h="64638">
                <a:tc>
                  <a:txBody>
                    <a:bodyPr/>
                    <a:lstStyle/>
                    <a:p>
                      <a:pPr algn="ctr" fontAlgn="b"/>
                      <a:r>
                        <a:rPr lang="nl-NL" sz="900" b="0" i="0" u="none" strike="noStrike">
                          <a:solidFill>
                            <a:schemeClr val="tx2"/>
                          </a:solidFill>
                          <a:effectLst/>
                          <a:latin typeface="+mn-lt"/>
                        </a:rPr>
                        <a:t>221-224</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0</a:t>
                      </a:r>
                      <a:r>
                        <a:rPr lang="en-GB" sz="900" b="0" i="0" u="none" strike="noStrike">
                          <a:solidFill>
                            <a:schemeClr val="tx2"/>
                          </a:solidFill>
                          <a:effectLst/>
                          <a:latin typeface="+mn-lt"/>
                        </a:rPr>
                        <a:t>.71</a:t>
                      </a:r>
                      <a:endParaRPr lang="nl-NL"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3</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76695257"/>
                  </a:ext>
                </a:extLst>
              </a:tr>
              <a:tr h="45654">
                <a:tc>
                  <a:txBody>
                    <a:bodyPr/>
                    <a:lstStyle/>
                    <a:p>
                      <a:pPr algn="ctr" fontAlgn="b"/>
                      <a:r>
                        <a:rPr lang="nl-NL" sz="900" b="0" i="0" u="none" strike="noStrike">
                          <a:solidFill>
                            <a:schemeClr val="tx2"/>
                          </a:solidFill>
                          <a:effectLst/>
                          <a:latin typeface="+mn-lt"/>
                        </a:rPr>
                        <a:t>231-234</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0.68</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3</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83188358"/>
                  </a:ext>
                </a:extLst>
              </a:tr>
              <a:tr h="0">
                <a:tc>
                  <a:txBody>
                    <a:bodyPr/>
                    <a:lstStyle/>
                    <a:p>
                      <a:pPr algn="ctr" fontAlgn="b"/>
                      <a:r>
                        <a:rPr lang="nl-NL" sz="900" b="0" i="0" u="none" strike="noStrike">
                          <a:solidFill>
                            <a:schemeClr val="tx2"/>
                          </a:solidFill>
                          <a:effectLst/>
                          <a:latin typeface="+mn-lt"/>
                        </a:rPr>
                        <a:t>241-244</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0.73</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3</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1765465"/>
                  </a:ext>
                </a:extLst>
              </a:tr>
              <a:tr h="48194">
                <a:tc>
                  <a:txBody>
                    <a:bodyPr/>
                    <a:lstStyle/>
                    <a:p>
                      <a:pPr algn="ctr" fontAlgn="b"/>
                      <a:r>
                        <a:rPr lang="nl-NL" sz="900" b="0" i="0" u="none" strike="noStrike">
                          <a:solidFill>
                            <a:schemeClr val="tx2"/>
                          </a:solidFill>
                          <a:effectLst/>
                          <a:latin typeface="+mn-lt"/>
                        </a:rPr>
                        <a:t>251-151</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0.69</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4</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90458243"/>
                  </a:ext>
                </a:extLst>
              </a:tr>
              <a:tr h="0">
                <a:tc>
                  <a:txBody>
                    <a:bodyPr/>
                    <a:lstStyle/>
                    <a:p>
                      <a:pPr algn="ctr" fontAlgn="b"/>
                      <a:r>
                        <a:rPr lang="nl-NL" sz="900" b="0" i="0" u="none" strike="noStrike">
                          <a:solidFill>
                            <a:schemeClr val="tx2"/>
                          </a:solidFill>
                          <a:effectLst/>
                          <a:latin typeface="+mn-lt"/>
                        </a:rPr>
                        <a:t>144-141</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0.61</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3</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24167760"/>
                  </a:ext>
                </a:extLst>
              </a:tr>
              <a:tr h="0">
                <a:tc>
                  <a:txBody>
                    <a:bodyPr/>
                    <a:lstStyle/>
                    <a:p>
                      <a:pPr algn="ctr" fontAlgn="b"/>
                      <a:r>
                        <a:rPr lang="nl-NL" sz="900" b="0" i="0" u="none" strike="noStrike">
                          <a:solidFill>
                            <a:schemeClr val="tx2"/>
                          </a:solidFill>
                          <a:effectLst/>
                          <a:latin typeface="+mn-lt"/>
                        </a:rPr>
                        <a:t>134-131</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0.44</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3</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60354460"/>
                  </a:ext>
                </a:extLst>
              </a:tr>
              <a:tr h="0">
                <a:tc>
                  <a:txBody>
                    <a:bodyPr/>
                    <a:lstStyle/>
                    <a:p>
                      <a:pPr algn="ctr" fontAlgn="b"/>
                      <a:r>
                        <a:rPr lang="nl-NL" sz="900" b="0" i="0" u="none" strike="noStrike">
                          <a:solidFill>
                            <a:schemeClr val="tx2"/>
                          </a:solidFill>
                          <a:effectLst/>
                          <a:latin typeface="+mn-lt"/>
                        </a:rPr>
                        <a:t>124-121</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0.47</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3</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38533719"/>
                  </a:ext>
                </a:extLst>
              </a:tr>
              <a:tr h="0">
                <a:tc>
                  <a:txBody>
                    <a:bodyPr/>
                    <a:lstStyle/>
                    <a:p>
                      <a:pPr algn="ctr" fontAlgn="b"/>
                      <a:r>
                        <a:rPr lang="nl-NL" sz="900" b="0" i="0" u="none" strike="noStrike">
                          <a:solidFill>
                            <a:schemeClr val="tx2"/>
                          </a:solidFill>
                          <a:effectLst/>
                          <a:latin typeface="+mn-lt"/>
                        </a:rPr>
                        <a:t>114-113</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0.18</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2"/>
                          </a:solidFill>
                          <a:effectLst/>
                          <a:latin typeface="+mn-lt"/>
                        </a:rPr>
                        <a:t>1</a:t>
                      </a:r>
                      <a:endParaRPr lang="en-GB" sz="900" b="0" i="0" u="none" strike="noStrike">
                        <a:solidFill>
                          <a:schemeClr val="tx2"/>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39449360"/>
                  </a:ext>
                </a:extLst>
              </a:tr>
            </a:tbl>
          </a:graphicData>
        </a:graphic>
      </p:graphicFrame>
      <p:sp>
        <p:nvSpPr>
          <p:cNvPr id="11" name="TextBox 10">
            <a:extLst>
              <a:ext uri="{FF2B5EF4-FFF2-40B4-BE49-F238E27FC236}">
                <a16:creationId xmlns:a16="http://schemas.microsoft.com/office/drawing/2014/main" id="{7871E5C1-6136-9DC2-D927-AA327ACD6960}"/>
              </a:ext>
            </a:extLst>
          </p:cNvPr>
          <p:cNvSpPr txBox="1"/>
          <p:nvPr/>
        </p:nvSpPr>
        <p:spPr>
          <a:xfrm>
            <a:off x="3973833" y="543732"/>
            <a:ext cx="3124573" cy="246221"/>
          </a:xfrm>
          <a:prstGeom prst="rect">
            <a:avLst/>
          </a:prstGeom>
          <a:noFill/>
        </p:spPr>
        <p:txBody>
          <a:bodyPr wrap="none" rtlCol="0">
            <a:spAutoFit/>
          </a:bodyPr>
          <a:lstStyle/>
          <a:p>
            <a:r>
              <a:rPr lang="nl-NL" sz="1000"/>
              <a:t>From a measurement in CD 2 at 4.5 K up to 15.5 kA</a:t>
            </a:r>
            <a:endParaRPr lang="en-GB" sz="1000"/>
          </a:p>
        </p:txBody>
      </p:sp>
      <p:sp>
        <p:nvSpPr>
          <p:cNvPr id="13" name="TextBox 12">
            <a:extLst>
              <a:ext uri="{FF2B5EF4-FFF2-40B4-BE49-F238E27FC236}">
                <a16:creationId xmlns:a16="http://schemas.microsoft.com/office/drawing/2014/main" id="{28F2A1A5-AA7A-E7F1-B6F1-4F80F3DD79FF}"/>
              </a:ext>
            </a:extLst>
          </p:cNvPr>
          <p:cNvSpPr txBox="1"/>
          <p:nvPr/>
        </p:nvSpPr>
        <p:spPr>
          <a:xfrm>
            <a:off x="4063003" y="2407017"/>
            <a:ext cx="3684267" cy="400110"/>
          </a:xfrm>
          <a:prstGeom prst="rect">
            <a:avLst/>
          </a:prstGeom>
          <a:noFill/>
        </p:spPr>
        <p:txBody>
          <a:bodyPr wrap="square" rtlCol="0">
            <a:spAutoFit/>
          </a:bodyPr>
          <a:lstStyle/>
          <a:p>
            <a:r>
              <a:rPr lang="nl-NL" sz="1000"/>
              <a:t>All splice resistances show a low resistance, linear behavior up to high current and stable voltage at flattop.</a:t>
            </a:r>
            <a:endParaRPr lang="en-GB" sz="1000"/>
          </a:p>
        </p:txBody>
      </p:sp>
    </p:spTree>
    <p:extLst>
      <p:ext uri="{BB962C8B-B14F-4D97-AF65-F5344CB8AC3E}">
        <p14:creationId xmlns:p14="http://schemas.microsoft.com/office/powerpoint/2010/main" val="3686543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27</a:t>
            </a:fld>
            <a:endParaRPr lang="en-US" dirty="0"/>
          </a:p>
        </p:txBody>
      </p:sp>
      <p:sp>
        <p:nvSpPr>
          <p:cNvPr id="2" name="TextBox 1">
            <a:extLst>
              <a:ext uri="{FF2B5EF4-FFF2-40B4-BE49-F238E27FC236}">
                <a16:creationId xmlns:a16="http://schemas.microsoft.com/office/drawing/2014/main" id="{D985FF17-B46E-744D-8DA1-B3620E04FD78}"/>
              </a:ext>
            </a:extLst>
          </p:cNvPr>
          <p:cNvSpPr txBox="1"/>
          <p:nvPr/>
        </p:nvSpPr>
        <p:spPr>
          <a:xfrm>
            <a:off x="54736" y="81446"/>
            <a:ext cx="7545655" cy="369332"/>
          </a:xfrm>
          <a:prstGeom prst="rect">
            <a:avLst/>
          </a:prstGeom>
          <a:noFill/>
        </p:spPr>
        <p:txBody>
          <a:bodyPr wrap="none" rtlCol="0">
            <a:spAutoFit/>
          </a:bodyPr>
          <a:lstStyle/>
          <a:p>
            <a:r>
              <a:rPr lang="nl-NL"/>
              <a:t>Other possible cause for fast quench propagation and flattop quenches</a:t>
            </a:r>
            <a:endParaRPr lang="en-GB"/>
          </a:p>
        </p:txBody>
      </p:sp>
      <p:sp>
        <p:nvSpPr>
          <p:cNvPr id="3" name="TextBox 2">
            <a:extLst>
              <a:ext uri="{FF2B5EF4-FFF2-40B4-BE49-F238E27FC236}">
                <a16:creationId xmlns:a16="http://schemas.microsoft.com/office/drawing/2014/main" id="{1667DB6C-B945-846B-E10E-A0506701BFF5}"/>
              </a:ext>
            </a:extLst>
          </p:cNvPr>
          <p:cNvSpPr txBox="1"/>
          <p:nvPr/>
        </p:nvSpPr>
        <p:spPr>
          <a:xfrm>
            <a:off x="160149" y="483102"/>
            <a:ext cx="7724756" cy="4247317"/>
          </a:xfrm>
          <a:prstGeom prst="rect">
            <a:avLst/>
          </a:prstGeom>
          <a:noFill/>
        </p:spPr>
        <p:txBody>
          <a:bodyPr wrap="square" rtlCol="0">
            <a:spAutoFit/>
          </a:bodyPr>
          <a:lstStyle/>
          <a:p>
            <a:r>
              <a:rPr lang="nl-NL" sz="1600" b="1" i="1"/>
              <a:t>Anti-cryostat be a source of heat:</a:t>
            </a:r>
            <a:r>
              <a:rPr lang="nl-NL" sz="1600"/>
              <a:t> </a:t>
            </a:r>
            <a:r>
              <a:rPr lang="nl-NL" sz="1400"/>
              <a:t>A high temperature in the cable over a long length could also trigger fast quench propagation. </a:t>
            </a:r>
          </a:p>
          <a:p>
            <a:r>
              <a:rPr lang="nl-NL" sz="1400"/>
              <a:t>Very unlikely since:</a:t>
            </a:r>
          </a:p>
          <a:p>
            <a:pPr marL="285750" indent="-285750">
              <a:buFontTx/>
              <a:buChar char="-"/>
            </a:pPr>
            <a:r>
              <a:rPr lang="nl-NL" sz="1400"/>
              <a:t>The 1.5 annular space between cryostat and magnet of 1.5 mm is filled with HeII with every 50 mm a radial escape path for heat extraction is designed for 250 W extraction for each 5 meter of magnet. </a:t>
            </a:r>
          </a:p>
          <a:p>
            <a:pPr marL="285750" indent="-285750">
              <a:buFontTx/>
              <a:buChar char="-"/>
            </a:pPr>
            <a:r>
              <a:rPr lang="nl-NL" sz="1400"/>
              <a:t>If suchs a loss would occur, this would show up immediately in the cryogenic load and disrupt the cryo system. </a:t>
            </a:r>
          </a:p>
          <a:p>
            <a:pPr marL="285750" indent="-285750">
              <a:buFontTx/>
              <a:buChar char="-"/>
            </a:pPr>
            <a:r>
              <a:rPr lang="nl-NL" sz="1400"/>
              <a:t>23 hours of continuous operation at 4.5 K a nominal current did not lead to a quench, while one should expect 4.5 K to be much more prone to a heat leak and quench than 1.9 K. </a:t>
            </a:r>
          </a:p>
          <a:p>
            <a:pPr marL="285750" indent="-285750">
              <a:buFontTx/>
              <a:buChar char="-"/>
            </a:pPr>
            <a:r>
              <a:rPr lang="nl-NL" sz="1400"/>
              <a:t>There is no sign of any condensation or low temperature inside the anticryostat and the vacuum (linked to the magnet vacuum) always has been good.</a:t>
            </a:r>
          </a:p>
          <a:p>
            <a:pPr marL="285750" indent="-285750">
              <a:buFontTx/>
              <a:buChar char="-"/>
            </a:pPr>
            <a:endParaRPr lang="nl-NL" sz="1400"/>
          </a:p>
          <a:p>
            <a:r>
              <a:rPr lang="nl-NL" sz="1600" b="1" i="1"/>
              <a:t>Lack of training margin</a:t>
            </a:r>
          </a:p>
          <a:p>
            <a:r>
              <a:rPr lang="nl-NL" sz="1400"/>
              <a:t>There no is precursor or any sign of mechanical motion in the Quench Antenna data. </a:t>
            </a:r>
          </a:p>
          <a:p>
            <a:r>
              <a:rPr lang="nl-NL" sz="1400"/>
              <a:t>In the first cool down, the maximum current of 16.23 kA was agreed. In the second cool down, the quenches in Q3a-P3 at flattop seems not to have changed after powering to 16.53 kA, which suggests that the quenches are not due to lack of training margin.</a:t>
            </a:r>
          </a:p>
          <a:p>
            <a:endParaRPr lang="nl-NL" sz="1400"/>
          </a:p>
        </p:txBody>
      </p:sp>
    </p:spTree>
    <p:extLst>
      <p:ext uri="{BB962C8B-B14F-4D97-AF65-F5344CB8AC3E}">
        <p14:creationId xmlns:p14="http://schemas.microsoft.com/office/powerpoint/2010/main" val="1032611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28</a:t>
            </a:fld>
            <a:endParaRPr lang="en-US" dirty="0"/>
          </a:p>
        </p:txBody>
      </p:sp>
      <p:sp>
        <p:nvSpPr>
          <p:cNvPr id="2" name="TextBox 1">
            <a:extLst>
              <a:ext uri="{FF2B5EF4-FFF2-40B4-BE49-F238E27FC236}">
                <a16:creationId xmlns:a16="http://schemas.microsoft.com/office/drawing/2014/main" id="{D985FF17-B46E-744D-8DA1-B3620E04FD78}"/>
              </a:ext>
            </a:extLst>
          </p:cNvPr>
          <p:cNvSpPr txBox="1"/>
          <p:nvPr/>
        </p:nvSpPr>
        <p:spPr>
          <a:xfrm>
            <a:off x="54736" y="81446"/>
            <a:ext cx="5006499" cy="369332"/>
          </a:xfrm>
          <a:prstGeom prst="rect">
            <a:avLst/>
          </a:prstGeom>
          <a:noFill/>
        </p:spPr>
        <p:txBody>
          <a:bodyPr wrap="none" rtlCol="0">
            <a:spAutoFit/>
          </a:bodyPr>
          <a:lstStyle/>
          <a:p>
            <a:r>
              <a:rPr lang="nl-NL"/>
              <a:t>Classification of other quenches - interpretation</a:t>
            </a:r>
            <a:endParaRPr lang="en-GB"/>
          </a:p>
        </p:txBody>
      </p:sp>
      <p:sp>
        <p:nvSpPr>
          <p:cNvPr id="8" name="TextBox 7">
            <a:extLst>
              <a:ext uri="{FF2B5EF4-FFF2-40B4-BE49-F238E27FC236}">
                <a16:creationId xmlns:a16="http://schemas.microsoft.com/office/drawing/2014/main" id="{64AF9C06-13B0-0F25-08EC-B7E0E5411F32}"/>
              </a:ext>
            </a:extLst>
          </p:cNvPr>
          <p:cNvSpPr txBox="1"/>
          <p:nvPr/>
        </p:nvSpPr>
        <p:spPr>
          <a:xfrm>
            <a:off x="0" y="2945982"/>
            <a:ext cx="8686800" cy="1277273"/>
          </a:xfrm>
          <a:prstGeom prst="rect">
            <a:avLst/>
          </a:prstGeom>
          <a:noFill/>
        </p:spPr>
        <p:txBody>
          <a:bodyPr wrap="square" rtlCol="0">
            <a:spAutoFit/>
          </a:bodyPr>
          <a:lstStyle/>
          <a:p>
            <a:r>
              <a:rPr lang="nl-NL" sz="1100"/>
              <a:t>Quenches CD1-1, CD1-3, CD2-7 have a normal voltage build up, do not seem to repeat in the same spot (no quench antenna for CD1-1 and CD 1-3). Those three quenched occurred with a very limited training margin. </a:t>
            </a:r>
          </a:p>
          <a:p>
            <a:r>
              <a:rPr lang="en-GB" sz="1100"/>
              <a:t>We lack data to properly classify, but since they do not seem to repeat and since we see similar behavior in MQXFB magnets it seems of not concern. </a:t>
            </a:r>
          </a:p>
          <a:p>
            <a:endParaRPr lang="en-GB" sz="1100"/>
          </a:p>
          <a:p>
            <a:r>
              <a:rPr lang="en-GB" sz="1100"/>
              <a:t>The quenches at 4.5 K, 100 A/s in Q3b-P2 (MQXFA03) are repetitive and with very high quench propagation velocity. It seems that here we reach locally the critical surface of the conductor. </a:t>
            </a:r>
          </a:p>
        </p:txBody>
      </p:sp>
      <p:pic>
        <p:nvPicPr>
          <p:cNvPr id="10" name="Picture 9">
            <a:extLst>
              <a:ext uri="{FF2B5EF4-FFF2-40B4-BE49-F238E27FC236}">
                <a16:creationId xmlns:a16="http://schemas.microsoft.com/office/drawing/2014/main" id="{51AF396D-A68D-C5C6-F203-C9C225065EC4}"/>
              </a:ext>
            </a:extLst>
          </p:cNvPr>
          <p:cNvPicPr>
            <a:picLocks noChangeAspect="1"/>
          </p:cNvPicPr>
          <p:nvPr/>
        </p:nvPicPr>
        <p:blipFill>
          <a:blip r:embed="rId2"/>
          <a:stretch>
            <a:fillRect/>
          </a:stretch>
        </p:blipFill>
        <p:spPr>
          <a:xfrm>
            <a:off x="159217" y="562769"/>
            <a:ext cx="5023539" cy="2176461"/>
          </a:xfrm>
          <a:prstGeom prst="rect">
            <a:avLst/>
          </a:prstGeom>
        </p:spPr>
      </p:pic>
    </p:spTree>
    <p:extLst>
      <p:ext uri="{BB962C8B-B14F-4D97-AF65-F5344CB8AC3E}">
        <p14:creationId xmlns:p14="http://schemas.microsoft.com/office/powerpoint/2010/main" val="37857114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E94568FE-F51A-4445-8F32-F6A196729C2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29</a:t>
            </a:fld>
            <a:endParaRPr lang="en-US" dirty="0"/>
          </a:p>
        </p:txBody>
      </p:sp>
      <p:sp>
        <p:nvSpPr>
          <p:cNvPr id="2" name="TextBox 1">
            <a:extLst>
              <a:ext uri="{FF2B5EF4-FFF2-40B4-BE49-F238E27FC236}">
                <a16:creationId xmlns:a16="http://schemas.microsoft.com/office/drawing/2014/main" id="{243BA3A9-1C4A-96A2-7863-B4F4F959887B}"/>
              </a:ext>
            </a:extLst>
          </p:cNvPr>
          <p:cNvSpPr txBox="1"/>
          <p:nvPr/>
        </p:nvSpPr>
        <p:spPr>
          <a:xfrm>
            <a:off x="54736" y="81446"/>
            <a:ext cx="5681363" cy="400110"/>
          </a:xfrm>
          <a:prstGeom prst="rect">
            <a:avLst/>
          </a:prstGeom>
          <a:noFill/>
        </p:spPr>
        <p:txBody>
          <a:bodyPr wrap="none" rtlCol="0">
            <a:spAutoFit/>
          </a:bodyPr>
          <a:lstStyle/>
          <a:p>
            <a:r>
              <a:rPr lang="nl-NL" sz="2000" b="1"/>
              <a:t>Discussion flattop quenches and their origin.</a:t>
            </a:r>
            <a:endParaRPr lang="en-GB" sz="2000" b="1"/>
          </a:p>
        </p:txBody>
      </p:sp>
      <p:sp>
        <p:nvSpPr>
          <p:cNvPr id="3" name="TextBox 2">
            <a:extLst>
              <a:ext uri="{FF2B5EF4-FFF2-40B4-BE49-F238E27FC236}">
                <a16:creationId xmlns:a16="http://schemas.microsoft.com/office/drawing/2014/main" id="{2D6A007A-27C5-4C3B-B3B6-13F0594B8940}"/>
              </a:ext>
            </a:extLst>
          </p:cNvPr>
          <p:cNvSpPr txBox="1"/>
          <p:nvPr/>
        </p:nvSpPr>
        <p:spPr>
          <a:xfrm>
            <a:off x="337195" y="555078"/>
            <a:ext cx="7528560" cy="2292935"/>
          </a:xfrm>
          <a:prstGeom prst="rect">
            <a:avLst/>
          </a:prstGeom>
          <a:noFill/>
        </p:spPr>
        <p:txBody>
          <a:bodyPr wrap="square" rtlCol="0">
            <a:spAutoFit/>
          </a:bodyPr>
          <a:lstStyle/>
          <a:p>
            <a:r>
              <a:rPr lang="nl-NL" sz="1100"/>
              <a:t>Even with repetitive quench location, it does not mean that the principle cause for current sharing is in that location. Long duration at the flattop even suggests that current redistribution could be initiated far away from the quench location, even in the splice.</a:t>
            </a:r>
          </a:p>
          <a:p>
            <a:endParaRPr lang="nl-NL" sz="1100"/>
          </a:p>
          <a:p>
            <a:r>
              <a:rPr lang="nl-NL" sz="1100"/>
              <a:t>Fast ramps at 4.5 K should be instrumental to find the location with a possible degradation. However, at 4.5 K 16.53 kA was reached at 75 A/s, and at 100 A/s the magnet was limited by another coil. The could suggest the cause of current redistribution in Q3a-P3 is in a low-field region.</a:t>
            </a:r>
          </a:p>
          <a:p>
            <a:endParaRPr lang="nl-NL" sz="1100"/>
          </a:p>
          <a:p>
            <a:r>
              <a:rPr lang="nl-NL" sz="1100"/>
              <a:t>With the available data we cannot tell if an additional quench trigger is needed (coil motion, epoxy cracking, flux motion, etc.) besides having an unstable situation due to uneven current distribution.  </a:t>
            </a:r>
          </a:p>
          <a:p>
            <a:endParaRPr lang="en-GB" sz="1100"/>
          </a:p>
          <a:p>
            <a:endParaRPr lang="en-GB" sz="1100"/>
          </a:p>
          <a:p>
            <a:r>
              <a:rPr lang="en-GB" sz="1100"/>
              <a:t>Summary: Analysis points in a clear direction, but details remain impossible to extract from measurement.</a:t>
            </a:r>
          </a:p>
        </p:txBody>
      </p:sp>
    </p:spTree>
    <p:extLst>
      <p:ext uri="{BB962C8B-B14F-4D97-AF65-F5344CB8AC3E}">
        <p14:creationId xmlns:p14="http://schemas.microsoft.com/office/powerpoint/2010/main" val="3517325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02F6E36-0CC8-BE69-90FA-540C819A9A39}"/>
              </a:ext>
            </a:extLst>
          </p:cNvPr>
          <p:cNvSpPr>
            <a:spLocks noGrp="1"/>
          </p:cNvSpPr>
          <p:nvPr>
            <p:ph type="dt" sz="half" idx="2"/>
          </p:nvPr>
        </p:nvSpPr>
        <p:spPr/>
        <p:txBody>
          <a:bodyPr/>
          <a:lstStyle/>
          <a:p>
            <a:fld id="{BC0D1BBA-0F87-418C-964B-35F25F51A7EB}" type="datetime1">
              <a:rPr lang="en-US" smtClean="0"/>
              <a:t>9/17/2024</a:t>
            </a:fld>
            <a:endParaRPr lang="en-US" dirty="0"/>
          </a:p>
        </p:txBody>
      </p:sp>
      <p:sp>
        <p:nvSpPr>
          <p:cNvPr id="5" name="Footer Placeholder 4">
            <a:extLst>
              <a:ext uri="{FF2B5EF4-FFF2-40B4-BE49-F238E27FC236}">
                <a16:creationId xmlns:a16="http://schemas.microsoft.com/office/drawing/2014/main" id="{7CCA8F55-F3B5-5A21-CB8B-6758A7B28238}"/>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1B7C9BC-3914-5B3D-0D61-C43C7FC73964}"/>
              </a:ext>
            </a:extLst>
          </p:cNvPr>
          <p:cNvSpPr>
            <a:spLocks noGrp="1"/>
          </p:cNvSpPr>
          <p:nvPr>
            <p:ph type="sldNum" sz="quarter" idx="4"/>
          </p:nvPr>
        </p:nvSpPr>
        <p:spPr/>
        <p:txBody>
          <a:bodyPr/>
          <a:lstStyle/>
          <a:p>
            <a:fld id="{17918391-D411-FE40-AAD7-861AE5233E0E}" type="slidenum">
              <a:rPr lang="en-US" smtClean="0"/>
              <a:pPr/>
              <a:t>3</a:t>
            </a:fld>
            <a:endParaRPr lang="en-US" dirty="0"/>
          </a:p>
        </p:txBody>
      </p:sp>
      <p:pic>
        <p:nvPicPr>
          <p:cNvPr id="7" name="Picture 6" descr="A large factory with machines and equipment&#10;&#10;Description automatically generated with medium confidence">
            <a:extLst>
              <a:ext uri="{FF2B5EF4-FFF2-40B4-BE49-F238E27FC236}">
                <a16:creationId xmlns:a16="http://schemas.microsoft.com/office/drawing/2014/main" id="{EA5B62CD-7B86-7623-9CD7-2705C321E2E9}"/>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t="24999"/>
          <a:stretch/>
        </p:blipFill>
        <p:spPr>
          <a:xfrm>
            <a:off x="-1964267" y="0"/>
            <a:ext cx="11108267" cy="6248400"/>
          </a:xfrm>
          <a:prstGeom prst="rect">
            <a:avLst/>
          </a:prstGeom>
        </p:spPr>
      </p:pic>
      <p:sp>
        <p:nvSpPr>
          <p:cNvPr id="8" name="TextBox 7">
            <a:extLst>
              <a:ext uri="{FF2B5EF4-FFF2-40B4-BE49-F238E27FC236}">
                <a16:creationId xmlns:a16="http://schemas.microsoft.com/office/drawing/2014/main" id="{AB238849-BBF4-5262-93A3-2B3F7633BE0F}"/>
              </a:ext>
            </a:extLst>
          </p:cNvPr>
          <p:cNvSpPr txBox="1"/>
          <p:nvPr/>
        </p:nvSpPr>
        <p:spPr>
          <a:xfrm>
            <a:off x="626069" y="263045"/>
            <a:ext cx="2493055" cy="369332"/>
          </a:xfrm>
          <a:prstGeom prst="rect">
            <a:avLst/>
          </a:prstGeom>
          <a:solidFill>
            <a:schemeClr val="bg1"/>
          </a:solidFill>
        </p:spPr>
        <p:txBody>
          <a:bodyPr wrap="none" rtlCol="0">
            <a:spAutoFit/>
          </a:bodyPr>
          <a:lstStyle/>
          <a:p>
            <a:r>
              <a:rPr lang="nl-NL"/>
              <a:t>Test at CERN in SM18</a:t>
            </a:r>
            <a:endParaRPr lang="en-GB"/>
          </a:p>
        </p:txBody>
      </p:sp>
    </p:spTree>
    <p:extLst>
      <p:ext uri="{BB962C8B-B14F-4D97-AF65-F5344CB8AC3E}">
        <p14:creationId xmlns:p14="http://schemas.microsoft.com/office/powerpoint/2010/main" val="35306870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1701F629-A037-4B33-8F53-F9F5617D89D2}"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30</a:t>
            </a:fld>
            <a:endParaRPr lang="en-US" dirty="0"/>
          </a:p>
        </p:txBody>
      </p:sp>
      <p:sp>
        <p:nvSpPr>
          <p:cNvPr id="2" name="TextBox 1">
            <a:extLst>
              <a:ext uri="{FF2B5EF4-FFF2-40B4-BE49-F238E27FC236}">
                <a16:creationId xmlns:a16="http://schemas.microsoft.com/office/drawing/2014/main" id="{DC6CF7E0-A80B-C0B1-12CA-94CC6D1747BB}"/>
              </a:ext>
            </a:extLst>
          </p:cNvPr>
          <p:cNvSpPr txBox="1"/>
          <p:nvPr/>
        </p:nvSpPr>
        <p:spPr>
          <a:xfrm>
            <a:off x="54736" y="81446"/>
            <a:ext cx="1725152" cy="400110"/>
          </a:xfrm>
          <a:prstGeom prst="rect">
            <a:avLst/>
          </a:prstGeom>
          <a:noFill/>
        </p:spPr>
        <p:txBody>
          <a:bodyPr wrap="none" rtlCol="0">
            <a:spAutoFit/>
          </a:bodyPr>
          <a:lstStyle/>
          <a:p>
            <a:r>
              <a:rPr lang="nl-NL" sz="2000" b="1"/>
              <a:t>Conclusions</a:t>
            </a:r>
            <a:endParaRPr lang="en-GB" sz="2000" b="1"/>
          </a:p>
        </p:txBody>
      </p:sp>
      <p:sp>
        <p:nvSpPr>
          <p:cNvPr id="3" name="TextBox 2">
            <a:extLst>
              <a:ext uri="{FF2B5EF4-FFF2-40B4-BE49-F238E27FC236}">
                <a16:creationId xmlns:a16="http://schemas.microsoft.com/office/drawing/2014/main" id="{3D545E20-4BEE-BAFF-5F58-2269E8FF491B}"/>
              </a:ext>
            </a:extLst>
          </p:cNvPr>
          <p:cNvSpPr txBox="1"/>
          <p:nvPr/>
        </p:nvSpPr>
        <p:spPr>
          <a:xfrm>
            <a:off x="175386" y="499789"/>
            <a:ext cx="8632064" cy="3600986"/>
          </a:xfrm>
          <a:prstGeom prst="rect">
            <a:avLst/>
          </a:prstGeom>
          <a:noFill/>
        </p:spPr>
        <p:txBody>
          <a:bodyPr wrap="square" rtlCol="0">
            <a:spAutoFit/>
          </a:bodyPr>
          <a:lstStyle/>
          <a:p>
            <a:pPr marL="285750" indent="-285750">
              <a:buFontTx/>
              <a:buChar char="-"/>
            </a:pPr>
            <a:r>
              <a:rPr lang="nl-NL" sz="1200"/>
              <a:t>All powering tests used for qualification, including reaching target current of 16.53 kA at 1.9 K and 4.5 K. </a:t>
            </a:r>
          </a:p>
          <a:p>
            <a:pPr marL="285750" indent="-285750">
              <a:buFontTx/>
              <a:buChar char="-"/>
            </a:pPr>
            <a:r>
              <a:rPr lang="nl-NL" sz="1200"/>
              <a:t>It did not show any sign of detraining. </a:t>
            </a:r>
          </a:p>
          <a:p>
            <a:pPr marL="285750" indent="-285750">
              <a:buFontTx/>
              <a:buChar char="-"/>
            </a:pPr>
            <a:r>
              <a:rPr lang="nl-NL" sz="1200"/>
              <a:t>Coil Q3a-P3 (MQXFA04) consistently quenches within 12 to 42 hours (6 times) in normal operating conditions at 1.9 K, 16.23 kA (7TeV).</a:t>
            </a:r>
          </a:p>
          <a:p>
            <a:pPr marL="285750" indent="-285750">
              <a:buFontTx/>
              <a:buChar char="-"/>
            </a:pPr>
            <a:r>
              <a:rPr lang="nl-NL" sz="1200"/>
              <a:t>During 5 consecutive cycles with an accumulated time of 85 hours at 15.8 kA (6.8 TeV) was stable. </a:t>
            </a:r>
          </a:p>
          <a:p>
            <a:pPr marL="285750" indent="-285750">
              <a:buFontTx/>
              <a:buChar char="-"/>
            </a:pPr>
            <a:r>
              <a:rPr lang="nl-NL" sz="1200"/>
              <a:t>All results point at slow current redistribution effects causing instability in the conductor with a time constant of hours. </a:t>
            </a:r>
          </a:p>
          <a:p>
            <a:pPr marL="285750" indent="-285750">
              <a:buFontTx/>
              <a:buChar char="-"/>
            </a:pPr>
            <a:endParaRPr lang="nl-NL" sz="1200"/>
          </a:p>
          <a:p>
            <a:r>
              <a:rPr lang="nl-NL" sz="1200"/>
              <a:t>Important: </a:t>
            </a:r>
          </a:p>
          <a:p>
            <a:pPr marL="285750" indent="-285750">
              <a:buFontTx/>
              <a:buChar char="-"/>
            </a:pPr>
            <a:r>
              <a:rPr lang="nl-NL" sz="1200"/>
              <a:t>The consistent quenching in Q3a-P3 was accidentally discovered. In none of the test programs for MQXFA or MQXFB magnets this would have been seen, since long duration is not standard. </a:t>
            </a:r>
          </a:p>
          <a:p>
            <a:pPr marL="285750" indent="-285750">
              <a:buFontTx/>
              <a:buChar char="-"/>
            </a:pPr>
            <a:r>
              <a:rPr lang="nl-NL" sz="1200"/>
              <a:t>The extended powering campaign in the second cool down could only be done due to a procedural change to allow testing overnight and during the weekend, extending a week from maximum ~40 working hours to 168 hours of powering. </a:t>
            </a:r>
          </a:p>
          <a:p>
            <a:pPr marL="285750" indent="-285750">
              <a:buFontTx/>
              <a:buChar char="-"/>
            </a:pPr>
            <a:r>
              <a:rPr lang="nl-NL" sz="1200"/>
              <a:t>We prepare for future testing of Q2 magnets with long plateaus (3*20 hours over 1 weekend). </a:t>
            </a:r>
          </a:p>
          <a:p>
            <a:endParaRPr lang="nl-NL" sz="1200"/>
          </a:p>
          <a:p>
            <a:r>
              <a:rPr lang="nl-NL" sz="1200"/>
              <a:t>Future: </a:t>
            </a:r>
          </a:p>
          <a:p>
            <a:pPr marL="285750" indent="-285750">
              <a:buFontTx/>
              <a:buChar char="-"/>
            </a:pPr>
            <a:r>
              <a:rPr lang="nl-NL" sz="1200"/>
              <a:t>To be discussed by the MAB: Installation in the String could be OK, but regular quenches at nominal current (7TeV) would be very uncomfortable for HL-LHC operation. </a:t>
            </a:r>
          </a:p>
          <a:p>
            <a:pPr marL="285750" indent="-285750">
              <a:buFontTx/>
              <a:buChar char="-"/>
            </a:pPr>
            <a:r>
              <a:rPr lang="nl-NL" sz="1200"/>
              <a:t>We may have the possibility to do 3*20 hours of flattop at 6.8 TeV (15.8 kA) over the coming weekend, delaying the warm up by 1 – 2 days (note that the quench antenna is in use on the Q2).</a:t>
            </a:r>
          </a:p>
        </p:txBody>
      </p:sp>
    </p:spTree>
    <p:extLst>
      <p:ext uri="{BB962C8B-B14F-4D97-AF65-F5344CB8AC3E}">
        <p14:creationId xmlns:p14="http://schemas.microsoft.com/office/powerpoint/2010/main" val="4379839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31</a:t>
            </a:fld>
            <a:endParaRPr lang="en-US" dirty="0"/>
          </a:p>
        </p:txBody>
      </p:sp>
      <p:sp>
        <p:nvSpPr>
          <p:cNvPr id="2" name="TextBox 1">
            <a:extLst>
              <a:ext uri="{FF2B5EF4-FFF2-40B4-BE49-F238E27FC236}">
                <a16:creationId xmlns:a16="http://schemas.microsoft.com/office/drawing/2014/main" id="{04977F7B-98C4-B48A-0761-2971F211EFCA}"/>
              </a:ext>
            </a:extLst>
          </p:cNvPr>
          <p:cNvSpPr txBox="1"/>
          <p:nvPr/>
        </p:nvSpPr>
        <p:spPr>
          <a:xfrm>
            <a:off x="1413971" y="1532007"/>
            <a:ext cx="7648312" cy="369332"/>
          </a:xfrm>
          <a:prstGeom prst="rect">
            <a:avLst/>
          </a:prstGeom>
          <a:noFill/>
        </p:spPr>
        <p:txBody>
          <a:bodyPr wrap="none" rtlCol="0">
            <a:spAutoFit/>
          </a:bodyPr>
          <a:lstStyle/>
          <a:p>
            <a:r>
              <a:rPr lang="nl-NL"/>
              <a:t>Appendix: Voltage and quench antenna measurements for each quench. </a:t>
            </a:r>
            <a:endParaRPr lang="en-GB"/>
          </a:p>
        </p:txBody>
      </p:sp>
    </p:spTree>
    <p:extLst>
      <p:ext uri="{BB962C8B-B14F-4D97-AF65-F5344CB8AC3E}">
        <p14:creationId xmlns:p14="http://schemas.microsoft.com/office/powerpoint/2010/main" val="22691514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32</a:t>
            </a:fld>
            <a:endParaRPr lang="en-US" dirty="0"/>
          </a:p>
        </p:txBody>
      </p:sp>
      <p:sp>
        <p:nvSpPr>
          <p:cNvPr id="2" name="TextBox 1">
            <a:extLst>
              <a:ext uri="{FF2B5EF4-FFF2-40B4-BE49-F238E27FC236}">
                <a16:creationId xmlns:a16="http://schemas.microsoft.com/office/drawing/2014/main" id="{78290342-E87B-89DE-E66D-ADE7FCF922CC}"/>
              </a:ext>
            </a:extLst>
          </p:cNvPr>
          <p:cNvSpPr txBox="1"/>
          <p:nvPr/>
        </p:nvSpPr>
        <p:spPr>
          <a:xfrm>
            <a:off x="0" y="0"/>
            <a:ext cx="2125903" cy="738664"/>
          </a:xfrm>
          <a:prstGeom prst="rect">
            <a:avLst/>
          </a:prstGeom>
          <a:noFill/>
        </p:spPr>
        <p:txBody>
          <a:bodyPr wrap="none" rtlCol="0">
            <a:spAutoFit/>
          </a:bodyPr>
          <a:lstStyle/>
          <a:p>
            <a:r>
              <a:rPr lang="nl-NL" sz="1400"/>
              <a:t>Cool down 1, Quench 1</a:t>
            </a:r>
          </a:p>
          <a:p>
            <a:r>
              <a:rPr lang="nl-NL" sz="1400"/>
              <a:t>(no quench antenna)</a:t>
            </a:r>
          </a:p>
          <a:p>
            <a:r>
              <a:rPr lang="nl-NL" sz="1400"/>
              <a:t>4.5 K, 16.05 kA, Q3a-P2</a:t>
            </a:r>
            <a:endParaRPr lang="en-GB" sz="1400"/>
          </a:p>
        </p:txBody>
      </p:sp>
      <p:pic>
        <p:nvPicPr>
          <p:cNvPr id="7" name="Picture 6" descr="A collage of graphs&#10;&#10;Description automatically generated">
            <a:extLst>
              <a:ext uri="{FF2B5EF4-FFF2-40B4-BE49-F238E27FC236}">
                <a16:creationId xmlns:a16="http://schemas.microsoft.com/office/drawing/2014/main" id="{DAFEB96F-055D-B6AA-492D-4925B7E4C19B}"/>
              </a:ext>
            </a:extLst>
          </p:cNvPr>
          <p:cNvPicPr>
            <a:picLocks noChangeAspect="1"/>
          </p:cNvPicPr>
          <p:nvPr/>
        </p:nvPicPr>
        <p:blipFill>
          <a:blip r:embed="rId2"/>
          <a:stretch>
            <a:fillRect/>
          </a:stretch>
        </p:blipFill>
        <p:spPr>
          <a:xfrm>
            <a:off x="3144319" y="97873"/>
            <a:ext cx="5655670" cy="4356100"/>
          </a:xfrm>
          <a:prstGeom prst="rect">
            <a:avLst/>
          </a:prstGeom>
        </p:spPr>
      </p:pic>
    </p:spTree>
    <p:extLst>
      <p:ext uri="{BB962C8B-B14F-4D97-AF65-F5344CB8AC3E}">
        <p14:creationId xmlns:p14="http://schemas.microsoft.com/office/powerpoint/2010/main" val="29864370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33</a:t>
            </a:fld>
            <a:endParaRPr lang="en-US" dirty="0"/>
          </a:p>
        </p:txBody>
      </p:sp>
      <p:sp>
        <p:nvSpPr>
          <p:cNvPr id="2" name="TextBox 1">
            <a:extLst>
              <a:ext uri="{FF2B5EF4-FFF2-40B4-BE49-F238E27FC236}">
                <a16:creationId xmlns:a16="http://schemas.microsoft.com/office/drawing/2014/main" id="{EE672612-CE51-F07B-D94B-90F232173162}"/>
              </a:ext>
            </a:extLst>
          </p:cNvPr>
          <p:cNvSpPr txBox="1"/>
          <p:nvPr/>
        </p:nvSpPr>
        <p:spPr>
          <a:xfrm>
            <a:off x="0" y="0"/>
            <a:ext cx="2125903" cy="954107"/>
          </a:xfrm>
          <a:prstGeom prst="rect">
            <a:avLst/>
          </a:prstGeom>
          <a:noFill/>
        </p:spPr>
        <p:txBody>
          <a:bodyPr wrap="none" rtlCol="0">
            <a:spAutoFit/>
          </a:bodyPr>
          <a:lstStyle/>
          <a:p>
            <a:r>
              <a:rPr lang="nl-NL" sz="1400"/>
              <a:t>Cool down 1, Quench 2</a:t>
            </a:r>
          </a:p>
          <a:p>
            <a:r>
              <a:rPr lang="nl-NL" sz="1400"/>
              <a:t>(no quench antenna)</a:t>
            </a:r>
          </a:p>
          <a:p>
            <a:r>
              <a:rPr lang="nl-NL" sz="1400"/>
              <a:t>1.9 K, 16.23 kA, Q3a-P3</a:t>
            </a:r>
            <a:endParaRPr lang="en-GB" sz="1400"/>
          </a:p>
          <a:p>
            <a:endParaRPr lang="en-GB" sz="1400"/>
          </a:p>
        </p:txBody>
      </p:sp>
      <p:pic>
        <p:nvPicPr>
          <p:cNvPr id="7" name="Picture 6" descr="A collage of graphs&#10;&#10;Description automatically generated">
            <a:extLst>
              <a:ext uri="{FF2B5EF4-FFF2-40B4-BE49-F238E27FC236}">
                <a16:creationId xmlns:a16="http://schemas.microsoft.com/office/drawing/2014/main" id="{45EA931F-6C71-A632-62BB-4F760C643A63}"/>
              </a:ext>
            </a:extLst>
          </p:cNvPr>
          <p:cNvPicPr>
            <a:picLocks noChangeAspect="1"/>
          </p:cNvPicPr>
          <p:nvPr/>
        </p:nvPicPr>
        <p:blipFill>
          <a:blip r:embed="rId2"/>
          <a:stretch>
            <a:fillRect/>
          </a:stretch>
        </p:blipFill>
        <p:spPr>
          <a:xfrm>
            <a:off x="2466022" y="0"/>
            <a:ext cx="6677978" cy="5143500"/>
          </a:xfrm>
          <a:prstGeom prst="rect">
            <a:avLst/>
          </a:prstGeom>
        </p:spPr>
      </p:pic>
    </p:spTree>
    <p:extLst>
      <p:ext uri="{BB962C8B-B14F-4D97-AF65-F5344CB8AC3E}">
        <p14:creationId xmlns:p14="http://schemas.microsoft.com/office/powerpoint/2010/main" val="27391179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34</a:t>
            </a:fld>
            <a:endParaRPr lang="en-US" dirty="0"/>
          </a:p>
        </p:txBody>
      </p:sp>
      <p:pic>
        <p:nvPicPr>
          <p:cNvPr id="3" name="Picture 2" descr="A screenshot of a graph&#10;&#10;Description automatically generated">
            <a:extLst>
              <a:ext uri="{FF2B5EF4-FFF2-40B4-BE49-F238E27FC236}">
                <a16:creationId xmlns:a16="http://schemas.microsoft.com/office/drawing/2014/main" id="{9CC31F41-8C10-1329-9076-3D841EDB34C6}"/>
              </a:ext>
            </a:extLst>
          </p:cNvPr>
          <p:cNvPicPr>
            <a:picLocks noChangeAspect="1"/>
          </p:cNvPicPr>
          <p:nvPr/>
        </p:nvPicPr>
        <p:blipFill>
          <a:blip r:embed="rId2"/>
          <a:stretch>
            <a:fillRect/>
          </a:stretch>
        </p:blipFill>
        <p:spPr>
          <a:xfrm>
            <a:off x="2466022" y="0"/>
            <a:ext cx="6677978" cy="5143500"/>
          </a:xfrm>
          <a:prstGeom prst="rect">
            <a:avLst/>
          </a:prstGeom>
        </p:spPr>
      </p:pic>
      <p:sp>
        <p:nvSpPr>
          <p:cNvPr id="7" name="TextBox 6">
            <a:extLst>
              <a:ext uri="{FF2B5EF4-FFF2-40B4-BE49-F238E27FC236}">
                <a16:creationId xmlns:a16="http://schemas.microsoft.com/office/drawing/2014/main" id="{E5DC1651-5564-4027-ABE1-326F87F3966E}"/>
              </a:ext>
            </a:extLst>
          </p:cNvPr>
          <p:cNvSpPr txBox="1"/>
          <p:nvPr/>
        </p:nvSpPr>
        <p:spPr>
          <a:xfrm>
            <a:off x="0" y="0"/>
            <a:ext cx="2125903" cy="738664"/>
          </a:xfrm>
          <a:prstGeom prst="rect">
            <a:avLst/>
          </a:prstGeom>
          <a:noFill/>
        </p:spPr>
        <p:txBody>
          <a:bodyPr wrap="none" rtlCol="0">
            <a:spAutoFit/>
          </a:bodyPr>
          <a:lstStyle/>
          <a:p>
            <a:r>
              <a:rPr lang="nl-NL" sz="1400"/>
              <a:t>Cool down 1, Quench 3</a:t>
            </a:r>
          </a:p>
          <a:p>
            <a:r>
              <a:rPr lang="nl-NL" sz="1400"/>
              <a:t>(no quench antenna)</a:t>
            </a:r>
          </a:p>
          <a:p>
            <a:r>
              <a:rPr lang="nl-NL" sz="1400"/>
              <a:t>1.9 K, 16.23 kA, Q3a-P1</a:t>
            </a:r>
            <a:endParaRPr lang="en-GB" sz="1400"/>
          </a:p>
        </p:txBody>
      </p:sp>
    </p:spTree>
    <p:extLst>
      <p:ext uri="{BB962C8B-B14F-4D97-AF65-F5344CB8AC3E}">
        <p14:creationId xmlns:p14="http://schemas.microsoft.com/office/powerpoint/2010/main" val="8951223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35</a:t>
            </a:fld>
            <a:endParaRPr lang="en-US" dirty="0"/>
          </a:p>
        </p:txBody>
      </p:sp>
      <p:sp>
        <p:nvSpPr>
          <p:cNvPr id="2" name="TextBox 1">
            <a:extLst>
              <a:ext uri="{FF2B5EF4-FFF2-40B4-BE49-F238E27FC236}">
                <a16:creationId xmlns:a16="http://schemas.microsoft.com/office/drawing/2014/main" id="{62C0AC3A-53FD-6385-1B8C-846C4F23DD69}"/>
              </a:ext>
            </a:extLst>
          </p:cNvPr>
          <p:cNvSpPr txBox="1"/>
          <p:nvPr/>
        </p:nvSpPr>
        <p:spPr>
          <a:xfrm>
            <a:off x="0" y="0"/>
            <a:ext cx="2125903" cy="523220"/>
          </a:xfrm>
          <a:prstGeom prst="rect">
            <a:avLst/>
          </a:prstGeom>
          <a:noFill/>
        </p:spPr>
        <p:txBody>
          <a:bodyPr wrap="none" rtlCol="0">
            <a:spAutoFit/>
          </a:bodyPr>
          <a:lstStyle/>
          <a:p>
            <a:r>
              <a:rPr lang="nl-NL" sz="1400"/>
              <a:t>Cool down 1, Quench 4</a:t>
            </a:r>
          </a:p>
          <a:p>
            <a:r>
              <a:rPr lang="nl-NL" sz="1400"/>
              <a:t>1.9 K, 16.23 kA, Q3a-P3</a:t>
            </a:r>
          </a:p>
        </p:txBody>
      </p:sp>
      <p:pic>
        <p:nvPicPr>
          <p:cNvPr id="9" name="Picture 8" descr="A graph with lines and numbers&#10;&#10;Description automatically generated">
            <a:extLst>
              <a:ext uri="{FF2B5EF4-FFF2-40B4-BE49-F238E27FC236}">
                <a16:creationId xmlns:a16="http://schemas.microsoft.com/office/drawing/2014/main" id="{999763B4-8D62-145C-A2AD-2C04EB21A346}"/>
              </a:ext>
            </a:extLst>
          </p:cNvPr>
          <p:cNvPicPr>
            <a:picLocks noChangeAspect="1"/>
          </p:cNvPicPr>
          <p:nvPr/>
        </p:nvPicPr>
        <p:blipFill>
          <a:blip r:embed="rId2"/>
          <a:stretch>
            <a:fillRect/>
          </a:stretch>
        </p:blipFill>
        <p:spPr>
          <a:xfrm>
            <a:off x="2466022" y="0"/>
            <a:ext cx="6677978" cy="5143500"/>
          </a:xfrm>
          <a:prstGeom prst="rect">
            <a:avLst/>
          </a:prstGeom>
        </p:spPr>
      </p:pic>
    </p:spTree>
    <p:extLst>
      <p:ext uri="{BB962C8B-B14F-4D97-AF65-F5344CB8AC3E}">
        <p14:creationId xmlns:p14="http://schemas.microsoft.com/office/powerpoint/2010/main" val="9221475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36</a:t>
            </a:fld>
            <a:endParaRPr lang="en-US" dirty="0"/>
          </a:p>
        </p:txBody>
      </p:sp>
      <p:sp>
        <p:nvSpPr>
          <p:cNvPr id="2" name="TextBox 1">
            <a:extLst>
              <a:ext uri="{FF2B5EF4-FFF2-40B4-BE49-F238E27FC236}">
                <a16:creationId xmlns:a16="http://schemas.microsoft.com/office/drawing/2014/main" id="{8666A872-8542-7024-D37C-3AE9E051160C}"/>
              </a:ext>
            </a:extLst>
          </p:cNvPr>
          <p:cNvSpPr txBox="1"/>
          <p:nvPr/>
        </p:nvSpPr>
        <p:spPr>
          <a:xfrm>
            <a:off x="0" y="0"/>
            <a:ext cx="2125903" cy="523220"/>
          </a:xfrm>
          <a:prstGeom prst="rect">
            <a:avLst/>
          </a:prstGeom>
          <a:noFill/>
        </p:spPr>
        <p:txBody>
          <a:bodyPr wrap="none" rtlCol="0">
            <a:spAutoFit/>
          </a:bodyPr>
          <a:lstStyle/>
          <a:p>
            <a:r>
              <a:rPr lang="nl-NL" sz="1400"/>
              <a:t>Cool down 2, Quench 1</a:t>
            </a:r>
          </a:p>
          <a:p>
            <a:r>
              <a:rPr lang="nl-NL" sz="1400"/>
              <a:t>1.9 K, 16.23 kA, Q3a-P3</a:t>
            </a:r>
          </a:p>
        </p:txBody>
      </p:sp>
      <p:pic>
        <p:nvPicPr>
          <p:cNvPr id="7" name="Picture 6" descr="A graph of a graph&#10;&#10;Description automatically generated with medium confidence">
            <a:extLst>
              <a:ext uri="{FF2B5EF4-FFF2-40B4-BE49-F238E27FC236}">
                <a16:creationId xmlns:a16="http://schemas.microsoft.com/office/drawing/2014/main" id="{D5F04A7E-9370-7CD2-DF4E-8CFDCCB2B6D1}"/>
              </a:ext>
            </a:extLst>
          </p:cNvPr>
          <p:cNvPicPr>
            <a:picLocks noChangeAspect="1"/>
          </p:cNvPicPr>
          <p:nvPr/>
        </p:nvPicPr>
        <p:blipFill>
          <a:blip r:embed="rId2"/>
          <a:stretch>
            <a:fillRect/>
          </a:stretch>
        </p:blipFill>
        <p:spPr>
          <a:xfrm>
            <a:off x="2466022" y="0"/>
            <a:ext cx="6677978" cy="5143500"/>
          </a:xfrm>
          <a:prstGeom prst="rect">
            <a:avLst/>
          </a:prstGeom>
        </p:spPr>
      </p:pic>
    </p:spTree>
    <p:extLst>
      <p:ext uri="{BB962C8B-B14F-4D97-AF65-F5344CB8AC3E}">
        <p14:creationId xmlns:p14="http://schemas.microsoft.com/office/powerpoint/2010/main" val="26335373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37</a:t>
            </a:fld>
            <a:endParaRPr lang="en-US" dirty="0"/>
          </a:p>
        </p:txBody>
      </p:sp>
      <p:sp>
        <p:nvSpPr>
          <p:cNvPr id="2" name="TextBox 1">
            <a:extLst>
              <a:ext uri="{FF2B5EF4-FFF2-40B4-BE49-F238E27FC236}">
                <a16:creationId xmlns:a16="http://schemas.microsoft.com/office/drawing/2014/main" id="{6F03A734-64B0-37D4-A389-A310A24B1367}"/>
              </a:ext>
            </a:extLst>
          </p:cNvPr>
          <p:cNvSpPr txBox="1"/>
          <p:nvPr/>
        </p:nvSpPr>
        <p:spPr>
          <a:xfrm>
            <a:off x="0" y="0"/>
            <a:ext cx="2125903" cy="523220"/>
          </a:xfrm>
          <a:prstGeom prst="rect">
            <a:avLst/>
          </a:prstGeom>
          <a:noFill/>
        </p:spPr>
        <p:txBody>
          <a:bodyPr wrap="none" rtlCol="0">
            <a:spAutoFit/>
          </a:bodyPr>
          <a:lstStyle/>
          <a:p>
            <a:r>
              <a:rPr lang="nl-NL" sz="1400"/>
              <a:t>Cool down 2, Quench 2</a:t>
            </a:r>
          </a:p>
          <a:p>
            <a:r>
              <a:rPr lang="nl-NL" sz="1400"/>
              <a:t>4.5 K, 16.23 kA, Q3a-P3</a:t>
            </a:r>
          </a:p>
        </p:txBody>
      </p:sp>
      <p:pic>
        <p:nvPicPr>
          <p:cNvPr id="7" name="Picture 6">
            <a:extLst>
              <a:ext uri="{FF2B5EF4-FFF2-40B4-BE49-F238E27FC236}">
                <a16:creationId xmlns:a16="http://schemas.microsoft.com/office/drawing/2014/main" id="{F66E7460-CF30-E0EC-B27D-403D73F03DDD}"/>
              </a:ext>
            </a:extLst>
          </p:cNvPr>
          <p:cNvPicPr>
            <a:picLocks noChangeAspect="1"/>
          </p:cNvPicPr>
          <p:nvPr/>
        </p:nvPicPr>
        <p:blipFill>
          <a:blip r:embed="rId2"/>
          <a:stretch>
            <a:fillRect/>
          </a:stretch>
        </p:blipFill>
        <p:spPr>
          <a:xfrm>
            <a:off x="2466022" y="0"/>
            <a:ext cx="6677978" cy="5143500"/>
          </a:xfrm>
          <a:prstGeom prst="rect">
            <a:avLst/>
          </a:prstGeom>
        </p:spPr>
      </p:pic>
    </p:spTree>
    <p:extLst>
      <p:ext uri="{BB962C8B-B14F-4D97-AF65-F5344CB8AC3E}">
        <p14:creationId xmlns:p14="http://schemas.microsoft.com/office/powerpoint/2010/main" val="7850394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38</a:t>
            </a:fld>
            <a:endParaRPr lang="en-US" dirty="0"/>
          </a:p>
        </p:txBody>
      </p:sp>
      <p:sp>
        <p:nvSpPr>
          <p:cNvPr id="2" name="TextBox 1">
            <a:extLst>
              <a:ext uri="{FF2B5EF4-FFF2-40B4-BE49-F238E27FC236}">
                <a16:creationId xmlns:a16="http://schemas.microsoft.com/office/drawing/2014/main" id="{6E21FF31-9F7B-A735-5F0D-B147E4BA90E9}"/>
              </a:ext>
            </a:extLst>
          </p:cNvPr>
          <p:cNvSpPr txBox="1"/>
          <p:nvPr/>
        </p:nvSpPr>
        <p:spPr>
          <a:xfrm>
            <a:off x="0" y="0"/>
            <a:ext cx="2125903" cy="523220"/>
          </a:xfrm>
          <a:prstGeom prst="rect">
            <a:avLst/>
          </a:prstGeom>
          <a:noFill/>
        </p:spPr>
        <p:txBody>
          <a:bodyPr wrap="none" rtlCol="0">
            <a:spAutoFit/>
          </a:bodyPr>
          <a:lstStyle/>
          <a:p>
            <a:r>
              <a:rPr lang="nl-NL" sz="1400"/>
              <a:t>Cool down 2, Quench 3</a:t>
            </a:r>
          </a:p>
          <a:p>
            <a:r>
              <a:rPr lang="nl-NL" sz="1400"/>
              <a:t>1.9 K, 16.23 kA, Q3a-P3</a:t>
            </a:r>
          </a:p>
        </p:txBody>
      </p:sp>
      <p:pic>
        <p:nvPicPr>
          <p:cNvPr id="7" name="Picture 6" descr="A graph of a graph&#10;&#10;Description automatically generated with medium confidence">
            <a:extLst>
              <a:ext uri="{FF2B5EF4-FFF2-40B4-BE49-F238E27FC236}">
                <a16:creationId xmlns:a16="http://schemas.microsoft.com/office/drawing/2014/main" id="{34A768FF-61D7-A217-44DF-E1F99AC3CCB3}"/>
              </a:ext>
            </a:extLst>
          </p:cNvPr>
          <p:cNvPicPr>
            <a:picLocks noChangeAspect="1"/>
          </p:cNvPicPr>
          <p:nvPr/>
        </p:nvPicPr>
        <p:blipFill>
          <a:blip r:embed="rId2"/>
          <a:stretch>
            <a:fillRect/>
          </a:stretch>
        </p:blipFill>
        <p:spPr>
          <a:xfrm>
            <a:off x="2466022" y="0"/>
            <a:ext cx="6677978" cy="5143500"/>
          </a:xfrm>
          <a:prstGeom prst="rect">
            <a:avLst/>
          </a:prstGeom>
        </p:spPr>
      </p:pic>
    </p:spTree>
    <p:extLst>
      <p:ext uri="{BB962C8B-B14F-4D97-AF65-F5344CB8AC3E}">
        <p14:creationId xmlns:p14="http://schemas.microsoft.com/office/powerpoint/2010/main" val="20653931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39</a:t>
            </a:fld>
            <a:endParaRPr lang="en-US" dirty="0"/>
          </a:p>
        </p:txBody>
      </p:sp>
      <p:sp>
        <p:nvSpPr>
          <p:cNvPr id="2" name="TextBox 1">
            <a:extLst>
              <a:ext uri="{FF2B5EF4-FFF2-40B4-BE49-F238E27FC236}">
                <a16:creationId xmlns:a16="http://schemas.microsoft.com/office/drawing/2014/main" id="{D7CFDEBA-BCE7-7AE9-4DC7-4A9636E23125}"/>
              </a:ext>
            </a:extLst>
          </p:cNvPr>
          <p:cNvSpPr txBox="1"/>
          <p:nvPr/>
        </p:nvSpPr>
        <p:spPr>
          <a:xfrm>
            <a:off x="0" y="0"/>
            <a:ext cx="2125903" cy="523220"/>
          </a:xfrm>
          <a:prstGeom prst="rect">
            <a:avLst/>
          </a:prstGeom>
          <a:noFill/>
        </p:spPr>
        <p:txBody>
          <a:bodyPr wrap="none" rtlCol="0">
            <a:spAutoFit/>
          </a:bodyPr>
          <a:lstStyle/>
          <a:p>
            <a:r>
              <a:rPr lang="nl-NL" sz="1400"/>
              <a:t>Cool down 2, Quench 4</a:t>
            </a:r>
          </a:p>
          <a:p>
            <a:r>
              <a:rPr lang="nl-NL" sz="1400"/>
              <a:t>1.9 K, 16.23 kA, Q3a-P3</a:t>
            </a:r>
          </a:p>
        </p:txBody>
      </p:sp>
      <p:pic>
        <p:nvPicPr>
          <p:cNvPr id="7" name="Picture 6" descr="A graph of a graph&#10;&#10;Description automatically generated with medium confidence">
            <a:extLst>
              <a:ext uri="{FF2B5EF4-FFF2-40B4-BE49-F238E27FC236}">
                <a16:creationId xmlns:a16="http://schemas.microsoft.com/office/drawing/2014/main" id="{06DC8130-AE65-4A78-5C3D-B28F5E735ED5}"/>
              </a:ext>
            </a:extLst>
          </p:cNvPr>
          <p:cNvPicPr>
            <a:picLocks noChangeAspect="1"/>
          </p:cNvPicPr>
          <p:nvPr/>
        </p:nvPicPr>
        <p:blipFill>
          <a:blip r:embed="rId2"/>
          <a:stretch>
            <a:fillRect/>
          </a:stretch>
        </p:blipFill>
        <p:spPr>
          <a:xfrm>
            <a:off x="2466022" y="0"/>
            <a:ext cx="6677978" cy="5143500"/>
          </a:xfrm>
          <a:prstGeom prst="rect">
            <a:avLst/>
          </a:prstGeom>
        </p:spPr>
      </p:pic>
    </p:spTree>
    <p:extLst>
      <p:ext uri="{BB962C8B-B14F-4D97-AF65-F5344CB8AC3E}">
        <p14:creationId xmlns:p14="http://schemas.microsoft.com/office/powerpoint/2010/main" val="903691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7C45028-6531-B0F5-677B-31787DCC5798}"/>
              </a:ext>
            </a:extLst>
          </p:cNvPr>
          <p:cNvSpPr>
            <a:spLocks noGrp="1"/>
          </p:cNvSpPr>
          <p:nvPr>
            <p:ph type="sldNum" sz="quarter" idx="12"/>
          </p:nvPr>
        </p:nvSpPr>
        <p:spPr>
          <a:xfrm>
            <a:off x="11582400" y="6356351"/>
            <a:ext cx="480000" cy="360000"/>
          </a:xfrm>
          <a:prstGeom prst="rect">
            <a:avLst/>
          </a:prstGeom>
        </p:spPr>
        <p:txBody>
          <a:bodyPr vert="horz" lIns="0" tIns="0" rIns="0" bIns="0" rtlCol="0" anchor="b"/>
          <a:lstStyle>
            <a:defPPr>
              <a:defRPr lang="en-US"/>
            </a:defPPr>
            <a:lvl1pPr marL="0" algn="r" defTabSz="914400" rtl="0" eaLnBrk="1" latinLnBrk="0" hangingPunct="1">
              <a:defRPr sz="16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90516C5-6B3D-452A-867B-3D48FAB174C9}" type="slidenum">
              <a:rPr lang="en-US" smtClean="0"/>
              <a:pPr/>
              <a:t>4</a:t>
            </a:fld>
            <a:endParaRPr lang="en-US"/>
          </a:p>
        </p:txBody>
      </p:sp>
      <p:sp>
        <p:nvSpPr>
          <p:cNvPr id="8" name="TextBox 7">
            <a:extLst>
              <a:ext uri="{FF2B5EF4-FFF2-40B4-BE49-F238E27FC236}">
                <a16:creationId xmlns:a16="http://schemas.microsoft.com/office/drawing/2014/main" id="{76A52D13-E588-34C4-944F-5F0F7FC480FA}"/>
              </a:ext>
            </a:extLst>
          </p:cNvPr>
          <p:cNvSpPr txBox="1"/>
          <p:nvPr/>
        </p:nvSpPr>
        <p:spPr>
          <a:xfrm>
            <a:off x="667264" y="821060"/>
            <a:ext cx="7443980" cy="2455031"/>
          </a:xfrm>
          <a:prstGeom prst="rect">
            <a:avLst/>
          </a:prstGeom>
          <a:noFill/>
        </p:spPr>
        <p:txBody>
          <a:bodyPr wrap="square">
            <a:spAutoFit/>
          </a:bodyPr>
          <a:lstStyle/>
          <a:p>
            <a:pPr algn="just">
              <a:lnSpc>
                <a:spcPct val="107000"/>
              </a:lnSpc>
            </a:pPr>
            <a:r>
              <a:rPr lang="en-US" sz="1200">
                <a:latin typeface="Calibri" panose="020F0502020204030204" pitchFamily="34" charset="0"/>
                <a:ea typeface="Calibri" panose="020F0502020204030204" pitchFamily="34" charset="0"/>
                <a:cs typeface="Times New Roman" panose="02020603050405020304" pitchFamily="18" charset="0"/>
              </a:rPr>
              <a:t>LMQXFA01 passed the acceptance tests foreseen in the test plan </a:t>
            </a:r>
            <a:r>
              <a:rPr lang="en-US" sz="1200" u="sng">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rPr>
              <a:t>EDMS 2959525</a:t>
            </a:r>
            <a:r>
              <a:rPr lang="en-US" sz="1200">
                <a:latin typeface="Calibri" panose="020F0502020204030204" pitchFamily="34" charset="0"/>
                <a:ea typeface="Calibri" panose="020F0502020204030204" pitchFamily="34" charset="0"/>
                <a:cs typeface="Times New Roman" panose="02020603050405020304" pitchFamily="18" charset="0"/>
              </a:rPr>
              <a:t>. This included</a:t>
            </a:r>
          </a:p>
          <a:p>
            <a:pPr marL="214313" indent="-214313" algn="just">
              <a:lnSpc>
                <a:spcPct val="107000"/>
              </a:lnSpc>
              <a:buFontTx/>
              <a:buChar char="-"/>
            </a:pPr>
            <a:r>
              <a:rPr lang="en-US" sz="1200">
                <a:latin typeface="Calibri" panose="020F0502020204030204" pitchFamily="34" charset="0"/>
                <a:ea typeface="Calibri" panose="020F0502020204030204" pitchFamily="34" charset="0"/>
                <a:cs typeface="Times New Roman" panose="02020603050405020304" pitchFamily="18" charset="0"/>
              </a:rPr>
              <a:t>Powering to nominal current at 1.9 K at nominal ramp rate of 20 A/s and at 30 A/s. </a:t>
            </a:r>
          </a:p>
          <a:p>
            <a:pPr marL="214313" indent="-214313" algn="just">
              <a:lnSpc>
                <a:spcPct val="107000"/>
              </a:lnSpc>
              <a:buFontTx/>
              <a:buChar char="-"/>
            </a:pPr>
            <a:r>
              <a:rPr lang="en-US" sz="1200">
                <a:latin typeface="Calibri" panose="020F0502020204030204" pitchFamily="34" charset="0"/>
                <a:ea typeface="Calibri" panose="020F0502020204030204" pitchFamily="34" charset="0"/>
                <a:cs typeface="Times New Roman" panose="02020603050405020304" pitchFamily="18" charset="0"/>
              </a:rPr>
              <a:t>Nominal current reached at 4.5 K.</a:t>
            </a:r>
          </a:p>
          <a:p>
            <a:pPr marL="214313" indent="-214313" algn="just">
              <a:lnSpc>
                <a:spcPct val="107000"/>
              </a:lnSpc>
              <a:buFontTx/>
              <a:buChar char="-"/>
            </a:pPr>
            <a:r>
              <a:rPr lang="en-US" sz="1200">
                <a:latin typeface="Calibri" panose="020F0502020204030204" pitchFamily="34" charset="0"/>
                <a:ea typeface="Calibri" panose="020F0502020204030204" pitchFamily="34" charset="0"/>
                <a:cs typeface="Times New Roman" panose="02020603050405020304" pitchFamily="18" charset="0"/>
              </a:rPr>
              <a:t>Nominal current flattop powering of 5 hours. </a:t>
            </a:r>
          </a:p>
          <a:p>
            <a:pPr marL="214313" indent="-214313" algn="just">
              <a:lnSpc>
                <a:spcPct val="107000"/>
              </a:lnSpc>
              <a:buFontTx/>
              <a:buChar char="-"/>
            </a:pPr>
            <a:r>
              <a:rPr lang="en-US" sz="1200">
                <a:latin typeface="Calibri" panose="020F0502020204030204" pitchFamily="34" charset="0"/>
                <a:ea typeface="Calibri" panose="020F0502020204030204" pitchFamily="34" charset="0"/>
                <a:cs typeface="Times New Roman" panose="02020603050405020304" pitchFamily="18" charset="0"/>
              </a:rPr>
              <a:t>No (re-)training quenches</a:t>
            </a:r>
          </a:p>
          <a:p>
            <a:pPr marL="214313" indent="-214313" algn="just">
              <a:lnSpc>
                <a:spcPct val="107000"/>
              </a:lnSpc>
              <a:buFontTx/>
              <a:buChar char="-"/>
            </a:pPr>
            <a:r>
              <a:rPr lang="en-US" sz="1200">
                <a:latin typeface="Calibri" panose="020F0502020204030204" pitchFamily="34" charset="0"/>
                <a:ea typeface="Calibri" panose="020F0502020204030204" pitchFamily="34" charset="0"/>
                <a:cs typeface="Times New Roman" panose="02020603050405020304" pitchFamily="18" charset="0"/>
              </a:rPr>
              <a:t>Magnetic measurements.</a:t>
            </a:r>
          </a:p>
          <a:p>
            <a:pPr marL="214313" indent="-214313" algn="just">
              <a:lnSpc>
                <a:spcPct val="107000"/>
              </a:lnSpc>
              <a:buFontTx/>
              <a:buChar char="-"/>
            </a:pPr>
            <a:r>
              <a:rPr lang="en-US" sz="1200">
                <a:latin typeface="Calibri" panose="020F0502020204030204" pitchFamily="34" charset="0"/>
                <a:ea typeface="Calibri" panose="020F0502020204030204" pitchFamily="34" charset="0"/>
                <a:cs typeface="Times New Roman" panose="02020603050405020304" pitchFamily="18" charset="0"/>
              </a:rPr>
              <a:t>Insulation tests and other electrical quality assurance tests. </a:t>
            </a:r>
          </a:p>
          <a:p>
            <a:pPr algn="just">
              <a:lnSpc>
                <a:spcPct val="107000"/>
              </a:lnSpc>
            </a:pPr>
            <a:endParaRPr lang="en-US" sz="120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pPr>
            <a:r>
              <a:rPr lang="en-US" sz="1200">
                <a:latin typeface="Calibri" panose="020F0502020204030204" pitchFamily="34" charset="0"/>
                <a:ea typeface="Calibri" panose="020F0502020204030204" pitchFamily="34" charset="0"/>
                <a:cs typeface="Times New Roman" panose="02020603050405020304" pitchFamily="18" charset="0"/>
              </a:rPr>
              <a:t>However</a:t>
            </a:r>
            <a:r>
              <a:rPr lang="en-US" sz="1200" dirty="0">
                <a:latin typeface="Calibri" panose="020F0502020204030204" pitchFamily="34" charset="0"/>
                <a:ea typeface="Calibri" panose="020F0502020204030204" pitchFamily="34" charset="0"/>
                <a:cs typeface="Times New Roman" panose="02020603050405020304" pitchFamily="18" charset="0"/>
              </a:rPr>
              <a:t>, during </a:t>
            </a:r>
            <a:r>
              <a:rPr lang="en-US" sz="1200">
                <a:latin typeface="Calibri" panose="020F0502020204030204" pitchFamily="34" charset="0"/>
                <a:ea typeface="Calibri" panose="020F0502020204030204" pitchFamily="34" charset="0"/>
                <a:cs typeface="Times New Roman" panose="02020603050405020304" pitchFamily="18" charset="0"/>
              </a:rPr>
              <a:t>the stretch </a:t>
            </a:r>
            <a:r>
              <a:rPr lang="en-US" sz="1200" dirty="0">
                <a:latin typeface="Calibri" panose="020F0502020204030204" pitchFamily="34" charset="0"/>
                <a:ea typeface="Calibri" panose="020F0502020204030204" pitchFamily="34" charset="0"/>
                <a:cs typeface="Times New Roman" panose="02020603050405020304" pitchFamily="18" charset="0"/>
              </a:rPr>
              <a:t>wire measurements, the MQXFA04 magnet had two flattop current </a:t>
            </a:r>
            <a:r>
              <a:rPr lang="en-US" sz="1200">
                <a:latin typeface="Calibri" panose="020F0502020204030204" pitchFamily="34" charset="0"/>
                <a:ea typeface="Calibri" panose="020F0502020204030204" pitchFamily="34" charset="0"/>
                <a:cs typeface="Times New Roman" panose="02020603050405020304" pitchFamily="18" charset="0"/>
              </a:rPr>
              <a:t>quenches </a:t>
            </a:r>
            <a:r>
              <a:rPr lang="en-US" sz="120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nominal current and nominal cryogenic conditions. This required further investigation.</a:t>
            </a:r>
          </a:p>
          <a:p>
            <a:pPr algn="just">
              <a:lnSpc>
                <a:spcPct val="107000"/>
              </a:lnSpc>
            </a:pPr>
            <a:r>
              <a:rPr lang="en-US" sz="1200">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The first cooldown ended in July 2024, while a second cool down was launched august 2024 after test station maintenance was completed.</a:t>
            </a:r>
          </a:p>
        </p:txBody>
      </p:sp>
      <p:sp>
        <p:nvSpPr>
          <p:cNvPr id="5" name="TextBox 4">
            <a:extLst>
              <a:ext uri="{FF2B5EF4-FFF2-40B4-BE49-F238E27FC236}">
                <a16:creationId xmlns:a16="http://schemas.microsoft.com/office/drawing/2014/main" id="{79A435BB-AC42-1654-9915-7D9568B36A3D}"/>
              </a:ext>
            </a:extLst>
          </p:cNvPr>
          <p:cNvSpPr txBox="1"/>
          <p:nvPr/>
        </p:nvSpPr>
        <p:spPr>
          <a:xfrm>
            <a:off x="667264" y="379970"/>
            <a:ext cx="2666114" cy="300082"/>
          </a:xfrm>
          <a:prstGeom prst="rect">
            <a:avLst/>
          </a:prstGeom>
          <a:noFill/>
        </p:spPr>
        <p:txBody>
          <a:bodyPr wrap="none" rtlCol="0">
            <a:spAutoFit/>
          </a:bodyPr>
          <a:lstStyle/>
          <a:p>
            <a:r>
              <a:rPr lang="nl-NL" sz="1350"/>
              <a:t>Q3 - Qualification tests at CERN</a:t>
            </a:r>
            <a:endParaRPr lang="en-GB" sz="1350"/>
          </a:p>
        </p:txBody>
      </p:sp>
      <p:sp>
        <p:nvSpPr>
          <p:cNvPr id="2" name="Date Placeholder 1">
            <a:extLst>
              <a:ext uri="{FF2B5EF4-FFF2-40B4-BE49-F238E27FC236}">
                <a16:creationId xmlns:a16="http://schemas.microsoft.com/office/drawing/2014/main" id="{58278CB6-9403-F169-BED5-AA03C06F8889}"/>
              </a:ext>
            </a:extLst>
          </p:cNvPr>
          <p:cNvSpPr>
            <a:spLocks noGrp="1"/>
          </p:cNvSpPr>
          <p:nvPr>
            <p:ph type="dt" sz="half" idx="2"/>
          </p:nvPr>
        </p:nvSpPr>
        <p:spPr/>
        <p:txBody>
          <a:bodyPr/>
          <a:lstStyle/>
          <a:p>
            <a:fld id="{BB0E87C6-59EE-4505-B7E0-1E25499FB87A}" type="datetime1">
              <a:rPr lang="en-US" smtClean="0"/>
              <a:t>9/17/2024</a:t>
            </a:fld>
            <a:endParaRPr lang="en-US" dirty="0"/>
          </a:p>
        </p:txBody>
      </p:sp>
      <p:sp>
        <p:nvSpPr>
          <p:cNvPr id="3" name="Footer Placeholder 2">
            <a:extLst>
              <a:ext uri="{FF2B5EF4-FFF2-40B4-BE49-F238E27FC236}">
                <a16:creationId xmlns:a16="http://schemas.microsoft.com/office/drawing/2014/main" id="{DF359C9A-D0BA-36F5-E8A5-7BDE1A49DD52}"/>
              </a:ext>
            </a:extLst>
          </p:cNvPr>
          <p:cNvSpPr>
            <a:spLocks noGrp="1"/>
          </p:cNvSpPr>
          <p:nvPr>
            <p:ph type="ftr" sz="quarter" idx="3"/>
          </p:nvPr>
        </p:nvSpPr>
        <p:spPr/>
        <p:txBody>
          <a:bodyPr/>
          <a:lstStyle/>
          <a:p>
            <a:r>
              <a:rPr lang="en-GB"/>
              <a:t>Q3 - LMQXFA01 - tests at CERN - powering performance</a:t>
            </a:r>
            <a:endParaRPr lang="en-US" dirty="0"/>
          </a:p>
        </p:txBody>
      </p:sp>
    </p:spTree>
    <p:extLst>
      <p:ext uri="{BB962C8B-B14F-4D97-AF65-F5344CB8AC3E}">
        <p14:creationId xmlns:p14="http://schemas.microsoft.com/office/powerpoint/2010/main" val="36566482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40</a:t>
            </a:fld>
            <a:endParaRPr lang="en-US" dirty="0"/>
          </a:p>
        </p:txBody>
      </p:sp>
      <p:sp>
        <p:nvSpPr>
          <p:cNvPr id="2" name="TextBox 1">
            <a:extLst>
              <a:ext uri="{FF2B5EF4-FFF2-40B4-BE49-F238E27FC236}">
                <a16:creationId xmlns:a16="http://schemas.microsoft.com/office/drawing/2014/main" id="{A013F498-74C9-A5DD-C707-B836767138EB}"/>
              </a:ext>
            </a:extLst>
          </p:cNvPr>
          <p:cNvSpPr txBox="1"/>
          <p:nvPr/>
        </p:nvSpPr>
        <p:spPr>
          <a:xfrm>
            <a:off x="0" y="0"/>
            <a:ext cx="2125903" cy="523220"/>
          </a:xfrm>
          <a:prstGeom prst="rect">
            <a:avLst/>
          </a:prstGeom>
          <a:noFill/>
        </p:spPr>
        <p:txBody>
          <a:bodyPr wrap="none" rtlCol="0">
            <a:spAutoFit/>
          </a:bodyPr>
          <a:lstStyle/>
          <a:p>
            <a:r>
              <a:rPr lang="nl-NL" sz="1400"/>
              <a:t>Cool down 2, Quench 5</a:t>
            </a:r>
          </a:p>
          <a:p>
            <a:r>
              <a:rPr lang="nl-NL" sz="1400"/>
              <a:t>1.9 K, 16.23 kA, Q3a-P3</a:t>
            </a:r>
          </a:p>
        </p:txBody>
      </p:sp>
      <p:pic>
        <p:nvPicPr>
          <p:cNvPr id="7" name="Picture 6" descr="A graph with lines and numbers&#10;&#10;Description automatically generated with medium confidence">
            <a:extLst>
              <a:ext uri="{FF2B5EF4-FFF2-40B4-BE49-F238E27FC236}">
                <a16:creationId xmlns:a16="http://schemas.microsoft.com/office/drawing/2014/main" id="{65A49300-2DF0-048A-75CE-A688F33EFDC3}"/>
              </a:ext>
            </a:extLst>
          </p:cNvPr>
          <p:cNvPicPr>
            <a:picLocks noChangeAspect="1"/>
          </p:cNvPicPr>
          <p:nvPr/>
        </p:nvPicPr>
        <p:blipFill>
          <a:blip r:embed="rId2"/>
          <a:stretch>
            <a:fillRect/>
          </a:stretch>
        </p:blipFill>
        <p:spPr>
          <a:xfrm>
            <a:off x="2466022" y="0"/>
            <a:ext cx="6677978" cy="5143500"/>
          </a:xfrm>
          <a:prstGeom prst="rect">
            <a:avLst/>
          </a:prstGeom>
        </p:spPr>
      </p:pic>
    </p:spTree>
    <p:extLst>
      <p:ext uri="{BB962C8B-B14F-4D97-AF65-F5344CB8AC3E}">
        <p14:creationId xmlns:p14="http://schemas.microsoft.com/office/powerpoint/2010/main" val="30929038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41</a:t>
            </a:fld>
            <a:endParaRPr lang="en-US" dirty="0"/>
          </a:p>
        </p:txBody>
      </p:sp>
      <p:sp>
        <p:nvSpPr>
          <p:cNvPr id="2" name="TextBox 1">
            <a:extLst>
              <a:ext uri="{FF2B5EF4-FFF2-40B4-BE49-F238E27FC236}">
                <a16:creationId xmlns:a16="http://schemas.microsoft.com/office/drawing/2014/main" id="{09DED7D8-4B87-5753-91EE-0EBFAD2C18BA}"/>
              </a:ext>
            </a:extLst>
          </p:cNvPr>
          <p:cNvSpPr txBox="1"/>
          <p:nvPr/>
        </p:nvSpPr>
        <p:spPr>
          <a:xfrm>
            <a:off x="0" y="0"/>
            <a:ext cx="2125903" cy="738664"/>
          </a:xfrm>
          <a:prstGeom prst="rect">
            <a:avLst/>
          </a:prstGeom>
          <a:noFill/>
        </p:spPr>
        <p:txBody>
          <a:bodyPr wrap="none" rtlCol="0">
            <a:spAutoFit/>
          </a:bodyPr>
          <a:lstStyle/>
          <a:p>
            <a:r>
              <a:rPr lang="nl-NL" sz="1400"/>
              <a:t>Cool down 2, Quench 6</a:t>
            </a:r>
          </a:p>
          <a:p>
            <a:r>
              <a:rPr lang="nl-NL" sz="1400"/>
              <a:t>4.5 K, 15.60 kA, Q3b-P2</a:t>
            </a:r>
          </a:p>
          <a:p>
            <a:r>
              <a:rPr lang="nl-NL" sz="1400"/>
              <a:t>100 A/s</a:t>
            </a:r>
          </a:p>
        </p:txBody>
      </p:sp>
      <p:pic>
        <p:nvPicPr>
          <p:cNvPr id="7" name="Picture 6" descr="A graph with colorful lines&#10;&#10;Description automatically generated">
            <a:extLst>
              <a:ext uri="{FF2B5EF4-FFF2-40B4-BE49-F238E27FC236}">
                <a16:creationId xmlns:a16="http://schemas.microsoft.com/office/drawing/2014/main" id="{4CE0C620-B2C5-672F-547F-D31230D544B4}"/>
              </a:ext>
            </a:extLst>
          </p:cNvPr>
          <p:cNvPicPr>
            <a:picLocks noChangeAspect="1"/>
          </p:cNvPicPr>
          <p:nvPr/>
        </p:nvPicPr>
        <p:blipFill>
          <a:blip r:embed="rId2"/>
          <a:stretch>
            <a:fillRect/>
          </a:stretch>
        </p:blipFill>
        <p:spPr>
          <a:xfrm>
            <a:off x="2466826" y="0"/>
            <a:ext cx="6677174" cy="5143500"/>
          </a:xfrm>
          <a:prstGeom prst="rect">
            <a:avLst/>
          </a:prstGeom>
        </p:spPr>
      </p:pic>
    </p:spTree>
    <p:extLst>
      <p:ext uri="{BB962C8B-B14F-4D97-AF65-F5344CB8AC3E}">
        <p14:creationId xmlns:p14="http://schemas.microsoft.com/office/powerpoint/2010/main" val="21374901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42</a:t>
            </a:fld>
            <a:endParaRPr lang="en-US" dirty="0"/>
          </a:p>
        </p:txBody>
      </p:sp>
      <p:sp>
        <p:nvSpPr>
          <p:cNvPr id="2" name="TextBox 1">
            <a:extLst>
              <a:ext uri="{FF2B5EF4-FFF2-40B4-BE49-F238E27FC236}">
                <a16:creationId xmlns:a16="http://schemas.microsoft.com/office/drawing/2014/main" id="{09DED7D8-4B87-5753-91EE-0EBFAD2C18BA}"/>
              </a:ext>
            </a:extLst>
          </p:cNvPr>
          <p:cNvSpPr txBox="1"/>
          <p:nvPr/>
        </p:nvSpPr>
        <p:spPr>
          <a:xfrm>
            <a:off x="0" y="0"/>
            <a:ext cx="2125903" cy="738664"/>
          </a:xfrm>
          <a:prstGeom prst="rect">
            <a:avLst/>
          </a:prstGeom>
          <a:noFill/>
        </p:spPr>
        <p:txBody>
          <a:bodyPr wrap="none" rtlCol="0">
            <a:spAutoFit/>
          </a:bodyPr>
          <a:lstStyle/>
          <a:p>
            <a:r>
              <a:rPr lang="nl-NL" sz="1400"/>
              <a:t>Cool down 2, Quench 7</a:t>
            </a:r>
          </a:p>
          <a:p>
            <a:r>
              <a:rPr lang="nl-NL" sz="1400"/>
              <a:t>4.5 K, 16.45 kA, Q3a-P1</a:t>
            </a:r>
          </a:p>
          <a:p>
            <a:endParaRPr lang="nl-NL" sz="1400"/>
          </a:p>
        </p:txBody>
      </p:sp>
      <p:pic>
        <p:nvPicPr>
          <p:cNvPr id="7" name="Picture 6" descr="A graph with lines and numbers&#10;&#10;Description automatically generated">
            <a:extLst>
              <a:ext uri="{FF2B5EF4-FFF2-40B4-BE49-F238E27FC236}">
                <a16:creationId xmlns:a16="http://schemas.microsoft.com/office/drawing/2014/main" id="{51AE7569-A8E3-37DD-B8A6-BA9907B6F1D9}"/>
              </a:ext>
            </a:extLst>
          </p:cNvPr>
          <p:cNvPicPr>
            <a:picLocks noChangeAspect="1"/>
          </p:cNvPicPr>
          <p:nvPr/>
        </p:nvPicPr>
        <p:blipFill>
          <a:blip r:embed="rId2"/>
          <a:stretch>
            <a:fillRect/>
          </a:stretch>
        </p:blipFill>
        <p:spPr>
          <a:xfrm>
            <a:off x="2466022" y="0"/>
            <a:ext cx="6677978" cy="5143500"/>
          </a:xfrm>
          <a:prstGeom prst="rect">
            <a:avLst/>
          </a:prstGeom>
        </p:spPr>
      </p:pic>
    </p:spTree>
    <p:extLst>
      <p:ext uri="{BB962C8B-B14F-4D97-AF65-F5344CB8AC3E}">
        <p14:creationId xmlns:p14="http://schemas.microsoft.com/office/powerpoint/2010/main" val="42511080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C6FD7BD0-9FAF-48B4-8F36-42D5CBE00CC3}"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43</a:t>
            </a:fld>
            <a:endParaRPr lang="en-US" dirty="0"/>
          </a:p>
        </p:txBody>
      </p:sp>
      <p:sp>
        <p:nvSpPr>
          <p:cNvPr id="2" name="TextBox 1">
            <a:extLst>
              <a:ext uri="{FF2B5EF4-FFF2-40B4-BE49-F238E27FC236}">
                <a16:creationId xmlns:a16="http://schemas.microsoft.com/office/drawing/2014/main" id="{09DED7D8-4B87-5753-91EE-0EBFAD2C18BA}"/>
              </a:ext>
            </a:extLst>
          </p:cNvPr>
          <p:cNvSpPr txBox="1"/>
          <p:nvPr/>
        </p:nvSpPr>
        <p:spPr>
          <a:xfrm>
            <a:off x="0" y="0"/>
            <a:ext cx="2125903" cy="738664"/>
          </a:xfrm>
          <a:prstGeom prst="rect">
            <a:avLst/>
          </a:prstGeom>
          <a:noFill/>
        </p:spPr>
        <p:txBody>
          <a:bodyPr wrap="none" rtlCol="0">
            <a:spAutoFit/>
          </a:bodyPr>
          <a:lstStyle/>
          <a:p>
            <a:r>
              <a:rPr lang="nl-NL" sz="1400"/>
              <a:t>Cool down 2, Quench 8</a:t>
            </a:r>
          </a:p>
          <a:p>
            <a:r>
              <a:rPr lang="nl-NL" sz="1400"/>
              <a:t>4.5 K, 15.63 kA, Q3b-P2</a:t>
            </a:r>
          </a:p>
          <a:p>
            <a:r>
              <a:rPr lang="nl-NL" sz="1400"/>
              <a:t>100 A/s</a:t>
            </a:r>
          </a:p>
        </p:txBody>
      </p:sp>
      <p:pic>
        <p:nvPicPr>
          <p:cNvPr id="7" name="Picture 6" descr="A graph of a graph&#10;&#10;Description automatically generated with medium confidence">
            <a:extLst>
              <a:ext uri="{FF2B5EF4-FFF2-40B4-BE49-F238E27FC236}">
                <a16:creationId xmlns:a16="http://schemas.microsoft.com/office/drawing/2014/main" id="{9A7EE082-3B42-4DA3-F167-969DA78791AB}"/>
              </a:ext>
            </a:extLst>
          </p:cNvPr>
          <p:cNvPicPr>
            <a:picLocks noChangeAspect="1"/>
          </p:cNvPicPr>
          <p:nvPr/>
        </p:nvPicPr>
        <p:blipFill>
          <a:blip r:embed="rId2"/>
          <a:stretch>
            <a:fillRect/>
          </a:stretch>
        </p:blipFill>
        <p:spPr>
          <a:xfrm>
            <a:off x="2466022" y="0"/>
            <a:ext cx="6677978" cy="5143500"/>
          </a:xfrm>
          <a:prstGeom prst="rect">
            <a:avLst/>
          </a:prstGeom>
        </p:spPr>
      </p:pic>
    </p:spTree>
    <p:extLst>
      <p:ext uri="{BB962C8B-B14F-4D97-AF65-F5344CB8AC3E}">
        <p14:creationId xmlns:p14="http://schemas.microsoft.com/office/powerpoint/2010/main" val="20198037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2745F-1D87-0FE2-A19E-F3D6E87B17A1}"/>
              </a:ext>
            </a:extLst>
          </p:cNvPr>
          <p:cNvSpPr>
            <a:spLocks noGrp="1"/>
          </p:cNvSpPr>
          <p:nvPr>
            <p:ph type="title"/>
          </p:nvPr>
        </p:nvSpPr>
        <p:spPr>
          <a:xfrm>
            <a:off x="0" y="9643"/>
            <a:ext cx="8226854" cy="473888"/>
          </a:xfrm>
        </p:spPr>
        <p:txBody>
          <a:bodyPr>
            <a:noAutofit/>
          </a:bodyPr>
          <a:lstStyle/>
          <a:p>
            <a:r>
              <a:rPr lang="en-US" sz="2400" dirty="0"/>
              <a:t>Cold </a:t>
            </a:r>
            <a:r>
              <a:rPr lang="en-US" sz="2400"/>
              <a:t>powering tests</a:t>
            </a:r>
            <a:endParaRPr lang="en-GB" sz="2400" dirty="0"/>
          </a:p>
        </p:txBody>
      </p:sp>
      <p:sp>
        <p:nvSpPr>
          <p:cNvPr id="4" name="Slide Number Placeholder 3">
            <a:extLst>
              <a:ext uri="{FF2B5EF4-FFF2-40B4-BE49-F238E27FC236}">
                <a16:creationId xmlns:a16="http://schemas.microsoft.com/office/drawing/2014/main" id="{F2D082E0-8042-21E7-4577-D8CFF885471A}"/>
              </a:ext>
            </a:extLst>
          </p:cNvPr>
          <p:cNvSpPr>
            <a:spLocks noGrp="1"/>
          </p:cNvSpPr>
          <p:nvPr>
            <p:ph type="sldNum" sz="quarter" idx="12"/>
          </p:nvPr>
        </p:nvSpPr>
        <p:spPr>
          <a:xfrm>
            <a:off x="11582400" y="6356351"/>
            <a:ext cx="480000" cy="360000"/>
          </a:xfrm>
          <a:prstGeom prst="rect">
            <a:avLst/>
          </a:prstGeom>
        </p:spPr>
        <p:txBody>
          <a:bodyPr vert="horz" lIns="0" tIns="0" rIns="0" bIns="0" rtlCol="0" anchor="b"/>
          <a:lstStyle>
            <a:defPPr>
              <a:defRPr lang="en-US"/>
            </a:defPPr>
            <a:lvl1pPr marL="0" algn="r" defTabSz="914400" rtl="0" eaLnBrk="1" latinLnBrk="0" hangingPunct="1">
              <a:defRPr sz="16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90516C5-6B3D-452A-867B-3D48FAB174C9}" type="slidenum">
              <a:rPr lang="en-US" smtClean="0"/>
              <a:pPr/>
              <a:t>5</a:t>
            </a:fld>
            <a:endParaRPr lang="en-US"/>
          </a:p>
        </p:txBody>
      </p:sp>
      <p:sp>
        <p:nvSpPr>
          <p:cNvPr id="16" name="Right Brace 15">
            <a:extLst>
              <a:ext uri="{FF2B5EF4-FFF2-40B4-BE49-F238E27FC236}">
                <a16:creationId xmlns:a16="http://schemas.microsoft.com/office/drawing/2014/main" id="{4410D2AF-7EE4-AD0F-71FC-F8F66EB940EA}"/>
              </a:ext>
            </a:extLst>
          </p:cNvPr>
          <p:cNvSpPr/>
          <p:nvPr/>
        </p:nvSpPr>
        <p:spPr>
          <a:xfrm rot="5400000">
            <a:off x="6406826" y="3267281"/>
            <a:ext cx="100235" cy="187524"/>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350">
              <a:solidFill>
                <a:schemeClr val="tx1">
                  <a:lumMod val="50000"/>
                </a:schemeClr>
              </a:solidFill>
            </a:endParaRPr>
          </a:p>
        </p:txBody>
      </p:sp>
      <p:sp>
        <p:nvSpPr>
          <p:cNvPr id="15" name="TextBox 14">
            <a:extLst>
              <a:ext uri="{FF2B5EF4-FFF2-40B4-BE49-F238E27FC236}">
                <a16:creationId xmlns:a16="http://schemas.microsoft.com/office/drawing/2014/main" id="{E2BAF1CF-3F7D-785E-AD2C-F85BC303D0E0}"/>
              </a:ext>
            </a:extLst>
          </p:cNvPr>
          <p:cNvSpPr txBox="1"/>
          <p:nvPr/>
        </p:nvSpPr>
        <p:spPr>
          <a:xfrm>
            <a:off x="6692900" y="239245"/>
            <a:ext cx="2324100" cy="577081"/>
          </a:xfrm>
          <a:prstGeom prst="rect">
            <a:avLst/>
          </a:prstGeom>
          <a:noFill/>
          <a:ln>
            <a:solidFill>
              <a:schemeClr val="tx1"/>
            </a:solidFill>
          </a:ln>
        </p:spPr>
        <p:txBody>
          <a:bodyPr wrap="square" rtlCol="0">
            <a:spAutoFit/>
          </a:bodyPr>
          <a:lstStyle/>
          <a:p>
            <a:pPr algn="ctr"/>
            <a:r>
              <a:rPr lang="en-US" sz="1050">
                <a:solidFill>
                  <a:schemeClr val="tx1">
                    <a:lumMod val="50000"/>
                  </a:schemeClr>
                </a:solidFill>
              </a:rPr>
              <a:t>Focus of this presentation: Flattop quenches at nominal current at nominal temperature</a:t>
            </a:r>
            <a:endParaRPr lang="en-GB" sz="1050" dirty="0">
              <a:solidFill>
                <a:schemeClr val="tx1">
                  <a:lumMod val="50000"/>
                </a:schemeClr>
              </a:solidFill>
            </a:endParaRPr>
          </a:p>
        </p:txBody>
      </p:sp>
      <p:pic>
        <p:nvPicPr>
          <p:cNvPr id="5" name="Picture 4">
            <a:extLst>
              <a:ext uri="{FF2B5EF4-FFF2-40B4-BE49-F238E27FC236}">
                <a16:creationId xmlns:a16="http://schemas.microsoft.com/office/drawing/2014/main" id="{FA65AAA9-E005-BB05-760F-6AAD8CC6FF67}"/>
              </a:ext>
            </a:extLst>
          </p:cNvPr>
          <p:cNvPicPr>
            <a:picLocks noChangeAspect="1"/>
          </p:cNvPicPr>
          <p:nvPr/>
        </p:nvPicPr>
        <p:blipFill>
          <a:blip r:embed="rId2"/>
          <a:stretch>
            <a:fillRect/>
          </a:stretch>
        </p:blipFill>
        <p:spPr>
          <a:xfrm>
            <a:off x="0" y="881916"/>
            <a:ext cx="9144000" cy="3379667"/>
          </a:xfrm>
          <a:prstGeom prst="rect">
            <a:avLst/>
          </a:prstGeom>
        </p:spPr>
      </p:pic>
      <p:sp>
        <p:nvSpPr>
          <p:cNvPr id="6" name="Rectangle 5">
            <a:extLst>
              <a:ext uri="{FF2B5EF4-FFF2-40B4-BE49-F238E27FC236}">
                <a16:creationId xmlns:a16="http://schemas.microsoft.com/office/drawing/2014/main" id="{63BF162C-27D4-249A-8660-22871440A31D}"/>
              </a:ext>
            </a:extLst>
          </p:cNvPr>
          <p:cNvSpPr/>
          <p:nvPr/>
        </p:nvSpPr>
        <p:spPr>
          <a:xfrm>
            <a:off x="5346700" y="1936750"/>
            <a:ext cx="1701800" cy="152400"/>
          </a:xfrm>
          <a:prstGeom prst="rect">
            <a:avLst/>
          </a:prstGeom>
          <a:noFill/>
          <a:ln w="19050">
            <a:solidFill>
              <a:schemeClr val="tx1"/>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Date Placeholder 2">
            <a:extLst>
              <a:ext uri="{FF2B5EF4-FFF2-40B4-BE49-F238E27FC236}">
                <a16:creationId xmlns:a16="http://schemas.microsoft.com/office/drawing/2014/main" id="{355ABAD4-DDFD-FD38-B3C6-F8A2D507FA0D}"/>
              </a:ext>
            </a:extLst>
          </p:cNvPr>
          <p:cNvSpPr>
            <a:spLocks noGrp="1"/>
          </p:cNvSpPr>
          <p:nvPr>
            <p:ph type="dt" sz="half" idx="2"/>
          </p:nvPr>
        </p:nvSpPr>
        <p:spPr/>
        <p:txBody>
          <a:bodyPr/>
          <a:lstStyle/>
          <a:p>
            <a:fld id="{408D09B5-CB1A-4062-840F-6D2EB4BDE792}" type="datetime1">
              <a:rPr lang="en-US" smtClean="0"/>
              <a:t>9/17/2024</a:t>
            </a:fld>
            <a:endParaRPr lang="en-US" dirty="0"/>
          </a:p>
        </p:txBody>
      </p:sp>
      <p:sp>
        <p:nvSpPr>
          <p:cNvPr id="7" name="Footer Placeholder 6">
            <a:extLst>
              <a:ext uri="{FF2B5EF4-FFF2-40B4-BE49-F238E27FC236}">
                <a16:creationId xmlns:a16="http://schemas.microsoft.com/office/drawing/2014/main" id="{1FF7853B-76E2-9423-DE5E-2678D66C5593}"/>
              </a:ext>
            </a:extLst>
          </p:cNvPr>
          <p:cNvSpPr>
            <a:spLocks noGrp="1"/>
          </p:cNvSpPr>
          <p:nvPr>
            <p:ph type="ftr" sz="quarter" idx="3"/>
          </p:nvPr>
        </p:nvSpPr>
        <p:spPr/>
        <p:txBody>
          <a:bodyPr/>
          <a:lstStyle/>
          <a:p>
            <a:r>
              <a:rPr lang="en-GB"/>
              <a:t>Q3 - LMQXFA01 - tests at CERN - powering performance</a:t>
            </a:r>
            <a:endParaRPr lang="en-US" dirty="0"/>
          </a:p>
        </p:txBody>
      </p:sp>
      <p:sp>
        <p:nvSpPr>
          <p:cNvPr id="8" name="TextBox 7">
            <a:extLst>
              <a:ext uri="{FF2B5EF4-FFF2-40B4-BE49-F238E27FC236}">
                <a16:creationId xmlns:a16="http://schemas.microsoft.com/office/drawing/2014/main" id="{689C26D8-226D-7C98-7CF7-B848A9620379}"/>
              </a:ext>
            </a:extLst>
          </p:cNvPr>
          <p:cNvSpPr txBox="1"/>
          <p:nvPr/>
        </p:nvSpPr>
        <p:spPr>
          <a:xfrm rot="20111055">
            <a:off x="5993868" y="3001377"/>
            <a:ext cx="1412293" cy="523220"/>
          </a:xfrm>
          <a:prstGeom prst="rect">
            <a:avLst/>
          </a:prstGeom>
          <a:noFill/>
        </p:spPr>
        <p:txBody>
          <a:bodyPr wrap="square" rtlCol="0">
            <a:spAutoFit/>
          </a:bodyPr>
          <a:lstStyle/>
          <a:p>
            <a:r>
              <a:rPr lang="nl-NL" sz="2800" b="1">
                <a:solidFill>
                  <a:schemeClr val="bg1">
                    <a:lumMod val="65000"/>
                  </a:schemeClr>
                </a:solidFill>
              </a:rPr>
              <a:t>DRAFT</a:t>
            </a:r>
            <a:endParaRPr lang="en-GB" sz="2800" b="1">
              <a:solidFill>
                <a:schemeClr val="bg1">
                  <a:lumMod val="65000"/>
                </a:schemeClr>
              </a:solidFill>
            </a:endParaRPr>
          </a:p>
        </p:txBody>
      </p:sp>
    </p:spTree>
    <p:extLst>
      <p:ext uri="{BB962C8B-B14F-4D97-AF65-F5344CB8AC3E}">
        <p14:creationId xmlns:p14="http://schemas.microsoft.com/office/powerpoint/2010/main" val="732965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6532A8-25A4-2B78-0EA5-E204AF75DA69}"/>
              </a:ext>
            </a:extLst>
          </p:cNvPr>
          <p:cNvSpPr>
            <a:spLocks noGrp="1"/>
          </p:cNvSpPr>
          <p:nvPr>
            <p:ph type="dt" sz="half" idx="2"/>
          </p:nvPr>
        </p:nvSpPr>
        <p:spPr/>
        <p:txBody>
          <a:bodyPr/>
          <a:lstStyle/>
          <a:p>
            <a:fld id="{0D44AA2A-0122-448C-9DE1-72FC3B0636AB}" type="datetime1">
              <a:rPr lang="en-US" smtClean="0"/>
              <a:t>9/17/2024</a:t>
            </a:fld>
            <a:endParaRPr lang="en-US" dirty="0"/>
          </a:p>
        </p:txBody>
      </p:sp>
      <p:sp>
        <p:nvSpPr>
          <p:cNvPr id="5" name="Footer Placeholder 4">
            <a:extLst>
              <a:ext uri="{FF2B5EF4-FFF2-40B4-BE49-F238E27FC236}">
                <a16:creationId xmlns:a16="http://schemas.microsoft.com/office/drawing/2014/main" id="{5DA56CCB-D68E-51AF-A282-E5DB9C05A2F1}"/>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C5468F7D-BDF3-3987-5093-9022354025CA}"/>
              </a:ext>
            </a:extLst>
          </p:cNvPr>
          <p:cNvSpPr>
            <a:spLocks noGrp="1"/>
          </p:cNvSpPr>
          <p:nvPr>
            <p:ph type="sldNum" sz="quarter" idx="4"/>
          </p:nvPr>
        </p:nvSpPr>
        <p:spPr/>
        <p:txBody>
          <a:bodyPr/>
          <a:lstStyle/>
          <a:p>
            <a:fld id="{17918391-D411-FE40-AAD7-861AE5233E0E}" type="slidenum">
              <a:rPr lang="en-US" smtClean="0"/>
              <a:pPr/>
              <a:t>6</a:t>
            </a:fld>
            <a:endParaRPr lang="en-US" dirty="0"/>
          </a:p>
        </p:txBody>
      </p:sp>
      <p:pic>
        <p:nvPicPr>
          <p:cNvPr id="7" name="Picture 6">
            <a:extLst>
              <a:ext uri="{FF2B5EF4-FFF2-40B4-BE49-F238E27FC236}">
                <a16:creationId xmlns:a16="http://schemas.microsoft.com/office/drawing/2014/main" id="{3C4AF822-EE94-C1C1-2626-6207BCD41AE3}"/>
              </a:ext>
            </a:extLst>
          </p:cNvPr>
          <p:cNvPicPr>
            <a:picLocks noChangeAspect="1"/>
          </p:cNvPicPr>
          <p:nvPr/>
        </p:nvPicPr>
        <p:blipFill>
          <a:blip r:embed="rId2"/>
          <a:stretch>
            <a:fillRect/>
          </a:stretch>
        </p:blipFill>
        <p:spPr>
          <a:xfrm>
            <a:off x="457200" y="482600"/>
            <a:ext cx="5340350" cy="1973819"/>
          </a:xfrm>
          <a:prstGeom prst="rect">
            <a:avLst/>
          </a:prstGeom>
        </p:spPr>
      </p:pic>
      <p:sp>
        <p:nvSpPr>
          <p:cNvPr id="8" name="Title 1">
            <a:extLst>
              <a:ext uri="{FF2B5EF4-FFF2-40B4-BE49-F238E27FC236}">
                <a16:creationId xmlns:a16="http://schemas.microsoft.com/office/drawing/2014/main" id="{62F278E7-AC36-8761-2A07-2BA9B752DF0E}"/>
              </a:ext>
            </a:extLst>
          </p:cNvPr>
          <p:cNvSpPr>
            <a:spLocks noGrp="1"/>
          </p:cNvSpPr>
          <p:nvPr>
            <p:ph type="title"/>
          </p:nvPr>
        </p:nvSpPr>
        <p:spPr>
          <a:xfrm>
            <a:off x="0" y="-9030"/>
            <a:ext cx="8226854" cy="491630"/>
          </a:xfrm>
        </p:spPr>
        <p:txBody>
          <a:bodyPr>
            <a:noAutofit/>
          </a:bodyPr>
          <a:lstStyle/>
          <a:p>
            <a:r>
              <a:rPr lang="en-US" sz="2400" dirty="0"/>
              <a:t>Cold </a:t>
            </a:r>
            <a:r>
              <a:rPr lang="en-US" sz="2400"/>
              <a:t>powering tests</a:t>
            </a:r>
            <a:endParaRPr lang="en-GB" sz="2400" dirty="0"/>
          </a:p>
        </p:txBody>
      </p:sp>
      <p:sp>
        <p:nvSpPr>
          <p:cNvPr id="9" name="TextBox 8">
            <a:extLst>
              <a:ext uri="{FF2B5EF4-FFF2-40B4-BE49-F238E27FC236}">
                <a16:creationId xmlns:a16="http://schemas.microsoft.com/office/drawing/2014/main" id="{8DF5EC02-6006-FECC-E4F6-2D1B1D797095}"/>
              </a:ext>
            </a:extLst>
          </p:cNvPr>
          <p:cNvSpPr txBox="1"/>
          <p:nvPr/>
        </p:nvSpPr>
        <p:spPr>
          <a:xfrm>
            <a:off x="457200" y="2571750"/>
            <a:ext cx="6826250" cy="1231106"/>
          </a:xfrm>
          <a:prstGeom prst="rect">
            <a:avLst/>
          </a:prstGeom>
          <a:noFill/>
        </p:spPr>
        <p:txBody>
          <a:bodyPr wrap="square" rtlCol="0">
            <a:spAutoFit/>
          </a:bodyPr>
          <a:lstStyle/>
          <a:p>
            <a:r>
              <a:rPr lang="nl-NL" sz="1400" b="1"/>
              <a:t>Very good results </a:t>
            </a:r>
            <a:r>
              <a:rPr lang="nl-NL" sz="1400"/>
              <a:t>during tests at CERN concerning powering:</a:t>
            </a:r>
          </a:p>
          <a:p>
            <a:pPr marL="171450" indent="-171450">
              <a:buFontTx/>
              <a:buChar char="-"/>
            </a:pPr>
            <a:r>
              <a:rPr lang="nl-NL" sz="1200"/>
              <a:t>Perfect memory, no (re-)training quenches up to 16.23 kA in CD1 and up to 16.53 kA in CD2.</a:t>
            </a:r>
          </a:p>
          <a:p>
            <a:pPr marL="171450" indent="-171450">
              <a:buFontTx/>
              <a:buChar char="-"/>
            </a:pPr>
            <a:r>
              <a:rPr lang="nl-NL" sz="1200"/>
              <a:t>At 4.5 K reached 16.53 kA with ramp rates up to 75 A/s. </a:t>
            </a:r>
          </a:p>
          <a:p>
            <a:pPr marL="171450" indent="-171450">
              <a:buFontTx/>
              <a:buChar char="-"/>
            </a:pPr>
            <a:r>
              <a:rPr lang="nl-NL" sz="1200"/>
              <a:t>At 1.9 K reached 16.53 kA with ramp rates up to 100 A/s, in total 9 ramps without quench.</a:t>
            </a:r>
          </a:p>
          <a:p>
            <a:pPr marL="171450" indent="-171450">
              <a:buFontTx/>
              <a:buChar char="-"/>
            </a:pPr>
            <a:r>
              <a:rPr lang="en-GB" sz="1200"/>
              <a:t>Up to 21 hours flattop tests at 16.23 kA at 1.9 K without quench. </a:t>
            </a:r>
          </a:p>
          <a:p>
            <a:pPr marL="171450" indent="-171450">
              <a:buFontTx/>
              <a:buChar char="-"/>
            </a:pPr>
            <a:r>
              <a:rPr lang="en-GB" sz="1200"/>
              <a:t>Up to 23 hours flattop tests at 16.23 kA at 4.5 K without quench.</a:t>
            </a:r>
          </a:p>
        </p:txBody>
      </p:sp>
    </p:spTree>
    <p:extLst>
      <p:ext uri="{BB962C8B-B14F-4D97-AF65-F5344CB8AC3E}">
        <p14:creationId xmlns:p14="http://schemas.microsoft.com/office/powerpoint/2010/main" val="1086000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C764C9F-5823-471C-F109-1B8770F58019}"/>
              </a:ext>
            </a:extLst>
          </p:cNvPr>
          <p:cNvSpPr>
            <a:spLocks noGrp="1"/>
          </p:cNvSpPr>
          <p:nvPr>
            <p:ph type="dt" sz="half" idx="2"/>
          </p:nvPr>
        </p:nvSpPr>
        <p:spPr/>
        <p:txBody>
          <a:bodyPr/>
          <a:lstStyle/>
          <a:p>
            <a:fld id="{4A9A4944-099B-4D55-A338-A9DDA7190F80}" type="datetime1">
              <a:rPr lang="en-US" smtClean="0"/>
              <a:t>9/17/2024</a:t>
            </a:fld>
            <a:endParaRPr lang="en-US" dirty="0"/>
          </a:p>
        </p:txBody>
      </p:sp>
      <p:sp>
        <p:nvSpPr>
          <p:cNvPr id="5" name="Footer Placeholder 4">
            <a:extLst>
              <a:ext uri="{FF2B5EF4-FFF2-40B4-BE49-F238E27FC236}">
                <a16:creationId xmlns:a16="http://schemas.microsoft.com/office/drawing/2014/main" id="{AD630D93-4502-E66C-6A23-880FF232B73E}"/>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4AEDA632-878F-F670-9348-63EE00A76654}"/>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9" name="Title 1">
            <a:extLst>
              <a:ext uri="{FF2B5EF4-FFF2-40B4-BE49-F238E27FC236}">
                <a16:creationId xmlns:a16="http://schemas.microsoft.com/office/drawing/2014/main" id="{B3F482DB-EDF9-36EE-C946-0BE7E3F4CF82}"/>
              </a:ext>
            </a:extLst>
          </p:cNvPr>
          <p:cNvSpPr>
            <a:spLocks noGrp="1"/>
          </p:cNvSpPr>
          <p:nvPr>
            <p:ph type="title"/>
          </p:nvPr>
        </p:nvSpPr>
        <p:spPr>
          <a:xfrm>
            <a:off x="0" y="-9030"/>
            <a:ext cx="8226854" cy="338431"/>
          </a:xfrm>
        </p:spPr>
        <p:txBody>
          <a:bodyPr>
            <a:noAutofit/>
          </a:bodyPr>
          <a:lstStyle/>
          <a:p>
            <a:r>
              <a:rPr lang="en-US" sz="2000" dirty="0"/>
              <a:t>Cold </a:t>
            </a:r>
            <a:r>
              <a:rPr lang="en-US" sz="2000"/>
              <a:t>powering test - quenches</a:t>
            </a:r>
            <a:endParaRPr lang="en-GB" sz="2000" dirty="0"/>
          </a:p>
        </p:txBody>
      </p:sp>
      <p:sp>
        <p:nvSpPr>
          <p:cNvPr id="14" name="TextBox 13">
            <a:extLst>
              <a:ext uri="{FF2B5EF4-FFF2-40B4-BE49-F238E27FC236}">
                <a16:creationId xmlns:a16="http://schemas.microsoft.com/office/drawing/2014/main" id="{31FB6634-32E9-399A-2CDB-5B64B23903A1}"/>
              </a:ext>
            </a:extLst>
          </p:cNvPr>
          <p:cNvSpPr txBox="1"/>
          <p:nvPr/>
        </p:nvSpPr>
        <p:spPr>
          <a:xfrm>
            <a:off x="5102935" y="2609617"/>
            <a:ext cx="3930174" cy="1277273"/>
          </a:xfrm>
          <a:prstGeom prst="rect">
            <a:avLst/>
          </a:prstGeom>
          <a:noFill/>
        </p:spPr>
        <p:txBody>
          <a:bodyPr wrap="square" rtlCol="0">
            <a:spAutoFit/>
          </a:bodyPr>
          <a:lstStyle/>
          <a:p>
            <a:r>
              <a:rPr lang="nl-NL" sz="1100" b="1"/>
              <a:t>In total 12 quenches recorded.</a:t>
            </a:r>
          </a:p>
          <a:p>
            <a:pPr marL="171450" indent="-171450">
              <a:buFontTx/>
              <a:buChar char="-"/>
            </a:pPr>
            <a:r>
              <a:rPr lang="nl-NL" sz="1100"/>
              <a:t>Q3a-P2 one quench at 4.5 K early during the tests. </a:t>
            </a:r>
          </a:p>
          <a:p>
            <a:pPr marL="171450" indent="-171450">
              <a:buFontTx/>
              <a:buChar char="-"/>
            </a:pPr>
            <a:r>
              <a:rPr lang="nl-NL" sz="1100"/>
              <a:t>Q3a-P1 one quench at 1.9 K at flattop </a:t>
            </a:r>
          </a:p>
          <a:p>
            <a:pPr marL="171450" indent="-171450">
              <a:buFontTx/>
              <a:buChar char="-"/>
            </a:pPr>
            <a:r>
              <a:rPr lang="nl-NL" sz="1100"/>
              <a:t>Q3b-P2 two quenches at 100 A/s at 4.5 K, identical characteristics.</a:t>
            </a:r>
          </a:p>
          <a:p>
            <a:pPr marL="171450" indent="-171450">
              <a:buFontTx/>
              <a:buChar char="-"/>
            </a:pPr>
            <a:r>
              <a:rPr lang="nl-NL" sz="1100"/>
              <a:t>Q3a-P3 – 6 quenches at flattop at 1.9 K and 2 quenches at 4.5 K, all in the same location. </a:t>
            </a:r>
            <a:endParaRPr lang="en-GB" sz="1100"/>
          </a:p>
        </p:txBody>
      </p:sp>
      <p:pic>
        <p:nvPicPr>
          <p:cNvPr id="1026" name="Picture 2">
            <a:extLst>
              <a:ext uri="{FF2B5EF4-FFF2-40B4-BE49-F238E27FC236}">
                <a16:creationId xmlns:a16="http://schemas.microsoft.com/office/drawing/2014/main" id="{54CD2CC4-A262-E603-A09A-641B704C6F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0440" y="529709"/>
            <a:ext cx="3149600" cy="1879600"/>
          </a:xfrm>
          <a:prstGeom prst="rect">
            <a:avLst/>
          </a:prstGeom>
          <a:solidFill>
            <a:schemeClr val="bg1"/>
          </a:solidFill>
          <a:ln>
            <a:noFill/>
          </a:ln>
        </p:spPr>
      </p:pic>
      <p:cxnSp>
        <p:nvCxnSpPr>
          <p:cNvPr id="11" name="Straight Connector 10">
            <a:extLst>
              <a:ext uri="{FF2B5EF4-FFF2-40B4-BE49-F238E27FC236}">
                <a16:creationId xmlns:a16="http://schemas.microsoft.com/office/drawing/2014/main" id="{A88E8162-FB9E-52C2-5F57-0F9A5C50572D}"/>
              </a:ext>
            </a:extLst>
          </p:cNvPr>
          <p:cNvCxnSpPr>
            <a:cxnSpLocks/>
          </p:cNvCxnSpPr>
          <p:nvPr/>
        </p:nvCxnSpPr>
        <p:spPr>
          <a:xfrm>
            <a:off x="7811784" y="941934"/>
            <a:ext cx="513055" cy="189529"/>
          </a:xfrm>
          <a:prstGeom prst="line">
            <a:avLst/>
          </a:prstGeom>
          <a:ln>
            <a:solidFill>
              <a:srgbClr val="104282"/>
            </a:solidFill>
            <a:prstDash val="sysDash"/>
          </a:ln>
        </p:spPr>
        <p:style>
          <a:lnRef idx="2">
            <a:schemeClr val="accent1"/>
          </a:lnRef>
          <a:fillRef idx="0">
            <a:schemeClr val="accent1"/>
          </a:fillRef>
          <a:effectRef idx="1">
            <a:schemeClr val="accent1"/>
          </a:effectRef>
          <a:fontRef idx="minor">
            <a:schemeClr val="tx1"/>
          </a:fontRef>
        </p:style>
      </p:cxnSp>
      <p:sp>
        <p:nvSpPr>
          <p:cNvPr id="2" name="Isosceles Triangle 1">
            <a:extLst>
              <a:ext uri="{FF2B5EF4-FFF2-40B4-BE49-F238E27FC236}">
                <a16:creationId xmlns:a16="http://schemas.microsoft.com/office/drawing/2014/main" id="{BF9117C6-5A02-15C8-3FA0-67FCB676D574}"/>
              </a:ext>
            </a:extLst>
          </p:cNvPr>
          <p:cNvSpPr/>
          <p:nvPr/>
        </p:nvSpPr>
        <p:spPr>
          <a:xfrm>
            <a:off x="8273707" y="1081195"/>
            <a:ext cx="93707" cy="81387"/>
          </a:xfrm>
          <a:prstGeom prst="triangle">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Isosceles Triangle 2">
            <a:extLst>
              <a:ext uri="{FF2B5EF4-FFF2-40B4-BE49-F238E27FC236}">
                <a16:creationId xmlns:a16="http://schemas.microsoft.com/office/drawing/2014/main" id="{1ED3F80D-EF7C-7FAC-9413-E685E6A1CD4E}"/>
              </a:ext>
            </a:extLst>
          </p:cNvPr>
          <p:cNvSpPr/>
          <p:nvPr/>
        </p:nvSpPr>
        <p:spPr>
          <a:xfrm>
            <a:off x="7760652" y="891666"/>
            <a:ext cx="93707" cy="81387"/>
          </a:xfrm>
          <a:prstGeom prst="triangle">
            <a:avLst/>
          </a:prstGeom>
          <a:solidFill>
            <a:schemeClr val="bg1"/>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57A1D317-9A03-0E10-E1CD-461B9219695D}"/>
              </a:ext>
            </a:extLst>
          </p:cNvPr>
          <p:cNvSpPr txBox="1"/>
          <p:nvPr/>
        </p:nvSpPr>
        <p:spPr>
          <a:xfrm>
            <a:off x="8296950" y="1031607"/>
            <a:ext cx="389850" cy="230832"/>
          </a:xfrm>
          <a:prstGeom prst="rect">
            <a:avLst/>
          </a:prstGeom>
          <a:noFill/>
        </p:spPr>
        <p:txBody>
          <a:bodyPr wrap="none" rtlCol="0">
            <a:spAutoFit/>
          </a:bodyPr>
          <a:lstStyle/>
          <a:p>
            <a:r>
              <a:rPr lang="nl-NL" sz="900"/>
              <a:t>A01</a:t>
            </a:r>
            <a:endParaRPr lang="en-GB" sz="900"/>
          </a:p>
        </p:txBody>
      </p:sp>
      <p:pic>
        <p:nvPicPr>
          <p:cNvPr id="17" name="Picture 16">
            <a:extLst>
              <a:ext uri="{FF2B5EF4-FFF2-40B4-BE49-F238E27FC236}">
                <a16:creationId xmlns:a16="http://schemas.microsoft.com/office/drawing/2014/main" id="{D700AED2-211E-0B5C-FBCD-9FA3A43A44E6}"/>
              </a:ext>
            </a:extLst>
          </p:cNvPr>
          <p:cNvPicPr>
            <a:picLocks noChangeAspect="1"/>
          </p:cNvPicPr>
          <p:nvPr/>
        </p:nvPicPr>
        <p:blipFill>
          <a:blip r:embed="rId3"/>
          <a:stretch>
            <a:fillRect/>
          </a:stretch>
        </p:blipFill>
        <p:spPr>
          <a:xfrm>
            <a:off x="198267" y="427299"/>
            <a:ext cx="5320212" cy="1966376"/>
          </a:xfrm>
          <a:prstGeom prst="rect">
            <a:avLst/>
          </a:prstGeom>
        </p:spPr>
      </p:pic>
      <p:sp>
        <p:nvSpPr>
          <p:cNvPr id="18" name="TextBox 17">
            <a:extLst>
              <a:ext uri="{FF2B5EF4-FFF2-40B4-BE49-F238E27FC236}">
                <a16:creationId xmlns:a16="http://schemas.microsoft.com/office/drawing/2014/main" id="{8D04A844-A9A9-F24D-E86B-4EC32AF48451}"/>
              </a:ext>
            </a:extLst>
          </p:cNvPr>
          <p:cNvSpPr txBox="1"/>
          <p:nvPr/>
        </p:nvSpPr>
        <p:spPr>
          <a:xfrm>
            <a:off x="5223013" y="4058553"/>
            <a:ext cx="3635932" cy="246221"/>
          </a:xfrm>
          <a:prstGeom prst="rect">
            <a:avLst/>
          </a:prstGeom>
          <a:noFill/>
        </p:spPr>
        <p:txBody>
          <a:bodyPr wrap="none" rtlCol="0">
            <a:spAutoFit/>
          </a:bodyPr>
          <a:lstStyle/>
          <a:p>
            <a:r>
              <a:rPr lang="nl-NL" sz="1000"/>
              <a:t>Note: in our labeling, Q3a = MQXFA04 and Q3b = MQXFA03</a:t>
            </a:r>
          </a:p>
        </p:txBody>
      </p:sp>
      <p:graphicFrame>
        <p:nvGraphicFramePr>
          <p:cNvPr id="19" name="Table 18">
            <a:extLst>
              <a:ext uri="{FF2B5EF4-FFF2-40B4-BE49-F238E27FC236}">
                <a16:creationId xmlns:a16="http://schemas.microsoft.com/office/drawing/2014/main" id="{8ED6330B-503B-4D2F-E0AE-78DC86948590}"/>
              </a:ext>
            </a:extLst>
          </p:cNvPr>
          <p:cNvGraphicFramePr>
            <a:graphicFrameLocks noGrp="1"/>
          </p:cNvGraphicFramePr>
          <p:nvPr>
            <p:extLst>
              <p:ext uri="{D42A27DB-BD31-4B8C-83A1-F6EECF244321}">
                <p14:modId xmlns:p14="http://schemas.microsoft.com/office/powerpoint/2010/main" val="4199353248"/>
              </p:ext>
            </p:extLst>
          </p:nvPr>
        </p:nvGraphicFramePr>
        <p:xfrm>
          <a:off x="106684" y="2393675"/>
          <a:ext cx="4996251" cy="2057400"/>
        </p:xfrm>
        <a:graphic>
          <a:graphicData uri="http://schemas.openxmlformats.org/drawingml/2006/table">
            <a:tbl>
              <a:tblPr>
                <a:tableStyleId>{5C22544A-7EE6-4342-B048-85BDC9FD1C3A}</a:tableStyleId>
              </a:tblPr>
              <a:tblGrid>
                <a:gridCol w="438150">
                  <a:extLst>
                    <a:ext uri="{9D8B030D-6E8A-4147-A177-3AD203B41FA5}">
                      <a16:colId xmlns:a16="http://schemas.microsoft.com/office/drawing/2014/main" val="165475444"/>
                    </a:ext>
                  </a:extLst>
                </a:gridCol>
                <a:gridCol w="707264">
                  <a:extLst>
                    <a:ext uri="{9D8B030D-6E8A-4147-A177-3AD203B41FA5}">
                      <a16:colId xmlns:a16="http://schemas.microsoft.com/office/drawing/2014/main" val="2400957849"/>
                    </a:ext>
                  </a:extLst>
                </a:gridCol>
                <a:gridCol w="349250">
                  <a:extLst>
                    <a:ext uri="{9D8B030D-6E8A-4147-A177-3AD203B41FA5}">
                      <a16:colId xmlns:a16="http://schemas.microsoft.com/office/drawing/2014/main" val="3526293851"/>
                    </a:ext>
                  </a:extLst>
                </a:gridCol>
                <a:gridCol w="457200">
                  <a:extLst>
                    <a:ext uri="{9D8B030D-6E8A-4147-A177-3AD203B41FA5}">
                      <a16:colId xmlns:a16="http://schemas.microsoft.com/office/drawing/2014/main" val="78968261"/>
                    </a:ext>
                  </a:extLst>
                </a:gridCol>
                <a:gridCol w="1417799">
                  <a:extLst>
                    <a:ext uri="{9D8B030D-6E8A-4147-A177-3AD203B41FA5}">
                      <a16:colId xmlns:a16="http://schemas.microsoft.com/office/drawing/2014/main" val="795671556"/>
                    </a:ext>
                  </a:extLst>
                </a:gridCol>
                <a:gridCol w="527050">
                  <a:extLst>
                    <a:ext uri="{9D8B030D-6E8A-4147-A177-3AD203B41FA5}">
                      <a16:colId xmlns:a16="http://schemas.microsoft.com/office/drawing/2014/main" val="2442486743"/>
                    </a:ext>
                  </a:extLst>
                </a:gridCol>
                <a:gridCol w="506062">
                  <a:extLst>
                    <a:ext uri="{9D8B030D-6E8A-4147-A177-3AD203B41FA5}">
                      <a16:colId xmlns:a16="http://schemas.microsoft.com/office/drawing/2014/main" val="2596783146"/>
                    </a:ext>
                  </a:extLst>
                </a:gridCol>
                <a:gridCol w="593476">
                  <a:extLst>
                    <a:ext uri="{9D8B030D-6E8A-4147-A177-3AD203B41FA5}">
                      <a16:colId xmlns:a16="http://schemas.microsoft.com/office/drawing/2014/main" val="403057948"/>
                    </a:ext>
                  </a:extLst>
                </a:gridCol>
              </a:tblGrid>
              <a:tr h="147386">
                <a:tc>
                  <a:txBody>
                    <a:bodyPr/>
                    <a:lstStyle/>
                    <a:p>
                      <a:pPr algn="ctr" fontAlgn="b"/>
                      <a:r>
                        <a:rPr lang="nl-NL" sz="900" b="0" i="0" u="none" strike="noStrike">
                          <a:solidFill>
                            <a:schemeClr val="tx1"/>
                          </a:solidFill>
                          <a:effectLst/>
                          <a:latin typeface="+mn-lt"/>
                        </a:rPr>
                        <a:t>Number</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Temperature  (K)</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RR (A/s)</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Quench current (kA)</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Moment</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Quenched coil</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Quench Antenna</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Time to reach 100 mV (ms)</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3611015"/>
                  </a:ext>
                </a:extLst>
              </a:tr>
              <a:tr h="0">
                <a:tc>
                  <a:txBody>
                    <a:bodyPr/>
                    <a:lstStyle/>
                    <a:p>
                      <a:pPr algn="ctr" fontAlgn="b"/>
                      <a:r>
                        <a:rPr lang="nl-NL" sz="900" b="0" i="0" u="none" strike="noStrike">
                          <a:solidFill>
                            <a:srgbClr val="00B050"/>
                          </a:solidFill>
                          <a:effectLst/>
                          <a:latin typeface="+mn-lt"/>
                        </a:rPr>
                        <a:t>CD1-1</a:t>
                      </a:r>
                      <a:endParaRPr lang="en-GB" sz="900" b="0" i="0" u="none" strike="noStrike">
                        <a:solidFill>
                          <a:srgbClr val="00B05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rgbClr val="00B050"/>
                          </a:solidFill>
                          <a:effectLst/>
                          <a:latin typeface="+mn-lt"/>
                        </a:rPr>
                        <a:t>4.5</a:t>
                      </a:r>
                      <a:endParaRPr lang="en-GB" sz="900" b="0" i="0" u="none" strike="noStrike">
                        <a:solidFill>
                          <a:srgbClr val="00B05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rgbClr val="00B050"/>
                          </a:solidFill>
                          <a:effectLst/>
                          <a:latin typeface="+mn-lt"/>
                        </a:rPr>
                        <a:t>1</a:t>
                      </a:r>
                      <a:endParaRPr lang="en-GB" sz="900" b="0" i="0" u="none" strike="noStrike">
                        <a:solidFill>
                          <a:srgbClr val="00B05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rgbClr val="00B050"/>
                          </a:solidFill>
                          <a:effectLst/>
                          <a:latin typeface="+mn-lt"/>
                        </a:rPr>
                        <a:t>16.05</a:t>
                      </a:r>
                      <a:endParaRPr lang="en-GB" sz="900" b="0" i="0" u="none" strike="noStrike">
                        <a:solidFill>
                          <a:srgbClr val="00B05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00B050"/>
                          </a:solidFill>
                          <a:effectLst/>
                          <a:latin typeface="+mn-lt"/>
                        </a:rPr>
                        <a:t>During ramp</a:t>
                      </a:r>
                      <a:endParaRPr lang="en-GB" sz="900" b="0" i="0" u="none" strike="noStrike">
                        <a:solidFill>
                          <a:srgbClr val="00B05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rgbClr val="00B050"/>
                          </a:solidFill>
                          <a:effectLst/>
                          <a:latin typeface="+mn-lt"/>
                        </a:rPr>
                        <a:t>Q3a-P2</a:t>
                      </a:r>
                      <a:endParaRPr lang="en-GB" sz="900" b="0" i="0" u="none" strike="noStrike">
                        <a:solidFill>
                          <a:srgbClr val="00B05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00B050"/>
                          </a:solidFill>
                          <a:effectLst/>
                          <a:latin typeface="+mn-lt"/>
                        </a:rPr>
                        <a:t>-</a:t>
                      </a:r>
                      <a:endParaRPr lang="en-GB" sz="900" b="0" i="0" u="none" strike="noStrike">
                        <a:solidFill>
                          <a:srgbClr val="00B05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00B050"/>
                          </a:solidFill>
                          <a:effectLst/>
                          <a:latin typeface="+mn-lt"/>
                        </a:rPr>
                        <a:t>4.6</a:t>
                      </a:r>
                      <a:endParaRPr lang="en-GB" sz="900" b="0" i="0" u="none" strike="noStrike">
                        <a:solidFill>
                          <a:srgbClr val="00B05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33048655"/>
                  </a:ext>
                </a:extLst>
              </a:tr>
              <a:tr h="64638">
                <a:tc>
                  <a:txBody>
                    <a:bodyPr/>
                    <a:lstStyle/>
                    <a:p>
                      <a:pPr algn="ctr" fontAlgn="b"/>
                      <a:r>
                        <a:rPr lang="nl-NL" sz="900" b="0" i="0" u="none" strike="noStrike">
                          <a:solidFill>
                            <a:schemeClr val="tx1"/>
                          </a:solidFill>
                          <a:effectLst/>
                          <a:latin typeface="+mn-lt"/>
                        </a:rPr>
                        <a:t>CD1-2</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1.9</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20</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16.23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After 160 min</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Q3a-P3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1.5</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76695257"/>
                  </a:ext>
                </a:extLst>
              </a:tr>
              <a:tr h="45654">
                <a:tc>
                  <a:txBody>
                    <a:bodyPr/>
                    <a:lstStyle/>
                    <a:p>
                      <a:pPr algn="ctr" fontAlgn="b"/>
                      <a:r>
                        <a:rPr lang="nl-NL" sz="900" b="0" i="0" u="none" strike="noStrike">
                          <a:solidFill>
                            <a:srgbClr val="FFC000"/>
                          </a:solidFill>
                          <a:effectLst/>
                          <a:latin typeface="+mn-lt"/>
                        </a:rPr>
                        <a:t>CD1-3</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rgbClr val="FFC000"/>
                          </a:solidFill>
                          <a:effectLst/>
                          <a:latin typeface="+mn-lt"/>
                        </a:rPr>
                        <a:t>1.9</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rgbClr val="FFC000"/>
                          </a:solidFill>
                          <a:effectLst/>
                          <a:latin typeface="+mn-lt"/>
                        </a:rPr>
                        <a:t>20</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rgbClr val="FFC000"/>
                          </a:solidFill>
                          <a:effectLst/>
                          <a:latin typeface="+mn-lt"/>
                        </a:rPr>
                        <a:t>16.23</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rgbClr val="FFC000"/>
                          </a:solidFill>
                          <a:effectLst/>
                          <a:latin typeface="+mn-lt"/>
                        </a:rPr>
                        <a:t>After 90 min</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rgbClr val="FFC000"/>
                          </a:solidFill>
                          <a:effectLst/>
                          <a:latin typeface="+mn-lt"/>
                        </a:rPr>
                        <a:t>Q3a-P1</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FFC000"/>
                          </a:solidFill>
                          <a:effectLst/>
                          <a:latin typeface="+mn-lt"/>
                        </a:rPr>
                        <a:t>-</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FFC000"/>
                          </a:solidFill>
                          <a:effectLst/>
                          <a:latin typeface="+mn-lt"/>
                        </a:rPr>
                        <a:t>3.5</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83188358"/>
                  </a:ext>
                </a:extLst>
              </a:tr>
              <a:tr h="0">
                <a:tc>
                  <a:txBody>
                    <a:bodyPr/>
                    <a:lstStyle/>
                    <a:p>
                      <a:pPr algn="ctr" fontAlgn="b"/>
                      <a:r>
                        <a:rPr lang="nl-NL" sz="900" b="0" i="0" u="none" strike="noStrike">
                          <a:solidFill>
                            <a:schemeClr val="tx1"/>
                          </a:solidFill>
                          <a:effectLst/>
                          <a:latin typeface="+mn-lt"/>
                        </a:rPr>
                        <a:t>CD1-4</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1.9</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20</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16.23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After 11h30</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Q3a-P3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7 → 6</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1.5</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1765465"/>
                  </a:ext>
                </a:extLst>
              </a:tr>
              <a:tr h="48194">
                <a:tc>
                  <a:txBody>
                    <a:bodyPr/>
                    <a:lstStyle/>
                    <a:p>
                      <a:pPr algn="ctr" fontAlgn="b"/>
                      <a:r>
                        <a:rPr lang="nl-NL" sz="900" b="0" i="0" u="none" strike="noStrike">
                          <a:solidFill>
                            <a:schemeClr val="tx1"/>
                          </a:solidFill>
                          <a:effectLst/>
                          <a:latin typeface="+mn-lt"/>
                        </a:rPr>
                        <a:t>CD2-1</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1.9</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20</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16.23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After 80 min</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Q3a-P3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7 → 6</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1.6</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90458243"/>
                  </a:ext>
                </a:extLst>
              </a:tr>
              <a:tr h="0">
                <a:tc>
                  <a:txBody>
                    <a:bodyPr/>
                    <a:lstStyle/>
                    <a:p>
                      <a:pPr algn="ctr" fontAlgn="b"/>
                      <a:r>
                        <a:rPr lang="nl-NL" sz="900" b="0" i="0" u="none" strike="noStrike">
                          <a:solidFill>
                            <a:schemeClr val="tx1"/>
                          </a:solidFill>
                          <a:effectLst/>
                          <a:latin typeface="+mn-lt"/>
                        </a:rPr>
                        <a:t>CD2-2</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4.5</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20</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16.23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During ramp</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Q3a-P3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6</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4.0</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24167760"/>
                  </a:ext>
                </a:extLst>
              </a:tr>
              <a:tr h="0">
                <a:tc>
                  <a:txBody>
                    <a:bodyPr/>
                    <a:lstStyle/>
                    <a:p>
                      <a:pPr algn="ctr" fontAlgn="b"/>
                      <a:r>
                        <a:rPr lang="nl-NL" sz="900" b="0" i="0" u="none" strike="noStrike">
                          <a:solidFill>
                            <a:schemeClr val="tx1"/>
                          </a:solidFill>
                          <a:effectLst/>
                          <a:latin typeface="+mn-lt"/>
                        </a:rPr>
                        <a:t>CD2-3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1.9</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20</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16.23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After 19 hours</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Q3a-P3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NL" sz="900" b="0" i="0" u="none" strike="noStrike">
                          <a:solidFill>
                            <a:schemeClr val="tx1"/>
                          </a:solidFill>
                          <a:effectLst/>
                          <a:latin typeface="+mn-lt"/>
                        </a:rPr>
                        <a:t>7→ 6</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1.6</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60354460"/>
                  </a:ext>
                </a:extLst>
              </a:tr>
              <a:tr h="0">
                <a:tc>
                  <a:txBody>
                    <a:bodyPr/>
                    <a:lstStyle/>
                    <a:p>
                      <a:pPr algn="ctr" fontAlgn="b"/>
                      <a:r>
                        <a:rPr lang="nl-NL" sz="900" b="0" i="0" u="none" strike="noStrike">
                          <a:solidFill>
                            <a:schemeClr val="tx1"/>
                          </a:solidFill>
                          <a:effectLst/>
                          <a:latin typeface="+mn-lt"/>
                        </a:rPr>
                        <a:t>CD2-4</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1.9</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20</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16.23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After 5 hours</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Q3a-P3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NL" sz="900" b="0" i="0" u="none" strike="noStrike">
                          <a:solidFill>
                            <a:schemeClr val="tx1"/>
                          </a:solidFill>
                          <a:effectLst/>
                          <a:latin typeface="+mn-lt"/>
                        </a:rPr>
                        <a:t>7→ 6</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1.5</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38533719"/>
                  </a:ext>
                </a:extLst>
              </a:tr>
              <a:tr h="0">
                <a:tc>
                  <a:txBody>
                    <a:bodyPr/>
                    <a:lstStyle/>
                    <a:p>
                      <a:pPr algn="ctr" fontAlgn="b"/>
                      <a:r>
                        <a:rPr lang="nl-NL" sz="900" b="0" i="0" u="none" strike="noStrike">
                          <a:solidFill>
                            <a:schemeClr val="tx1"/>
                          </a:solidFill>
                          <a:effectLst/>
                          <a:latin typeface="+mn-lt"/>
                        </a:rPr>
                        <a:t>CD2-5</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1.9</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20</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16.23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After 40 min</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900" b="0" u="none" strike="noStrike">
                          <a:solidFill>
                            <a:schemeClr val="tx1"/>
                          </a:solidFill>
                          <a:effectLst/>
                          <a:latin typeface="+mn-lt"/>
                        </a:rPr>
                        <a:t>Q3a-P3</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NL" sz="900" b="0" i="0" u="none" strike="noStrike">
                          <a:solidFill>
                            <a:schemeClr val="tx1"/>
                          </a:solidFill>
                          <a:effectLst/>
                          <a:latin typeface="+mn-lt"/>
                        </a:rPr>
                        <a:t>7→ 6</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chemeClr val="tx1"/>
                          </a:solidFill>
                          <a:effectLst/>
                          <a:latin typeface="+mn-lt"/>
                        </a:rPr>
                        <a:t>1.5</a:t>
                      </a:r>
                      <a:endParaRPr lang="en-GB" sz="900" b="0" i="0" u="none" strike="noStrike">
                        <a:solidFill>
                          <a:schemeClr val="tx1"/>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39449360"/>
                  </a:ext>
                </a:extLst>
              </a:tr>
              <a:tr h="114438">
                <a:tc>
                  <a:txBody>
                    <a:bodyPr/>
                    <a:lstStyle/>
                    <a:p>
                      <a:pPr algn="ctr" fontAlgn="b"/>
                      <a:r>
                        <a:rPr lang="nl-NL" sz="900" b="0" i="0" u="none" strike="noStrike">
                          <a:solidFill>
                            <a:srgbClr val="CC00B4"/>
                          </a:solidFill>
                          <a:effectLst/>
                          <a:latin typeface="+mn-lt"/>
                        </a:rPr>
                        <a:t>CD2-6</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4.5</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100</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15.60</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Fast ramp</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Q3b-P2</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13 &amp; 1</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1.0</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85403321"/>
                  </a:ext>
                </a:extLst>
              </a:tr>
              <a:tr h="114438">
                <a:tc>
                  <a:txBody>
                    <a:bodyPr/>
                    <a:lstStyle/>
                    <a:p>
                      <a:pPr algn="ctr" fontAlgn="b"/>
                      <a:r>
                        <a:rPr lang="nl-NL" sz="900" b="0" i="0" u="none" strike="noStrike">
                          <a:solidFill>
                            <a:srgbClr val="FFC000"/>
                          </a:solidFill>
                          <a:effectLst/>
                          <a:latin typeface="+mn-lt"/>
                        </a:rPr>
                        <a:t>CD2-7</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FFC000"/>
                          </a:solidFill>
                          <a:effectLst/>
                          <a:latin typeface="+mn-lt"/>
                        </a:rPr>
                        <a:t>4.5</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FFC000"/>
                          </a:solidFill>
                          <a:effectLst/>
                          <a:latin typeface="+mn-lt"/>
                        </a:rPr>
                        <a:t>20</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FFC000"/>
                          </a:solidFill>
                          <a:effectLst/>
                          <a:latin typeface="+mn-lt"/>
                        </a:rPr>
                        <a:t>16.45</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FFC000"/>
                          </a:solidFill>
                          <a:effectLst/>
                          <a:latin typeface="+mn-lt"/>
                        </a:rPr>
                        <a:t>During ramp – splice cycle</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900" b="0" u="none" strike="noStrike">
                          <a:solidFill>
                            <a:srgbClr val="FFC000"/>
                          </a:solidFill>
                          <a:effectLst/>
                          <a:latin typeface="+mn-lt"/>
                        </a:rPr>
                        <a:t>Q3a-P1</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NL" sz="900" b="0" i="0" u="none" strike="noStrike">
                          <a:solidFill>
                            <a:srgbClr val="FFC000"/>
                          </a:solidFill>
                          <a:effectLst/>
                          <a:latin typeface="+mn-lt"/>
                        </a:rPr>
                        <a:t>7→ 6</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NL" sz="900" b="0" i="0" u="none" strike="noStrike">
                          <a:solidFill>
                            <a:srgbClr val="FFC000"/>
                          </a:solidFill>
                          <a:effectLst/>
                          <a:latin typeface="+mn-lt"/>
                        </a:rPr>
                        <a:t>4.5</a:t>
                      </a:r>
                      <a:endParaRPr lang="en-GB" sz="900" b="0" i="0" u="none" strike="noStrike">
                        <a:solidFill>
                          <a:srgbClr val="FFC000"/>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62937045"/>
                  </a:ext>
                </a:extLst>
              </a:tr>
              <a:tr h="114438">
                <a:tc>
                  <a:txBody>
                    <a:bodyPr/>
                    <a:lstStyle/>
                    <a:p>
                      <a:pPr algn="ctr" fontAlgn="b"/>
                      <a:r>
                        <a:rPr lang="nl-NL" sz="900" b="0" i="0" u="none" strike="noStrike">
                          <a:solidFill>
                            <a:srgbClr val="CC00B4"/>
                          </a:solidFill>
                          <a:effectLst/>
                          <a:latin typeface="+mn-lt"/>
                        </a:rPr>
                        <a:t>CD2-8</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4.5</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100</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15.63</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Fast ramp</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Q3b-P2</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nl-NL" sz="900" b="0" i="0" u="none" strike="noStrike">
                          <a:solidFill>
                            <a:srgbClr val="CC00B4"/>
                          </a:solidFill>
                          <a:effectLst/>
                          <a:latin typeface="+mn-lt"/>
                        </a:rPr>
                        <a:t>13 &amp; 1</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nl-NL" sz="900" b="0" i="0" u="none" strike="noStrike">
                          <a:solidFill>
                            <a:srgbClr val="CC00B4"/>
                          </a:solidFill>
                          <a:effectLst/>
                          <a:latin typeface="+mn-lt"/>
                        </a:rPr>
                        <a:t>1.0</a:t>
                      </a:r>
                      <a:endParaRPr lang="en-GB" sz="900" b="0" i="0" u="none" strike="noStrike">
                        <a:solidFill>
                          <a:srgbClr val="CC00B4"/>
                        </a:solidFill>
                        <a:effectLst/>
                        <a:latin typeface="+mn-lt"/>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74139175"/>
                  </a:ext>
                </a:extLst>
              </a:tr>
            </a:tbl>
          </a:graphicData>
        </a:graphic>
      </p:graphicFrame>
    </p:spTree>
    <p:extLst>
      <p:ext uri="{BB962C8B-B14F-4D97-AF65-F5344CB8AC3E}">
        <p14:creationId xmlns:p14="http://schemas.microsoft.com/office/powerpoint/2010/main" val="2508694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descr="A graph of different colored lines&#10;&#10;Description automatically generated">
            <a:extLst>
              <a:ext uri="{FF2B5EF4-FFF2-40B4-BE49-F238E27FC236}">
                <a16:creationId xmlns:a16="http://schemas.microsoft.com/office/drawing/2014/main" id="{6A266995-0010-AB67-958B-FCF0F73DE639}"/>
              </a:ext>
            </a:extLst>
          </p:cNvPr>
          <p:cNvPicPr>
            <a:picLocks noChangeAspect="1"/>
          </p:cNvPicPr>
          <p:nvPr/>
        </p:nvPicPr>
        <p:blipFill>
          <a:blip r:embed="rId2"/>
          <a:stretch>
            <a:fillRect/>
          </a:stretch>
        </p:blipFill>
        <p:spPr>
          <a:xfrm>
            <a:off x="222864" y="477813"/>
            <a:ext cx="5171450" cy="3983145"/>
          </a:xfrm>
          <a:prstGeom prst="rect">
            <a:avLst/>
          </a:prstGeom>
        </p:spPr>
      </p:pic>
      <p:sp>
        <p:nvSpPr>
          <p:cNvPr id="4" name="Date Placeholder 3">
            <a:extLst>
              <a:ext uri="{FF2B5EF4-FFF2-40B4-BE49-F238E27FC236}">
                <a16:creationId xmlns:a16="http://schemas.microsoft.com/office/drawing/2014/main" id="{52C3959A-B203-80B4-603F-E6EDEC3C3FA2}"/>
              </a:ext>
            </a:extLst>
          </p:cNvPr>
          <p:cNvSpPr>
            <a:spLocks noGrp="1"/>
          </p:cNvSpPr>
          <p:nvPr>
            <p:ph type="dt" sz="half" idx="2"/>
          </p:nvPr>
        </p:nvSpPr>
        <p:spPr/>
        <p:txBody>
          <a:bodyPr/>
          <a:lstStyle/>
          <a:p>
            <a:fld id="{E3E2364B-91F7-4FF7-BF62-32D5A916C65D}" type="datetime1">
              <a:rPr lang="en-US" smtClean="0"/>
              <a:t>9/17/2024</a:t>
            </a:fld>
            <a:endParaRPr lang="en-US" dirty="0"/>
          </a:p>
        </p:txBody>
      </p:sp>
      <p:sp>
        <p:nvSpPr>
          <p:cNvPr id="5" name="Footer Placeholder 4">
            <a:extLst>
              <a:ext uri="{FF2B5EF4-FFF2-40B4-BE49-F238E27FC236}">
                <a16:creationId xmlns:a16="http://schemas.microsoft.com/office/drawing/2014/main" id="{8717C868-5FB5-7755-9465-125CC840BD9A}"/>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46F589E7-82C5-785B-8013-8578444E9E8C}"/>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2" name="Title 1">
            <a:extLst>
              <a:ext uri="{FF2B5EF4-FFF2-40B4-BE49-F238E27FC236}">
                <a16:creationId xmlns:a16="http://schemas.microsoft.com/office/drawing/2014/main" id="{A02AC6FA-3C65-C91A-1F2C-6D659889BB7B}"/>
              </a:ext>
            </a:extLst>
          </p:cNvPr>
          <p:cNvSpPr>
            <a:spLocks noGrp="1"/>
          </p:cNvSpPr>
          <p:nvPr>
            <p:ph type="title"/>
          </p:nvPr>
        </p:nvSpPr>
        <p:spPr>
          <a:xfrm>
            <a:off x="0" y="-9030"/>
            <a:ext cx="8226854" cy="491630"/>
          </a:xfrm>
        </p:spPr>
        <p:txBody>
          <a:bodyPr>
            <a:noAutofit/>
          </a:bodyPr>
          <a:lstStyle/>
          <a:p>
            <a:r>
              <a:rPr lang="en-US" sz="2400"/>
              <a:t>Characteristics quenches – voltage build up</a:t>
            </a:r>
            <a:endParaRPr lang="en-GB" sz="2400" dirty="0"/>
          </a:p>
        </p:txBody>
      </p:sp>
      <p:sp>
        <p:nvSpPr>
          <p:cNvPr id="8" name="TextBox 7">
            <a:extLst>
              <a:ext uri="{FF2B5EF4-FFF2-40B4-BE49-F238E27FC236}">
                <a16:creationId xmlns:a16="http://schemas.microsoft.com/office/drawing/2014/main" id="{33F281C3-A602-DB3B-1D90-166A1DB96A05}"/>
              </a:ext>
            </a:extLst>
          </p:cNvPr>
          <p:cNvSpPr txBox="1"/>
          <p:nvPr/>
        </p:nvSpPr>
        <p:spPr>
          <a:xfrm>
            <a:off x="943182" y="891513"/>
            <a:ext cx="564406" cy="461665"/>
          </a:xfrm>
          <a:prstGeom prst="rect">
            <a:avLst/>
          </a:prstGeom>
          <a:noFill/>
        </p:spPr>
        <p:txBody>
          <a:bodyPr wrap="square" rtlCol="0">
            <a:spAutoFit/>
          </a:bodyPr>
          <a:lstStyle/>
          <a:p>
            <a:r>
              <a:rPr lang="nl-NL" sz="800"/>
              <a:t>Q3b-P2</a:t>
            </a:r>
          </a:p>
          <a:p>
            <a:r>
              <a:rPr lang="nl-NL" sz="800"/>
              <a:t>4.5 K</a:t>
            </a:r>
          </a:p>
          <a:p>
            <a:r>
              <a:rPr lang="nl-NL" sz="800"/>
              <a:t>100 A/s</a:t>
            </a:r>
            <a:endParaRPr lang="en-GB" sz="800"/>
          </a:p>
        </p:txBody>
      </p:sp>
      <p:cxnSp>
        <p:nvCxnSpPr>
          <p:cNvPr id="10" name="Straight Arrow Connector 9">
            <a:extLst>
              <a:ext uri="{FF2B5EF4-FFF2-40B4-BE49-F238E27FC236}">
                <a16:creationId xmlns:a16="http://schemas.microsoft.com/office/drawing/2014/main" id="{504E1465-0B4F-C732-053A-DD185E3CC330}"/>
              </a:ext>
            </a:extLst>
          </p:cNvPr>
          <p:cNvCxnSpPr>
            <a:stCxn id="8" idx="2"/>
          </p:cNvCxnSpPr>
          <p:nvPr/>
        </p:nvCxnSpPr>
        <p:spPr>
          <a:xfrm>
            <a:off x="1225385" y="1353178"/>
            <a:ext cx="119430" cy="355936"/>
          </a:xfrm>
          <a:prstGeom prst="straightConnector1">
            <a:avLst/>
          </a:prstGeom>
          <a:ln>
            <a:solidFill>
              <a:srgbClr val="104282"/>
            </a:solidFill>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F023C6A4-4FDB-9A52-F3BB-853DFA7D2A5E}"/>
              </a:ext>
            </a:extLst>
          </p:cNvPr>
          <p:cNvSpPr txBox="1"/>
          <p:nvPr/>
        </p:nvSpPr>
        <p:spPr>
          <a:xfrm>
            <a:off x="2049627" y="1059014"/>
            <a:ext cx="971849" cy="338554"/>
          </a:xfrm>
          <a:prstGeom prst="rect">
            <a:avLst/>
          </a:prstGeom>
          <a:noFill/>
        </p:spPr>
        <p:txBody>
          <a:bodyPr wrap="square" rtlCol="0">
            <a:spAutoFit/>
          </a:bodyPr>
          <a:lstStyle/>
          <a:p>
            <a:r>
              <a:rPr lang="nl-NL" sz="800"/>
              <a:t>Q3a-P3, 1.9 K, flattop, 16.23 kA</a:t>
            </a:r>
            <a:endParaRPr lang="en-GB" sz="800"/>
          </a:p>
        </p:txBody>
      </p:sp>
      <p:cxnSp>
        <p:nvCxnSpPr>
          <p:cNvPr id="12" name="Straight Arrow Connector 11">
            <a:extLst>
              <a:ext uri="{FF2B5EF4-FFF2-40B4-BE49-F238E27FC236}">
                <a16:creationId xmlns:a16="http://schemas.microsoft.com/office/drawing/2014/main" id="{D3D3D2DE-2A69-075C-10EF-CC0CBD74A904}"/>
              </a:ext>
            </a:extLst>
          </p:cNvPr>
          <p:cNvCxnSpPr>
            <a:cxnSpLocks/>
          </p:cNvCxnSpPr>
          <p:nvPr/>
        </p:nvCxnSpPr>
        <p:spPr>
          <a:xfrm flipH="1">
            <a:off x="1694298" y="1353178"/>
            <a:ext cx="536192" cy="293699"/>
          </a:xfrm>
          <a:prstGeom prst="straightConnector1">
            <a:avLst/>
          </a:prstGeom>
          <a:ln>
            <a:solidFill>
              <a:srgbClr val="10428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AF930F6E-84E3-509A-4E0F-147F00F47B60}"/>
              </a:ext>
            </a:extLst>
          </p:cNvPr>
          <p:cNvCxnSpPr>
            <a:cxnSpLocks/>
          </p:cNvCxnSpPr>
          <p:nvPr/>
        </p:nvCxnSpPr>
        <p:spPr>
          <a:xfrm flipH="1">
            <a:off x="1900157" y="1397931"/>
            <a:ext cx="330333" cy="354270"/>
          </a:xfrm>
          <a:prstGeom prst="straightConnector1">
            <a:avLst/>
          </a:prstGeom>
          <a:ln>
            <a:solidFill>
              <a:srgbClr val="104282"/>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5CFD1EF3-3922-C13D-C999-0C472ED04EB2}"/>
              </a:ext>
            </a:extLst>
          </p:cNvPr>
          <p:cNvSpPr txBox="1"/>
          <p:nvPr/>
        </p:nvSpPr>
        <p:spPr>
          <a:xfrm>
            <a:off x="2891156" y="1062447"/>
            <a:ext cx="971849" cy="338554"/>
          </a:xfrm>
          <a:prstGeom prst="rect">
            <a:avLst/>
          </a:prstGeom>
          <a:noFill/>
        </p:spPr>
        <p:txBody>
          <a:bodyPr wrap="square" rtlCol="0">
            <a:spAutoFit/>
          </a:bodyPr>
          <a:lstStyle/>
          <a:p>
            <a:r>
              <a:rPr lang="nl-NL" sz="800"/>
              <a:t>Q3a-P1, 1.9 K, flattop, 16.23 kA</a:t>
            </a:r>
            <a:endParaRPr lang="en-GB" sz="800"/>
          </a:p>
        </p:txBody>
      </p:sp>
      <p:sp>
        <p:nvSpPr>
          <p:cNvPr id="20" name="TextBox 19">
            <a:extLst>
              <a:ext uri="{FF2B5EF4-FFF2-40B4-BE49-F238E27FC236}">
                <a16:creationId xmlns:a16="http://schemas.microsoft.com/office/drawing/2014/main" id="{08DEEC22-FEE4-96FA-EECC-68DDDAA2E5BC}"/>
              </a:ext>
            </a:extLst>
          </p:cNvPr>
          <p:cNvSpPr txBox="1"/>
          <p:nvPr/>
        </p:nvSpPr>
        <p:spPr>
          <a:xfrm>
            <a:off x="3824706" y="1968897"/>
            <a:ext cx="1694353" cy="215444"/>
          </a:xfrm>
          <a:prstGeom prst="rect">
            <a:avLst/>
          </a:prstGeom>
          <a:noFill/>
        </p:spPr>
        <p:txBody>
          <a:bodyPr wrap="square" rtlCol="0">
            <a:spAutoFit/>
          </a:bodyPr>
          <a:lstStyle/>
          <a:p>
            <a:r>
              <a:rPr lang="nl-NL" sz="800"/>
              <a:t>Q3a-P2, 4.5 K, 16.05 kA Ramp </a:t>
            </a:r>
          </a:p>
        </p:txBody>
      </p:sp>
      <p:cxnSp>
        <p:nvCxnSpPr>
          <p:cNvPr id="21" name="Straight Arrow Connector 20">
            <a:extLst>
              <a:ext uri="{FF2B5EF4-FFF2-40B4-BE49-F238E27FC236}">
                <a16:creationId xmlns:a16="http://schemas.microsoft.com/office/drawing/2014/main" id="{0F599C96-A311-DF01-191B-C80FCAF71563}"/>
              </a:ext>
            </a:extLst>
          </p:cNvPr>
          <p:cNvCxnSpPr>
            <a:cxnSpLocks/>
            <a:stCxn id="20" idx="1"/>
          </p:cNvCxnSpPr>
          <p:nvPr/>
        </p:nvCxnSpPr>
        <p:spPr>
          <a:xfrm flipH="1" flipV="1">
            <a:off x="3634007" y="1968897"/>
            <a:ext cx="190699" cy="107722"/>
          </a:xfrm>
          <a:prstGeom prst="straightConnector1">
            <a:avLst/>
          </a:prstGeom>
          <a:ln>
            <a:solidFill>
              <a:srgbClr val="10428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86087706-6845-1597-5BEA-41FC7568AEC2}"/>
              </a:ext>
            </a:extLst>
          </p:cNvPr>
          <p:cNvCxnSpPr>
            <a:cxnSpLocks/>
          </p:cNvCxnSpPr>
          <p:nvPr/>
        </p:nvCxnSpPr>
        <p:spPr>
          <a:xfrm flipH="1" flipV="1">
            <a:off x="3377081" y="2000054"/>
            <a:ext cx="447625" cy="321852"/>
          </a:xfrm>
          <a:prstGeom prst="straightConnector1">
            <a:avLst/>
          </a:prstGeom>
          <a:ln>
            <a:solidFill>
              <a:srgbClr val="104282"/>
            </a:solidFill>
            <a:tailEnd type="triangle"/>
          </a:ln>
          <a:effectLst/>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5F6BB3C8-BF83-63C3-3C15-511964BCA3DB}"/>
              </a:ext>
            </a:extLst>
          </p:cNvPr>
          <p:cNvSpPr txBox="1"/>
          <p:nvPr/>
        </p:nvSpPr>
        <p:spPr>
          <a:xfrm>
            <a:off x="3824706" y="2223587"/>
            <a:ext cx="1651665" cy="215444"/>
          </a:xfrm>
          <a:prstGeom prst="rect">
            <a:avLst/>
          </a:prstGeom>
          <a:noFill/>
        </p:spPr>
        <p:txBody>
          <a:bodyPr wrap="square" rtlCol="0">
            <a:spAutoFit/>
          </a:bodyPr>
          <a:lstStyle/>
          <a:p>
            <a:r>
              <a:rPr lang="nl-NL" sz="800"/>
              <a:t>Q3a-P3, 4.5 K, 16.23 kA Ramp</a:t>
            </a:r>
          </a:p>
        </p:txBody>
      </p:sp>
      <p:cxnSp>
        <p:nvCxnSpPr>
          <p:cNvPr id="31" name="Straight Arrow Connector 30">
            <a:extLst>
              <a:ext uri="{FF2B5EF4-FFF2-40B4-BE49-F238E27FC236}">
                <a16:creationId xmlns:a16="http://schemas.microsoft.com/office/drawing/2014/main" id="{81630218-9485-95DC-0BE5-B892A709E646}"/>
              </a:ext>
            </a:extLst>
          </p:cNvPr>
          <p:cNvCxnSpPr>
            <a:cxnSpLocks/>
          </p:cNvCxnSpPr>
          <p:nvPr/>
        </p:nvCxnSpPr>
        <p:spPr>
          <a:xfrm flipH="1" flipV="1">
            <a:off x="3513851" y="1768865"/>
            <a:ext cx="349155" cy="118234"/>
          </a:xfrm>
          <a:prstGeom prst="straightConnector1">
            <a:avLst/>
          </a:prstGeom>
          <a:ln>
            <a:solidFill>
              <a:srgbClr val="104282"/>
            </a:solidFill>
            <a:tailEnd type="triangle"/>
          </a:ln>
          <a:effectLst/>
        </p:spPr>
        <p:style>
          <a:lnRef idx="2">
            <a:schemeClr val="accent1"/>
          </a:lnRef>
          <a:fillRef idx="0">
            <a:schemeClr val="accent1"/>
          </a:fillRef>
          <a:effectRef idx="1">
            <a:schemeClr val="accent1"/>
          </a:effectRef>
          <a:fontRef idx="minor">
            <a:schemeClr val="tx1"/>
          </a:fontRef>
        </p:style>
      </p:cxnSp>
      <p:sp>
        <p:nvSpPr>
          <p:cNvPr id="36" name="TextBox 35">
            <a:extLst>
              <a:ext uri="{FF2B5EF4-FFF2-40B4-BE49-F238E27FC236}">
                <a16:creationId xmlns:a16="http://schemas.microsoft.com/office/drawing/2014/main" id="{FF5E40B1-99D9-1C83-650C-1FE06361D5E9}"/>
              </a:ext>
            </a:extLst>
          </p:cNvPr>
          <p:cNvSpPr txBox="1"/>
          <p:nvPr/>
        </p:nvSpPr>
        <p:spPr>
          <a:xfrm>
            <a:off x="3824706" y="1793220"/>
            <a:ext cx="1694353" cy="215444"/>
          </a:xfrm>
          <a:prstGeom prst="rect">
            <a:avLst/>
          </a:prstGeom>
          <a:noFill/>
        </p:spPr>
        <p:txBody>
          <a:bodyPr wrap="square" rtlCol="0">
            <a:spAutoFit/>
          </a:bodyPr>
          <a:lstStyle/>
          <a:p>
            <a:r>
              <a:rPr lang="nl-NL" sz="800"/>
              <a:t>Q3a-P1, 4.5 K, 16.45 kA Ramp</a:t>
            </a:r>
          </a:p>
        </p:txBody>
      </p:sp>
      <p:sp>
        <p:nvSpPr>
          <p:cNvPr id="39" name="TextBox 38">
            <a:extLst>
              <a:ext uri="{FF2B5EF4-FFF2-40B4-BE49-F238E27FC236}">
                <a16:creationId xmlns:a16="http://schemas.microsoft.com/office/drawing/2014/main" id="{8A1E95D7-FE5E-C3C8-96F1-C1DEF396BD24}"/>
              </a:ext>
            </a:extLst>
          </p:cNvPr>
          <p:cNvSpPr txBox="1"/>
          <p:nvPr/>
        </p:nvSpPr>
        <p:spPr>
          <a:xfrm>
            <a:off x="5567801" y="729580"/>
            <a:ext cx="3539752" cy="1954381"/>
          </a:xfrm>
          <a:prstGeom prst="rect">
            <a:avLst/>
          </a:prstGeom>
          <a:noFill/>
        </p:spPr>
        <p:txBody>
          <a:bodyPr wrap="square" rtlCol="0">
            <a:spAutoFit/>
          </a:bodyPr>
          <a:lstStyle/>
          <a:p>
            <a:r>
              <a:rPr lang="nl-NL" sz="1100"/>
              <a:t>4 quenches with normal voltage buildup for quenches, with a slope of 20-40 V/s. </a:t>
            </a:r>
          </a:p>
          <a:p>
            <a:endParaRPr lang="nl-NL" sz="1100"/>
          </a:p>
          <a:p>
            <a:r>
              <a:rPr lang="nl-NL" sz="1100"/>
              <a:t>All Q3a-P3 flattop quenches at 1.9 K have a very fast voltage buildup already in the first ms of &gt; 60 V/s. </a:t>
            </a:r>
          </a:p>
          <a:p>
            <a:endParaRPr lang="en-GB" sz="1100"/>
          </a:p>
          <a:p>
            <a:r>
              <a:rPr lang="en-GB" sz="1100"/>
              <a:t>The Q3b-P2 quenches at 4.5 K at 100 A/s show an even faster voltage buildup. </a:t>
            </a:r>
          </a:p>
          <a:p>
            <a:endParaRPr lang="en-GB" sz="1100"/>
          </a:p>
          <a:p>
            <a:r>
              <a:rPr lang="en-GB" sz="1100"/>
              <a:t>In none of the quenches any precursor is visible, also not in the Quench Antenna data.</a:t>
            </a:r>
          </a:p>
        </p:txBody>
      </p:sp>
      <p:sp>
        <p:nvSpPr>
          <p:cNvPr id="40" name="TextBox 39">
            <a:extLst>
              <a:ext uri="{FF2B5EF4-FFF2-40B4-BE49-F238E27FC236}">
                <a16:creationId xmlns:a16="http://schemas.microsoft.com/office/drawing/2014/main" id="{6B6A29FC-E01C-771D-1B8D-788705ED5DA2}"/>
              </a:ext>
            </a:extLst>
          </p:cNvPr>
          <p:cNvSpPr txBox="1"/>
          <p:nvPr/>
        </p:nvSpPr>
        <p:spPr>
          <a:xfrm>
            <a:off x="5675751" y="3063814"/>
            <a:ext cx="2965274" cy="600164"/>
          </a:xfrm>
          <a:prstGeom prst="rect">
            <a:avLst/>
          </a:prstGeom>
          <a:noFill/>
          <a:ln>
            <a:solidFill>
              <a:srgbClr val="104282"/>
            </a:solidFill>
          </a:ln>
        </p:spPr>
        <p:txBody>
          <a:bodyPr wrap="square" rtlCol="0">
            <a:spAutoFit/>
          </a:bodyPr>
          <a:lstStyle/>
          <a:p>
            <a:r>
              <a:rPr lang="nl-NL" sz="1100"/>
              <a:t>The slope will depend on two parts: </a:t>
            </a:r>
          </a:p>
          <a:p>
            <a:pPr marL="171450" indent="-171450">
              <a:buFontTx/>
              <a:buChar char="-"/>
            </a:pPr>
            <a:r>
              <a:rPr lang="nl-NL" sz="1100"/>
              <a:t>Longitudinal propagation velocity &amp; turn to turn propagation, see next slides.</a:t>
            </a:r>
            <a:endParaRPr lang="en-GB" sz="1100"/>
          </a:p>
        </p:txBody>
      </p:sp>
    </p:spTree>
    <p:extLst>
      <p:ext uri="{BB962C8B-B14F-4D97-AF65-F5344CB8AC3E}">
        <p14:creationId xmlns:p14="http://schemas.microsoft.com/office/powerpoint/2010/main" val="772048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3420E5-7FFC-D2BE-E685-32C2D0871BDF}"/>
              </a:ext>
            </a:extLst>
          </p:cNvPr>
          <p:cNvSpPr>
            <a:spLocks noGrp="1"/>
          </p:cNvSpPr>
          <p:nvPr>
            <p:ph type="dt" sz="half" idx="2"/>
          </p:nvPr>
        </p:nvSpPr>
        <p:spPr/>
        <p:txBody>
          <a:bodyPr/>
          <a:lstStyle/>
          <a:p>
            <a:fld id="{B5897A41-44B4-42A9-AD66-08E509AF205A}" type="datetime1">
              <a:rPr lang="en-US" smtClean="0"/>
              <a:t>9/17/2024</a:t>
            </a:fld>
            <a:endParaRPr lang="en-US" dirty="0"/>
          </a:p>
        </p:txBody>
      </p:sp>
      <p:sp>
        <p:nvSpPr>
          <p:cNvPr id="5" name="Footer Placeholder 4">
            <a:extLst>
              <a:ext uri="{FF2B5EF4-FFF2-40B4-BE49-F238E27FC236}">
                <a16:creationId xmlns:a16="http://schemas.microsoft.com/office/drawing/2014/main" id="{2C6489D7-23A4-429D-8F1B-96D36763D3CC}"/>
              </a:ext>
            </a:extLst>
          </p:cNvPr>
          <p:cNvSpPr>
            <a:spLocks noGrp="1"/>
          </p:cNvSpPr>
          <p:nvPr>
            <p:ph type="ftr" sz="quarter" idx="3"/>
          </p:nvPr>
        </p:nvSpPr>
        <p:spPr/>
        <p:txBody>
          <a:bodyPr/>
          <a:lstStyle/>
          <a:p>
            <a:r>
              <a:rPr lang="en-GB"/>
              <a:t>Q3 - LMQXFA01 - tests at CERN - powering performance</a:t>
            </a:r>
            <a:endParaRPr lang="en-US" dirty="0"/>
          </a:p>
        </p:txBody>
      </p:sp>
      <p:sp>
        <p:nvSpPr>
          <p:cNvPr id="6" name="Slide Number Placeholder 5">
            <a:extLst>
              <a:ext uri="{FF2B5EF4-FFF2-40B4-BE49-F238E27FC236}">
                <a16:creationId xmlns:a16="http://schemas.microsoft.com/office/drawing/2014/main" id="{D6860B88-F3E3-2901-F368-1E6DA2593011}"/>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2" name="Title 1">
            <a:extLst>
              <a:ext uri="{FF2B5EF4-FFF2-40B4-BE49-F238E27FC236}">
                <a16:creationId xmlns:a16="http://schemas.microsoft.com/office/drawing/2014/main" id="{FED87649-27AF-AF2D-EBA4-976B647298BB}"/>
              </a:ext>
            </a:extLst>
          </p:cNvPr>
          <p:cNvSpPr>
            <a:spLocks noGrp="1"/>
          </p:cNvSpPr>
          <p:nvPr>
            <p:ph type="title"/>
          </p:nvPr>
        </p:nvSpPr>
        <p:spPr>
          <a:xfrm>
            <a:off x="0" y="-9030"/>
            <a:ext cx="8226854" cy="491630"/>
          </a:xfrm>
        </p:spPr>
        <p:txBody>
          <a:bodyPr>
            <a:noAutofit/>
          </a:bodyPr>
          <a:lstStyle/>
          <a:p>
            <a:r>
              <a:rPr lang="en-US" sz="2400"/>
              <a:t>Characteristics quenches – Quench antenna</a:t>
            </a:r>
            <a:endParaRPr lang="en-GB" sz="2400" dirty="0"/>
          </a:p>
        </p:txBody>
      </p:sp>
      <p:pic>
        <p:nvPicPr>
          <p:cNvPr id="9" name="Picture 8" descr="A graph of a graph&#10;&#10;Description automatically generated with medium confidence">
            <a:extLst>
              <a:ext uri="{FF2B5EF4-FFF2-40B4-BE49-F238E27FC236}">
                <a16:creationId xmlns:a16="http://schemas.microsoft.com/office/drawing/2014/main" id="{EB7CA092-F5DE-E338-64AC-08B765CCB0F1}"/>
              </a:ext>
            </a:extLst>
          </p:cNvPr>
          <p:cNvPicPr>
            <a:picLocks noChangeAspect="1"/>
          </p:cNvPicPr>
          <p:nvPr/>
        </p:nvPicPr>
        <p:blipFill>
          <a:blip r:embed="rId2"/>
          <a:stretch>
            <a:fillRect/>
          </a:stretch>
        </p:blipFill>
        <p:spPr>
          <a:xfrm>
            <a:off x="4127096" y="604240"/>
            <a:ext cx="4190719" cy="3227768"/>
          </a:xfrm>
          <a:prstGeom prst="rect">
            <a:avLst/>
          </a:prstGeom>
        </p:spPr>
      </p:pic>
      <p:pic>
        <p:nvPicPr>
          <p:cNvPr id="11" name="Picture 10" descr="A diagram of a circular object&#10;&#10;Description automatically generated">
            <a:extLst>
              <a:ext uri="{FF2B5EF4-FFF2-40B4-BE49-F238E27FC236}">
                <a16:creationId xmlns:a16="http://schemas.microsoft.com/office/drawing/2014/main" id="{7751E83D-7096-A763-5915-8030AE6CDE75}"/>
              </a:ext>
            </a:extLst>
          </p:cNvPr>
          <p:cNvPicPr>
            <a:picLocks noChangeAspect="1"/>
          </p:cNvPicPr>
          <p:nvPr/>
        </p:nvPicPr>
        <p:blipFill>
          <a:blip r:embed="rId3"/>
          <a:stretch>
            <a:fillRect/>
          </a:stretch>
        </p:blipFill>
        <p:spPr>
          <a:xfrm>
            <a:off x="686958" y="355042"/>
            <a:ext cx="3285134" cy="3940059"/>
          </a:xfrm>
          <a:prstGeom prst="rect">
            <a:avLst/>
          </a:prstGeom>
        </p:spPr>
      </p:pic>
      <p:sp>
        <p:nvSpPr>
          <p:cNvPr id="14" name="Rectangle 13">
            <a:extLst>
              <a:ext uri="{FF2B5EF4-FFF2-40B4-BE49-F238E27FC236}">
                <a16:creationId xmlns:a16="http://schemas.microsoft.com/office/drawing/2014/main" id="{9BC41FA4-65DC-3A45-9AB2-C3FB502970CD}"/>
              </a:ext>
            </a:extLst>
          </p:cNvPr>
          <p:cNvSpPr/>
          <p:nvPr/>
        </p:nvSpPr>
        <p:spPr>
          <a:xfrm>
            <a:off x="2236871" y="3618623"/>
            <a:ext cx="146419" cy="298536"/>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400"/>
              <a:t>6</a:t>
            </a:r>
            <a:endParaRPr lang="en-GB" sz="1400"/>
          </a:p>
        </p:txBody>
      </p:sp>
      <p:sp>
        <p:nvSpPr>
          <p:cNvPr id="15" name="Rectangle 14">
            <a:extLst>
              <a:ext uri="{FF2B5EF4-FFF2-40B4-BE49-F238E27FC236}">
                <a16:creationId xmlns:a16="http://schemas.microsoft.com/office/drawing/2014/main" id="{20CF62F1-E7E5-DDEB-0C0E-B8DA744B3BCC}"/>
              </a:ext>
            </a:extLst>
          </p:cNvPr>
          <p:cNvSpPr/>
          <p:nvPr/>
        </p:nvSpPr>
        <p:spPr>
          <a:xfrm>
            <a:off x="2409398" y="3623385"/>
            <a:ext cx="140379" cy="298537"/>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400"/>
              <a:t>7</a:t>
            </a:r>
            <a:endParaRPr lang="en-GB" sz="1400"/>
          </a:p>
        </p:txBody>
      </p:sp>
      <p:sp>
        <p:nvSpPr>
          <p:cNvPr id="16" name="Rectangle 15">
            <a:extLst>
              <a:ext uri="{FF2B5EF4-FFF2-40B4-BE49-F238E27FC236}">
                <a16:creationId xmlns:a16="http://schemas.microsoft.com/office/drawing/2014/main" id="{D846E911-C6D7-E80C-2EFD-138A3C0BA509}"/>
              </a:ext>
            </a:extLst>
          </p:cNvPr>
          <p:cNvSpPr/>
          <p:nvPr/>
        </p:nvSpPr>
        <p:spPr>
          <a:xfrm>
            <a:off x="2549350" y="3623179"/>
            <a:ext cx="148142" cy="298536"/>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400"/>
              <a:t>8</a:t>
            </a:r>
            <a:endParaRPr lang="en-GB" sz="1400"/>
          </a:p>
        </p:txBody>
      </p:sp>
      <p:sp>
        <p:nvSpPr>
          <p:cNvPr id="17" name="Rectangle 16">
            <a:extLst>
              <a:ext uri="{FF2B5EF4-FFF2-40B4-BE49-F238E27FC236}">
                <a16:creationId xmlns:a16="http://schemas.microsoft.com/office/drawing/2014/main" id="{B8DFD617-6EDC-7D7C-D8F1-97D07980157C}"/>
              </a:ext>
            </a:extLst>
          </p:cNvPr>
          <p:cNvSpPr/>
          <p:nvPr/>
        </p:nvSpPr>
        <p:spPr>
          <a:xfrm>
            <a:off x="2721877" y="3618622"/>
            <a:ext cx="140379" cy="298537"/>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400"/>
              <a:t>9</a:t>
            </a:r>
            <a:endParaRPr lang="en-GB" sz="1400"/>
          </a:p>
        </p:txBody>
      </p:sp>
      <p:sp>
        <p:nvSpPr>
          <p:cNvPr id="19" name="TextBox 18">
            <a:extLst>
              <a:ext uri="{FF2B5EF4-FFF2-40B4-BE49-F238E27FC236}">
                <a16:creationId xmlns:a16="http://schemas.microsoft.com/office/drawing/2014/main" id="{FC0CB36C-4F76-1DE4-9093-960AA54FD8E7}"/>
              </a:ext>
            </a:extLst>
          </p:cNvPr>
          <p:cNvSpPr txBox="1"/>
          <p:nvPr/>
        </p:nvSpPr>
        <p:spPr>
          <a:xfrm>
            <a:off x="7333861" y="705606"/>
            <a:ext cx="851515" cy="369332"/>
          </a:xfrm>
          <a:prstGeom prst="rect">
            <a:avLst/>
          </a:prstGeom>
          <a:noFill/>
        </p:spPr>
        <p:txBody>
          <a:bodyPr wrap="none" rtlCol="0">
            <a:spAutoFit/>
          </a:bodyPr>
          <a:lstStyle/>
          <a:p>
            <a:r>
              <a:rPr lang="nl-NL"/>
              <a:t>PCB 6</a:t>
            </a:r>
            <a:endParaRPr lang="en-GB"/>
          </a:p>
        </p:txBody>
      </p:sp>
      <p:sp>
        <p:nvSpPr>
          <p:cNvPr id="20" name="TextBox 19">
            <a:extLst>
              <a:ext uri="{FF2B5EF4-FFF2-40B4-BE49-F238E27FC236}">
                <a16:creationId xmlns:a16="http://schemas.microsoft.com/office/drawing/2014/main" id="{1A291ED7-BD4E-4E38-C7CD-0D2742E1FA69}"/>
              </a:ext>
            </a:extLst>
          </p:cNvPr>
          <p:cNvSpPr txBox="1"/>
          <p:nvPr/>
        </p:nvSpPr>
        <p:spPr>
          <a:xfrm>
            <a:off x="7375339" y="1680960"/>
            <a:ext cx="851515" cy="369332"/>
          </a:xfrm>
          <a:prstGeom prst="rect">
            <a:avLst/>
          </a:prstGeom>
          <a:noFill/>
        </p:spPr>
        <p:txBody>
          <a:bodyPr wrap="none" rtlCol="0">
            <a:spAutoFit/>
          </a:bodyPr>
          <a:lstStyle/>
          <a:p>
            <a:r>
              <a:rPr lang="nl-NL"/>
              <a:t>PCB 7</a:t>
            </a:r>
            <a:endParaRPr lang="en-GB"/>
          </a:p>
        </p:txBody>
      </p:sp>
      <p:sp>
        <p:nvSpPr>
          <p:cNvPr id="21" name="TextBox 20">
            <a:extLst>
              <a:ext uri="{FF2B5EF4-FFF2-40B4-BE49-F238E27FC236}">
                <a16:creationId xmlns:a16="http://schemas.microsoft.com/office/drawing/2014/main" id="{93557798-D6A7-4DD6-1663-E009D8105A59}"/>
              </a:ext>
            </a:extLst>
          </p:cNvPr>
          <p:cNvSpPr txBox="1"/>
          <p:nvPr/>
        </p:nvSpPr>
        <p:spPr>
          <a:xfrm>
            <a:off x="4133293" y="3767253"/>
            <a:ext cx="4548648" cy="707886"/>
          </a:xfrm>
          <a:prstGeom prst="rect">
            <a:avLst/>
          </a:prstGeom>
          <a:noFill/>
        </p:spPr>
        <p:txBody>
          <a:bodyPr wrap="square" rtlCol="0">
            <a:spAutoFit/>
          </a:bodyPr>
          <a:lstStyle/>
          <a:p>
            <a:r>
              <a:rPr lang="nl-NL" sz="1000"/>
              <a:t>All quenches in Q3a-P3 were localized in the pole turn of the magnet. </a:t>
            </a:r>
          </a:p>
          <a:p>
            <a:r>
              <a:rPr lang="en-GB" sz="1000"/>
              <a:t>Note that the during the first 3 quenches in CD 1 the QA were not installed. </a:t>
            </a:r>
          </a:p>
          <a:p>
            <a:r>
              <a:rPr lang="nl-NL" sz="1000"/>
              <a:t>The quenches at 100 A/s at 4.5 K were seen in segments 13 and 1, but radial and angular localization has no unique solution.</a:t>
            </a:r>
          </a:p>
        </p:txBody>
      </p:sp>
      <p:cxnSp>
        <p:nvCxnSpPr>
          <p:cNvPr id="23" name="Straight Arrow Connector 22">
            <a:extLst>
              <a:ext uri="{FF2B5EF4-FFF2-40B4-BE49-F238E27FC236}">
                <a16:creationId xmlns:a16="http://schemas.microsoft.com/office/drawing/2014/main" id="{EFE73CD8-9EB2-726D-4429-BFDBC5E02F72}"/>
              </a:ext>
            </a:extLst>
          </p:cNvPr>
          <p:cNvCxnSpPr>
            <a:cxnSpLocks/>
          </p:cNvCxnSpPr>
          <p:nvPr/>
        </p:nvCxnSpPr>
        <p:spPr>
          <a:xfrm flipV="1">
            <a:off x="531954" y="2240519"/>
            <a:ext cx="1028750" cy="617579"/>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88ACBEA8-FA46-0629-28F5-44B6DC8311CF}"/>
              </a:ext>
            </a:extLst>
          </p:cNvPr>
          <p:cNvSpPr txBox="1"/>
          <p:nvPr/>
        </p:nvSpPr>
        <p:spPr>
          <a:xfrm>
            <a:off x="4345113" y="482600"/>
            <a:ext cx="4331635" cy="261610"/>
          </a:xfrm>
          <a:prstGeom prst="rect">
            <a:avLst/>
          </a:prstGeom>
          <a:noFill/>
        </p:spPr>
        <p:txBody>
          <a:bodyPr wrap="none" rtlCol="0">
            <a:spAutoFit/>
          </a:bodyPr>
          <a:lstStyle/>
          <a:p>
            <a:r>
              <a:rPr lang="nl-NL" sz="1100"/>
              <a:t>Example data CD1 – quench 4 – Q3a-P3 – 1.9 K, 11h at 16.23 kA </a:t>
            </a:r>
            <a:endParaRPr lang="en-GB" sz="1100"/>
          </a:p>
        </p:txBody>
      </p:sp>
      <p:sp>
        <p:nvSpPr>
          <p:cNvPr id="28" name="Rectangle 27">
            <a:extLst>
              <a:ext uri="{FF2B5EF4-FFF2-40B4-BE49-F238E27FC236}">
                <a16:creationId xmlns:a16="http://schemas.microsoft.com/office/drawing/2014/main" id="{4649CB22-1210-C228-E372-8DC014445BFE}"/>
              </a:ext>
            </a:extLst>
          </p:cNvPr>
          <p:cNvSpPr/>
          <p:nvPr/>
        </p:nvSpPr>
        <p:spPr>
          <a:xfrm>
            <a:off x="1056845" y="3619641"/>
            <a:ext cx="293212" cy="298536"/>
          </a:xfrm>
          <a:prstGeom prst="rect">
            <a:avLst/>
          </a:prstGeom>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nl-NL" sz="1400"/>
              <a:t>13</a:t>
            </a:r>
            <a:endParaRPr lang="en-GB" sz="1400"/>
          </a:p>
        </p:txBody>
      </p:sp>
      <p:sp>
        <p:nvSpPr>
          <p:cNvPr id="29" name="Rectangle 28">
            <a:extLst>
              <a:ext uri="{FF2B5EF4-FFF2-40B4-BE49-F238E27FC236}">
                <a16:creationId xmlns:a16="http://schemas.microsoft.com/office/drawing/2014/main" id="{106B236D-ADCA-B349-6AC4-BF70271F899F}"/>
              </a:ext>
            </a:extLst>
          </p:cNvPr>
          <p:cNvSpPr/>
          <p:nvPr/>
        </p:nvSpPr>
        <p:spPr>
          <a:xfrm>
            <a:off x="1439514" y="3617986"/>
            <a:ext cx="140379" cy="298536"/>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400"/>
              <a:t>1</a:t>
            </a:r>
            <a:endParaRPr lang="en-GB" sz="1400"/>
          </a:p>
        </p:txBody>
      </p:sp>
      <p:sp>
        <p:nvSpPr>
          <p:cNvPr id="30" name="Rectangle 29">
            <a:extLst>
              <a:ext uri="{FF2B5EF4-FFF2-40B4-BE49-F238E27FC236}">
                <a16:creationId xmlns:a16="http://schemas.microsoft.com/office/drawing/2014/main" id="{F1F2688C-12FD-F78E-4A41-73260411F6E8}"/>
              </a:ext>
            </a:extLst>
          </p:cNvPr>
          <p:cNvSpPr/>
          <p:nvPr/>
        </p:nvSpPr>
        <p:spPr>
          <a:xfrm>
            <a:off x="1589929" y="3617986"/>
            <a:ext cx="140379" cy="298536"/>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400"/>
              <a:t>2</a:t>
            </a:r>
            <a:endParaRPr lang="en-GB" sz="1400"/>
          </a:p>
        </p:txBody>
      </p:sp>
      <p:sp>
        <p:nvSpPr>
          <p:cNvPr id="31" name="Rectangle 30">
            <a:extLst>
              <a:ext uri="{FF2B5EF4-FFF2-40B4-BE49-F238E27FC236}">
                <a16:creationId xmlns:a16="http://schemas.microsoft.com/office/drawing/2014/main" id="{6EDFAACC-4552-005E-C607-806842BE9D93}"/>
              </a:ext>
            </a:extLst>
          </p:cNvPr>
          <p:cNvSpPr/>
          <p:nvPr/>
        </p:nvSpPr>
        <p:spPr>
          <a:xfrm>
            <a:off x="1762456" y="3617985"/>
            <a:ext cx="140379" cy="298537"/>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400"/>
              <a:t>3</a:t>
            </a:r>
            <a:endParaRPr lang="en-GB" sz="1400"/>
          </a:p>
        </p:txBody>
      </p:sp>
      <p:sp>
        <p:nvSpPr>
          <p:cNvPr id="32" name="Rectangle 31">
            <a:extLst>
              <a:ext uri="{FF2B5EF4-FFF2-40B4-BE49-F238E27FC236}">
                <a16:creationId xmlns:a16="http://schemas.microsoft.com/office/drawing/2014/main" id="{ACE78F4E-7C4D-D40B-7F7F-B1D8E43EE7B0}"/>
              </a:ext>
            </a:extLst>
          </p:cNvPr>
          <p:cNvSpPr/>
          <p:nvPr/>
        </p:nvSpPr>
        <p:spPr>
          <a:xfrm>
            <a:off x="1908168" y="3618598"/>
            <a:ext cx="140379" cy="298536"/>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400"/>
              <a:t>4</a:t>
            </a:r>
            <a:endParaRPr lang="en-GB" sz="1400"/>
          </a:p>
        </p:txBody>
      </p:sp>
      <p:sp>
        <p:nvSpPr>
          <p:cNvPr id="33" name="Rectangle 32">
            <a:extLst>
              <a:ext uri="{FF2B5EF4-FFF2-40B4-BE49-F238E27FC236}">
                <a16:creationId xmlns:a16="http://schemas.microsoft.com/office/drawing/2014/main" id="{D72D2CC3-9376-96FA-1623-60B1795C1917}"/>
              </a:ext>
            </a:extLst>
          </p:cNvPr>
          <p:cNvSpPr/>
          <p:nvPr/>
        </p:nvSpPr>
        <p:spPr>
          <a:xfrm>
            <a:off x="2090221" y="3623360"/>
            <a:ext cx="140379" cy="298537"/>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400"/>
              <a:t>5</a:t>
            </a:r>
            <a:endParaRPr lang="en-GB" sz="1400"/>
          </a:p>
        </p:txBody>
      </p:sp>
      <p:sp>
        <p:nvSpPr>
          <p:cNvPr id="34" name="Rectangle 33">
            <a:extLst>
              <a:ext uri="{FF2B5EF4-FFF2-40B4-BE49-F238E27FC236}">
                <a16:creationId xmlns:a16="http://schemas.microsoft.com/office/drawing/2014/main" id="{7223B8DF-DD4A-7E8A-D26C-E21820E44C37}"/>
              </a:ext>
            </a:extLst>
          </p:cNvPr>
          <p:cNvSpPr/>
          <p:nvPr/>
        </p:nvSpPr>
        <p:spPr>
          <a:xfrm>
            <a:off x="2863552" y="3626311"/>
            <a:ext cx="148142" cy="298536"/>
          </a:xfrm>
          <a:prstGeom prst="rect">
            <a:avLst/>
          </a:prstGeom>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nl-NL" sz="900"/>
              <a:t>10</a:t>
            </a:r>
            <a:endParaRPr lang="en-GB" sz="900"/>
          </a:p>
        </p:txBody>
      </p:sp>
      <p:sp>
        <p:nvSpPr>
          <p:cNvPr id="35" name="Rectangle 34">
            <a:extLst>
              <a:ext uri="{FF2B5EF4-FFF2-40B4-BE49-F238E27FC236}">
                <a16:creationId xmlns:a16="http://schemas.microsoft.com/office/drawing/2014/main" id="{A1DEB0EB-A8CA-9AA8-54F8-4957BDEE8C6E}"/>
              </a:ext>
            </a:extLst>
          </p:cNvPr>
          <p:cNvSpPr/>
          <p:nvPr/>
        </p:nvSpPr>
        <p:spPr>
          <a:xfrm>
            <a:off x="3036079" y="3626310"/>
            <a:ext cx="140379" cy="298537"/>
          </a:xfrm>
          <a:prstGeom prst="rect">
            <a:avLst/>
          </a:prstGeom>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nl-NL" sz="900"/>
              <a:t>11</a:t>
            </a:r>
            <a:endParaRPr lang="en-GB" sz="900"/>
          </a:p>
        </p:txBody>
      </p:sp>
      <p:sp>
        <p:nvSpPr>
          <p:cNvPr id="36" name="Rectangle 35">
            <a:extLst>
              <a:ext uri="{FF2B5EF4-FFF2-40B4-BE49-F238E27FC236}">
                <a16:creationId xmlns:a16="http://schemas.microsoft.com/office/drawing/2014/main" id="{464707A3-F622-0151-A07D-1CBF72232A7C}"/>
              </a:ext>
            </a:extLst>
          </p:cNvPr>
          <p:cNvSpPr/>
          <p:nvPr/>
        </p:nvSpPr>
        <p:spPr>
          <a:xfrm>
            <a:off x="3184901" y="3626311"/>
            <a:ext cx="161806" cy="298536"/>
          </a:xfrm>
          <a:prstGeom prst="rect">
            <a:avLst/>
          </a:prstGeom>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nl-NL" sz="900"/>
              <a:t>12</a:t>
            </a:r>
            <a:endParaRPr lang="en-GB" sz="900"/>
          </a:p>
        </p:txBody>
      </p:sp>
    </p:spTree>
    <p:extLst>
      <p:ext uri="{BB962C8B-B14F-4D97-AF65-F5344CB8AC3E}">
        <p14:creationId xmlns:p14="http://schemas.microsoft.com/office/powerpoint/2010/main" val="652696268"/>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CERNCorporate16-9</Template>
  <TotalTime>2371</TotalTime>
  <Words>3471</Words>
  <Application>Microsoft Office PowerPoint</Application>
  <PresentationFormat>On-screen Show (16:9)</PresentationFormat>
  <Paragraphs>494</Paragraphs>
  <Slides>44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Aptos</vt:lpstr>
      <vt:lpstr>Arial</vt:lpstr>
      <vt:lpstr>Calibri</vt:lpstr>
      <vt:lpstr>Helvetica Neue</vt:lpstr>
      <vt:lpstr>Times New Roman</vt:lpstr>
      <vt:lpstr>CERNCorporate16-9</vt:lpstr>
      <vt:lpstr>PowerPoint Presentation</vt:lpstr>
      <vt:lpstr>Introduction</vt:lpstr>
      <vt:lpstr>PowerPoint Presentation</vt:lpstr>
      <vt:lpstr>PowerPoint Presentation</vt:lpstr>
      <vt:lpstr>Cold powering tests</vt:lpstr>
      <vt:lpstr>Cold powering tests</vt:lpstr>
      <vt:lpstr>Cold powering test - quenches</vt:lpstr>
      <vt:lpstr>Characteristics quenches – voltage build up</vt:lpstr>
      <vt:lpstr>Characteristics quenches – Quench antenna</vt:lpstr>
      <vt:lpstr>Characteristics quenches in Q3a-P3 – Quench antenna</vt:lpstr>
      <vt:lpstr>Recent work on Initial Quench Development</vt:lpstr>
      <vt:lpstr>Characteristics quenches in Q3a-P3 – Quench antenna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Gerard Willering</dc:creator>
  <cp:lastModifiedBy>Gerard Willering</cp:lastModifiedBy>
  <cp:revision>41</cp:revision>
  <dcterms:created xsi:type="dcterms:W3CDTF">2024-09-10T12:30:58Z</dcterms:created>
  <dcterms:modified xsi:type="dcterms:W3CDTF">2024-09-17T13:51:51Z</dcterms:modified>
</cp:coreProperties>
</file>