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9" r:id="rId2"/>
    <p:sldId id="1113" r:id="rId3"/>
    <p:sldId id="1114" r:id="rId4"/>
    <p:sldId id="1116" r:id="rId5"/>
    <p:sldId id="1117" r:id="rId6"/>
    <p:sldId id="1118" r:id="rId7"/>
    <p:sldId id="1119" r:id="rId8"/>
    <p:sldId id="1120" r:id="rId9"/>
    <p:sldId id="1121" r:id="rId10"/>
    <p:sldId id="1122" r:id="rId11"/>
    <p:sldId id="1123" r:id="rId12"/>
    <p:sldId id="1124" r:id="rId13"/>
    <p:sldId id="1125" r:id="rId14"/>
    <p:sldId id="1126" r:id="rId15"/>
    <p:sldId id="1127" r:id="rId16"/>
    <p:sldId id="1128" r:id="rId17"/>
    <p:sldId id="1129" r:id="rId18"/>
    <p:sldId id="1130" r:id="rId19"/>
    <p:sldId id="1131" r:id="rId20"/>
    <p:sldId id="1132" r:id="rId21"/>
    <p:sldId id="1133" r:id="rId22"/>
    <p:sldId id="1134" r:id="rId23"/>
    <p:sldId id="1136" r:id="rId24"/>
    <p:sldId id="28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FF"/>
    <a:srgbClr val="FFFF00"/>
    <a:srgbClr val="FFFFFF"/>
    <a:srgbClr val="00FFFF"/>
    <a:srgbClr val="BDEE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86"/>
  </p:normalViewPr>
  <p:slideViewPr>
    <p:cSldViewPr snapToGrid="0" snapToObjects="1">
      <p:cViewPr varScale="1">
        <p:scale>
          <a:sx n="119" d="100"/>
          <a:sy n="119" d="100"/>
        </p:scale>
        <p:origin x="84" y="3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402D87-E692-46D0-97B4-9A095397D61C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9987015-1F6B-41D4-B02D-C64C72F779EC}">
      <dgm:prSet phldrT="[Text]" custT="1"/>
      <dgm:spPr/>
      <dgm:t>
        <a:bodyPr/>
        <a:lstStyle/>
        <a:p>
          <a:r>
            <a:rPr lang="en-US" sz="1400" dirty="0"/>
            <a:t>Integration study phase</a:t>
          </a:r>
          <a:endParaRPr lang="en-GB" sz="1400" dirty="0"/>
        </a:p>
      </dgm:t>
    </dgm:pt>
    <dgm:pt modelId="{E79EE974-4F5B-4B62-BD19-C446D8EA64EB}" type="parTrans" cxnId="{6AB20781-071E-4456-AE9F-FE0C15ECF36A}">
      <dgm:prSet/>
      <dgm:spPr/>
      <dgm:t>
        <a:bodyPr/>
        <a:lstStyle/>
        <a:p>
          <a:endParaRPr lang="en-GB" sz="1100"/>
        </a:p>
      </dgm:t>
    </dgm:pt>
    <dgm:pt modelId="{D9135F4E-B709-4716-9141-0D7453912642}" type="sibTrans" cxnId="{6AB20781-071E-4456-AE9F-FE0C15ECF36A}">
      <dgm:prSet/>
      <dgm:spPr/>
      <dgm:t>
        <a:bodyPr/>
        <a:lstStyle/>
        <a:p>
          <a:endParaRPr lang="en-GB" sz="1100"/>
        </a:p>
      </dgm:t>
    </dgm:pt>
    <dgm:pt modelId="{03A042D9-A6AE-4DF6-98C5-62D5D91ABE80}">
      <dgm:prSet phldrT="[Text]" custT="1"/>
      <dgm:spPr/>
      <dgm:t>
        <a:bodyPr/>
        <a:lstStyle/>
        <a:p>
          <a:r>
            <a:rPr lang="en-US" sz="1400" dirty="0"/>
            <a:t>T0 – 7 months min. </a:t>
          </a:r>
          <a:endParaRPr lang="en-GB" sz="1400" dirty="0"/>
        </a:p>
      </dgm:t>
    </dgm:pt>
    <dgm:pt modelId="{D6BED7D2-1F0B-45D3-A62A-072983F7227E}" type="parTrans" cxnId="{1E392DDD-A77F-4A69-9046-92A1E2365F51}">
      <dgm:prSet/>
      <dgm:spPr/>
      <dgm:t>
        <a:bodyPr/>
        <a:lstStyle/>
        <a:p>
          <a:endParaRPr lang="en-GB" sz="1100"/>
        </a:p>
      </dgm:t>
    </dgm:pt>
    <dgm:pt modelId="{6F907078-9409-490F-85ED-5FE67B857871}" type="sibTrans" cxnId="{1E392DDD-A77F-4A69-9046-92A1E2365F51}">
      <dgm:prSet/>
      <dgm:spPr/>
      <dgm:t>
        <a:bodyPr/>
        <a:lstStyle/>
        <a:p>
          <a:endParaRPr lang="en-GB" sz="1100"/>
        </a:p>
      </dgm:t>
    </dgm:pt>
    <dgm:pt modelId="{B365BAD6-C160-4CA9-BB31-696D0C8C9612}">
      <dgm:prSet phldrT="[Text]" custT="1"/>
      <dgm:spPr/>
      <dgm:t>
        <a:bodyPr/>
        <a:lstStyle/>
        <a:p>
          <a:r>
            <a:rPr lang="en-US" sz="1400" dirty="0"/>
            <a:t>ECR circulation</a:t>
          </a:r>
          <a:endParaRPr lang="en-GB" sz="1400" dirty="0"/>
        </a:p>
      </dgm:t>
    </dgm:pt>
    <dgm:pt modelId="{28FB6EA4-47FB-42E4-9716-03F3F66C0F28}" type="parTrans" cxnId="{2B741594-CAD9-4EF6-8258-D42EE8504F1A}">
      <dgm:prSet/>
      <dgm:spPr/>
      <dgm:t>
        <a:bodyPr/>
        <a:lstStyle/>
        <a:p>
          <a:endParaRPr lang="en-GB" sz="1100"/>
        </a:p>
      </dgm:t>
    </dgm:pt>
    <dgm:pt modelId="{5F04E357-A80C-4C12-A365-34821F1DFDF2}" type="sibTrans" cxnId="{2B741594-CAD9-4EF6-8258-D42EE8504F1A}">
      <dgm:prSet/>
      <dgm:spPr/>
      <dgm:t>
        <a:bodyPr/>
        <a:lstStyle/>
        <a:p>
          <a:endParaRPr lang="en-GB" sz="1100"/>
        </a:p>
      </dgm:t>
    </dgm:pt>
    <dgm:pt modelId="{430C51FD-2670-4DC9-A0A1-49CEA25E4F69}">
      <dgm:prSet phldrT="[Text]" custT="1"/>
      <dgm:spPr/>
      <dgm:t>
        <a:bodyPr/>
        <a:lstStyle/>
        <a:p>
          <a:r>
            <a:rPr lang="en-US" sz="1400" dirty="0"/>
            <a:t>T0 – 6 months</a:t>
          </a:r>
          <a:endParaRPr lang="en-GB" sz="1400" dirty="0"/>
        </a:p>
      </dgm:t>
    </dgm:pt>
    <dgm:pt modelId="{3146BED8-EE33-434C-B4E6-7282EA0CF870}" type="parTrans" cxnId="{D046E0CE-9C00-4CAE-931B-5A74FEA981DB}">
      <dgm:prSet/>
      <dgm:spPr/>
      <dgm:t>
        <a:bodyPr/>
        <a:lstStyle/>
        <a:p>
          <a:endParaRPr lang="en-GB" sz="1100"/>
        </a:p>
      </dgm:t>
    </dgm:pt>
    <dgm:pt modelId="{B5CB312C-9081-4F3E-965B-984AED6E17A5}" type="sibTrans" cxnId="{D046E0CE-9C00-4CAE-931B-5A74FEA981DB}">
      <dgm:prSet/>
      <dgm:spPr/>
      <dgm:t>
        <a:bodyPr/>
        <a:lstStyle/>
        <a:p>
          <a:endParaRPr lang="en-GB" sz="1100"/>
        </a:p>
      </dgm:t>
    </dgm:pt>
    <dgm:pt modelId="{4B982FEF-8304-4436-83BC-7CF304BD77D9}">
      <dgm:prSet phldrT="[Text]" custT="1"/>
      <dgm:spPr/>
      <dgm:t>
        <a:bodyPr/>
        <a:lstStyle/>
        <a:p>
          <a:r>
            <a:rPr lang="en-US" sz="1400" dirty="0"/>
            <a:t>Planning EDMS  </a:t>
          </a:r>
          <a:endParaRPr lang="en-GB" sz="1400" dirty="0"/>
        </a:p>
      </dgm:t>
    </dgm:pt>
    <dgm:pt modelId="{CB685540-4EB9-41D9-AD77-1CF04FBBA2F5}" type="parTrans" cxnId="{6BACF6DF-0814-4D7E-92E8-AD0D060DE5CB}">
      <dgm:prSet/>
      <dgm:spPr/>
      <dgm:t>
        <a:bodyPr/>
        <a:lstStyle/>
        <a:p>
          <a:endParaRPr lang="en-GB" sz="1100"/>
        </a:p>
      </dgm:t>
    </dgm:pt>
    <dgm:pt modelId="{4BE939F1-A7A7-4F3F-B862-EE07A7749060}" type="sibTrans" cxnId="{6BACF6DF-0814-4D7E-92E8-AD0D060DE5CB}">
      <dgm:prSet/>
      <dgm:spPr/>
      <dgm:t>
        <a:bodyPr/>
        <a:lstStyle/>
        <a:p>
          <a:endParaRPr lang="en-GB" sz="1100"/>
        </a:p>
      </dgm:t>
    </dgm:pt>
    <dgm:pt modelId="{BC4203C6-3F90-4705-927D-F13A9769CDD4}">
      <dgm:prSet phldrT="[Text]" custT="1"/>
      <dgm:spPr/>
      <dgm:t>
        <a:bodyPr/>
        <a:lstStyle/>
        <a:p>
          <a:r>
            <a:rPr lang="en-US" sz="1400" dirty="0"/>
            <a:t>T0 – 4 months</a:t>
          </a:r>
          <a:endParaRPr lang="en-GB" sz="1400" dirty="0"/>
        </a:p>
      </dgm:t>
    </dgm:pt>
    <dgm:pt modelId="{DE241D54-0D51-462E-9C6F-587271EAA58F}" type="parTrans" cxnId="{F7C190FE-958C-401B-AC04-8187851C482E}">
      <dgm:prSet/>
      <dgm:spPr/>
      <dgm:t>
        <a:bodyPr/>
        <a:lstStyle/>
        <a:p>
          <a:endParaRPr lang="en-GB" sz="1100"/>
        </a:p>
      </dgm:t>
    </dgm:pt>
    <dgm:pt modelId="{80E87FD4-0C16-4CD9-8437-166F755864B4}" type="sibTrans" cxnId="{F7C190FE-958C-401B-AC04-8187851C482E}">
      <dgm:prSet/>
      <dgm:spPr/>
      <dgm:t>
        <a:bodyPr/>
        <a:lstStyle/>
        <a:p>
          <a:endParaRPr lang="en-GB" sz="1100"/>
        </a:p>
      </dgm:t>
    </dgm:pt>
    <dgm:pt modelId="{CC2081E1-31B5-46D1-B494-A3171B6C00EE}">
      <dgm:prSet custT="1"/>
      <dgm:spPr/>
      <dgm:t>
        <a:bodyPr/>
        <a:lstStyle/>
        <a:p>
          <a:r>
            <a:rPr lang="en-US" sz="1400" dirty="0"/>
            <a:t>Installation</a:t>
          </a:r>
          <a:endParaRPr lang="en-GB" sz="1400" dirty="0"/>
        </a:p>
      </dgm:t>
    </dgm:pt>
    <dgm:pt modelId="{AB445D2B-AEE3-4AB0-8FD3-8ADB2C37CD7D}" type="parTrans" cxnId="{ABCC904F-434F-4D42-A6F3-2B2A17E65910}">
      <dgm:prSet/>
      <dgm:spPr/>
      <dgm:t>
        <a:bodyPr/>
        <a:lstStyle/>
        <a:p>
          <a:endParaRPr lang="en-GB" sz="1100"/>
        </a:p>
      </dgm:t>
    </dgm:pt>
    <dgm:pt modelId="{68171863-D76B-495A-BDAE-09D65CDDB473}" type="sibTrans" cxnId="{ABCC904F-434F-4D42-A6F3-2B2A17E65910}">
      <dgm:prSet/>
      <dgm:spPr/>
      <dgm:t>
        <a:bodyPr/>
        <a:lstStyle/>
        <a:p>
          <a:endParaRPr lang="en-GB" sz="1100"/>
        </a:p>
      </dgm:t>
    </dgm:pt>
    <dgm:pt modelId="{40059B81-06F4-466F-94A4-F9B5224D09EE}">
      <dgm:prSet custT="1"/>
      <dgm:spPr/>
      <dgm:t>
        <a:bodyPr/>
        <a:lstStyle/>
        <a:p>
          <a:endParaRPr lang="en-GB" sz="1400"/>
        </a:p>
      </dgm:t>
    </dgm:pt>
    <dgm:pt modelId="{60233984-4964-4938-A184-87FC47F7840A}" type="parTrans" cxnId="{7B7A5B2C-4935-4369-8F95-3062A832F5B9}">
      <dgm:prSet/>
      <dgm:spPr/>
      <dgm:t>
        <a:bodyPr/>
        <a:lstStyle/>
        <a:p>
          <a:endParaRPr lang="en-GB" sz="1100"/>
        </a:p>
      </dgm:t>
    </dgm:pt>
    <dgm:pt modelId="{0F8896D9-FDAC-4BB3-B7C7-8C6C1A7F0C9A}" type="sibTrans" cxnId="{7B7A5B2C-4935-4369-8F95-3062A832F5B9}">
      <dgm:prSet/>
      <dgm:spPr/>
      <dgm:t>
        <a:bodyPr/>
        <a:lstStyle/>
        <a:p>
          <a:endParaRPr lang="en-GB" sz="1100"/>
        </a:p>
      </dgm:t>
    </dgm:pt>
    <dgm:pt modelId="{B8C7DF45-0BC5-4385-80F0-BF490522A20E}">
      <dgm:prSet custT="1"/>
      <dgm:spPr/>
      <dgm:t>
        <a:bodyPr/>
        <a:lstStyle/>
        <a:p>
          <a:endParaRPr lang="en-GB" sz="1400"/>
        </a:p>
      </dgm:t>
    </dgm:pt>
    <dgm:pt modelId="{5F867729-6143-4B4D-9F4B-7F83CECBBEB6}" type="parTrans" cxnId="{8A23B146-E6B8-404E-9D28-D05E4578A075}">
      <dgm:prSet/>
      <dgm:spPr/>
      <dgm:t>
        <a:bodyPr/>
        <a:lstStyle/>
        <a:p>
          <a:endParaRPr lang="en-GB" sz="1100"/>
        </a:p>
      </dgm:t>
    </dgm:pt>
    <dgm:pt modelId="{9D091414-4442-448E-AC30-D4A0C40A3A0D}" type="sibTrans" cxnId="{8A23B146-E6B8-404E-9D28-D05E4578A075}">
      <dgm:prSet/>
      <dgm:spPr/>
      <dgm:t>
        <a:bodyPr/>
        <a:lstStyle/>
        <a:p>
          <a:endParaRPr lang="en-GB" sz="1100"/>
        </a:p>
      </dgm:t>
    </dgm:pt>
    <dgm:pt modelId="{820F839F-47D9-47A3-B1FC-E516147F43FA}">
      <dgm:prSet custT="1"/>
      <dgm:spPr/>
      <dgm:t>
        <a:bodyPr/>
        <a:lstStyle/>
        <a:p>
          <a:r>
            <a:rPr lang="en-US" sz="1400" dirty="0"/>
            <a:t>T0</a:t>
          </a:r>
        </a:p>
        <a:p>
          <a:endParaRPr lang="en-GB" sz="1400" dirty="0"/>
        </a:p>
      </dgm:t>
    </dgm:pt>
    <dgm:pt modelId="{DCD4A373-A43D-452E-8DA8-52DDD07E24D7}" type="parTrans" cxnId="{8538A075-7952-4D36-84D0-59C587BCE178}">
      <dgm:prSet/>
      <dgm:spPr/>
      <dgm:t>
        <a:bodyPr/>
        <a:lstStyle/>
        <a:p>
          <a:endParaRPr lang="en-GB" sz="1100"/>
        </a:p>
      </dgm:t>
    </dgm:pt>
    <dgm:pt modelId="{77FDDDB7-0921-4C54-BDD7-0813426DEF17}" type="sibTrans" cxnId="{8538A075-7952-4D36-84D0-59C587BCE178}">
      <dgm:prSet/>
      <dgm:spPr/>
      <dgm:t>
        <a:bodyPr/>
        <a:lstStyle/>
        <a:p>
          <a:endParaRPr lang="en-GB" sz="1100"/>
        </a:p>
      </dgm:t>
    </dgm:pt>
    <dgm:pt modelId="{FB5EB83E-7C55-4B26-A869-CD066B517DC3}">
      <dgm:prSet custT="1"/>
      <dgm:spPr/>
      <dgm:t>
        <a:bodyPr/>
        <a:lstStyle/>
        <a:p>
          <a:r>
            <a:rPr lang="en-US" sz="1400" dirty="0"/>
            <a:t>ECR – validation</a:t>
          </a:r>
          <a:endParaRPr lang="en-GB" sz="1400" dirty="0"/>
        </a:p>
      </dgm:t>
    </dgm:pt>
    <dgm:pt modelId="{A5B9539A-7044-4EA3-8AE3-549945A54F9C}" type="parTrans" cxnId="{57027282-2B00-481A-A56C-AC3095026E72}">
      <dgm:prSet/>
      <dgm:spPr/>
      <dgm:t>
        <a:bodyPr/>
        <a:lstStyle/>
        <a:p>
          <a:endParaRPr lang="en-GB" sz="1100"/>
        </a:p>
      </dgm:t>
    </dgm:pt>
    <dgm:pt modelId="{D3C2E799-193D-4DE2-8FB9-775524BA9CC5}" type="sibTrans" cxnId="{57027282-2B00-481A-A56C-AC3095026E72}">
      <dgm:prSet/>
      <dgm:spPr/>
      <dgm:t>
        <a:bodyPr/>
        <a:lstStyle/>
        <a:p>
          <a:endParaRPr lang="en-GB" sz="1100"/>
        </a:p>
      </dgm:t>
    </dgm:pt>
    <dgm:pt modelId="{5536AC00-F3DE-41F4-897A-237D03641DEA}">
      <dgm:prSet custT="1"/>
      <dgm:spPr/>
      <dgm:t>
        <a:bodyPr/>
        <a:lstStyle/>
        <a:p>
          <a:r>
            <a:rPr lang="en-US" sz="1400" dirty="0"/>
            <a:t>T0 – 5 months</a:t>
          </a:r>
          <a:endParaRPr lang="en-GB" sz="1400" dirty="0"/>
        </a:p>
      </dgm:t>
    </dgm:pt>
    <dgm:pt modelId="{4CF1955A-AB78-4AAA-8EA9-7F8ED578BC0A}" type="parTrans" cxnId="{8366D57E-39A0-45B3-A758-F4EB80E542AB}">
      <dgm:prSet/>
      <dgm:spPr/>
      <dgm:t>
        <a:bodyPr/>
        <a:lstStyle/>
        <a:p>
          <a:endParaRPr lang="en-GB" sz="1100"/>
        </a:p>
      </dgm:t>
    </dgm:pt>
    <dgm:pt modelId="{D5CABE97-6EED-41E7-A77C-1B4B5DD60CFA}" type="sibTrans" cxnId="{8366D57E-39A0-45B3-A758-F4EB80E542AB}">
      <dgm:prSet/>
      <dgm:spPr/>
      <dgm:t>
        <a:bodyPr/>
        <a:lstStyle/>
        <a:p>
          <a:endParaRPr lang="en-GB" sz="1100"/>
        </a:p>
      </dgm:t>
    </dgm:pt>
    <dgm:pt modelId="{2D1952BE-89D3-48AD-91CA-9F6686FE1E0E}" type="pres">
      <dgm:prSet presAssocID="{01402D87-E692-46D0-97B4-9A095397D61C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4F50D756-D9F8-4F2D-9174-6CCFA5939EA4}" type="pres">
      <dgm:prSet presAssocID="{89987015-1F6B-41D4-B02D-C64C72F779EC}" presName="parentText1" presStyleLbl="node1" presStyleIdx="0" presStyleCnt="5">
        <dgm:presLayoutVars>
          <dgm:chMax/>
          <dgm:chPref val="3"/>
          <dgm:bulletEnabled val="1"/>
        </dgm:presLayoutVars>
      </dgm:prSet>
      <dgm:spPr/>
    </dgm:pt>
    <dgm:pt modelId="{22BFD8EB-A818-4BDA-9A73-5C3E9E1D7134}" type="pres">
      <dgm:prSet presAssocID="{89987015-1F6B-41D4-B02D-C64C72F779EC}" presName="childText1" presStyleLbl="solidAlignAcc1" presStyleIdx="0" presStyleCnt="5">
        <dgm:presLayoutVars>
          <dgm:chMax val="0"/>
          <dgm:chPref val="0"/>
          <dgm:bulletEnabled val="1"/>
        </dgm:presLayoutVars>
      </dgm:prSet>
      <dgm:spPr/>
    </dgm:pt>
    <dgm:pt modelId="{C9041931-FD4F-4799-83E8-65EBE3E12C24}" type="pres">
      <dgm:prSet presAssocID="{B365BAD6-C160-4CA9-BB31-696D0C8C9612}" presName="parentText2" presStyleLbl="node1" presStyleIdx="1" presStyleCnt="5">
        <dgm:presLayoutVars>
          <dgm:chMax/>
          <dgm:chPref val="3"/>
          <dgm:bulletEnabled val="1"/>
        </dgm:presLayoutVars>
      </dgm:prSet>
      <dgm:spPr/>
    </dgm:pt>
    <dgm:pt modelId="{E544B068-500D-42A4-A6D7-4EC372A88213}" type="pres">
      <dgm:prSet presAssocID="{B365BAD6-C160-4CA9-BB31-696D0C8C9612}" presName="childText2" presStyleLbl="solidAlignAcc1" presStyleIdx="1" presStyleCnt="5">
        <dgm:presLayoutVars>
          <dgm:chMax val="0"/>
          <dgm:chPref val="0"/>
          <dgm:bulletEnabled val="1"/>
        </dgm:presLayoutVars>
      </dgm:prSet>
      <dgm:spPr/>
    </dgm:pt>
    <dgm:pt modelId="{9562EA0F-D7E5-4F6B-82DC-0D0DD9F19445}" type="pres">
      <dgm:prSet presAssocID="{FB5EB83E-7C55-4B26-A869-CD066B517DC3}" presName="parentText3" presStyleLbl="node1" presStyleIdx="2" presStyleCnt="5">
        <dgm:presLayoutVars>
          <dgm:chMax/>
          <dgm:chPref val="3"/>
          <dgm:bulletEnabled val="1"/>
        </dgm:presLayoutVars>
      </dgm:prSet>
      <dgm:spPr/>
    </dgm:pt>
    <dgm:pt modelId="{4BF2A3AD-6E4E-4471-91B8-DCBD3C6C6944}" type="pres">
      <dgm:prSet presAssocID="{FB5EB83E-7C55-4B26-A869-CD066B517DC3}" presName="childText3" presStyleLbl="solidAlignAcc1" presStyleIdx="2" presStyleCnt="5">
        <dgm:presLayoutVars>
          <dgm:chMax val="0"/>
          <dgm:chPref val="0"/>
          <dgm:bulletEnabled val="1"/>
        </dgm:presLayoutVars>
      </dgm:prSet>
      <dgm:spPr/>
    </dgm:pt>
    <dgm:pt modelId="{FC906F4D-2A0A-448B-A9DD-7898AF7464EA}" type="pres">
      <dgm:prSet presAssocID="{4B982FEF-8304-4436-83BC-7CF304BD77D9}" presName="parentText4" presStyleLbl="node1" presStyleIdx="3" presStyleCnt="5">
        <dgm:presLayoutVars>
          <dgm:chMax/>
          <dgm:chPref val="3"/>
          <dgm:bulletEnabled val="1"/>
        </dgm:presLayoutVars>
      </dgm:prSet>
      <dgm:spPr/>
    </dgm:pt>
    <dgm:pt modelId="{9BDACCDB-9B70-4BD0-A5FC-6C6AC3D41CF1}" type="pres">
      <dgm:prSet presAssocID="{4B982FEF-8304-4436-83BC-7CF304BD77D9}" presName="childText4" presStyleLbl="solidAlignAcc1" presStyleIdx="3" presStyleCnt="5">
        <dgm:presLayoutVars>
          <dgm:chMax val="0"/>
          <dgm:chPref val="0"/>
          <dgm:bulletEnabled val="1"/>
        </dgm:presLayoutVars>
      </dgm:prSet>
      <dgm:spPr/>
    </dgm:pt>
    <dgm:pt modelId="{467AAEC4-03DF-4B23-8F2B-69F0F6245FFA}" type="pres">
      <dgm:prSet presAssocID="{CC2081E1-31B5-46D1-B494-A3171B6C00EE}" presName="parentText5" presStyleLbl="node1" presStyleIdx="4" presStyleCnt="5">
        <dgm:presLayoutVars>
          <dgm:chMax/>
          <dgm:chPref val="3"/>
          <dgm:bulletEnabled val="1"/>
        </dgm:presLayoutVars>
      </dgm:prSet>
      <dgm:spPr/>
    </dgm:pt>
    <dgm:pt modelId="{D5D28BF5-1593-43E0-AF17-95C62BC121FB}" type="pres">
      <dgm:prSet presAssocID="{CC2081E1-31B5-46D1-B494-A3171B6C00EE}" presName="childText5" presStyleLbl="solidAlignAcc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64C3E61D-B0AA-4592-A7BD-D5B94C04122A}" type="presOf" srcId="{820F839F-47D9-47A3-B1FC-E516147F43FA}" destId="{D5D28BF5-1593-43E0-AF17-95C62BC121FB}" srcOrd="0" destOrd="0" presId="urn:microsoft.com/office/officeart/2009/3/layout/IncreasingArrowsProcess"/>
    <dgm:cxn modelId="{4A95F726-2092-494F-A242-C299A8AD6776}" type="presOf" srcId="{5536AC00-F3DE-41F4-897A-237D03641DEA}" destId="{4BF2A3AD-6E4E-4471-91B8-DCBD3C6C6944}" srcOrd="0" destOrd="0" presId="urn:microsoft.com/office/officeart/2009/3/layout/IncreasingArrowsProcess"/>
    <dgm:cxn modelId="{7B7A5B2C-4935-4369-8F95-3062A832F5B9}" srcId="{4B982FEF-8304-4436-83BC-7CF304BD77D9}" destId="{40059B81-06F4-466F-94A4-F9B5224D09EE}" srcOrd="2" destOrd="0" parTransId="{60233984-4964-4938-A184-87FC47F7840A}" sibTransId="{0F8896D9-FDAC-4BB3-B7C7-8C6C1A7F0C9A}"/>
    <dgm:cxn modelId="{6A0E6C3A-18BF-4332-B908-0DFDDCED32FB}" type="presOf" srcId="{B8C7DF45-0BC5-4385-80F0-BF490522A20E}" destId="{9BDACCDB-9B70-4BD0-A5FC-6C6AC3D41CF1}" srcOrd="0" destOrd="1" presId="urn:microsoft.com/office/officeart/2009/3/layout/IncreasingArrowsProcess"/>
    <dgm:cxn modelId="{841C065D-6FA3-4280-9C4E-89E0165E692F}" type="presOf" srcId="{B365BAD6-C160-4CA9-BB31-696D0C8C9612}" destId="{C9041931-FD4F-4799-83E8-65EBE3E12C24}" srcOrd="0" destOrd="0" presId="urn:microsoft.com/office/officeart/2009/3/layout/IncreasingArrowsProcess"/>
    <dgm:cxn modelId="{D67F7941-82EE-4D8F-BC63-323DE7B51E46}" type="presOf" srcId="{FB5EB83E-7C55-4B26-A869-CD066B517DC3}" destId="{9562EA0F-D7E5-4F6B-82DC-0D0DD9F19445}" srcOrd="0" destOrd="0" presId="urn:microsoft.com/office/officeart/2009/3/layout/IncreasingArrowsProcess"/>
    <dgm:cxn modelId="{8C428765-8DEB-4CC0-A4B1-30FA9DE4F915}" type="presOf" srcId="{03A042D9-A6AE-4DF6-98C5-62D5D91ABE80}" destId="{22BFD8EB-A818-4BDA-9A73-5C3E9E1D7134}" srcOrd="0" destOrd="0" presId="urn:microsoft.com/office/officeart/2009/3/layout/IncreasingArrowsProcess"/>
    <dgm:cxn modelId="{8A23B146-E6B8-404E-9D28-D05E4578A075}" srcId="{4B982FEF-8304-4436-83BC-7CF304BD77D9}" destId="{B8C7DF45-0BC5-4385-80F0-BF490522A20E}" srcOrd="1" destOrd="0" parTransId="{5F867729-6143-4B4D-9F4B-7F83CECBBEB6}" sibTransId="{9D091414-4442-448E-AC30-D4A0C40A3A0D}"/>
    <dgm:cxn modelId="{D2D04B47-89B6-4480-B67C-571FE98B8941}" type="presOf" srcId="{89987015-1F6B-41D4-B02D-C64C72F779EC}" destId="{4F50D756-D9F8-4F2D-9174-6CCFA5939EA4}" srcOrd="0" destOrd="0" presId="urn:microsoft.com/office/officeart/2009/3/layout/IncreasingArrowsProcess"/>
    <dgm:cxn modelId="{7CA17B6C-98EF-4C6B-8016-4ACB38C71614}" type="presOf" srcId="{CC2081E1-31B5-46D1-B494-A3171B6C00EE}" destId="{467AAEC4-03DF-4B23-8F2B-69F0F6245FFA}" srcOrd="0" destOrd="0" presId="urn:microsoft.com/office/officeart/2009/3/layout/IncreasingArrowsProcess"/>
    <dgm:cxn modelId="{ABCC904F-434F-4D42-A6F3-2B2A17E65910}" srcId="{01402D87-E692-46D0-97B4-9A095397D61C}" destId="{CC2081E1-31B5-46D1-B494-A3171B6C00EE}" srcOrd="4" destOrd="0" parTransId="{AB445D2B-AEE3-4AB0-8FD3-8ADB2C37CD7D}" sibTransId="{68171863-D76B-495A-BDAE-09D65CDDB473}"/>
    <dgm:cxn modelId="{8538A075-7952-4D36-84D0-59C587BCE178}" srcId="{CC2081E1-31B5-46D1-B494-A3171B6C00EE}" destId="{820F839F-47D9-47A3-B1FC-E516147F43FA}" srcOrd="0" destOrd="0" parTransId="{DCD4A373-A43D-452E-8DA8-52DDD07E24D7}" sibTransId="{77FDDDB7-0921-4C54-BDD7-0813426DEF17}"/>
    <dgm:cxn modelId="{706C607C-0426-4B4F-972D-A104867DEBE0}" type="presOf" srcId="{4B982FEF-8304-4436-83BC-7CF304BD77D9}" destId="{FC906F4D-2A0A-448B-A9DD-7898AF7464EA}" srcOrd="0" destOrd="0" presId="urn:microsoft.com/office/officeart/2009/3/layout/IncreasingArrowsProcess"/>
    <dgm:cxn modelId="{8366D57E-39A0-45B3-A758-F4EB80E542AB}" srcId="{FB5EB83E-7C55-4B26-A869-CD066B517DC3}" destId="{5536AC00-F3DE-41F4-897A-237D03641DEA}" srcOrd="0" destOrd="0" parTransId="{4CF1955A-AB78-4AAA-8EA9-7F8ED578BC0A}" sibTransId="{D5CABE97-6EED-41E7-A77C-1B4B5DD60CFA}"/>
    <dgm:cxn modelId="{B2113980-0FB0-49A6-BBF5-B4DED691F3F0}" type="presOf" srcId="{40059B81-06F4-466F-94A4-F9B5224D09EE}" destId="{9BDACCDB-9B70-4BD0-A5FC-6C6AC3D41CF1}" srcOrd="0" destOrd="2" presId="urn:microsoft.com/office/officeart/2009/3/layout/IncreasingArrowsProcess"/>
    <dgm:cxn modelId="{6AB20781-071E-4456-AE9F-FE0C15ECF36A}" srcId="{01402D87-E692-46D0-97B4-9A095397D61C}" destId="{89987015-1F6B-41D4-B02D-C64C72F779EC}" srcOrd="0" destOrd="0" parTransId="{E79EE974-4F5B-4B62-BD19-C446D8EA64EB}" sibTransId="{D9135F4E-B709-4716-9141-0D7453912642}"/>
    <dgm:cxn modelId="{57027282-2B00-481A-A56C-AC3095026E72}" srcId="{01402D87-E692-46D0-97B4-9A095397D61C}" destId="{FB5EB83E-7C55-4B26-A869-CD066B517DC3}" srcOrd="2" destOrd="0" parTransId="{A5B9539A-7044-4EA3-8AE3-549945A54F9C}" sibTransId="{D3C2E799-193D-4DE2-8FB9-775524BA9CC5}"/>
    <dgm:cxn modelId="{56ABA492-8481-4255-A235-0BDFD8E210E2}" type="presOf" srcId="{BC4203C6-3F90-4705-927D-F13A9769CDD4}" destId="{9BDACCDB-9B70-4BD0-A5FC-6C6AC3D41CF1}" srcOrd="0" destOrd="0" presId="urn:microsoft.com/office/officeart/2009/3/layout/IncreasingArrowsProcess"/>
    <dgm:cxn modelId="{2B741594-CAD9-4EF6-8258-D42EE8504F1A}" srcId="{01402D87-E692-46D0-97B4-9A095397D61C}" destId="{B365BAD6-C160-4CA9-BB31-696D0C8C9612}" srcOrd="1" destOrd="0" parTransId="{28FB6EA4-47FB-42E4-9716-03F3F66C0F28}" sibTransId="{5F04E357-A80C-4C12-A365-34821F1DFDF2}"/>
    <dgm:cxn modelId="{8E9E58A3-2AC8-447D-BBE8-D04218EEA7A2}" type="presOf" srcId="{430C51FD-2670-4DC9-A0A1-49CEA25E4F69}" destId="{E544B068-500D-42A4-A6D7-4EC372A88213}" srcOrd="0" destOrd="0" presId="urn:microsoft.com/office/officeart/2009/3/layout/IncreasingArrowsProcess"/>
    <dgm:cxn modelId="{D046E0CE-9C00-4CAE-931B-5A74FEA981DB}" srcId="{B365BAD6-C160-4CA9-BB31-696D0C8C9612}" destId="{430C51FD-2670-4DC9-A0A1-49CEA25E4F69}" srcOrd="0" destOrd="0" parTransId="{3146BED8-EE33-434C-B4E6-7282EA0CF870}" sibTransId="{B5CB312C-9081-4F3E-965B-984AED6E17A5}"/>
    <dgm:cxn modelId="{1E392DDD-A77F-4A69-9046-92A1E2365F51}" srcId="{89987015-1F6B-41D4-B02D-C64C72F779EC}" destId="{03A042D9-A6AE-4DF6-98C5-62D5D91ABE80}" srcOrd="0" destOrd="0" parTransId="{D6BED7D2-1F0B-45D3-A62A-072983F7227E}" sibTransId="{6F907078-9409-490F-85ED-5FE67B857871}"/>
    <dgm:cxn modelId="{6BACF6DF-0814-4D7E-92E8-AD0D060DE5CB}" srcId="{01402D87-E692-46D0-97B4-9A095397D61C}" destId="{4B982FEF-8304-4436-83BC-7CF304BD77D9}" srcOrd="3" destOrd="0" parTransId="{CB685540-4EB9-41D9-AD77-1CF04FBBA2F5}" sibTransId="{4BE939F1-A7A7-4F3F-B862-EE07A7749060}"/>
    <dgm:cxn modelId="{96C5FEEF-390C-40B1-BF9A-85F8E4E4E14F}" type="presOf" srcId="{01402D87-E692-46D0-97B4-9A095397D61C}" destId="{2D1952BE-89D3-48AD-91CA-9F6686FE1E0E}" srcOrd="0" destOrd="0" presId="urn:microsoft.com/office/officeart/2009/3/layout/IncreasingArrowsProcess"/>
    <dgm:cxn modelId="{F7C190FE-958C-401B-AC04-8187851C482E}" srcId="{4B982FEF-8304-4436-83BC-7CF304BD77D9}" destId="{BC4203C6-3F90-4705-927D-F13A9769CDD4}" srcOrd="0" destOrd="0" parTransId="{DE241D54-0D51-462E-9C6F-587271EAA58F}" sibTransId="{80E87FD4-0C16-4CD9-8437-166F755864B4}"/>
    <dgm:cxn modelId="{26EB02FC-4A12-4749-8BCA-E2C8F7A9ACC4}" type="presParOf" srcId="{2D1952BE-89D3-48AD-91CA-9F6686FE1E0E}" destId="{4F50D756-D9F8-4F2D-9174-6CCFA5939EA4}" srcOrd="0" destOrd="0" presId="urn:microsoft.com/office/officeart/2009/3/layout/IncreasingArrowsProcess"/>
    <dgm:cxn modelId="{FC872DE5-F6ED-48BC-B007-6B3037C39CDC}" type="presParOf" srcId="{2D1952BE-89D3-48AD-91CA-9F6686FE1E0E}" destId="{22BFD8EB-A818-4BDA-9A73-5C3E9E1D7134}" srcOrd="1" destOrd="0" presId="urn:microsoft.com/office/officeart/2009/3/layout/IncreasingArrowsProcess"/>
    <dgm:cxn modelId="{F24A94A5-6BC6-4682-BDA1-5F37282B7843}" type="presParOf" srcId="{2D1952BE-89D3-48AD-91CA-9F6686FE1E0E}" destId="{C9041931-FD4F-4799-83E8-65EBE3E12C24}" srcOrd="2" destOrd="0" presId="urn:microsoft.com/office/officeart/2009/3/layout/IncreasingArrowsProcess"/>
    <dgm:cxn modelId="{A809E4C0-2A0E-4046-BCEB-87DFB4F8BBE3}" type="presParOf" srcId="{2D1952BE-89D3-48AD-91CA-9F6686FE1E0E}" destId="{E544B068-500D-42A4-A6D7-4EC372A88213}" srcOrd="3" destOrd="0" presId="urn:microsoft.com/office/officeart/2009/3/layout/IncreasingArrowsProcess"/>
    <dgm:cxn modelId="{2714BB91-13A1-4389-9EF3-0B03D6179F7C}" type="presParOf" srcId="{2D1952BE-89D3-48AD-91CA-9F6686FE1E0E}" destId="{9562EA0F-D7E5-4F6B-82DC-0D0DD9F19445}" srcOrd="4" destOrd="0" presId="urn:microsoft.com/office/officeart/2009/3/layout/IncreasingArrowsProcess"/>
    <dgm:cxn modelId="{5EBDC9F4-EE41-4FB9-8FE5-C6155C4356AF}" type="presParOf" srcId="{2D1952BE-89D3-48AD-91CA-9F6686FE1E0E}" destId="{4BF2A3AD-6E4E-4471-91B8-DCBD3C6C6944}" srcOrd="5" destOrd="0" presId="urn:microsoft.com/office/officeart/2009/3/layout/IncreasingArrowsProcess"/>
    <dgm:cxn modelId="{115C0702-20BA-452E-B664-44146AF222E3}" type="presParOf" srcId="{2D1952BE-89D3-48AD-91CA-9F6686FE1E0E}" destId="{FC906F4D-2A0A-448B-A9DD-7898AF7464EA}" srcOrd="6" destOrd="0" presId="urn:microsoft.com/office/officeart/2009/3/layout/IncreasingArrowsProcess"/>
    <dgm:cxn modelId="{A51195BE-4880-4054-ABC2-56ADDE8A0EB8}" type="presParOf" srcId="{2D1952BE-89D3-48AD-91CA-9F6686FE1E0E}" destId="{9BDACCDB-9B70-4BD0-A5FC-6C6AC3D41CF1}" srcOrd="7" destOrd="0" presId="urn:microsoft.com/office/officeart/2009/3/layout/IncreasingArrowsProcess"/>
    <dgm:cxn modelId="{12B5230E-B665-4669-B770-9FCB175DCAED}" type="presParOf" srcId="{2D1952BE-89D3-48AD-91CA-9F6686FE1E0E}" destId="{467AAEC4-03DF-4B23-8F2B-69F0F6245FFA}" srcOrd="8" destOrd="0" presId="urn:microsoft.com/office/officeart/2009/3/layout/IncreasingArrowsProcess"/>
    <dgm:cxn modelId="{618D7100-C580-4645-AE77-08714BC45132}" type="presParOf" srcId="{2D1952BE-89D3-48AD-91CA-9F6686FE1E0E}" destId="{D5D28BF5-1593-43E0-AF17-95C62BC121FB}" srcOrd="9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50D756-D9F8-4F2D-9174-6CCFA5939EA4}">
      <dsp:nvSpPr>
        <dsp:cNvPr id="0" name=""/>
        <dsp:cNvSpPr/>
      </dsp:nvSpPr>
      <dsp:spPr>
        <a:xfrm>
          <a:off x="981503" y="39240"/>
          <a:ext cx="5253641" cy="76402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21289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Integration study phase</a:t>
          </a:r>
          <a:endParaRPr lang="en-GB" sz="1400" kern="1200" dirty="0"/>
        </a:p>
      </dsp:txBody>
      <dsp:txXfrm>
        <a:off x="981503" y="230247"/>
        <a:ext cx="5062635" cy="382013"/>
      </dsp:txXfrm>
    </dsp:sp>
    <dsp:sp modelId="{22BFD8EB-A818-4BDA-9A73-5C3E9E1D7134}">
      <dsp:nvSpPr>
        <dsp:cNvPr id="0" name=""/>
        <dsp:cNvSpPr/>
      </dsp:nvSpPr>
      <dsp:spPr>
        <a:xfrm>
          <a:off x="981503" y="627428"/>
          <a:ext cx="970977" cy="14028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T0 – 7 months min. </a:t>
          </a:r>
          <a:endParaRPr lang="en-GB" sz="1400" kern="1200" dirty="0"/>
        </a:p>
      </dsp:txBody>
      <dsp:txXfrm>
        <a:off x="981503" y="627428"/>
        <a:ext cx="970977" cy="1402875"/>
      </dsp:txXfrm>
    </dsp:sp>
    <dsp:sp modelId="{C9041931-FD4F-4799-83E8-65EBE3E12C24}">
      <dsp:nvSpPr>
        <dsp:cNvPr id="0" name=""/>
        <dsp:cNvSpPr/>
      </dsp:nvSpPr>
      <dsp:spPr>
        <a:xfrm>
          <a:off x="1952376" y="294014"/>
          <a:ext cx="4282768" cy="76402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21289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ECR circulation</a:t>
          </a:r>
          <a:endParaRPr lang="en-GB" sz="1400" kern="1200" dirty="0"/>
        </a:p>
      </dsp:txBody>
      <dsp:txXfrm>
        <a:off x="1952376" y="485021"/>
        <a:ext cx="4091762" cy="382013"/>
      </dsp:txXfrm>
    </dsp:sp>
    <dsp:sp modelId="{E544B068-500D-42A4-A6D7-4EC372A88213}">
      <dsp:nvSpPr>
        <dsp:cNvPr id="0" name=""/>
        <dsp:cNvSpPr/>
      </dsp:nvSpPr>
      <dsp:spPr>
        <a:xfrm>
          <a:off x="1952376" y="882202"/>
          <a:ext cx="970977" cy="14028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T0 – 6 months</a:t>
          </a:r>
          <a:endParaRPr lang="en-GB" sz="1400" kern="1200" dirty="0"/>
        </a:p>
      </dsp:txBody>
      <dsp:txXfrm>
        <a:off x="1952376" y="882202"/>
        <a:ext cx="970977" cy="1402875"/>
      </dsp:txXfrm>
    </dsp:sp>
    <dsp:sp modelId="{9562EA0F-D7E5-4F6B-82DC-0D0DD9F19445}">
      <dsp:nvSpPr>
        <dsp:cNvPr id="0" name=""/>
        <dsp:cNvSpPr/>
      </dsp:nvSpPr>
      <dsp:spPr>
        <a:xfrm>
          <a:off x="2923249" y="548787"/>
          <a:ext cx="3311895" cy="76402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21289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ECR – validation</a:t>
          </a:r>
          <a:endParaRPr lang="en-GB" sz="1400" kern="1200" dirty="0"/>
        </a:p>
      </dsp:txBody>
      <dsp:txXfrm>
        <a:off x="2923249" y="739794"/>
        <a:ext cx="3120889" cy="382013"/>
      </dsp:txXfrm>
    </dsp:sp>
    <dsp:sp modelId="{4BF2A3AD-6E4E-4471-91B8-DCBD3C6C6944}">
      <dsp:nvSpPr>
        <dsp:cNvPr id="0" name=""/>
        <dsp:cNvSpPr/>
      </dsp:nvSpPr>
      <dsp:spPr>
        <a:xfrm>
          <a:off x="2923249" y="1136976"/>
          <a:ext cx="970977" cy="14028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T0 – 5 months</a:t>
          </a:r>
          <a:endParaRPr lang="en-GB" sz="1400" kern="1200" dirty="0"/>
        </a:p>
      </dsp:txBody>
      <dsp:txXfrm>
        <a:off x="2923249" y="1136976"/>
        <a:ext cx="970977" cy="1402875"/>
      </dsp:txXfrm>
    </dsp:sp>
    <dsp:sp modelId="{FC906F4D-2A0A-448B-A9DD-7898AF7464EA}">
      <dsp:nvSpPr>
        <dsp:cNvPr id="0" name=""/>
        <dsp:cNvSpPr/>
      </dsp:nvSpPr>
      <dsp:spPr>
        <a:xfrm>
          <a:off x="3894647" y="803561"/>
          <a:ext cx="2340497" cy="76402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21289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Planning EDMS  </a:t>
          </a:r>
          <a:endParaRPr lang="en-GB" sz="1400" kern="1200" dirty="0"/>
        </a:p>
      </dsp:txBody>
      <dsp:txXfrm>
        <a:off x="3894647" y="994568"/>
        <a:ext cx="2149491" cy="382013"/>
      </dsp:txXfrm>
    </dsp:sp>
    <dsp:sp modelId="{9BDACCDB-9B70-4BD0-A5FC-6C6AC3D41CF1}">
      <dsp:nvSpPr>
        <dsp:cNvPr id="0" name=""/>
        <dsp:cNvSpPr/>
      </dsp:nvSpPr>
      <dsp:spPr>
        <a:xfrm>
          <a:off x="3894647" y="1391750"/>
          <a:ext cx="970977" cy="14028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T0 – 4 months</a:t>
          </a:r>
          <a:endParaRPr lang="en-GB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3894647" y="1391750"/>
        <a:ext cx="970977" cy="1402875"/>
      </dsp:txXfrm>
    </dsp:sp>
    <dsp:sp modelId="{467AAEC4-03DF-4B23-8F2B-69F0F6245FFA}">
      <dsp:nvSpPr>
        <dsp:cNvPr id="0" name=""/>
        <dsp:cNvSpPr/>
      </dsp:nvSpPr>
      <dsp:spPr>
        <a:xfrm>
          <a:off x="4865520" y="1058335"/>
          <a:ext cx="1369624" cy="764026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21289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Installation</a:t>
          </a:r>
          <a:endParaRPr lang="en-GB" sz="1400" kern="1200" dirty="0"/>
        </a:p>
      </dsp:txBody>
      <dsp:txXfrm>
        <a:off x="4865520" y="1249342"/>
        <a:ext cx="1178618" cy="382013"/>
      </dsp:txXfrm>
    </dsp:sp>
    <dsp:sp modelId="{D5D28BF5-1593-43E0-AF17-95C62BC121FB}">
      <dsp:nvSpPr>
        <dsp:cNvPr id="0" name=""/>
        <dsp:cNvSpPr/>
      </dsp:nvSpPr>
      <dsp:spPr>
        <a:xfrm>
          <a:off x="4865520" y="1646524"/>
          <a:ext cx="970977" cy="14028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T0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4865520" y="1646524"/>
        <a:ext cx="970977" cy="14028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edms.cern.ch/document/3156846" TargetMode="External"/><Relationship Id="rId7" Type="http://schemas.openxmlformats.org/officeDocument/2006/relationships/image" Target="../media/image18.png"/><Relationship Id="rId2" Type="http://schemas.openxmlformats.org/officeDocument/2006/relationships/hyperlink" Target="https://edms.cern.ch/document/3093423" TargetMode="Externa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7.png"/><Relationship Id="rId5" Type="http://schemas.openxmlformats.org/officeDocument/2006/relationships/hyperlink" Target="https://edms.cern.ch/document/3126083" TargetMode="External"/><Relationship Id="rId4" Type="http://schemas.openxmlformats.org/officeDocument/2006/relationships/hyperlink" Target="https://edms.cern.ch/document/315141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997829" TargetMode="External"/><Relationship Id="rId7" Type="http://schemas.openxmlformats.org/officeDocument/2006/relationships/image" Target="../media/image22.png"/><Relationship Id="rId2" Type="http://schemas.openxmlformats.org/officeDocument/2006/relationships/hyperlink" Target="https://edms.cern.ch/document/3128278" TargetMode="Externa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hyperlink" Target="https://edms.cern.ch/document/2930745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hyperlink" Target="https://edms.cern.ch/document/3089621" TargetMode="External"/><Relationship Id="rId7" Type="http://schemas.openxmlformats.org/officeDocument/2006/relationships/image" Target="../media/image24.png"/><Relationship Id="rId2" Type="http://schemas.openxmlformats.org/officeDocument/2006/relationships/hyperlink" Target="https://edms.cern.ch/document/2973540" TargetMode="Externa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3.png"/><Relationship Id="rId5" Type="http://schemas.openxmlformats.org/officeDocument/2006/relationships/hyperlink" Target="https://edms.cern.ch/document/3072500" TargetMode="External"/><Relationship Id="rId4" Type="http://schemas.openxmlformats.org/officeDocument/2006/relationships/hyperlink" Target="https://edms.cern.ch/document/3121860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hyperlink" Target="https://edms.cern.ch/document/3119539" TargetMode="External"/><Relationship Id="rId7" Type="http://schemas.openxmlformats.org/officeDocument/2006/relationships/image" Target="../media/image26.png"/><Relationship Id="rId2" Type="http://schemas.openxmlformats.org/officeDocument/2006/relationships/hyperlink" Target="https://edms.cern.ch/document/3126108" TargetMode="Externa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edms.cern.ch/document/3095571" TargetMode="External"/><Relationship Id="rId5" Type="http://schemas.openxmlformats.org/officeDocument/2006/relationships/hyperlink" Target="https://edms.cern.ch/document/3124339" TargetMode="External"/><Relationship Id="rId4" Type="http://schemas.openxmlformats.org/officeDocument/2006/relationships/hyperlink" Target="https://edms.cern.ch/document/3120106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indico.cern.ch/category/14476/" TargetMode="Externa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ts.cern.ch/jira/browse/EADOC-304" TargetMode="External"/><Relationship Id="rId2" Type="http://schemas.openxmlformats.org/officeDocument/2006/relationships/hyperlink" Target="https://edms.cern.ch/document/2868386" TargetMode="Externa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ts.cern.ch/jira/browse/EADOC-471" TargetMode="External"/><Relationship Id="rId2" Type="http://schemas.openxmlformats.org/officeDocument/2006/relationships/hyperlink" Target="https://edms.cern.ch/document/3126099" TargetMode="Externa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hyperlink" Target="https://indico.cern.ch/category/4286/" TargetMode="External"/><Relationship Id="rId7" Type="http://schemas.openxmlformats.org/officeDocument/2006/relationships/diagramQuickStyle" Target="../diagrams/quickStyle1.xml"/><Relationship Id="rId2" Type="http://schemas.openxmlformats.org/officeDocument/2006/relationships/hyperlink" Target="https://indico.cern.ch/category/14476/" TargetMode="External"/><Relationship Id="rId1" Type="http://schemas.openxmlformats.org/officeDocument/2006/relationships/slideLayout" Target="../slideLayouts/slideLayout20.xml"/><Relationship Id="rId6" Type="http://schemas.openxmlformats.org/officeDocument/2006/relationships/diagramLayout" Target="../diagrams/layout1.xml"/><Relationship Id="rId11" Type="http://schemas.openxmlformats.org/officeDocument/2006/relationships/image" Target="../media/image28.png"/><Relationship Id="rId5" Type="http://schemas.openxmlformats.org/officeDocument/2006/relationships/diagramData" Target="../diagrams/data1.xml"/><Relationship Id="rId10" Type="http://schemas.openxmlformats.org/officeDocument/2006/relationships/image" Target="../media/image5.png"/><Relationship Id="rId4" Type="http://schemas.openxmlformats.org/officeDocument/2006/relationships/hyperlink" Target="https://its.cern.ch/jira/secure/RapidBoard.jspa?rapidView=7550&amp;amp;amp;selectedIssue=EADOC-77" TargetMode="External"/><Relationship Id="rId9" Type="http://schemas.microsoft.com/office/2007/relationships/diagramDrawing" Target="../diagrams/drawing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dico.cern.ch/category/14476/" TargetMode="Externa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edms.cern.ch/document/3136064" TargetMode="External"/><Relationship Id="rId5" Type="http://schemas.openxmlformats.org/officeDocument/2006/relationships/hyperlink" Target="https://edms.cern.ch/document/3138917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975107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1.png"/><Relationship Id="rId4" Type="http://schemas.openxmlformats.org/officeDocument/2006/relationships/hyperlink" Target="https://edms.cern.ch/document/307686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its.cern.ch/jira/browse/EADOC-461" TargetMode="External"/><Relationship Id="rId3" Type="http://schemas.openxmlformats.org/officeDocument/2006/relationships/hyperlink" Target="https://its.cern.ch/jira/browse/EADOC-497" TargetMode="External"/><Relationship Id="rId7" Type="http://schemas.openxmlformats.org/officeDocument/2006/relationships/hyperlink" Target="https://edms.cern.ch/document/3119539" TargetMode="External"/><Relationship Id="rId2" Type="http://schemas.openxmlformats.org/officeDocument/2006/relationships/hyperlink" Target="https://edms.cern.ch/document/3139745" TargetMode="Externa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its.cern.ch/jira/browse/EADOC-521" TargetMode="External"/><Relationship Id="rId5" Type="http://schemas.openxmlformats.org/officeDocument/2006/relationships/hyperlink" Target="https://edms.cern.ch/document/3154271" TargetMode="External"/><Relationship Id="rId10" Type="http://schemas.openxmlformats.org/officeDocument/2006/relationships/hyperlink" Target="https://its.cern.ch/jira/browse/EADOC-463" TargetMode="External"/><Relationship Id="rId4" Type="http://schemas.openxmlformats.org/officeDocument/2006/relationships/hyperlink" Target="https://its.cern.ch/jira/browse/EADOC-498" TargetMode="External"/><Relationship Id="rId9" Type="http://schemas.openxmlformats.org/officeDocument/2006/relationships/hyperlink" Target="https://edms.cern.ch/document/3120106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2027853" cy="2153265"/>
          </a:xfrm>
        </p:spPr>
        <p:txBody>
          <a:bodyPr/>
          <a:lstStyle/>
          <a:p>
            <a:r>
              <a:rPr lang="en-GB" dirty="0"/>
              <a:t>Integration and Configuration Management Status</a:t>
            </a: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9268" y="5563584"/>
            <a:ext cx="11376026" cy="803787"/>
          </a:xfrm>
        </p:spPr>
        <p:txBody>
          <a:bodyPr/>
          <a:lstStyle/>
          <a:p>
            <a:pPr algn="l"/>
            <a:r>
              <a:rPr lang="en-GB" sz="1800" i="1" dirty="0"/>
              <a:t>Michael Lazzaroni and Giulia Romagnoli (BE-EA)</a:t>
            </a:r>
          </a:p>
          <a:p>
            <a:pPr algn="l"/>
            <a:r>
              <a:rPr lang="en-US" sz="1800" i="1" dirty="0"/>
              <a:t>3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92AFDB-0B85-628E-2D5A-2BAC523E9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ADED08-25D6-DB18-6391-894D72722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11B2E5-0698-FDFE-1CF4-5598EBAC3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1FA9480-4A01-1A00-72FB-E8B2D3AFA1CE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Integration North Area – YETS24-25 – TTs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F6C6A10-EE55-D5DB-BB07-D81E01B523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910522"/>
              </p:ext>
            </p:extLst>
          </p:nvPr>
        </p:nvGraphicFramePr>
        <p:xfrm>
          <a:off x="243226" y="1122565"/>
          <a:ext cx="11705548" cy="2066757"/>
        </p:xfrm>
        <a:graphic>
          <a:graphicData uri="http://schemas.openxmlformats.org/drawingml/2006/table">
            <a:tbl>
              <a:tblPr/>
              <a:tblGrid>
                <a:gridCol w="874253">
                  <a:extLst>
                    <a:ext uri="{9D8B030D-6E8A-4147-A177-3AD203B41FA5}">
                      <a16:colId xmlns:a16="http://schemas.microsoft.com/office/drawing/2014/main" val="873351515"/>
                    </a:ext>
                  </a:extLst>
                </a:gridCol>
                <a:gridCol w="2953698">
                  <a:extLst>
                    <a:ext uri="{9D8B030D-6E8A-4147-A177-3AD203B41FA5}">
                      <a16:colId xmlns:a16="http://schemas.microsoft.com/office/drawing/2014/main" val="431338325"/>
                    </a:ext>
                  </a:extLst>
                </a:gridCol>
                <a:gridCol w="1992924">
                  <a:extLst>
                    <a:ext uri="{9D8B030D-6E8A-4147-A177-3AD203B41FA5}">
                      <a16:colId xmlns:a16="http://schemas.microsoft.com/office/drawing/2014/main" val="1708119429"/>
                    </a:ext>
                  </a:extLst>
                </a:gridCol>
                <a:gridCol w="1555261">
                  <a:extLst>
                    <a:ext uri="{9D8B030D-6E8A-4147-A177-3AD203B41FA5}">
                      <a16:colId xmlns:a16="http://schemas.microsoft.com/office/drawing/2014/main" val="557244319"/>
                    </a:ext>
                  </a:extLst>
                </a:gridCol>
                <a:gridCol w="1094154">
                  <a:extLst>
                    <a:ext uri="{9D8B030D-6E8A-4147-A177-3AD203B41FA5}">
                      <a16:colId xmlns:a16="http://schemas.microsoft.com/office/drawing/2014/main" val="355981163"/>
                    </a:ext>
                  </a:extLst>
                </a:gridCol>
                <a:gridCol w="726831">
                  <a:extLst>
                    <a:ext uri="{9D8B030D-6E8A-4147-A177-3AD203B41FA5}">
                      <a16:colId xmlns:a16="http://schemas.microsoft.com/office/drawing/2014/main" val="2942612434"/>
                    </a:ext>
                  </a:extLst>
                </a:gridCol>
                <a:gridCol w="656492">
                  <a:extLst>
                    <a:ext uri="{9D8B030D-6E8A-4147-A177-3AD203B41FA5}">
                      <a16:colId xmlns:a16="http://schemas.microsoft.com/office/drawing/2014/main" val="2458367246"/>
                    </a:ext>
                  </a:extLst>
                </a:gridCol>
                <a:gridCol w="649839">
                  <a:extLst>
                    <a:ext uri="{9D8B030D-6E8A-4147-A177-3AD203B41FA5}">
                      <a16:colId xmlns:a16="http://schemas.microsoft.com/office/drawing/2014/main" val="2468958324"/>
                    </a:ext>
                  </a:extLst>
                </a:gridCol>
                <a:gridCol w="725231">
                  <a:extLst>
                    <a:ext uri="{9D8B030D-6E8A-4147-A177-3AD203B41FA5}">
                      <a16:colId xmlns:a16="http://schemas.microsoft.com/office/drawing/2014/main" val="2979587072"/>
                    </a:ext>
                  </a:extLst>
                </a:gridCol>
                <a:gridCol w="476865">
                  <a:extLst>
                    <a:ext uri="{9D8B030D-6E8A-4147-A177-3AD203B41FA5}">
                      <a16:colId xmlns:a16="http://schemas.microsoft.com/office/drawing/2014/main" val="2176261321"/>
                    </a:ext>
                  </a:extLst>
                </a:gridCol>
              </a:tblGrid>
              <a:tr h="3383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REQUESTOR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TITLE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AUTHOR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EDMS link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 STATUS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Model NEED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ICEA/EATM validation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Dates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583318"/>
                  </a:ext>
                </a:extLst>
              </a:tr>
              <a:tr h="17155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HI-ECN3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Installation 5 additional units of BLMs on P42 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Christos Zamantzas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Segoe UI" panose="020B0502040204020203" pitchFamily="34" charset="0"/>
                        </a:rPr>
                        <a:t>TBC (-&gt;LS3)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sept-24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week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7832489"/>
                  </a:ext>
                </a:extLst>
              </a:tr>
              <a:tr h="248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BA81 Extension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Mehdi Abdel </a:t>
                      </a:r>
                      <a:r>
                        <a:rPr lang="en-US" sz="1000" b="0" i="0" u="none" strike="noStrike" dirty="0" err="1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Kebir</a:t>
                      </a:r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, Rachid Haddad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2"/>
                        </a:rPr>
                        <a:t>3093423 - SPSX-SF-EC-0009</a:t>
                      </a:r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9C5700"/>
                          </a:solidFill>
                          <a:effectLst/>
                          <a:latin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226306"/>
                  </a:ext>
                </a:extLst>
              </a:tr>
              <a:tr h="30803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Ventilation for the BA81 Extension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Jani Lehtinen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3156846 - SPSX-U-EC-0001</a:t>
                      </a:r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To do</a:t>
                      </a:r>
                      <a:endParaRPr lang="en-US" sz="11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6437073"/>
                  </a:ext>
                </a:extLst>
              </a:tr>
              <a:tr h="17155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Operation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Buffer zone BA81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Sylvain Girod, Iliasse Derrag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3151414 - SPSX-J-EC-0007</a:t>
                      </a:r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9C0006"/>
                          </a:solidFill>
                          <a:effectLst/>
                          <a:latin typeface="Segoe UI" panose="020B0502040204020203" pitchFamily="34" charset="0"/>
                        </a:rPr>
                        <a:t>In work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sept-24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week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9329873"/>
                  </a:ext>
                </a:extLst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Fire Detection BA81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Rachid Haddad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5"/>
                        </a:rPr>
                        <a:t>3126083 - SPSX-SF-EC-0012</a:t>
                      </a:r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9C5700"/>
                          </a:solidFill>
                          <a:effectLst/>
                          <a:latin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5380921"/>
                  </a:ext>
                </a:extLst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Smoke Detection and Evacuation in BA81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Michael Jeckel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ECR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9C5700"/>
                          </a:solidFill>
                          <a:effectLst/>
                          <a:latin typeface="Segoe UI" panose="020B0502040204020203" pitchFamily="34" charset="0"/>
                        </a:rPr>
                        <a:t>Engineering check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NO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39" marR="4739" marT="4739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417744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D31E8E17-B857-35EF-9ABA-3B889C7975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969" y="3374598"/>
            <a:ext cx="2960698" cy="21161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441B7A-929E-7005-7ABA-6BEFC34540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34667" y="3374598"/>
            <a:ext cx="3303006" cy="19077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350F967-4090-07E7-6CA8-450329C707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82255" y="3374598"/>
            <a:ext cx="3215763" cy="17401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15AB4F3-1729-6354-A45E-6185C71D2116}"/>
              </a:ext>
            </a:extLst>
          </p:cNvPr>
          <p:cNvSpPr txBox="1"/>
          <p:nvPr/>
        </p:nvSpPr>
        <p:spPr>
          <a:xfrm>
            <a:off x="815022" y="5680999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BLM studies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5F3D0E-155D-B727-75FD-47203BF9E4B4}"/>
              </a:ext>
            </a:extLst>
          </p:cNvPr>
          <p:cNvSpPr txBox="1"/>
          <p:nvPr/>
        </p:nvSpPr>
        <p:spPr>
          <a:xfrm>
            <a:off x="4594542" y="5680999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BA81 extension (fire safety)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C7E080-26F4-2F4D-6735-CB190DED1E7B}"/>
              </a:ext>
            </a:extLst>
          </p:cNvPr>
          <p:cNvSpPr txBox="1"/>
          <p:nvPr/>
        </p:nvSpPr>
        <p:spPr>
          <a:xfrm>
            <a:off x="8602418" y="5708800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Buffer zone BA81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5668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8FC72A-E313-C803-AD7B-A730AE03E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B6FEAB-7735-D652-A020-D5189BB3A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43B9AB-4F01-A2CC-0350-64E76680A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C122A0-3A26-B57F-75D5-4A489DFF24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563575"/>
              </p:ext>
            </p:extLst>
          </p:nvPr>
        </p:nvGraphicFramePr>
        <p:xfrm>
          <a:off x="170656" y="1257601"/>
          <a:ext cx="11850688" cy="1512472"/>
        </p:xfrm>
        <a:graphic>
          <a:graphicData uri="http://schemas.openxmlformats.org/drawingml/2006/table">
            <a:tbl>
              <a:tblPr/>
              <a:tblGrid>
                <a:gridCol w="997744">
                  <a:extLst>
                    <a:ext uri="{9D8B030D-6E8A-4147-A177-3AD203B41FA5}">
                      <a16:colId xmlns:a16="http://schemas.microsoft.com/office/drawing/2014/main" val="2813630059"/>
                    </a:ext>
                  </a:extLst>
                </a:gridCol>
                <a:gridCol w="3054808">
                  <a:extLst>
                    <a:ext uri="{9D8B030D-6E8A-4147-A177-3AD203B41FA5}">
                      <a16:colId xmlns:a16="http://schemas.microsoft.com/office/drawing/2014/main" val="3857526458"/>
                    </a:ext>
                  </a:extLst>
                </a:gridCol>
                <a:gridCol w="1536569">
                  <a:extLst>
                    <a:ext uri="{9D8B030D-6E8A-4147-A177-3AD203B41FA5}">
                      <a16:colId xmlns:a16="http://schemas.microsoft.com/office/drawing/2014/main" val="1116919178"/>
                    </a:ext>
                  </a:extLst>
                </a:gridCol>
                <a:gridCol w="1677971">
                  <a:extLst>
                    <a:ext uri="{9D8B030D-6E8A-4147-A177-3AD203B41FA5}">
                      <a16:colId xmlns:a16="http://schemas.microsoft.com/office/drawing/2014/main" val="387627327"/>
                    </a:ext>
                  </a:extLst>
                </a:gridCol>
                <a:gridCol w="1046376">
                  <a:extLst>
                    <a:ext uri="{9D8B030D-6E8A-4147-A177-3AD203B41FA5}">
                      <a16:colId xmlns:a16="http://schemas.microsoft.com/office/drawing/2014/main" val="1161711346"/>
                    </a:ext>
                  </a:extLst>
                </a:gridCol>
                <a:gridCol w="1018095">
                  <a:extLst>
                    <a:ext uri="{9D8B030D-6E8A-4147-A177-3AD203B41FA5}">
                      <a16:colId xmlns:a16="http://schemas.microsoft.com/office/drawing/2014/main" val="828492294"/>
                    </a:ext>
                  </a:extLst>
                </a:gridCol>
                <a:gridCol w="725863">
                  <a:extLst>
                    <a:ext uri="{9D8B030D-6E8A-4147-A177-3AD203B41FA5}">
                      <a16:colId xmlns:a16="http://schemas.microsoft.com/office/drawing/2014/main" val="2558622914"/>
                    </a:ext>
                  </a:extLst>
                </a:gridCol>
                <a:gridCol w="659877">
                  <a:extLst>
                    <a:ext uri="{9D8B030D-6E8A-4147-A177-3AD203B41FA5}">
                      <a16:colId xmlns:a16="http://schemas.microsoft.com/office/drawing/2014/main" val="1340842159"/>
                    </a:ext>
                  </a:extLst>
                </a:gridCol>
                <a:gridCol w="556181">
                  <a:extLst>
                    <a:ext uri="{9D8B030D-6E8A-4147-A177-3AD203B41FA5}">
                      <a16:colId xmlns:a16="http://schemas.microsoft.com/office/drawing/2014/main" val="3073315520"/>
                    </a:ext>
                  </a:extLst>
                </a:gridCol>
                <a:gridCol w="577204">
                  <a:extLst>
                    <a:ext uri="{9D8B030D-6E8A-4147-A177-3AD203B41FA5}">
                      <a16:colId xmlns:a16="http://schemas.microsoft.com/office/drawing/2014/main" val="2793068530"/>
                    </a:ext>
                  </a:extLst>
                </a:gridCol>
              </a:tblGrid>
              <a:tr h="1884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REQUESTOR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TITLE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AUTHOR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EDMS link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 STATUS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Model NEED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ICEA/EATM validation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Deadline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60696"/>
                  </a:ext>
                </a:extLst>
              </a:tr>
              <a:tr h="234958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Operation/user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Mise en place blindage BA80/ BTV BDF installation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Sylvain Girod / Rui Ximenes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222B35"/>
                          </a:solidFill>
                          <a:effectLst/>
                          <a:highlight>
                            <a:srgbClr val="D6DCE4"/>
                          </a:highlight>
                          <a:latin typeface="Segoe UI" panose="020B0502040204020203" pitchFamily="34" charset="0"/>
                        </a:rPr>
                        <a:t>To do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TBC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6210133"/>
                  </a:ext>
                </a:extLst>
              </a:tr>
              <a:tr h="234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HI-ECN3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SX prototype Target heads in TCC2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Rui Franqueira Ximenes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rgbClr val="222B35"/>
                          </a:solidFill>
                          <a:effectLst/>
                          <a:highlight>
                            <a:srgbClr val="D6DCE4"/>
                          </a:highlight>
                          <a:latin typeface="Segoe UI" panose="020B0502040204020203" pitchFamily="34" charset="0"/>
                        </a:rPr>
                        <a:t>TBC</a:t>
                      </a:r>
                      <a:endParaRPr lang="en-US" sz="1000" b="0" i="0" u="none" strike="noStrike" dirty="0">
                        <a:solidFill>
                          <a:srgbClr val="222B35"/>
                        </a:solidFill>
                        <a:effectLst/>
                        <a:highlight>
                          <a:srgbClr val="D6DCE4"/>
                        </a:highlight>
                        <a:latin typeface="Segoe UI" panose="020B0502040204020203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NO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280704"/>
                  </a:ext>
                </a:extLst>
              </a:tr>
              <a:tr h="2138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Fire Detection BA80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Rachid Haddad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2"/>
                        </a:rPr>
                        <a:t>3128278 - SPSX-SF-EC-0014</a:t>
                      </a:r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9C0006"/>
                          </a:solidFill>
                          <a:effectLst/>
                          <a:highlight>
                            <a:srgbClr val="FFC7CE"/>
                          </a:highlight>
                          <a:latin typeface="Segoe UI" panose="020B0502040204020203" pitchFamily="34" charset="0"/>
                        </a:rPr>
                        <a:t>In work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487560"/>
                  </a:ext>
                </a:extLst>
              </a:tr>
              <a:tr h="2138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BA80 Fire Detection Building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Florian Deperraz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3"/>
                        </a:rPr>
                        <a:t>2997829 - SPSX-SF-EC-0005</a:t>
                      </a:r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C65911"/>
                          </a:solidFill>
                          <a:effectLst/>
                          <a:highlight>
                            <a:srgbClr val="FFC000"/>
                          </a:highlight>
                          <a:latin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949956"/>
                  </a:ext>
                </a:extLst>
              </a:tr>
              <a:tr h="234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  <a:endParaRPr lang="sv-SE" sz="1000" b="0" i="0" u="none" strike="noStrike" dirty="0">
                        <a:solidFill>
                          <a:srgbClr val="172B4D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Sprinkler installation TA801, PGT802 - GL802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Florian Deperraz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4"/>
                        </a:rPr>
                        <a:t>2930745 - SPSX-SF-EC-0004</a:t>
                      </a:r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Segoe UI" panose="020B0502040204020203" pitchFamily="34" charset="0"/>
                        </a:rPr>
                        <a:t>Released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275200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99C5D741-5F6C-A279-3F02-095C8D8283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488" y="3246913"/>
            <a:ext cx="4088606" cy="22394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DE733C-DE05-1262-F5A9-066EFE4AEF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9305" y="3397480"/>
            <a:ext cx="3611353" cy="20889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318F35E-76F5-40DD-A0BB-24CD09E27B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1186" y="3421696"/>
            <a:ext cx="3237614" cy="19021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1219665-2581-FC37-DC46-1FB46BA43AA4}"/>
              </a:ext>
            </a:extLst>
          </p:cNvPr>
          <p:cNvSpPr txBox="1"/>
          <p:nvPr/>
        </p:nvSpPr>
        <p:spPr>
          <a:xfrm>
            <a:off x="815022" y="5680999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BA80 fire detection bldg.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4765AD-C2F3-F096-2686-397F26518525}"/>
              </a:ext>
            </a:extLst>
          </p:cNvPr>
          <p:cNvSpPr txBox="1"/>
          <p:nvPr/>
        </p:nvSpPr>
        <p:spPr>
          <a:xfrm>
            <a:off x="4990782" y="5681560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Sprinkler installation 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7D007C-0FDA-3C2E-F4F6-385216DA3837}"/>
              </a:ext>
            </a:extLst>
          </p:cNvPr>
          <p:cNvSpPr txBox="1"/>
          <p:nvPr/>
        </p:nvSpPr>
        <p:spPr>
          <a:xfrm>
            <a:off x="8678862" y="5605080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Fire detection BA80</a:t>
            </a:r>
            <a:endParaRPr lang="en-GB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5EAD4E8-DD9C-7A2C-506B-1FFAACBDEF77}"/>
              </a:ext>
            </a:extLst>
          </p:cNvPr>
          <p:cNvSpPr txBox="1">
            <a:spLocks/>
          </p:cNvSpPr>
          <p:nvPr/>
        </p:nvSpPr>
        <p:spPr>
          <a:xfrm>
            <a:off x="0" y="289755"/>
            <a:ext cx="1233490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Integration North Area – YETS24-25 – TDC2/TCC2/BA80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1A3DF4-5223-02A7-6EB5-62E17AD02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642D0C-374F-EF9B-3099-F50388991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9DA58C-0C6B-8FD7-0F27-3DDC4E622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32250C3-E99F-1EA8-BBB7-554364ACBE59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Integration North Area – YETS24-25 – EHN1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ED6C3B7-3BEE-C326-425C-B0DB0CCB4D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083990"/>
              </p:ext>
            </p:extLst>
          </p:nvPr>
        </p:nvGraphicFramePr>
        <p:xfrm>
          <a:off x="407987" y="1202553"/>
          <a:ext cx="11624492" cy="2250292"/>
        </p:xfrm>
        <a:graphic>
          <a:graphicData uri="http://schemas.openxmlformats.org/drawingml/2006/table">
            <a:tbl>
              <a:tblPr/>
              <a:tblGrid>
                <a:gridCol w="1038428">
                  <a:extLst>
                    <a:ext uri="{9D8B030D-6E8A-4147-A177-3AD203B41FA5}">
                      <a16:colId xmlns:a16="http://schemas.microsoft.com/office/drawing/2014/main" val="1621142573"/>
                    </a:ext>
                  </a:extLst>
                </a:gridCol>
                <a:gridCol w="3476696">
                  <a:extLst>
                    <a:ext uri="{9D8B030D-6E8A-4147-A177-3AD203B41FA5}">
                      <a16:colId xmlns:a16="http://schemas.microsoft.com/office/drawing/2014/main" val="337865370"/>
                    </a:ext>
                  </a:extLst>
                </a:gridCol>
                <a:gridCol w="1303185">
                  <a:extLst>
                    <a:ext uri="{9D8B030D-6E8A-4147-A177-3AD203B41FA5}">
                      <a16:colId xmlns:a16="http://schemas.microsoft.com/office/drawing/2014/main" val="2401027612"/>
                    </a:ext>
                  </a:extLst>
                </a:gridCol>
                <a:gridCol w="1626609">
                  <a:extLst>
                    <a:ext uri="{9D8B030D-6E8A-4147-A177-3AD203B41FA5}">
                      <a16:colId xmlns:a16="http://schemas.microsoft.com/office/drawing/2014/main" val="3744770322"/>
                    </a:ext>
                  </a:extLst>
                </a:gridCol>
                <a:gridCol w="1158233">
                  <a:extLst>
                    <a:ext uri="{9D8B030D-6E8A-4147-A177-3AD203B41FA5}">
                      <a16:colId xmlns:a16="http://schemas.microsoft.com/office/drawing/2014/main" val="1655435362"/>
                    </a:ext>
                  </a:extLst>
                </a:gridCol>
                <a:gridCol w="554893">
                  <a:extLst>
                    <a:ext uri="{9D8B030D-6E8A-4147-A177-3AD203B41FA5}">
                      <a16:colId xmlns:a16="http://schemas.microsoft.com/office/drawing/2014/main" val="3499965995"/>
                    </a:ext>
                  </a:extLst>
                </a:gridCol>
                <a:gridCol w="734646">
                  <a:extLst>
                    <a:ext uri="{9D8B030D-6E8A-4147-A177-3AD203B41FA5}">
                      <a16:colId xmlns:a16="http://schemas.microsoft.com/office/drawing/2014/main" val="3432853137"/>
                    </a:ext>
                  </a:extLst>
                </a:gridCol>
                <a:gridCol w="648677">
                  <a:extLst>
                    <a:ext uri="{9D8B030D-6E8A-4147-A177-3AD203B41FA5}">
                      <a16:colId xmlns:a16="http://schemas.microsoft.com/office/drawing/2014/main" val="1933142851"/>
                    </a:ext>
                  </a:extLst>
                </a:gridCol>
                <a:gridCol w="570708">
                  <a:extLst>
                    <a:ext uri="{9D8B030D-6E8A-4147-A177-3AD203B41FA5}">
                      <a16:colId xmlns:a16="http://schemas.microsoft.com/office/drawing/2014/main" val="1342287965"/>
                    </a:ext>
                  </a:extLst>
                </a:gridCol>
                <a:gridCol w="512417">
                  <a:extLst>
                    <a:ext uri="{9D8B030D-6E8A-4147-A177-3AD203B41FA5}">
                      <a16:colId xmlns:a16="http://schemas.microsoft.com/office/drawing/2014/main" val="3739804891"/>
                    </a:ext>
                  </a:extLst>
                </a:gridCol>
              </a:tblGrid>
              <a:tr h="43921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REQUESTOR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TITLE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AUTHOR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EDMS link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 STATUS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Model NEED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ICEA/EATM</a:t>
                      </a:r>
                    </a:p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validation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Deadline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0112079"/>
                  </a:ext>
                </a:extLst>
              </a:tr>
              <a:tr h="22843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Gas consolidation EHN1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David Jaillet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2"/>
                        </a:rPr>
                        <a:t>2973540 - SPSX-F-EC-0005</a:t>
                      </a:r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Segoe UI" panose="020B0502040204020203" pitchFamily="34" charset="0"/>
                        </a:rPr>
                        <a:t>Released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2642737"/>
                  </a:ext>
                </a:extLst>
              </a:tr>
              <a:tr h="184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Operation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Reorganisation</a:t>
                      </a:r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 atelier EHN1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Iliasse Derrag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3"/>
                        </a:rPr>
                        <a:t>3089621 - SPSX-J-EC-0005</a:t>
                      </a:r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9C5700"/>
                          </a:solidFill>
                          <a:effectLst/>
                          <a:highlight>
                            <a:srgbClr val="FFEB9C"/>
                          </a:highlight>
                          <a:latin typeface="Segoe UI" panose="020B0502040204020203" pitchFamily="34" charset="0"/>
                        </a:rPr>
                        <a:t>Engineering check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589708"/>
                  </a:ext>
                </a:extLst>
              </a:tr>
              <a:tr h="2079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Operation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Upgrade of XEMC support on H8 beamline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Eva Kamenicka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222B35"/>
                          </a:solidFill>
                          <a:effectLst/>
                          <a:highlight>
                            <a:srgbClr val="D6DCE4"/>
                          </a:highlight>
                          <a:latin typeface="Segoe UI" panose="020B0502040204020203" pitchFamily="34" charset="0"/>
                        </a:rPr>
                        <a:t>To do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Oct-24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weeks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857604"/>
                  </a:ext>
                </a:extLst>
              </a:tr>
              <a:tr h="15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Consolidation project for gas extraction for EHN1 PJ_346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Jani Lehtinen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222B35"/>
                          </a:solidFill>
                          <a:effectLst/>
                          <a:latin typeface="Segoe UI" panose="020B0502040204020203" pitchFamily="34" charset="0"/>
                        </a:rPr>
                        <a:t>To do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3090985"/>
                  </a:ext>
                </a:extLst>
              </a:tr>
              <a:tr h="2079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PPE144 patch panel installation with </a:t>
                      </a:r>
                      <a:r>
                        <a:rPr lang="en-GB" sz="1000" b="0" i="0" u="none" strike="noStrike" dirty="0" err="1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passarelle</a:t>
                      </a:r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 modification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Sylvain Girod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4"/>
                        </a:rPr>
                        <a:t>3121860 - SPSX-J-EC-0006</a:t>
                      </a:r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9C5700"/>
                          </a:solidFill>
                          <a:effectLst/>
                          <a:latin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959451"/>
                  </a:ext>
                </a:extLst>
              </a:tr>
              <a:tr h="150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Operation/users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Madmax</a:t>
                      </a:r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 TBC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Maarten Van Dijk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305496"/>
                          </a:solidFill>
                          <a:effectLst/>
                          <a:latin typeface="Segoe UI" panose="020B0502040204020203" pitchFamily="34" charset="0"/>
                        </a:rPr>
                        <a:t>TBC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stand-by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692675"/>
                  </a:ext>
                </a:extLst>
              </a:tr>
              <a:tr h="184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Smoke Detector in EHN1 Galleries 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Michael Jeckel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5"/>
                        </a:rPr>
                        <a:t>3072500 - SPSX-SF-EC-0008</a:t>
                      </a:r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C65911"/>
                          </a:solidFill>
                          <a:effectLst/>
                          <a:highlight>
                            <a:srgbClr val="FFC000"/>
                          </a:highlight>
                          <a:latin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698277"/>
                  </a:ext>
                </a:extLst>
              </a:tr>
              <a:tr h="22843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Operation/users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GIF++ extension / gas balcony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Martin Jaekel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222B35"/>
                          </a:solidFill>
                          <a:effectLst/>
                          <a:highlight>
                            <a:srgbClr val="D6DCE4"/>
                          </a:highlight>
                          <a:latin typeface="Segoe UI" panose="020B0502040204020203" pitchFamily="34" charset="0"/>
                        </a:rPr>
                        <a:t>To do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47558"/>
                  </a:ext>
                </a:extLst>
              </a:tr>
              <a:tr h="2284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Replacement turbine chauffage jura </a:t>
                      </a:r>
                      <a:r>
                        <a:rPr lang="fr-FR" sz="1000" b="0" i="0" u="none" strike="noStrike" dirty="0" err="1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lausanne</a:t>
                      </a:r>
                      <a:r>
                        <a:rPr lang="fr-FR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 EHN1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Fred </a:t>
                      </a:r>
                      <a:r>
                        <a:rPr lang="en-US" sz="1000" b="0" i="0" u="none" strike="noStrike" dirty="0" err="1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Juban</a:t>
                      </a:r>
                      <a:endParaRPr lang="en-US" sz="1000" b="0" i="0" u="none" strike="noStrike" dirty="0">
                        <a:solidFill>
                          <a:srgbClr val="172B4D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172B4D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rgbClr val="222B35"/>
                          </a:solidFill>
                          <a:effectLst/>
                          <a:highlight>
                            <a:srgbClr val="D6DCE4"/>
                          </a:highlight>
                          <a:latin typeface="Segoe UI" panose="020B0502040204020203" pitchFamily="34" charset="0"/>
                        </a:rPr>
                        <a:t>To do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NO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125" marR="6125" marT="61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717269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247C2431-654E-A170-454F-8C04C5EA3E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987" y="3944157"/>
            <a:ext cx="3384550" cy="1964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609E88-0181-B957-D94B-AA75307E39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5822" y="4035597"/>
            <a:ext cx="3571753" cy="1755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00B0EEB-640A-EC22-29E7-E628300753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76470" y="4218477"/>
            <a:ext cx="3281850" cy="14917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E1804EE-1CE3-8C46-B7A4-05EAD4D9B9BE}"/>
              </a:ext>
            </a:extLst>
          </p:cNvPr>
          <p:cNvSpPr txBox="1"/>
          <p:nvPr/>
        </p:nvSpPr>
        <p:spPr>
          <a:xfrm>
            <a:off x="609600" y="5981560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err="1"/>
              <a:t>Reorganisation</a:t>
            </a:r>
            <a:r>
              <a:rPr lang="en-US" dirty="0"/>
              <a:t> atelier EHN1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0207B8-2FF5-7096-A9AF-36AD314C86DA}"/>
              </a:ext>
            </a:extLst>
          </p:cNvPr>
          <p:cNvSpPr txBox="1"/>
          <p:nvPr/>
        </p:nvSpPr>
        <p:spPr>
          <a:xfrm>
            <a:off x="5029200" y="5958560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Gas consolidation EHN1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A310AF-CE30-1700-79CB-18ACE48D3A53}"/>
              </a:ext>
            </a:extLst>
          </p:cNvPr>
          <p:cNvSpPr txBox="1"/>
          <p:nvPr/>
        </p:nvSpPr>
        <p:spPr>
          <a:xfrm>
            <a:off x="8893200" y="5953200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PPE144 modification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0861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7FD43E-7FD7-D6C2-F818-84EDA428C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82DEDC-55C3-0C65-BF98-54C05E0E2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1887B9-1603-1218-22F9-02ACA1E30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5F2A077-6751-B144-95E1-84EF8D74EBFD}"/>
              </a:ext>
            </a:extLst>
          </p:cNvPr>
          <p:cNvSpPr txBox="1">
            <a:spLocks/>
          </p:cNvSpPr>
          <p:nvPr/>
        </p:nvSpPr>
        <p:spPr>
          <a:xfrm>
            <a:off x="217488" y="373593"/>
            <a:ext cx="12050712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Integration North Area – YETS24-25 – All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F85F853-E487-D899-5075-C1BF07D92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594510"/>
              </p:ext>
            </p:extLst>
          </p:nvPr>
        </p:nvGraphicFramePr>
        <p:xfrm>
          <a:off x="170656" y="1257601"/>
          <a:ext cx="11850688" cy="2472188"/>
        </p:xfrm>
        <a:graphic>
          <a:graphicData uri="http://schemas.openxmlformats.org/drawingml/2006/table">
            <a:tbl>
              <a:tblPr/>
              <a:tblGrid>
                <a:gridCol w="839997">
                  <a:extLst>
                    <a:ext uri="{9D8B030D-6E8A-4147-A177-3AD203B41FA5}">
                      <a16:colId xmlns:a16="http://schemas.microsoft.com/office/drawing/2014/main" val="3093017023"/>
                    </a:ext>
                  </a:extLst>
                </a:gridCol>
                <a:gridCol w="4676273">
                  <a:extLst>
                    <a:ext uri="{9D8B030D-6E8A-4147-A177-3AD203B41FA5}">
                      <a16:colId xmlns:a16="http://schemas.microsoft.com/office/drawing/2014/main" val="3857526458"/>
                    </a:ext>
                  </a:extLst>
                </a:gridCol>
                <a:gridCol w="1298265">
                  <a:extLst>
                    <a:ext uri="{9D8B030D-6E8A-4147-A177-3AD203B41FA5}">
                      <a16:colId xmlns:a16="http://schemas.microsoft.com/office/drawing/2014/main" val="1116919178"/>
                    </a:ext>
                  </a:extLst>
                </a:gridCol>
                <a:gridCol w="1457540">
                  <a:extLst>
                    <a:ext uri="{9D8B030D-6E8A-4147-A177-3AD203B41FA5}">
                      <a16:colId xmlns:a16="http://schemas.microsoft.com/office/drawing/2014/main" val="387627327"/>
                    </a:ext>
                  </a:extLst>
                </a:gridCol>
                <a:gridCol w="948776">
                  <a:extLst>
                    <a:ext uri="{9D8B030D-6E8A-4147-A177-3AD203B41FA5}">
                      <a16:colId xmlns:a16="http://schemas.microsoft.com/office/drawing/2014/main" val="1161711346"/>
                    </a:ext>
                  </a:extLst>
                </a:gridCol>
                <a:gridCol w="708104">
                  <a:extLst>
                    <a:ext uri="{9D8B030D-6E8A-4147-A177-3AD203B41FA5}">
                      <a16:colId xmlns:a16="http://schemas.microsoft.com/office/drawing/2014/main" val="828492294"/>
                    </a:ext>
                  </a:extLst>
                </a:gridCol>
                <a:gridCol w="616253">
                  <a:extLst>
                    <a:ext uri="{9D8B030D-6E8A-4147-A177-3AD203B41FA5}">
                      <a16:colId xmlns:a16="http://schemas.microsoft.com/office/drawing/2014/main" val="2558622914"/>
                    </a:ext>
                  </a:extLst>
                </a:gridCol>
                <a:gridCol w="324342">
                  <a:extLst>
                    <a:ext uri="{9D8B030D-6E8A-4147-A177-3AD203B41FA5}">
                      <a16:colId xmlns:a16="http://schemas.microsoft.com/office/drawing/2014/main" val="1340842159"/>
                    </a:ext>
                  </a:extLst>
                </a:gridCol>
                <a:gridCol w="591927">
                  <a:extLst>
                    <a:ext uri="{9D8B030D-6E8A-4147-A177-3AD203B41FA5}">
                      <a16:colId xmlns:a16="http://schemas.microsoft.com/office/drawing/2014/main" val="3073315520"/>
                    </a:ext>
                  </a:extLst>
                </a:gridCol>
                <a:gridCol w="389211">
                  <a:extLst>
                    <a:ext uri="{9D8B030D-6E8A-4147-A177-3AD203B41FA5}">
                      <a16:colId xmlns:a16="http://schemas.microsoft.com/office/drawing/2014/main" val="27930685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REQUESTOR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TITLE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AUTHOR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EDMS link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 STATUS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Model NEED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ICEA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Deadline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60696"/>
                  </a:ext>
                </a:extLst>
              </a:tr>
              <a:tr h="171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  <a:endParaRPr lang="en-GB" sz="1000" b="0" i="0" u="none" strike="noStrike" dirty="0">
                        <a:solidFill>
                          <a:srgbClr val="172B4D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Installation of BK80, BK81, BK82 electrical substations in the NA during run 3 (works for YETS 24-25)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Eva Cano Gonzalez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2"/>
                        </a:rPr>
                        <a:t>3126108 - SPSX-E-EC-0005</a:t>
                      </a:r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C65911"/>
                          </a:solidFill>
                          <a:effectLst/>
                          <a:highlight>
                            <a:srgbClr val="FFC000"/>
                          </a:highlight>
                          <a:latin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369595"/>
                  </a:ext>
                </a:extLst>
              </a:tr>
              <a:tr h="234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  <a:endParaRPr lang="en-GB" sz="1000" b="0" i="0" u="none" strike="noStrike" dirty="0">
                        <a:solidFill>
                          <a:srgbClr val="172B4D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Fire doors </a:t>
                      </a:r>
                      <a:r>
                        <a:rPr lang="en-GB" sz="1000" b="0" i="0" u="none" strike="noStrike" dirty="0" err="1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Doors</a:t>
                      </a:r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 21, 34, 35, 36, 37, 39, 55, 56, 57, 58a, 58b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Adem Kaymak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3119539 - SPSX-SF-EC-0010</a:t>
                      </a:r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C65911"/>
                          </a:solidFill>
                          <a:effectLst/>
                          <a:highlight>
                            <a:srgbClr val="FFC000"/>
                          </a:highlight>
                          <a:latin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072147"/>
                  </a:ext>
                </a:extLst>
              </a:tr>
              <a:tr h="1715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Fire doors </a:t>
                      </a:r>
                      <a:r>
                        <a:rPr lang="en-US" sz="1000" b="0" i="0" u="none" strike="noStrike" dirty="0" err="1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Doors</a:t>
                      </a:r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 7, 32, 21, 34, 35, 36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Adem Kaymak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sng" strike="noStrike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4"/>
                        </a:rPr>
                        <a:t>3120106 - SPSX-SF-EC-0011</a:t>
                      </a:r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C65911"/>
                          </a:solidFill>
                          <a:effectLst/>
                          <a:highlight>
                            <a:srgbClr val="FFC000"/>
                          </a:highlight>
                          <a:latin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291201"/>
                  </a:ext>
                </a:extLst>
              </a:tr>
              <a:tr h="234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  <a:endParaRPr lang="en-GB" sz="1000" b="0" i="0" u="none" strike="noStrike" dirty="0">
                        <a:solidFill>
                          <a:srgbClr val="172B4D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Optical fibre installation EHN1, EHN2, BA82 (IT), BX83 918 (IT) ECN3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Jeremy Blanc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222B35"/>
                          </a:solidFill>
                          <a:effectLst/>
                          <a:highlight>
                            <a:srgbClr val="D6DCE4"/>
                          </a:highlight>
                          <a:latin typeface="Segoe UI" panose="020B0502040204020203" pitchFamily="34" charset="0"/>
                        </a:rPr>
                        <a:t>To do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TBC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Stand-by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747684"/>
                  </a:ext>
                </a:extLst>
              </a:tr>
              <a:tr h="23495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Rad hard profile monitors TBC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Inaki Ortega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172B4D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rgbClr val="222B35"/>
                          </a:solidFill>
                          <a:effectLst/>
                          <a:highlight>
                            <a:srgbClr val="D6DCE4"/>
                          </a:highlight>
                          <a:latin typeface="Segoe UI" panose="020B0502040204020203" pitchFamily="34" charset="0"/>
                        </a:rPr>
                        <a:t>To do</a:t>
                      </a:r>
                      <a:endParaRPr lang="en-US" sz="1000" b="0" i="0" u="none" strike="noStrike" dirty="0">
                        <a:solidFill>
                          <a:srgbClr val="222B35"/>
                        </a:solidFill>
                        <a:effectLst/>
                        <a:highlight>
                          <a:srgbClr val="D6DCE4"/>
                        </a:highlight>
                        <a:latin typeface="Segoe UI" panose="020B0502040204020203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Stand-by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6345419"/>
                  </a:ext>
                </a:extLst>
              </a:tr>
              <a:tr h="23539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XBPF Installation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Inaki Ortega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172B4D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do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Stand-by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7238345"/>
                  </a:ext>
                </a:extLst>
              </a:tr>
              <a:tr h="23495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Protection against accidental contacts for normal conducting magnets (149/290)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Olivier Crettiez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5"/>
                        </a:rPr>
                        <a:t>3124339 - SPSX-M-EC-0004</a:t>
                      </a:r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C65911"/>
                          </a:solidFill>
                          <a:effectLst/>
                          <a:latin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447319"/>
                  </a:ext>
                </a:extLst>
              </a:tr>
              <a:tr h="1551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CESAR renovation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Maciej Peryt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6"/>
                        </a:rPr>
                        <a:t>3095571 - SPSX-C-EC-0002</a:t>
                      </a:r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Segoe UI" panose="020B0502040204020203" pitchFamily="34" charset="0"/>
                        </a:rPr>
                        <a:t>Released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640" marR="2640" marT="264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3111006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A3D84AC-B216-9C3A-3971-DEF6EF9C3F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576" y="3999511"/>
            <a:ext cx="2896821" cy="20509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858E7C-231E-0B62-B980-9CF9ED3A4DB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3450"/>
          <a:stretch/>
        </p:blipFill>
        <p:spPr>
          <a:xfrm>
            <a:off x="7845366" y="4145897"/>
            <a:ext cx="3713772" cy="20430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28CA934-9329-B244-7F01-84F05101D69F}"/>
              </a:ext>
            </a:extLst>
          </p:cNvPr>
          <p:cNvSpPr txBox="1"/>
          <p:nvPr/>
        </p:nvSpPr>
        <p:spPr>
          <a:xfrm>
            <a:off x="505944" y="5911990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P42 dump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E430B9-4647-7CFF-E050-4A2AD32E873F}"/>
              </a:ext>
            </a:extLst>
          </p:cNvPr>
          <p:cNvSpPr txBox="1"/>
          <p:nvPr/>
        </p:nvSpPr>
        <p:spPr>
          <a:xfrm>
            <a:off x="7935883" y="5877397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Fire doors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9816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DC5751-74C2-F0E6-7B92-6B324B39A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1F0DE2-0762-D560-260C-2BD45D670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F41726-91F9-E935-6B07-032CB4FA5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DE6D7D3D-19C8-3A33-30EF-85EDDEB1664D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Integration Studies Experimental Areas LS3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FBCFFA-2B4F-CFFF-2CC9-8700C495BFCB}"/>
              </a:ext>
            </a:extLst>
          </p:cNvPr>
          <p:cNvSpPr txBox="1"/>
          <p:nvPr/>
        </p:nvSpPr>
        <p:spPr>
          <a:xfrm>
            <a:off x="7471148" y="1392438"/>
            <a:ext cx="4211636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Not started: </a:t>
            </a:r>
            <a:r>
              <a:rPr lang="en-US" sz="1400" dirty="0"/>
              <a:t>activity needs an integration study, not yet started</a:t>
            </a:r>
          </a:p>
          <a:p>
            <a:pPr algn="l"/>
            <a:endParaRPr lang="en-US" sz="1400" dirty="0"/>
          </a:p>
          <a:p>
            <a:pPr algn="l"/>
            <a:r>
              <a:rPr lang="en-US" sz="1400" b="1" dirty="0"/>
              <a:t>In progress: </a:t>
            </a:r>
            <a:r>
              <a:rPr lang="en-US" sz="1400" dirty="0"/>
              <a:t>integration study started </a:t>
            </a:r>
          </a:p>
          <a:p>
            <a:pPr algn="l"/>
            <a:endParaRPr lang="en-US" sz="1400" dirty="0"/>
          </a:p>
          <a:p>
            <a:pPr algn="l"/>
            <a:r>
              <a:rPr lang="en-US" sz="1400" b="1" dirty="0"/>
              <a:t>Stand-by</a:t>
            </a:r>
            <a:r>
              <a:rPr lang="en-US" sz="1400" dirty="0"/>
              <a:t>: integration study started but in stand-by waiting for external inputs</a:t>
            </a:r>
          </a:p>
          <a:p>
            <a:pPr algn="l"/>
            <a:endParaRPr lang="en-US" sz="1400" dirty="0"/>
          </a:p>
          <a:p>
            <a:pPr algn="l"/>
            <a:r>
              <a:rPr lang="en-US" sz="1400" b="1" dirty="0"/>
              <a:t>Completed: </a:t>
            </a:r>
            <a:r>
              <a:rPr lang="en-US" sz="1400" dirty="0"/>
              <a:t>study completed and approved by ICEA* (where applicable)</a:t>
            </a:r>
          </a:p>
          <a:p>
            <a:pPr algn="l"/>
            <a:endParaRPr lang="en-US" sz="1400" dirty="0"/>
          </a:p>
          <a:p>
            <a:pPr algn="l"/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7F97E0-F87F-5803-4317-1F81AB7E9A5E}"/>
              </a:ext>
            </a:extLst>
          </p:cNvPr>
          <p:cNvSpPr txBox="1"/>
          <p:nvPr/>
        </p:nvSpPr>
        <p:spPr>
          <a:xfrm>
            <a:off x="8845852" y="5872480"/>
            <a:ext cx="305853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/>
              <a:t>*Integration Committee for Experimental Areas (ICEA)</a:t>
            </a:r>
          </a:p>
          <a:p>
            <a:pPr algn="l"/>
            <a:r>
              <a:rPr lang="en-US" sz="1000" dirty="0">
                <a:hlinkClick r:id="rId2"/>
              </a:rPr>
              <a:t>https://indico.cern.ch/category/14476/</a:t>
            </a:r>
            <a:r>
              <a:rPr lang="en-US" sz="1000" dirty="0"/>
              <a:t>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360BDA9-02DF-1C01-B798-871060D780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505932"/>
              </p:ext>
            </p:extLst>
          </p:nvPr>
        </p:nvGraphicFramePr>
        <p:xfrm>
          <a:off x="7467094" y="4017165"/>
          <a:ext cx="3181856" cy="1728889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334006">
                  <a:extLst>
                    <a:ext uri="{9D8B030D-6E8A-4147-A177-3AD203B41FA5}">
                      <a16:colId xmlns:a16="http://schemas.microsoft.com/office/drawing/2014/main" val="1529054258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3027865896"/>
                    </a:ext>
                  </a:extLst>
                </a:gridCol>
              </a:tblGrid>
              <a:tr h="223664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Integration</a:t>
                      </a:r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Studies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3850611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North Area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583992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East Area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1833209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 </a:t>
                      </a:r>
                      <a:r>
                        <a:rPr lang="fr-FR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Complex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17739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HiRadMat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3723125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6302595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E0760D13-5E55-6FB1-ECE5-C4BA126FEF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216" y="1411903"/>
            <a:ext cx="6529382" cy="404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872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7EC731-D2D5-1EB2-9BFA-2F5FC86A7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B9B7A7-65EF-EFBF-5B31-A44B6C377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643A6A-0CC7-55F5-6691-6DFB250B2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46C680D-ECD6-74BE-D5BE-02C13F0C7580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ECRs for Experimental Areas LS3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9CB62C-1C12-A353-A479-CD6F1CA83545}"/>
              </a:ext>
            </a:extLst>
          </p:cNvPr>
          <p:cNvSpPr txBox="1"/>
          <p:nvPr/>
        </p:nvSpPr>
        <p:spPr>
          <a:xfrm>
            <a:off x="7093672" y="1136675"/>
            <a:ext cx="4793527" cy="3016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To do: </a:t>
            </a:r>
            <a:r>
              <a:rPr lang="en-US" sz="1400" dirty="0"/>
              <a:t>activity in need of ECR from planning/PLAN, </a:t>
            </a:r>
            <a:r>
              <a:rPr lang="en-US" sz="1400" dirty="0">
                <a:sym typeface="Wingdings" panose="05000000000000000000" pitchFamily="2" charset="2"/>
              </a:rPr>
              <a:t>author contacted, waiting for answer</a:t>
            </a:r>
          </a:p>
          <a:p>
            <a:pPr algn="l"/>
            <a:endParaRPr lang="en-US" sz="1400" dirty="0">
              <a:sym typeface="Wingdings" panose="05000000000000000000" pitchFamily="2" charset="2"/>
            </a:endParaRPr>
          </a:p>
          <a:p>
            <a:pPr algn="l"/>
            <a:r>
              <a:rPr lang="en-US" sz="1400" b="1" u="sng" dirty="0">
                <a:sym typeface="Wingdings" panose="05000000000000000000" pitchFamily="2" charset="2"/>
              </a:rPr>
              <a:t>TBC: </a:t>
            </a:r>
            <a:r>
              <a:rPr lang="en-US" sz="1400" u="sng" dirty="0">
                <a:sym typeface="Wingdings" panose="05000000000000000000" pitchFamily="2" charset="2"/>
              </a:rPr>
              <a:t>activity to be confirmed</a:t>
            </a:r>
            <a:endParaRPr lang="en-US" sz="1400" u="sng" dirty="0"/>
          </a:p>
          <a:p>
            <a:pPr algn="l"/>
            <a:endParaRPr lang="en-US" sz="1400" dirty="0"/>
          </a:p>
          <a:p>
            <a:pPr algn="l"/>
            <a:r>
              <a:rPr lang="en-US" sz="1400" b="1" dirty="0"/>
              <a:t>In work: </a:t>
            </a:r>
            <a:r>
              <a:rPr lang="en-US" sz="1400" dirty="0"/>
              <a:t>draft version available/author is writing</a:t>
            </a:r>
          </a:p>
          <a:p>
            <a:pPr algn="l"/>
            <a:endParaRPr lang="en-US" sz="1400" dirty="0"/>
          </a:p>
          <a:p>
            <a:pPr algn="l"/>
            <a:r>
              <a:rPr lang="en-US" sz="1400" b="1" dirty="0"/>
              <a:t>Engineering check</a:t>
            </a:r>
            <a:r>
              <a:rPr lang="en-US" sz="1400" dirty="0"/>
              <a:t>: document circulating for first round of comments</a:t>
            </a:r>
          </a:p>
          <a:p>
            <a:pPr algn="l"/>
            <a:endParaRPr lang="en-US" sz="1400" dirty="0"/>
          </a:p>
          <a:p>
            <a:pPr algn="l"/>
            <a:r>
              <a:rPr lang="en-US" sz="1400" b="1" dirty="0"/>
              <a:t>Under approval: </a:t>
            </a:r>
            <a:r>
              <a:rPr lang="en-US" sz="1400" dirty="0"/>
              <a:t>document circulating for final approval</a:t>
            </a:r>
          </a:p>
          <a:p>
            <a:pPr algn="l"/>
            <a:endParaRPr lang="en-US" sz="1400" dirty="0"/>
          </a:p>
          <a:p>
            <a:pPr algn="l"/>
            <a:r>
              <a:rPr lang="en-US" sz="1400" b="1" dirty="0"/>
              <a:t>Released: </a:t>
            </a:r>
            <a:r>
              <a:rPr lang="en-US" sz="1400" dirty="0"/>
              <a:t>document approved and presented to EATM/IEFC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E28FC53-6118-5D1F-BBCE-12B84B4DBD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681132"/>
              </p:ext>
            </p:extLst>
          </p:nvPr>
        </p:nvGraphicFramePr>
        <p:xfrm>
          <a:off x="7809994" y="4410083"/>
          <a:ext cx="1328737" cy="1728889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891857">
                  <a:extLst>
                    <a:ext uri="{9D8B030D-6E8A-4147-A177-3AD203B41FA5}">
                      <a16:colId xmlns:a16="http://schemas.microsoft.com/office/drawing/2014/main" val="1529054258"/>
                    </a:ext>
                  </a:extLst>
                </a:gridCol>
                <a:gridCol w="436880">
                  <a:extLst>
                    <a:ext uri="{9D8B030D-6E8A-4147-A177-3AD203B41FA5}">
                      <a16:colId xmlns:a16="http://schemas.microsoft.com/office/drawing/2014/main" val="3027865896"/>
                    </a:ext>
                  </a:extLst>
                </a:gridCol>
              </a:tblGrid>
              <a:tr h="223664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ECR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3850611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North Area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583992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East Area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1833209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 </a:t>
                      </a:r>
                      <a:r>
                        <a:rPr lang="fr-FR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Complex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17739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HiRadMat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3723125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6302595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25B57EB0-2EA8-DD17-5732-DE85C74F0F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666" y="1665792"/>
            <a:ext cx="6193337" cy="322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420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C5F4E3-C6D6-AD79-DA6E-963BEB4C2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FD0999-C89C-1CC3-258D-04FDDD8E0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F324BD-BC73-046E-E5B3-55AE9A888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F99AED2-5470-781A-E054-50152412A98C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Integration/ECRs East Area – LS3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6555373-0DE1-B2A6-A7DB-0497707649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248697"/>
              </p:ext>
            </p:extLst>
          </p:nvPr>
        </p:nvGraphicFramePr>
        <p:xfrm>
          <a:off x="192505" y="1189982"/>
          <a:ext cx="11596291" cy="1354866"/>
        </p:xfrm>
        <a:graphic>
          <a:graphicData uri="http://schemas.openxmlformats.org/drawingml/2006/table">
            <a:tbl>
              <a:tblPr/>
              <a:tblGrid>
                <a:gridCol w="705853">
                  <a:extLst>
                    <a:ext uri="{9D8B030D-6E8A-4147-A177-3AD203B41FA5}">
                      <a16:colId xmlns:a16="http://schemas.microsoft.com/office/drawing/2014/main" val="3026044021"/>
                    </a:ext>
                  </a:extLst>
                </a:gridCol>
                <a:gridCol w="640243">
                  <a:extLst>
                    <a:ext uri="{9D8B030D-6E8A-4147-A177-3AD203B41FA5}">
                      <a16:colId xmlns:a16="http://schemas.microsoft.com/office/drawing/2014/main" val="1738143944"/>
                    </a:ext>
                  </a:extLst>
                </a:gridCol>
                <a:gridCol w="3548957">
                  <a:extLst>
                    <a:ext uri="{9D8B030D-6E8A-4147-A177-3AD203B41FA5}">
                      <a16:colId xmlns:a16="http://schemas.microsoft.com/office/drawing/2014/main" val="2485815487"/>
                    </a:ext>
                  </a:extLst>
                </a:gridCol>
                <a:gridCol w="1304398">
                  <a:extLst>
                    <a:ext uri="{9D8B030D-6E8A-4147-A177-3AD203B41FA5}">
                      <a16:colId xmlns:a16="http://schemas.microsoft.com/office/drawing/2014/main" val="696358579"/>
                    </a:ext>
                  </a:extLst>
                </a:gridCol>
                <a:gridCol w="445152">
                  <a:extLst>
                    <a:ext uri="{9D8B030D-6E8A-4147-A177-3AD203B41FA5}">
                      <a16:colId xmlns:a16="http://schemas.microsoft.com/office/drawing/2014/main" val="3454251578"/>
                    </a:ext>
                  </a:extLst>
                </a:gridCol>
                <a:gridCol w="693609">
                  <a:extLst>
                    <a:ext uri="{9D8B030D-6E8A-4147-A177-3AD203B41FA5}">
                      <a16:colId xmlns:a16="http://schemas.microsoft.com/office/drawing/2014/main" val="506910739"/>
                    </a:ext>
                  </a:extLst>
                </a:gridCol>
                <a:gridCol w="1097351">
                  <a:extLst>
                    <a:ext uri="{9D8B030D-6E8A-4147-A177-3AD203B41FA5}">
                      <a16:colId xmlns:a16="http://schemas.microsoft.com/office/drawing/2014/main" val="722954211"/>
                    </a:ext>
                  </a:extLst>
                </a:gridCol>
                <a:gridCol w="724666">
                  <a:extLst>
                    <a:ext uri="{9D8B030D-6E8A-4147-A177-3AD203B41FA5}">
                      <a16:colId xmlns:a16="http://schemas.microsoft.com/office/drawing/2014/main" val="2693006395"/>
                    </a:ext>
                  </a:extLst>
                </a:gridCol>
                <a:gridCol w="662551">
                  <a:extLst>
                    <a:ext uri="{9D8B030D-6E8A-4147-A177-3AD203B41FA5}">
                      <a16:colId xmlns:a16="http://schemas.microsoft.com/office/drawing/2014/main" val="3436547285"/>
                    </a:ext>
                  </a:extLst>
                </a:gridCol>
                <a:gridCol w="968060">
                  <a:extLst>
                    <a:ext uri="{9D8B030D-6E8A-4147-A177-3AD203B41FA5}">
                      <a16:colId xmlns:a16="http://schemas.microsoft.com/office/drawing/2014/main" val="1468933118"/>
                    </a:ext>
                  </a:extLst>
                </a:gridCol>
                <a:gridCol w="805451">
                  <a:extLst>
                    <a:ext uri="{9D8B030D-6E8A-4147-A177-3AD203B41FA5}">
                      <a16:colId xmlns:a16="http://schemas.microsoft.com/office/drawing/2014/main" val="3686950220"/>
                    </a:ext>
                  </a:extLst>
                </a:gridCol>
              </a:tblGrid>
              <a:tr h="3743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REQUESTOR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ZONE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TITLE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AUTHOR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TYPE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Integration Model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ICL/EATM validation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Period for integration study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033885"/>
                  </a:ext>
                </a:extLst>
              </a:tr>
              <a:tr h="196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BE-EA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East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XCET body exchange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Giulia Romagnoli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highlight>
                            <a:srgbClr val="D6DCE4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 needed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N/A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9483854"/>
                  </a:ext>
                </a:extLst>
              </a:tr>
              <a:tr h="196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East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Renovation HVAC of the building 157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Francesco Dragoni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WPD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Released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Stand-by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discussion with GL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717266"/>
                  </a:ext>
                </a:extLst>
              </a:tr>
              <a:tr h="19609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BE-EA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East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Electron beam in T10 Beamline of the East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Maarten Van Dijk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highlight>
                            <a:srgbClr val="D6DCE4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Stand-by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597306"/>
                  </a:ext>
                </a:extLst>
              </a:tr>
              <a:tr h="196099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User</a:t>
                      </a:r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East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P349 in T11 experimental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chemeClr val="tx2"/>
                          </a:solidFill>
                          <a:effectLst/>
                          <a:highlight>
                            <a:srgbClr val="D6DCE4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highlight>
                          <a:srgbClr val="D6DCE4"/>
                        </a:highlight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Stand-by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0807714"/>
                  </a:ext>
                </a:extLst>
              </a:tr>
              <a:tr h="196099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HEARTS</a:t>
                      </a:r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East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T08 beamline modifications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solidFill>
                            <a:schemeClr val="tx2"/>
                          </a:solidFill>
                          <a:effectLst/>
                          <a:highlight>
                            <a:srgbClr val="D6DCE4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highlight>
                          <a:srgbClr val="D6DCE4"/>
                        </a:highlight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Stand-by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708724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12D01D8-A49D-97D2-63E1-629C311E76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1140" y="2686185"/>
            <a:ext cx="5177660" cy="29644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47EA30-E6C0-5628-91EE-52D8161A6479}"/>
              </a:ext>
            </a:extLst>
          </p:cNvPr>
          <p:cNvSpPr txBox="1"/>
          <p:nvPr/>
        </p:nvSpPr>
        <p:spPr>
          <a:xfrm>
            <a:off x="7569210" y="5783750"/>
            <a:ext cx="3807778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Renovation HVAC of the building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7422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BFD98B-B8E9-B7AB-7770-EF6BA1786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844010-4C9D-FA05-2740-1F947CFAA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E6443C-4618-41C4-0664-467663CAE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Content Placeholder 10">
            <a:extLst>
              <a:ext uri="{FF2B5EF4-FFF2-40B4-BE49-F238E27FC236}">
                <a16:creationId xmlns:a16="http://schemas.microsoft.com/office/drawing/2014/main" id="{32357E98-770D-A609-3ADB-71D47DDAF0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61"/>
          <a:stretch/>
        </p:blipFill>
        <p:spPr>
          <a:xfrm>
            <a:off x="407988" y="3576320"/>
            <a:ext cx="11334750" cy="212963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D6D237B-B4A0-FAD4-A9A2-243A3964852C}"/>
              </a:ext>
            </a:extLst>
          </p:cNvPr>
          <p:cNvSpPr txBox="1">
            <a:spLocks/>
          </p:cNvSpPr>
          <p:nvPr/>
        </p:nvSpPr>
        <p:spPr>
          <a:xfrm>
            <a:off x="560388" y="534014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Integration/ECRs AD – LS3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5205F2A-182F-36BA-2FC0-AD0A4B73A5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249417"/>
              </p:ext>
            </p:extLst>
          </p:nvPr>
        </p:nvGraphicFramePr>
        <p:xfrm>
          <a:off x="387348" y="1274847"/>
          <a:ext cx="11355390" cy="1417218"/>
        </p:xfrm>
        <a:graphic>
          <a:graphicData uri="http://schemas.openxmlformats.org/drawingml/2006/table">
            <a:tbl>
              <a:tblPr/>
              <a:tblGrid>
                <a:gridCol w="511881">
                  <a:extLst>
                    <a:ext uri="{9D8B030D-6E8A-4147-A177-3AD203B41FA5}">
                      <a16:colId xmlns:a16="http://schemas.microsoft.com/office/drawing/2014/main" val="2651581312"/>
                    </a:ext>
                  </a:extLst>
                </a:gridCol>
                <a:gridCol w="762597">
                  <a:extLst>
                    <a:ext uri="{9D8B030D-6E8A-4147-A177-3AD203B41FA5}">
                      <a16:colId xmlns:a16="http://schemas.microsoft.com/office/drawing/2014/main" val="3061803249"/>
                    </a:ext>
                  </a:extLst>
                </a:gridCol>
                <a:gridCol w="3865221">
                  <a:extLst>
                    <a:ext uri="{9D8B030D-6E8A-4147-A177-3AD203B41FA5}">
                      <a16:colId xmlns:a16="http://schemas.microsoft.com/office/drawing/2014/main" val="1722288457"/>
                    </a:ext>
                  </a:extLst>
                </a:gridCol>
                <a:gridCol w="1211798">
                  <a:extLst>
                    <a:ext uri="{9D8B030D-6E8A-4147-A177-3AD203B41FA5}">
                      <a16:colId xmlns:a16="http://schemas.microsoft.com/office/drawing/2014/main" val="3353086076"/>
                    </a:ext>
                  </a:extLst>
                </a:gridCol>
                <a:gridCol w="501434">
                  <a:extLst>
                    <a:ext uri="{9D8B030D-6E8A-4147-A177-3AD203B41FA5}">
                      <a16:colId xmlns:a16="http://schemas.microsoft.com/office/drawing/2014/main" val="2775668765"/>
                    </a:ext>
                  </a:extLst>
                </a:gridCol>
                <a:gridCol w="908849">
                  <a:extLst>
                    <a:ext uri="{9D8B030D-6E8A-4147-A177-3AD203B41FA5}">
                      <a16:colId xmlns:a16="http://schemas.microsoft.com/office/drawing/2014/main" val="778029922"/>
                    </a:ext>
                  </a:extLst>
                </a:gridCol>
                <a:gridCol w="647686">
                  <a:extLst>
                    <a:ext uri="{9D8B030D-6E8A-4147-A177-3AD203B41FA5}">
                      <a16:colId xmlns:a16="http://schemas.microsoft.com/office/drawing/2014/main" val="2708400901"/>
                    </a:ext>
                  </a:extLst>
                </a:gridCol>
                <a:gridCol w="658133">
                  <a:extLst>
                    <a:ext uri="{9D8B030D-6E8A-4147-A177-3AD203B41FA5}">
                      <a16:colId xmlns:a16="http://schemas.microsoft.com/office/drawing/2014/main" val="2761060940"/>
                    </a:ext>
                  </a:extLst>
                </a:gridCol>
                <a:gridCol w="762597">
                  <a:extLst>
                    <a:ext uri="{9D8B030D-6E8A-4147-A177-3AD203B41FA5}">
                      <a16:colId xmlns:a16="http://schemas.microsoft.com/office/drawing/2014/main" val="4013472456"/>
                    </a:ext>
                  </a:extLst>
                </a:gridCol>
                <a:gridCol w="762597">
                  <a:extLst>
                    <a:ext uri="{9D8B030D-6E8A-4147-A177-3AD203B41FA5}">
                      <a16:colId xmlns:a16="http://schemas.microsoft.com/office/drawing/2014/main" val="4035561863"/>
                    </a:ext>
                  </a:extLst>
                </a:gridCol>
                <a:gridCol w="762597">
                  <a:extLst>
                    <a:ext uri="{9D8B030D-6E8A-4147-A177-3AD203B41FA5}">
                      <a16:colId xmlns:a16="http://schemas.microsoft.com/office/drawing/2014/main" val="1335163879"/>
                    </a:ext>
                  </a:extLst>
                </a:gridCol>
              </a:tblGrid>
              <a:tr h="36405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PERIOD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ZONE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TITLE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AUTHOR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TYPE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 STATUS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Integration Model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EATM validation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Period for integration study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066290"/>
                  </a:ext>
                </a:extLst>
              </a:tr>
              <a:tr h="19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LS3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New AD e-cooler installation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Adriana Rossi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highlight>
                            <a:srgbClr val="D6DCE4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progress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2024-2025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month?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2278518"/>
                  </a:ext>
                </a:extLst>
              </a:tr>
              <a:tr h="19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LS3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Power converters and magnets to be changed in line DI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EPC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 needed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5541714"/>
                  </a:ext>
                </a:extLst>
              </a:tr>
              <a:tr h="19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LS3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Equipment BCCCA  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week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3467204"/>
                  </a:ext>
                </a:extLst>
              </a:tr>
              <a:tr h="19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LS3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Exp. Telmax 2nd part “ligne horizontale”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Francois Butin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 weeks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8233775"/>
                  </a:ext>
                </a:extLst>
              </a:tr>
              <a:tr h="19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LS3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ALPHA control room 2nd floor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Francois Butin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weeks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395138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0B98E9D-1C21-63AE-0788-8BBD01524C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070292"/>
              </p:ext>
            </p:extLst>
          </p:nvPr>
        </p:nvGraphicFramePr>
        <p:xfrm>
          <a:off x="7989882" y="2880148"/>
          <a:ext cx="3798918" cy="69617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266306">
                  <a:extLst>
                    <a:ext uri="{9D8B030D-6E8A-4147-A177-3AD203B41FA5}">
                      <a16:colId xmlns:a16="http://schemas.microsoft.com/office/drawing/2014/main" val="15125209"/>
                    </a:ext>
                  </a:extLst>
                </a:gridCol>
                <a:gridCol w="1266306">
                  <a:extLst>
                    <a:ext uri="{9D8B030D-6E8A-4147-A177-3AD203B41FA5}">
                      <a16:colId xmlns:a16="http://schemas.microsoft.com/office/drawing/2014/main" val="1677351569"/>
                    </a:ext>
                  </a:extLst>
                </a:gridCol>
                <a:gridCol w="1266306">
                  <a:extLst>
                    <a:ext uri="{9D8B030D-6E8A-4147-A177-3AD203B41FA5}">
                      <a16:colId xmlns:a16="http://schemas.microsoft.com/office/drawing/2014/main" val="4198761542"/>
                    </a:ext>
                  </a:extLst>
                </a:gridCol>
              </a:tblGrid>
              <a:tr h="182595">
                <a:tc>
                  <a:txBody>
                    <a:bodyPr/>
                    <a:lstStyle/>
                    <a:p>
                      <a:r>
                        <a:rPr lang="en-US" sz="1050" dirty="0"/>
                        <a:t>AD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2024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2025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203292"/>
                  </a:ext>
                </a:extLst>
              </a:tr>
              <a:tr h="444712">
                <a:tc>
                  <a:txBody>
                    <a:bodyPr/>
                    <a:lstStyle/>
                    <a:p>
                      <a:r>
                        <a:rPr lang="en-US" sz="1050" dirty="0"/>
                        <a:t>Total Integration study with ECR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~1 months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~3 months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0753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386599F-A9CD-6FF8-246E-162D707DBC1C}"/>
              </a:ext>
            </a:extLst>
          </p:cNvPr>
          <p:cNvSpPr txBox="1"/>
          <p:nvPr/>
        </p:nvSpPr>
        <p:spPr>
          <a:xfrm>
            <a:off x="4716462" y="5808280"/>
            <a:ext cx="3381058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New AD e-cooler installation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20086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BD70B1-0F17-EDED-183E-D55633D7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3F7153-9701-4680-8287-05F3425CF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82D5EC-0B30-307C-B2EE-C6A994653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20A0E41-3720-B978-C072-77F12BE1FCDD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Integration/ECRs North Area TDC2/TCC2 – LS3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BDB6091-F0F4-CC75-5E6B-B3F055E336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68510"/>
              </p:ext>
            </p:extLst>
          </p:nvPr>
        </p:nvGraphicFramePr>
        <p:xfrm>
          <a:off x="252412" y="1075821"/>
          <a:ext cx="11687176" cy="1576424"/>
        </p:xfrm>
        <a:graphic>
          <a:graphicData uri="http://schemas.openxmlformats.org/drawingml/2006/table">
            <a:tbl>
              <a:tblPr/>
              <a:tblGrid>
                <a:gridCol w="709122">
                  <a:extLst>
                    <a:ext uri="{9D8B030D-6E8A-4147-A177-3AD203B41FA5}">
                      <a16:colId xmlns:a16="http://schemas.microsoft.com/office/drawing/2014/main" val="3814818305"/>
                    </a:ext>
                  </a:extLst>
                </a:gridCol>
                <a:gridCol w="4110087">
                  <a:extLst>
                    <a:ext uri="{9D8B030D-6E8A-4147-A177-3AD203B41FA5}">
                      <a16:colId xmlns:a16="http://schemas.microsoft.com/office/drawing/2014/main" val="3624760875"/>
                    </a:ext>
                  </a:extLst>
                </a:gridCol>
                <a:gridCol w="1282045">
                  <a:extLst>
                    <a:ext uri="{9D8B030D-6E8A-4147-A177-3AD203B41FA5}">
                      <a16:colId xmlns:a16="http://schemas.microsoft.com/office/drawing/2014/main" val="702269164"/>
                    </a:ext>
                  </a:extLst>
                </a:gridCol>
                <a:gridCol w="622169">
                  <a:extLst>
                    <a:ext uri="{9D8B030D-6E8A-4147-A177-3AD203B41FA5}">
                      <a16:colId xmlns:a16="http://schemas.microsoft.com/office/drawing/2014/main" val="2788131843"/>
                    </a:ext>
                  </a:extLst>
                </a:gridCol>
                <a:gridCol w="499621">
                  <a:extLst>
                    <a:ext uri="{9D8B030D-6E8A-4147-A177-3AD203B41FA5}">
                      <a16:colId xmlns:a16="http://schemas.microsoft.com/office/drawing/2014/main" val="879148961"/>
                    </a:ext>
                  </a:extLst>
                </a:gridCol>
                <a:gridCol w="801278">
                  <a:extLst>
                    <a:ext uri="{9D8B030D-6E8A-4147-A177-3AD203B41FA5}">
                      <a16:colId xmlns:a16="http://schemas.microsoft.com/office/drawing/2014/main" val="942079709"/>
                    </a:ext>
                  </a:extLst>
                </a:gridCol>
                <a:gridCol w="622169">
                  <a:extLst>
                    <a:ext uri="{9D8B030D-6E8A-4147-A177-3AD203B41FA5}">
                      <a16:colId xmlns:a16="http://schemas.microsoft.com/office/drawing/2014/main" val="3685434729"/>
                    </a:ext>
                  </a:extLst>
                </a:gridCol>
                <a:gridCol w="716437">
                  <a:extLst>
                    <a:ext uri="{9D8B030D-6E8A-4147-A177-3AD203B41FA5}">
                      <a16:colId xmlns:a16="http://schemas.microsoft.com/office/drawing/2014/main" val="724614934"/>
                    </a:ext>
                  </a:extLst>
                </a:gridCol>
                <a:gridCol w="817222">
                  <a:extLst>
                    <a:ext uri="{9D8B030D-6E8A-4147-A177-3AD203B41FA5}">
                      <a16:colId xmlns:a16="http://schemas.microsoft.com/office/drawing/2014/main" val="4281803433"/>
                    </a:ext>
                  </a:extLst>
                </a:gridCol>
                <a:gridCol w="753513">
                  <a:extLst>
                    <a:ext uri="{9D8B030D-6E8A-4147-A177-3AD203B41FA5}">
                      <a16:colId xmlns:a16="http://schemas.microsoft.com/office/drawing/2014/main" val="411610244"/>
                    </a:ext>
                  </a:extLst>
                </a:gridCol>
                <a:gridCol w="753513">
                  <a:extLst>
                    <a:ext uri="{9D8B030D-6E8A-4147-A177-3AD203B41FA5}">
                      <a16:colId xmlns:a16="http://schemas.microsoft.com/office/drawing/2014/main" val="2659759260"/>
                    </a:ext>
                  </a:extLst>
                </a:gridCol>
              </a:tblGrid>
              <a:tr h="2291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REQUESTOR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TITLE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AUTHOR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EDMS link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JIRA link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 STATUS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Integration Model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ICEA/EATM validation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Period for integration study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520573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(Re)installation of BSP.043167 and BSP.043062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AURELIE GOLDBLATT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sng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sng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highlight>
                            <a:srgbClr val="FFC7CE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work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stand-by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2024-2025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weeks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9123594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XTAX New Design in TCC2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Miguel Lino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progress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weeks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2181694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BA80 Power converters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Ivan Josifovic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progress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2024-mid25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months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6363810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BTV 230925 installation in TCC2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Nikos Charitonidis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progress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weeks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5493314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New Layout TCC2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Michael Lazzaroni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progress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month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2897390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BA80 Cooling Station Consolidation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Laurentiu Vlasceanu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stand-by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month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5196754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Overpressure system TDC2 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Jani/Serge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stand-by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month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5837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AE3ADC4-E5E8-2F78-41DD-84F19F46E9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369939"/>
              </p:ext>
            </p:extLst>
          </p:nvPr>
        </p:nvGraphicFramePr>
        <p:xfrm>
          <a:off x="6143146" y="3018740"/>
          <a:ext cx="5951299" cy="61125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445738">
                  <a:extLst>
                    <a:ext uri="{9D8B030D-6E8A-4147-A177-3AD203B41FA5}">
                      <a16:colId xmlns:a16="http://schemas.microsoft.com/office/drawing/2014/main" val="15125209"/>
                    </a:ext>
                  </a:extLst>
                </a:gridCol>
                <a:gridCol w="1267337">
                  <a:extLst>
                    <a:ext uri="{9D8B030D-6E8A-4147-A177-3AD203B41FA5}">
                      <a16:colId xmlns:a16="http://schemas.microsoft.com/office/drawing/2014/main" val="1677351569"/>
                    </a:ext>
                  </a:extLst>
                </a:gridCol>
                <a:gridCol w="1119110">
                  <a:extLst>
                    <a:ext uri="{9D8B030D-6E8A-4147-A177-3AD203B41FA5}">
                      <a16:colId xmlns:a16="http://schemas.microsoft.com/office/drawing/2014/main" val="4198761542"/>
                    </a:ext>
                  </a:extLst>
                </a:gridCol>
                <a:gridCol w="1119114">
                  <a:extLst>
                    <a:ext uri="{9D8B030D-6E8A-4147-A177-3AD203B41FA5}">
                      <a16:colId xmlns:a16="http://schemas.microsoft.com/office/drawing/2014/main" val="2197764402"/>
                    </a:ext>
                  </a:extLst>
                </a:gridCol>
              </a:tblGrid>
              <a:tr h="203445">
                <a:tc>
                  <a:txBody>
                    <a:bodyPr/>
                    <a:lstStyle/>
                    <a:p>
                      <a:r>
                        <a:rPr lang="en-US" sz="1050" dirty="0"/>
                        <a:t>NORH AREA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2024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2025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2026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203292"/>
                  </a:ext>
                </a:extLst>
              </a:tr>
              <a:tr h="359796">
                <a:tc>
                  <a:txBody>
                    <a:bodyPr/>
                    <a:lstStyle/>
                    <a:p>
                      <a:r>
                        <a:rPr lang="en-US" sz="1050" dirty="0"/>
                        <a:t>Total Integration study with ECR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~2 months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~5 months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07533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E1C092C6-D82B-EFC4-901A-F00A82D1B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243" y="3612155"/>
            <a:ext cx="3611571" cy="21094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6ECA9C2-6494-926B-EBE1-BBACE7974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1710" y="3704647"/>
            <a:ext cx="3482871" cy="20169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5EC847-D1A8-D761-D5F2-A34BFEEF9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5629" y="3799080"/>
            <a:ext cx="3556155" cy="19225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4613487-0FC8-BD67-2EF4-E694D8747B0F}"/>
              </a:ext>
            </a:extLst>
          </p:cNvPr>
          <p:cNvSpPr txBox="1"/>
          <p:nvPr/>
        </p:nvSpPr>
        <p:spPr>
          <a:xfrm>
            <a:off x="4382967" y="5808280"/>
            <a:ext cx="350161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New TCC2 Layout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3B4843-140B-329B-DF30-2D0EAD145818}"/>
              </a:ext>
            </a:extLst>
          </p:cNvPr>
          <p:cNvSpPr txBox="1"/>
          <p:nvPr/>
        </p:nvSpPr>
        <p:spPr>
          <a:xfrm>
            <a:off x="577756" y="5852205"/>
            <a:ext cx="3381058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BTV installation in TCC2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531784-21D7-AF86-6ECA-8163041060AB}"/>
              </a:ext>
            </a:extLst>
          </p:cNvPr>
          <p:cNvSpPr txBox="1"/>
          <p:nvPr/>
        </p:nvSpPr>
        <p:spPr>
          <a:xfrm>
            <a:off x="8437974" y="5804442"/>
            <a:ext cx="350161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XTAX new design in TCC2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44090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359A55-26D5-0333-4F05-A415C2C01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11737A-778F-3A94-DA68-9F49C90EA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C339FC-179F-40CE-A508-7193E0B50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EE29633-4609-78F1-EA3F-AB6D0521FADE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784012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Integration/ECRs North Area EHN1/EHN2/ALL – LS3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BAA448B-C313-26FF-A806-D2C263B5D1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596337"/>
              </p:ext>
            </p:extLst>
          </p:nvPr>
        </p:nvGraphicFramePr>
        <p:xfrm>
          <a:off x="252412" y="1075821"/>
          <a:ext cx="11687176" cy="3242893"/>
        </p:xfrm>
        <a:graphic>
          <a:graphicData uri="http://schemas.openxmlformats.org/drawingml/2006/table">
            <a:tbl>
              <a:tblPr/>
              <a:tblGrid>
                <a:gridCol w="927164">
                  <a:extLst>
                    <a:ext uri="{9D8B030D-6E8A-4147-A177-3AD203B41FA5}">
                      <a16:colId xmlns:a16="http://schemas.microsoft.com/office/drawing/2014/main" val="3814818305"/>
                    </a:ext>
                  </a:extLst>
                </a:gridCol>
                <a:gridCol w="3892045">
                  <a:extLst>
                    <a:ext uri="{9D8B030D-6E8A-4147-A177-3AD203B41FA5}">
                      <a16:colId xmlns:a16="http://schemas.microsoft.com/office/drawing/2014/main" val="3624760875"/>
                    </a:ext>
                  </a:extLst>
                </a:gridCol>
                <a:gridCol w="1282045">
                  <a:extLst>
                    <a:ext uri="{9D8B030D-6E8A-4147-A177-3AD203B41FA5}">
                      <a16:colId xmlns:a16="http://schemas.microsoft.com/office/drawing/2014/main" val="702269164"/>
                    </a:ext>
                  </a:extLst>
                </a:gridCol>
                <a:gridCol w="622169">
                  <a:extLst>
                    <a:ext uri="{9D8B030D-6E8A-4147-A177-3AD203B41FA5}">
                      <a16:colId xmlns:a16="http://schemas.microsoft.com/office/drawing/2014/main" val="2788131843"/>
                    </a:ext>
                  </a:extLst>
                </a:gridCol>
                <a:gridCol w="499621">
                  <a:extLst>
                    <a:ext uri="{9D8B030D-6E8A-4147-A177-3AD203B41FA5}">
                      <a16:colId xmlns:a16="http://schemas.microsoft.com/office/drawing/2014/main" val="879148961"/>
                    </a:ext>
                  </a:extLst>
                </a:gridCol>
                <a:gridCol w="801278">
                  <a:extLst>
                    <a:ext uri="{9D8B030D-6E8A-4147-A177-3AD203B41FA5}">
                      <a16:colId xmlns:a16="http://schemas.microsoft.com/office/drawing/2014/main" val="942079709"/>
                    </a:ext>
                  </a:extLst>
                </a:gridCol>
                <a:gridCol w="622169">
                  <a:extLst>
                    <a:ext uri="{9D8B030D-6E8A-4147-A177-3AD203B41FA5}">
                      <a16:colId xmlns:a16="http://schemas.microsoft.com/office/drawing/2014/main" val="3685434729"/>
                    </a:ext>
                  </a:extLst>
                </a:gridCol>
                <a:gridCol w="716437">
                  <a:extLst>
                    <a:ext uri="{9D8B030D-6E8A-4147-A177-3AD203B41FA5}">
                      <a16:colId xmlns:a16="http://schemas.microsoft.com/office/drawing/2014/main" val="724614934"/>
                    </a:ext>
                  </a:extLst>
                </a:gridCol>
                <a:gridCol w="817222">
                  <a:extLst>
                    <a:ext uri="{9D8B030D-6E8A-4147-A177-3AD203B41FA5}">
                      <a16:colId xmlns:a16="http://schemas.microsoft.com/office/drawing/2014/main" val="4281803433"/>
                    </a:ext>
                  </a:extLst>
                </a:gridCol>
                <a:gridCol w="753513">
                  <a:extLst>
                    <a:ext uri="{9D8B030D-6E8A-4147-A177-3AD203B41FA5}">
                      <a16:colId xmlns:a16="http://schemas.microsoft.com/office/drawing/2014/main" val="411610244"/>
                    </a:ext>
                  </a:extLst>
                </a:gridCol>
                <a:gridCol w="753513">
                  <a:extLst>
                    <a:ext uri="{9D8B030D-6E8A-4147-A177-3AD203B41FA5}">
                      <a16:colId xmlns:a16="http://schemas.microsoft.com/office/drawing/2014/main" val="2659759260"/>
                    </a:ext>
                  </a:extLst>
                </a:gridCol>
              </a:tblGrid>
              <a:tr h="3218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REQUESTOR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TITLE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AUTHOR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EDMS link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JIRA link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 STATUS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Integration Model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ICEA/EATM validation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Period for integration study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Duration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520573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Operation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Patch panel PPE211 EHN2/M2/BA82 and othe modifications to PPE211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Sylvain Girod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 started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Jan25-Dec25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weeks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9123594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Operation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Shielding Improvement for the High Intensity Hadron Operation of M2 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Dipanwita Banerjee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2868386</a:t>
                      </a:r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DOC-304</a:t>
                      </a:r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Eng. check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completed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2181694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Operation/users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ILC Beam Dump on the H4 beamline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Krystian Sidorowski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progress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272802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XCET gas control and gas panel upgrade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Giulia Romagnoli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 needed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7302980"/>
                  </a:ext>
                </a:extLst>
              </a:tr>
              <a:tr h="1475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XCET gas racks, N2 flushing and GHG gas lines installation 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David Jaillet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 started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Jan25-Jun25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months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1892735"/>
                  </a:ext>
                </a:extLst>
              </a:tr>
              <a:tr h="26210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highlight>
                          <a:srgbClr val="D6DCE4"/>
                        </a:highlight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9827661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REQUESTOR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TITLE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AUTHOR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EDMS link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JIRA link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ECR STATUS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Integration Model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ICEA/EATM validation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Period for integration study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Duration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286625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Fire doors </a:t>
                      </a:r>
                      <a:r>
                        <a:rPr lang="en-US" sz="1000" b="0" i="0" u="none" strike="noStrike" dirty="0" err="1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Doors</a:t>
                      </a:r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Adem Kaymak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progress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Partially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2024-2026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months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369598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XPBF Installation 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Inaki Ortega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progress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2024-2025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month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1598259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BIS/WIC implementation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Ivan/Richard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 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progress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2024-mid25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week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7865660"/>
                  </a:ext>
                </a:extLst>
              </a:tr>
              <a:tr h="1170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Pulsed/stable network renovation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Eva Cano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2483098"/>
                  </a:ext>
                </a:extLst>
              </a:tr>
              <a:tr h="11700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SCADA/UPS/AUG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Eva Cano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81390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NACONS</a:t>
                      </a:r>
                    </a:p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Dry risers , CAFS installation (2x TDC8,2x R-270 EHN1, 2x R-290 EHN1, 2x EHN2, 2x bottom of 911, 2x bottom of 912 2 x PA80), fire damper and duct modification</a:t>
                      </a:r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Jani Lehtinen/Miikka Leinonen</a:t>
                      </a:r>
                    </a:p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highlight>
                            <a:srgbClr val="D6DCE4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progress</a:t>
                      </a:r>
                    </a:p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Partially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2024-mid25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month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209212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853BD53-603C-62B5-3FAA-9EA735DE9C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348943"/>
              </p:ext>
            </p:extLst>
          </p:nvPr>
        </p:nvGraphicFramePr>
        <p:xfrm>
          <a:off x="6099383" y="4718525"/>
          <a:ext cx="5951299" cy="61125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445738">
                  <a:extLst>
                    <a:ext uri="{9D8B030D-6E8A-4147-A177-3AD203B41FA5}">
                      <a16:colId xmlns:a16="http://schemas.microsoft.com/office/drawing/2014/main" val="15125209"/>
                    </a:ext>
                  </a:extLst>
                </a:gridCol>
                <a:gridCol w="1267337">
                  <a:extLst>
                    <a:ext uri="{9D8B030D-6E8A-4147-A177-3AD203B41FA5}">
                      <a16:colId xmlns:a16="http://schemas.microsoft.com/office/drawing/2014/main" val="1677351569"/>
                    </a:ext>
                  </a:extLst>
                </a:gridCol>
                <a:gridCol w="1119110">
                  <a:extLst>
                    <a:ext uri="{9D8B030D-6E8A-4147-A177-3AD203B41FA5}">
                      <a16:colId xmlns:a16="http://schemas.microsoft.com/office/drawing/2014/main" val="4198761542"/>
                    </a:ext>
                  </a:extLst>
                </a:gridCol>
                <a:gridCol w="1119114">
                  <a:extLst>
                    <a:ext uri="{9D8B030D-6E8A-4147-A177-3AD203B41FA5}">
                      <a16:colId xmlns:a16="http://schemas.microsoft.com/office/drawing/2014/main" val="2197764402"/>
                    </a:ext>
                  </a:extLst>
                </a:gridCol>
              </a:tblGrid>
              <a:tr h="203445">
                <a:tc>
                  <a:txBody>
                    <a:bodyPr/>
                    <a:lstStyle/>
                    <a:p>
                      <a:r>
                        <a:rPr lang="en-US" sz="1050" dirty="0"/>
                        <a:t>NORH AREA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2024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2025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2026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203292"/>
                  </a:ext>
                </a:extLst>
              </a:tr>
              <a:tr h="359796">
                <a:tc>
                  <a:txBody>
                    <a:bodyPr/>
                    <a:lstStyle/>
                    <a:p>
                      <a:r>
                        <a:rPr lang="en-US" sz="1050" dirty="0"/>
                        <a:t>Total Integration study with ECR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~ 1 month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~ 4 months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~ 3 months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075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9667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C6DC4-9435-1FE0-630C-E9B7D0FE2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ECRs for Experimental Areas YETS24-25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59AFE2-87B9-F148-7792-66AF3E7FA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355E89-3D97-521D-B511-E9509F588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68146E-0589-8F54-2FB9-9AE3EB2FC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25D575-9BDA-985B-AF83-23F545BA78AE}"/>
              </a:ext>
            </a:extLst>
          </p:cNvPr>
          <p:cNvSpPr txBox="1"/>
          <p:nvPr/>
        </p:nvSpPr>
        <p:spPr>
          <a:xfrm>
            <a:off x="6811708" y="1473276"/>
            <a:ext cx="5039416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To do: </a:t>
            </a:r>
            <a:r>
              <a:rPr lang="en-US" sz="1200" dirty="0"/>
              <a:t>activity in need of ECR from planning/PLAN, </a:t>
            </a:r>
            <a:r>
              <a:rPr lang="en-US" sz="1200" dirty="0">
                <a:sym typeface="Wingdings" panose="05000000000000000000" pitchFamily="2" charset="2"/>
              </a:rPr>
              <a:t>author contacted, waiting for answer</a:t>
            </a:r>
            <a:endParaRPr lang="en-US" sz="1200" dirty="0"/>
          </a:p>
          <a:p>
            <a:pPr algn="l"/>
            <a:endParaRPr lang="en-US" sz="1200" dirty="0"/>
          </a:p>
          <a:p>
            <a:pPr algn="l"/>
            <a:r>
              <a:rPr lang="en-US" sz="1200" b="1" dirty="0"/>
              <a:t>In work: </a:t>
            </a:r>
            <a:r>
              <a:rPr lang="en-US" sz="1200" dirty="0"/>
              <a:t>draft version available/author is writing</a:t>
            </a:r>
          </a:p>
          <a:p>
            <a:pPr algn="l"/>
            <a:endParaRPr lang="en-US" sz="1200" dirty="0"/>
          </a:p>
          <a:p>
            <a:pPr algn="l"/>
            <a:r>
              <a:rPr lang="en-US" sz="1200" b="1" dirty="0"/>
              <a:t>TBC</a:t>
            </a:r>
            <a:r>
              <a:rPr lang="en-US" sz="1200" dirty="0"/>
              <a:t>: activities still do be confirmed with the responsible group</a:t>
            </a:r>
          </a:p>
          <a:p>
            <a:pPr algn="l"/>
            <a:endParaRPr lang="en-US" sz="1200" dirty="0"/>
          </a:p>
          <a:p>
            <a:pPr algn="l"/>
            <a:r>
              <a:rPr lang="en-US" sz="1200" b="1" dirty="0"/>
              <a:t>Engineering check</a:t>
            </a:r>
            <a:r>
              <a:rPr lang="en-US" sz="1200" dirty="0"/>
              <a:t>: document circulating for first round of comments</a:t>
            </a:r>
          </a:p>
          <a:p>
            <a:pPr algn="l"/>
            <a:endParaRPr lang="en-US" sz="1200" dirty="0"/>
          </a:p>
          <a:p>
            <a:pPr algn="l"/>
            <a:r>
              <a:rPr lang="en-US" sz="1200" b="1" dirty="0"/>
              <a:t>Under approval: </a:t>
            </a:r>
            <a:r>
              <a:rPr lang="en-US" sz="1200" dirty="0"/>
              <a:t>document circulating for final approval</a:t>
            </a:r>
          </a:p>
          <a:p>
            <a:pPr algn="l"/>
            <a:endParaRPr lang="en-US" sz="1200" dirty="0"/>
          </a:p>
          <a:p>
            <a:pPr algn="l"/>
            <a:r>
              <a:rPr lang="en-US" sz="1200" b="1" dirty="0"/>
              <a:t>Released: </a:t>
            </a:r>
            <a:r>
              <a:rPr lang="en-US" sz="1200" dirty="0"/>
              <a:t>document approved and presented to EATM/IEFC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CE72517-B98C-2B2C-75AC-EFD4819EFE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436832"/>
              </p:ext>
            </p:extLst>
          </p:nvPr>
        </p:nvGraphicFramePr>
        <p:xfrm>
          <a:off x="7672704" y="4248154"/>
          <a:ext cx="3021489" cy="1728889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891857">
                  <a:extLst>
                    <a:ext uri="{9D8B030D-6E8A-4147-A177-3AD203B41FA5}">
                      <a16:colId xmlns:a16="http://schemas.microsoft.com/office/drawing/2014/main" val="1529054258"/>
                    </a:ext>
                  </a:extLst>
                </a:gridCol>
                <a:gridCol w="436880">
                  <a:extLst>
                    <a:ext uri="{9D8B030D-6E8A-4147-A177-3AD203B41FA5}">
                      <a16:colId xmlns:a16="http://schemas.microsoft.com/office/drawing/2014/main" val="3027865896"/>
                    </a:ext>
                  </a:extLst>
                </a:gridCol>
                <a:gridCol w="477520">
                  <a:extLst>
                    <a:ext uri="{9D8B030D-6E8A-4147-A177-3AD203B41FA5}">
                      <a16:colId xmlns:a16="http://schemas.microsoft.com/office/drawing/2014/main" val="3165752379"/>
                    </a:ext>
                  </a:extLst>
                </a:gridCol>
                <a:gridCol w="450919">
                  <a:extLst>
                    <a:ext uri="{9D8B030D-6E8A-4147-A177-3AD203B41FA5}">
                      <a16:colId xmlns:a16="http://schemas.microsoft.com/office/drawing/2014/main" val="1999373816"/>
                    </a:ext>
                  </a:extLst>
                </a:gridCol>
                <a:gridCol w="764313">
                  <a:extLst>
                    <a:ext uri="{9D8B030D-6E8A-4147-A177-3AD203B41FA5}">
                      <a16:colId xmlns:a16="http://schemas.microsoft.com/office/drawing/2014/main" val="4141757362"/>
                    </a:ext>
                  </a:extLst>
                </a:gridCol>
              </a:tblGrid>
              <a:tr h="223664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ECR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ARR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SRR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3850611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North Area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583992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East Area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1833209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 </a:t>
                      </a:r>
                      <a:r>
                        <a:rPr lang="fr-FR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Complex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17739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HiRadMat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3723125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46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6302595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EFDA7A8E-F88D-2AD3-3D61-EB9787695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30" y="1281276"/>
            <a:ext cx="5749026" cy="465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2793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256CC9-C7DA-4B6A-7E2D-77C527DBB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82AA2E-3F52-D59C-C29C-097AEC18C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7CC284-78E5-1B5B-A921-74AE73DC9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C65F390-0018-98EE-2FDA-52126B4684DC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Integration/ECRs North Area M2– LS3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1852422-E34E-005A-8161-76BBF1B18E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880657"/>
              </p:ext>
            </p:extLst>
          </p:nvPr>
        </p:nvGraphicFramePr>
        <p:xfrm>
          <a:off x="252412" y="1075821"/>
          <a:ext cx="11687176" cy="940612"/>
        </p:xfrm>
        <a:graphic>
          <a:graphicData uri="http://schemas.openxmlformats.org/drawingml/2006/table">
            <a:tbl>
              <a:tblPr/>
              <a:tblGrid>
                <a:gridCol w="709122">
                  <a:extLst>
                    <a:ext uri="{9D8B030D-6E8A-4147-A177-3AD203B41FA5}">
                      <a16:colId xmlns:a16="http://schemas.microsoft.com/office/drawing/2014/main" val="3814818305"/>
                    </a:ext>
                  </a:extLst>
                </a:gridCol>
                <a:gridCol w="4110087">
                  <a:extLst>
                    <a:ext uri="{9D8B030D-6E8A-4147-A177-3AD203B41FA5}">
                      <a16:colId xmlns:a16="http://schemas.microsoft.com/office/drawing/2014/main" val="3624760875"/>
                    </a:ext>
                  </a:extLst>
                </a:gridCol>
                <a:gridCol w="1282045">
                  <a:extLst>
                    <a:ext uri="{9D8B030D-6E8A-4147-A177-3AD203B41FA5}">
                      <a16:colId xmlns:a16="http://schemas.microsoft.com/office/drawing/2014/main" val="702269164"/>
                    </a:ext>
                  </a:extLst>
                </a:gridCol>
                <a:gridCol w="622169">
                  <a:extLst>
                    <a:ext uri="{9D8B030D-6E8A-4147-A177-3AD203B41FA5}">
                      <a16:colId xmlns:a16="http://schemas.microsoft.com/office/drawing/2014/main" val="2788131843"/>
                    </a:ext>
                  </a:extLst>
                </a:gridCol>
                <a:gridCol w="499621">
                  <a:extLst>
                    <a:ext uri="{9D8B030D-6E8A-4147-A177-3AD203B41FA5}">
                      <a16:colId xmlns:a16="http://schemas.microsoft.com/office/drawing/2014/main" val="879148961"/>
                    </a:ext>
                  </a:extLst>
                </a:gridCol>
                <a:gridCol w="801278">
                  <a:extLst>
                    <a:ext uri="{9D8B030D-6E8A-4147-A177-3AD203B41FA5}">
                      <a16:colId xmlns:a16="http://schemas.microsoft.com/office/drawing/2014/main" val="942079709"/>
                    </a:ext>
                  </a:extLst>
                </a:gridCol>
                <a:gridCol w="622169">
                  <a:extLst>
                    <a:ext uri="{9D8B030D-6E8A-4147-A177-3AD203B41FA5}">
                      <a16:colId xmlns:a16="http://schemas.microsoft.com/office/drawing/2014/main" val="3685434729"/>
                    </a:ext>
                  </a:extLst>
                </a:gridCol>
                <a:gridCol w="716437">
                  <a:extLst>
                    <a:ext uri="{9D8B030D-6E8A-4147-A177-3AD203B41FA5}">
                      <a16:colId xmlns:a16="http://schemas.microsoft.com/office/drawing/2014/main" val="724614934"/>
                    </a:ext>
                  </a:extLst>
                </a:gridCol>
                <a:gridCol w="817222">
                  <a:extLst>
                    <a:ext uri="{9D8B030D-6E8A-4147-A177-3AD203B41FA5}">
                      <a16:colId xmlns:a16="http://schemas.microsoft.com/office/drawing/2014/main" val="4281803433"/>
                    </a:ext>
                  </a:extLst>
                </a:gridCol>
                <a:gridCol w="753513">
                  <a:extLst>
                    <a:ext uri="{9D8B030D-6E8A-4147-A177-3AD203B41FA5}">
                      <a16:colId xmlns:a16="http://schemas.microsoft.com/office/drawing/2014/main" val="411610244"/>
                    </a:ext>
                  </a:extLst>
                </a:gridCol>
                <a:gridCol w="753513">
                  <a:extLst>
                    <a:ext uri="{9D8B030D-6E8A-4147-A177-3AD203B41FA5}">
                      <a16:colId xmlns:a16="http://schemas.microsoft.com/office/drawing/2014/main" val="2659759260"/>
                    </a:ext>
                  </a:extLst>
                </a:gridCol>
              </a:tblGrid>
              <a:tr h="3218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REQUESTOR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TITLE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AUTHOR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 link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JIRA link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 STATUS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Model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ICEA/EATM validation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Period for integration study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520573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Replacement and installation of XCSV on M2 instead of XCBV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Giulia Romagnoli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222B35"/>
                          </a:solidFill>
                          <a:effectLst/>
                          <a:latin typeface="Segoe UI" panose="020B0502040204020203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Jan25-Dec25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weeks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1801226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Consolidation of  XCM collimators in M2 beamline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Giulia Romagnoli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222B35"/>
                          </a:solidFill>
                          <a:effectLst/>
                          <a:latin typeface="Segoe UI" panose="020B0502040204020203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Jan25-Dec25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months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7052881"/>
                  </a:ext>
                </a:extLst>
              </a:tr>
              <a:tr h="12186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M2 Vacuum Upgrade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Giulia Romagnoli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222B35"/>
                          </a:solidFill>
                          <a:effectLst/>
                          <a:latin typeface="Segoe UI" panose="020B0502040204020203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started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Jan25-Dec25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months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228662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3FECEB4-F216-E739-475A-7E14FC904F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996520"/>
              </p:ext>
            </p:extLst>
          </p:nvPr>
        </p:nvGraphicFramePr>
        <p:xfrm>
          <a:off x="6133566" y="2402616"/>
          <a:ext cx="5951299" cy="61125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445738">
                  <a:extLst>
                    <a:ext uri="{9D8B030D-6E8A-4147-A177-3AD203B41FA5}">
                      <a16:colId xmlns:a16="http://schemas.microsoft.com/office/drawing/2014/main" val="15125209"/>
                    </a:ext>
                  </a:extLst>
                </a:gridCol>
                <a:gridCol w="1267337">
                  <a:extLst>
                    <a:ext uri="{9D8B030D-6E8A-4147-A177-3AD203B41FA5}">
                      <a16:colId xmlns:a16="http://schemas.microsoft.com/office/drawing/2014/main" val="1677351569"/>
                    </a:ext>
                  </a:extLst>
                </a:gridCol>
                <a:gridCol w="1119110">
                  <a:extLst>
                    <a:ext uri="{9D8B030D-6E8A-4147-A177-3AD203B41FA5}">
                      <a16:colId xmlns:a16="http://schemas.microsoft.com/office/drawing/2014/main" val="4198761542"/>
                    </a:ext>
                  </a:extLst>
                </a:gridCol>
                <a:gridCol w="1119114">
                  <a:extLst>
                    <a:ext uri="{9D8B030D-6E8A-4147-A177-3AD203B41FA5}">
                      <a16:colId xmlns:a16="http://schemas.microsoft.com/office/drawing/2014/main" val="2197764402"/>
                    </a:ext>
                  </a:extLst>
                </a:gridCol>
              </a:tblGrid>
              <a:tr h="203445">
                <a:tc>
                  <a:txBody>
                    <a:bodyPr/>
                    <a:lstStyle/>
                    <a:p>
                      <a:r>
                        <a:rPr lang="en-US" sz="1050" dirty="0"/>
                        <a:t>NORH AREA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2024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2025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2026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203292"/>
                  </a:ext>
                </a:extLst>
              </a:tr>
              <a:tr h="359796">
                <a:tc>
                  <a:txBody>
                    <a:bodyPr/>
                    <a:lstStyle/>
                    <a:p>
                      <a:r>
                        <a:rPr lang="en-US" sz="1050" dirty="0"/>
                        <a:t>Total Integration study with ECR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~12 months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07533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914DC7D9-AE38-1C17-4AC2-2AAE53270F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75" y="2778493"/>
            <a:ext cx="3580486" cy="2032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5B92FF-3623-5EE2-3AD4-FB9768F5C7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3951" y="3478907"/>
            <a:ext cx="3479538" cy="17206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12051D-6510-F900-6B8F-69378FBBA9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0799" y="3799374"/>
            <a:ext cx="3912530" cy="1951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627CD85-0EFB-1DB1-777A-0ECCA9CF700E}"/>
              </a:ext>
            </a:extLst>
          </p:cNvPr>
          <p:cNvSpPr txBox="1"/>
          <p:nvPr/>
        </p:nvSpPr>
        <p:spPr>
          <a:xfrm>
            <a:off x="4483379" y="5946779"/>
            <a:ext cx="5365844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Engineering specifications for M2 vacuum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3382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B515AD-946F-B451-F05E-9DC15CB22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95C015-5BD6-1080-0FE5-E62D972B1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EEA226-2AA9-D71B-FCCB-10146F82A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76D1750-C81B-FEBE-F4B8-A1E83372FE6A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Integration/ECRs North Area (HI)ECN3 – LS3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88263BB-1D17-6DBF-6025-ED4D8A3FF0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502405"/>
              </p:ext>
            </p:extLst>
          </p:nvPr>
        </p:nvGraphicFramePr>
        <p:xfrm>
          <a:off x="255588" y="1155775"/>
          <a:ext cx="11612758" cy="2259598"/>
        </p:xfrm>
        <a:graphic>
          <a:graphicData uri="http://schemas.openxmlformats.org/drawingml/2006/table">
            <a:tbl>
              <a:tblPr/>
              <a:tblGrid>
                <a:gridCol w="800214">
                  <a:extLst>
                    <a:ext uri="{9D8B030D-6E8A-4147-A177-3AD203B41FA5}">
                      <a16:colId xmlns:a16="http://schemas.microsoft.com/office/drawing/2014/main" val="3973311457"/>
                    </a:ext>
                  </a:extLst>
                </a:gridCol>
                <a:gridCol w="1018095">
                  <a:extLst>
                    <a:ext uri="{9D8B030D-6E8A-4147-A177-3AD203B41FA5}">
                      <a16:colId xmlns:a16="http://schemas.microsoft.com/office/drawing/2014/main" val="86830277"/>
                    </a:ext>
                  </a:extLst>
                </a:gridCol>
                <a:gridCol w="2479249">
                  <a:extLst>
                    <a:ext uri="{9D8B030D-6E8A-4147-A177-3AD203B41FA5}">
                      <a16:colId xmlns:a16="http://schemas.microsoft.com/office/drawing/2014/main" val="1140486356"/>
                    </a:ext>
                  </a:extLst>
                </a:gridCol>
                <a:gridCol w="1489435">
                  <a:extLst>
                    <a:ext uri="{9D8B030D-6E8A-4147-A177-3AD203B41FA5}">
                      <a16:colId xmlns:a16="http://schemas.microsoft.com/office/drawing/2014/main" val="2885217895"/>
                    </a:ext>
                  </a:extLst>
                </a:gridCol>
                <a:gridCol w="443060">
                  <a:extLst>
                    <a:ext uri="{9D8B030D-6E8A-4147-A177-3AD203B41FA5}">
                      <a16:colId xmlns:a16="http://schemas.microsoft.com/office/drawing/2014/main" val="1095422451"/>
                    </a:ext>
                  </a:extLst>
                </a:gridCol>
                <a:gridCol w="652119">
                  <a:extLst>
                    <a:ext uri="{9D8B030D-6E8A-4147-A177-3AD203B41FA5}">
                      <a16:colId xmlns:a16="http://schemas.microsoft.com/office/drawing/2014/main" val="3753871710"/>
                    </a:ext>
                  </a:extLst>
                </a:gridCol>
                <a:gridCol w="661582">
                  <a:extLst>
                    <a:ext uri="{9D8B030D-6E8A-4147-A177-3AD203B41FA5}">
                      <a16:colId xmlns:a16="http://schemas.microsoft.com/office/drawing/2014/main" val="2351558466"/>
                    </a:ext>
                  </a:extLst>
                </a:gridCol>
                <a:gridCol w="678546">
                  <a:extLst>
                    <a:ext uri="{9D8B030D-6E8A-4147-A177-3AD203B41FA5}">
                      <a16:colId xmlns:a16="http://schemas.microsoft.com/office/drawing/2014/main" val="724627952"/>
                    </a:ext>
                  </a:extLst>
                </a:gridCol>
                <a:gridCol w="661582">
                  <a:extLst>
                    <a:ext uri="{9D8B030D-6E8A-4147-A177-3AD203B41FA5}">
                      <a16:colId xmlns:a16="http://schemas.microsoft.com/office/drawing/2014/main" val="2372380116"/>
                    </a:ext>
                  </a:extLst>
                </a:gridCol>
                <a:gridCol w="751953">
                  <a:extLst>
                    <a:ext uri="{9D8B030D-6E8A-4147-A177-3AD203B41FA5}">
                      <a16:colId xmlns:a16="http://schemas.microsoft.com/office/drawing/2014/main" val="959884530"/>
                    </a:ext>
                  </a:extLst>
                </a:gridCol>
                <a:gridCol w="681475">
                  <a:extLst>
                    <a:ext uri="{9D8B030D-6E8A-4147-A177-3AD203B41FA5}">
                      <a16:colId xmlns:a16="http://schemas.microsoft.com/office/drawing/2014/main" val="1873809329"/>
                    </a:ext>
                  </a:extLst>
                </a:gridCol>
                <a:gridCol w="644618">
                  <a:extLst>
                    <a:ext uri="{9D8B030D-6E8A-4147-A177-3AD203B41FA5}">
                      <a16:colId xmlns:a16="http://schemas.microsoft.com/office/drawing/2014/main" val="1302535555"/>
                    </a:ext>
                  </a:extLst>
                </a:gridCol>
                <a:gridCol w="650830">
                  <a:extLst>
                    <a:ext uri="{9D8B030D-6E8A-4147-A177-3AD203B41FA5}">
                      <a16:colId xmlns:a16="http://schemas.microsoft.com/office/drawing/2014/main" val="3090483519"/>
                    </a:ext>
                  </a:extLst>
                </a:gridCol>
              </a:tblGrid>
              <a:tr h="31638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REQUESTOR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ZONE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TITLE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AUTHOR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TYPE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EDMS link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JIRA link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 STATUS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Integration Model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1" i="0" u="none" strike="noStrike" kern="120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ICEA/EATM validation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Period for integration study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Duration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0661258"/>
                  </a:ext>
                </a:extLst>
              </a:tr>
              <a:tr h="14416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HI-ECN3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North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Service trench rerouting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Fernando Pedrosa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progress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weeks?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185892"/>
                  </a:ext>
                </a:extLst>
              </a:tr>
              <a:tr h="14416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HI-ECN3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North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P42 Dump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Rui Franqueira Ximenes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progress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weeks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3796394"/>
                  </a:ext>
                </a:extLst>
              </a:tr>
              <a:tr h="14416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HI-ECN3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North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XTAX, VXSS and magnets change for P4 line 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Laurence Nevay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progress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2024-2025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month ?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4390485"/>
                  </a:ext>
                </a:extLst>
              </a:tr>
              <a:tr h="144166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HI-ECN3</a:t>
                      </a:r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North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P42 Beam instrumentation re-installation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Laurence Nevay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 started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2024-2025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weeks?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1683811"/>
                  </a:ext>
                </a:extLst>
              </a:tr>
              <a:tr h="144166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HI-ECN3</a:t>
                      </a:r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North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P42 XTCX/XCHV removal 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Giulia Romagnoli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 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 needed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6148836"/>
                  </a:ext>
                </a:extLst>
              </a:tr>
              <a:tr h="144166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HI-ECN3</a:t>
                      </a:r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North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NA62 Dimountling 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Hans Danielsson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 started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months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598658"/>
                  </a:ext>
                </a:extLst>
              </a:tr>
              <a:tr h="212868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NACONS</a:t>
                      </a:r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North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Fire Detection ECN3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Rachid Haddad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3126099</a:t>
                      </a:r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EADOC-471</a:t>
                      </a:r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highlight>
                            <a:srgbClr val="FFC7CE"/>
                          </a:highligh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work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stand-by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months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5410580"/>
                  </a:ext>
                </a:extLst>
              </a:tr>
              <a:tr h="144166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HI-ECN3</a:t>
                      </a:r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North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Installation beam stopper P4 line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Rui Franqueira Ximenes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TBC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424883"/>
                  </a:ext>
                </a:extLst>
              </a:tr>
              <a:tr h="144166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HI-ECN3</a:t>
                      </a:r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North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Installation new BLM system for K12 TDC2, for ECN3 (part 2) TT83, TT85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Christos Zamantzas</a:t>
                      </a:r>
                    </a:p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ECR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 started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Start sept-24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month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5421840"/>
                  </a:ext>
                </a:extLst>
              </a:tr>
              <a:tr h="14416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NACONS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North Area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Fire door 11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Adem Kaymak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sng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chemeClr val="tx2"/>
                        </a:solidFill>
                        <a:effectLst/>
                        <a:highlight>
                          <a:srgbClr val="D6DCE4"/>
                        </a:highlight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 do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YES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stand-by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2025-2026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week</a:t>
                      </a:r>
                    </a:p>
                  </a:txBody>
                  <a:tcPr marL="6553" marR="6553" marT="6553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724498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489D0AA2-AAE4-C9F4-1E54-0BB432D75B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995" y="3722527"/>
            <a:ext cx="3700365" cy="20975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941D14-A264-5C2D-F480-A7CBBC858A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3009" y="3978659"/>
            <a:ext cx="3490751" cy="1949823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A9CB6AE-ADDA-AFFF-0E1A-DF7F01396C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239440"/>
              </p:ext>
            </p:extLst>
          </p:nvPr>
        </p:nvGraphicFramePr>
        <p:xfrm>
          <a:off x="8493760" y="3608559"/>
          <a:ext cx="3526446" cy="6629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175482">
                  <a:extLst>
                    <a:ext uri="{9D8B030D-6E8A-4147-A177-3AD203B41FA5}">
                      <a16:colId xmlns:a16="http://schemas.microsoft.com/office/drawing/2014/main" val="15125209"/>
                    </a:ext>
                  </a:extLst>
                </a:gridCol>
                <a:gridCol w="1175482">
                  <a:extLst>
                    <a:ext uri="{9D8B030D-6E8A-4147-A177-3AD203B41FA5}">
                      <a16:colId xmlns:a16="http://schemas.microsoft.com/office/drawing/2014/main" val="1677351569"/>
                    </a:ext>
                  </a:extLst>
                </a:gridCol>
                <a:gridCol w="1175482">
                  <a:extLst>
                    <a:ext uri="{9D8B030D-6E8A-4147-A177-3AD203B41FA5}">
                      <a16:colId xmlns:a16="http://schemas.microsoft.com/office/drawing/2014/main" val="4198761542"/>
                    </a:ext>
                  </a:extLst>
                </a:gridCol>
              </a:tblGrid>
              <a:tr h="204875">
                <a:tc>
                  <a:txBody>
                    <a:bodyPr/>
                    <a:lstStyle/>
                    <a:p>
                      <a:r>
                        <a:rPr lang="en-US" sz="1050" dirty="0"/>
                        <a:t>HIECN3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2024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2025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203292"/>
                  </a:ext>
                </a:extLst>
              </a:tr>
              <a:tr h="362326">
                <a:tc>
                  <a:txBody>
                    <a:bodyPr/>
                    <a:lstStyle/>
                    <a:p>
                      <a:r>
                        <a:rPr lang="en-US" sz="1050" dirty="0"/>
                        <a:t>Total Integration study with ECR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~2 months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~6 months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0753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00E641C-0A2B-CD3A-019F-09813333267D}"/>
              </a:ext>
            </a:extLst>
          </p:cNvPr>
          <p:cNvSpPr txBox="1"/>
          <p:nvPr/>
        </p:nvSpPr>
        <p:spPr>
          <a:xfrm>
            <a:off x="1220788" y="5911858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P42 dump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524C2C-4FFE-EEA3-360C-9828E0858DE0}"/>
              </a:ext>
            </a:extLst>
          </p:cNvPr>
          <p:cNvSpPr txBox="1"/>
          <p:nvPr/>
        </p:nvSpPr>
        <p:spPr>
          <a:xfrm>
            <a:off x="5193982" y="5923811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Fire detection ECN3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1578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AD0EEF-F742-C5A7-7A62-D34D97D23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609269-71C2-E992-2615-A6DE794ED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EB5361-ADCA-79EA-E44F-4A1243AF9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70B4E06-8BD6-C374-A73B-6CB8B749BFE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Conclusions - Integration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A67539-D08A-F0A3-B0C0-C249C4CA123F}"/>
              </a:ext>
            </a:extLst>
          </p:cNvPr>
          <p:cNvSpPr txBox="1"/>
          <p:nvPr/>
        </p:nvSpPr>
        <p:spPr>
          <a:xfrm>
            <a:off x="298566" y="3657298"/>
            <a:ext cx="10267649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Follow-up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ECR </a:t>
            </a:r>
            <a:r>
              <a:rPr lang="en-US" dirty="0">
                <a:sym typeface="Wingdings" panose="05000000000000000000" pitchFamily="2" charset="2"/>
              </a:rPr>
              <a:t> EATM, IEFC, coordination meeting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Integration</a:t>
            </a:r>
            <a:r>
              <a:rPr lang="en-US" dirty="0">
                <a:sym typeface="Wingdings" panose="05000000000000000000" pitchFamily="2" charset="2"/>
                <a:hlinkClick r:id="rId2"/>
              </a:rPr>
              <a:t> ICEA</a:t>
            </a:r>
            <a:r>
              <a:rPr lang="en-US" dirty="0">
                <a:sym typeface="Wingdings" panose="05000000000000000000" pitchFamily="2" charset="2"/>
              </a:rPr>
              <a:t>, ICL, </a:t>
            </a:r>
            <a:r>
              <a:rPr lang="en-US" dirty="0">
                <a:sym typeface="Wingdings" panose="05000000000000000000" pitchFamily="2" charset="2"/>
                <a:hlinkClick r:id="rId3"/>
              </a:rPr>
              <a:t>EATM</a:t>
            </a:r>
            <a:endParaRPr lang="en-US" dirty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NACONS project (TCC, project boards, WPs meetings, </a:t>
            </a:r>
            <a:r>
              <a:rPr lang="en-US" dirty="0" err="1">
                <a:sym typeface="Wingdings" panose="05000000000000000000" pitchFamily="2" charset="2"/>
              </a:rPr>
              <a:t>etc</a:t>
            </a:r>
            <a:r>
              <a:rPr lang="en-US" dirty="0">
                <a:sym typeface="Wingdings" panose="05000000000000000000" pitchFamily="2" charset="2"/>
              </a:rPr>
              <a:t>…) + HI-ECN3 Project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Tools  </a:t>
            </a:r>
            <a:r>
              <a:rPr lang="en-US" dirty="0">
                <a:sym typeface="Wingdings" panose="05000000000000000000" pitchFamily="2" charset="2"/>
                <a:hlinkClick r:id="rId4"/>
              </a:rPr>
              <a:t>JIRA-KANBAN</a:t>
            </a:r>
            <a:r>
              <a:rPr lang="en-US" dirty="0">
                <a:sym typeface="Wingdings" panose="05000000000000000000" pitchFamily="2" charset="2"/>
              </a:rPr>
              <a:t>, EVM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Activities inventory: PLAN, IMPACT, Meetings (SBA, EATM…)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2024, 25 &amp; 26 Integration studies (listed above) duration compatible with the current workforce (Design offices, Origins, STAFF) and the others design works of BE-EA design office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FC838C54-01F8-816F-01C3-C145FF4E5DC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9242158"/>
              </p:ext>
            </p:extLst>
          </p:nvPr>
        </p:nvGraphicFramePr>
        <p:xfrm>
          <a:off x="5769276" y="140750"/>
          <a:ext cx="7216648" cy="3088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A4EECB88-1CB1-3D0D-C8D7-6EA574A2464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0886" y="1143211"/>
            <a:ext cx="3007535" cy="20574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100E90-C404-ED83-8BEB-9D93AD43DA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72449" y="1143210"/>
            <a:ext cx="3323639" cy="205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2770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3D9916-809B-423E-5982-886778412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E94557-663C-70C1-5353-6A7E58147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112E4D-3919-0505-2FF7-B1EF9BF59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FA04FAF-D8D2-76E5-CF7F-5B097C0820CA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Conclusions ECRs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E1E74F-9A56-9F61-F3DC-0954BD8B33C8}"/>
              </a:ext>
            </a:extLst>
          </p:cNvPr>
          <p:cNvSpPr txBox="1"/>
          <p:nvPr/>
        </p:nvSpPr>
        <p:spPr>
          <a:xfrm>
            <a:off x="344905" y="5083827"/>
            <a:ext cx="10762641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Discussion with groups and authors on going….to finalized the “to do”, “TBC” and “in work”</a:t>
            </a:r>
          </a:p>
          <a:p>
            <a:pPr algn="l"/>
            <a:endParaRPr lang="en-US" dirty="0"/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Deadline for first circulation for YETS24/25 = </a:t>
            </a:r>
            <a:r>
              <a:rPr lang="en-US" b="1" u="sng" dirty="0">
                <a:solidFill>
                  <a:srgbClr val="FF0000"/>
                </a:solidFill>
                <a:sym typeface="Wingdings" panose="05000000000000000000" pitchFamily="2" charset="2"/>
              </a:rPr>
              <a:t>end of September 2024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Deadline for first circulation for LS3 = 17</a:t>
            </a:r>
            <a:r>
              <a:rPr lang="en-US" b="1" baseline="30000" dirty="0">
                <a:solidFill>
                  <a:srgbClr val="FF0000"/>
                </a:solidFill>
                <a:sym typeface="Wingdings" panose="05000000000000000000" pitchFamily="2" charset="2"/>
              </a:rPr>
              <a:t>th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November 2025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0DA854-5951-A1E8-A390-BF267A3B1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527" y="1278791"/>
            <a:ext cx="4512936" cy="36515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4C1BECC-C3ED-EB7B-16A0-A223D508D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3307" y="1246856"/>
            <a:ext cx="5292398" cy="275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0233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356B6A-244E-8EF2-2816-C70E64931536}"/>
              </a:ext>
            </a:extLst>
          </p:cNvPr>
          <p:cNvSpPr txBox="1"/>
          <p:nvPr/>
        </p:nvSpPr>
        <p:spPr>
          <a:xfrm>
            <a:off x="5273040" y="1584960"/>
            <a:ext cx="14705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THANK YOU!!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3AF8B8-27F3-CEB6-C21D-6A5F1125D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E9B92-ED65-2830-A050-1FC16ABE3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37FE9D-2650-5985-2938-D0EA4860E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3A992C16-B58C-BE59-2C82-29831C6149DC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Integration Studies Experimental Areas YETS24-25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484923-FC80-42A9-9771-42AD107DE842}"/>
              </a:ext>
            </a:extLst>
          </p:cNvPr>
          <p:cNvSpPr txBox="1"/>
          <p:nvPr/>
        </p:nvSpPr>
        <p:spPr>
          <a:xfrm>
            <a:off x="7172363" y="1312519"/>
            <a:ext cx="4211636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Not started: </a:t>
            </a:r>
            <a:r>
              <a:rPr lang="en-US" sz="1400" dirty="0"/>
              <a:t>activity needs an integration study, not yet started</a:t>
            </a:r>
          </a:p>
          <a:p>
            <a:pPr algn="l"/>
            <a:endParaRPr lang="en-US" sz="1400" dirty="0"/>
          </a:p>
          <a:p>
            <a:pPr algn="l"/>
            <a:r>
              <a:rPr lang="en-US" sz="1400" b="1" dirty="0"/>
              <a:t>In progress: </a:t>
            </a:r>
            <a:r>
              <a:rPr lang="en-US" sz="1400" dirty="0"/>
              <a:t>integration study started </a:t>
            </a:r>
          </a:p>
          <a:p>
            <a:pPr algn="l"/>
            <a:endParaRPr lang="en-US" sz="1400" dirty="0"/>
          </a:p>
          <a:p>
            <a:pPr algn="l"/>
            <a:r>
              <a:rPr lang="en-US" sz="1400" b="1" dirty="0"/>
              <a:t>Stand-by</a:t>
            </a:r>
            <a:r>
              <a:rPr lang="en-US" sz="1400" dirty="0"/>
              <a:t>: integration study started but in stand-by waiting for external inputs</a:t>
            </a:r>
          </a:p>
          <a:p>
            <a:pPr algn="l"/>
            <a:endParaRPr lang="en-US" sz="1400" dirty="0"/>
          </a:p>
          <a:p>
            <a:pPr algn="l"/>
            <a:r>
              <a:rPr lang="en-US" sz="1400" b="1" dirty="0"/>
              <a:t>Completed: </a:t>
            </a:r>
            <a:r>
              <a:rPr lang="en-US" sz="1400" dirty="0"/>
              <a:t>study completed and approved by ICEA* (where applicable)</a:t>
            </a:r>
          </a:p>
          <a:p>
            <a:pPr algn="l"/>
            <a:endParaRPr lang="en-US" sz="1400" dirty="0"/>
          </a:p>
          <a:p>
            <a:pPr algn="l"/>
            <a:endParaRPr lang="en-US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A8320C-35CF-E089-55AC-7C4F9F4D36F4}"/>
              </a:ext>
            </a:extLst>
          </p:cNvPr>
          <p:cNvSpPr txBox="1"/>
          <p:nvPr/>
        </p:nvSpPr>
        <p:spPr>
          <a:xfrm>
            <a:off x="8845852" y="5872480"/>
            <a:ext cx="305853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dirty="0"/>
              <a:t>*Integration Committee for Experimental Areas (ICEA)</a:t>
            </a:r>
          </a:p>
          <a:p>
            <a:pPr algn="l"/>
            <a:r>
              <a:rPr lang="en-US" sz="1000" dirty="0">
                <a:hlinkClick r:id="rId2"/>
              </a:rPr>
              <a:t>https://indico.cern.ch/category/14476/</a:t>
            </a:r>
            <a:r>
              <a:rPr lang="en-US" sz="1000" dirty="0"/>
              <a:t>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91DB9FA-2C73-BAF4-1B14-04FC5C50CD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505884"/>
              </p:ext>
            </p:extLst>
          </p:nvPr>
        </p:nvGraphicFramePr>
        <p:xfrm>
          <a:off x="7737968" y="3823244"/>
          <a:ext cx="3181856" cy="1728889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334006">
                  <a:extLst>
                    <a:ext uri="{9D8B030D-6E8A-4147-A177-3AD203B41FA5}">
                      <a16:colId xmlns:a16="http://schemas.microsoft.com/office/drawing/2014/main" val="1529054258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3027865896"/>
                    </a:ext>
                  </a:extLst>
                </a:gridCol>
              </a:tblGrid>
              <a:tr h="223664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Integration</a:t>
                      </a:r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Studies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3850611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North Area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583992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East Area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1833209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 </a:t>
                      </a:r>
                      <a:r>
                        <a:rPr lang="fr-FR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Complex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17739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HiRadMat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3723125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6302595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0A8119BF-26CE-8A08-BE33-D3D720EBCE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885" y="1197670"/>
            <a:ext cx="6523285" cy="4462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711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676F6E-77EA-BD0F-52F4-DADF586D3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DCCAC4-173A-F1B7-2EF9-7324A9CED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065E1E-18C9-CB9F-CCFD-06A4C3193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824156E-1BC6-D2FE-3AB7-97305DEABB69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ECRs and Integration East Area – YETS24-25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F9DDDB-CE4D-60EC-CE16-8A7F27E22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27" y="2858688"/>
            <a:ext cx="3851274" cy="19445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36282F-8553-0C79-E99B-0EE6E18A2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627" y="4547937"/>
            <a:ext cx="2770089" cy="15581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44C1BD-E9E8-FC80-5176-15EA5EB4EB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4850" y="2919141"/>
            <a:ext cx="3832860" cy="2285239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48E5C08-10C8-4012-0FDC-125AF4C5ED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49254"/>
              </p:ext>
            </p:extLst>
          </p:nvPr>
        </p:nvGraphicFramePr>
        <p:xfrm>
          <a:off x="143970" y="1329284"/>
          <a:ext cx="11927713" cy="1303947"/>
        </p:xfrm>
        <a:graphic>
          <a:graphicData uri="http://schemas.openxmlformats.org/drawingml/2006/table">
            <a:tbl>
              <a:tblPr/>
              <a:tblGrid>
                <a:gridCol w="858441">
                  <a:extLst>
                    <a:ext uri="{9D8B030D-6E8A-4147-A177-3AD203B41FA5}">
                      <a16:colId xmlns:a16="http://schemas.microsoft.com/office/drawing/2014/main" val="3350442447"/>
                    </a:ext>
                  </a:extLst>
                </a:gridCol>
                <a:gridCol w="643271">
                  <a:extLst>
                    <a:ext uri="{9D8B030D-6E8A-4147-A177-3AD203B41FA5}">
                      <a16:colId xmlns:a16="http://schemas.microsoft.com/office/drawing/2014/main" val="2383609903"/>
                    </a:ext>
                  </a:extLst>
                </a:gridCol>
                <a:gridCol w="978240">
                  <a:extLst>
                    <a:ext uri="{9D8B030D-6E8A-4147-A177-3AD203B41FA5}">
                      <a16:colId xmlns:a16="http://schemas.microsoft.com/office/drawing/2014/main" val="301630799"/>
                    </a:ext>
                  </a:extLst>
                </a:gridCol>
                <a:gridCol w="2582264">
                  <a:extLst>
                    <a:ext uri="{9D8B030D-6E8A-4147-A177-3AD203B41FA5}">
                      <a16:colId xmlns:a16="http://schemas.microsoft.com/office/drawing/2014/main" val="1123954318"/>
                    </a:ext>
                  </a:extLst>
                </a:gridCol>
                <a:gridCol w="1491489">
                  <a:extLst>
                    <a:ext uri="{9D8B030D-6E8A-4147-A177-3AD203B41FA5}">
                      <a16:colId xmlns:a16="http://schemas.microsoft.com/office/drawing/2014/main" val="4058866147"/>
                    </a:ext>
                  </a:extLst>
                </a:gridCol>
                <a:gridCol w="696754">
                  <a:extLst>
                    <a:ext uri="{9D8B030D-6E8A-4147-A177-3AD203B41FA5}">
                      <a16:colId xmlns:a16="http://schemas.microsoft.com/office/drawing/2014/main" val="670503521"/>
                    </a:ext>
                  </a:extLst>
                </a:gridCol>
                <a:gridCol w="1611243">
                  <a:extLst>
                    <a:ext uri="{9D8B030D-6E8A-4147-A177-3AD203B41FA5}">
                      <a16:colId xmlns:a16="http://schemas.microsoft.com/office/drawing/2014/main" val="4030916690"/>
                    </a:ext>
                  </a:extLst>
                </a:gridCol>
                <a:gridCol w="721590">
                  <a:extLst>
                    <a:ext uri="{9D8B030D-6E8A-4147-A177-3AD203B41FA5}">
                      <a16:colId xmlns:a16="http://schemas.microsoft.com/office/drawing/2014/main" val="2664169798"/>
                    </a:ext>
                  </a:extLst>
                </a:gridCol>
                <a:gridCol w="889093">
                  <a:extLst>
                    <a:ext uri="{9D8B030D-6E8A-4147-A177-3AD203B41FA5}">
                      <a16:colId xmlns:a16="http://schemas.microsoft.com/office/drawing/2014/main" val="855289015"/>
                    </a:ext>
                  </a:extLst>
                </a:gridCol>
                <a:gridCol w="842952">
                  <a:extLst>
                    <a:ext uri="{9D8B030D-6E8A-4147-A177-3AD203B41FA5}">
                      <a16:colId xmlns:a16="http://schemas.microsoft.com/office/drawing/2014/main" val="1261470336"/>
                    </a:ext>
                  </a:extLst>
                </a:gridCol>
                <a:gridCol w="612376">
                  <a:extLst>
                    <a:ext uri="{9D8B030D-6E8A-4147-A177-3AD203B41FA5}">
                      <a16:colId xmlns:a16="http://schemas.microsoft.com/office/drawing/2014/main" val="1383668422"/>
                    </a:ext>
                  </a:extLst>
                </a:gridCol>
              </a:tblGrid>
              <a:tr h="2760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PERIOD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ZONE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REQUESTOR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TITLE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AUTHOR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TYPE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EDMS link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 STATUS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Model NEEDED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ICL/EATM validation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09206"/>
                  </a:ext>
                </a:extLst>
              </a:tr>
              <a:tr h="3308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YETS 24/25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East Area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Operation/users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Vacuum Chamber Installation in F61.MBXHD025 for CHIMERA/HEARTS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Dipanwita Banerjee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ECR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5"/>
                        </a:rPr>
                        <a:t>3138917 - PSZ-V-EC-0001</a:t>
                      </a:r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9C0006"/>
                          </a:solidFill>
                          <a:effectLst/>
                          <a:highlight>
                            <a:srgbClr val="FFC7CE"/>
                          </a:highlight>
                          <a:latin typeface="Segoe UI" panose="020B0502040204020203" pitchFamily="34" charset="0"/>
                        </a:rPr>
                        <a:t>In work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3919599"/>
                  </a:ext>
                </a:extLst>
              </a:tr>
              <a:tr h="3308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YETS 24/25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East Area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Operation/users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Low-energy Beams in the T10 Beamline of the East Area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Maarten Van Dijk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ECR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9C0006"/>
                          </a:solidFill>
                          <a:effectLst/>
                          <a:highlight>
                            <a:srgbClr val="FFC7CE"/>
                          </a:highlight>
                          <a:latin typeface="Segoe UI" panose="020B0502040204020203" pitchFamily="34" charset="0"/>
                        </a:rPr>
                        <a:t>In work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 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3121622"/>
                  </a:ext>
                </a:extLst>
              </a:tr>
              <a:tr h="3308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YETS 24/25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East Area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CHARM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Installation of Multi-Wire </a:t>
                      </a:r>
                      <a:r>
                        <a:rPr lang="fr-FR" sz="900" b="0" i="0" u="none" strike="noStrike" dirty="0" err="1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Proportional</a:t>
                      </a:r>
                      <a:r>
                        <a:rPr lang="fr-FR" sz="9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Chamber</a:t>
                      </a:r>
                      <a:r>
                        <a:rPr lang="fr-FR" sz="9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 (MWPC) in IRRAD Zone 1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Federico Ravotti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ECR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sng" strike="noStrike" dirty="0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6"/>
                        </a:rPr>
                        <a:t>3136064 - PSZ-B-EC-0006</a:t>
                      </a:r>
                      <a:endParaRPr lang="fr-FR" sz="900" b="0" i="0" u="sng" strike="noStrike" dirty="0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900" b="0" i="0" u="none" strike="noStrike" dirty="0">
                          <a:solidFill>
                            <a:srgbClr val="9C5700"/>
                          </a:solidFill>
                          <a:effectLst/>
                          <a:latin typeface="Segoe UI" panose="020B0502040204020203" pitchFamily="34" charset="0"/>
                        </a:rPr>
                        <a:t>Under </a:t>
                      </a:r>
                      <a:r>
                        <a:rPr lang="fr-FR" sz="900" b="0" i="0" u="none" strike="noStrike" dirty="0" err="1">
                          <a:solidFill>
                            <a:srgbClr val="9C5700"/>
                          </a:solidFill>
                          <a:effectLst/>
                          <a:latin typeface="Segoe UI" panose="020B0502040204020203" pitchFamily="34" charset="0"/>
                        </a:rPr>
                        <a:t>approval</a:t>
                      </a:r>
                      <a:r>
                        <a:rPr lang="fr-FR" sz="900" b="0" i="0" u="none" strike="noStrike" dirty="0">
                          <a:solidFill>
                            <a:srgbClr val="9C5700"/>
                          </a:solidFill>
                          <a:effectLst/>
                          <a:latin typeface="Segoe UI" panose="020B0502040204020203" pitchFamily="34" charset="0"/>
                        </a:rPr>
                        <a:t> 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chemeClr val="tx2"/>
                          </a:solidFill>
                          <a:effectLst/>
                          <a:latin typeface="Segoe UI" panose="020B0502040204020203" pitchFamily="34" charset="0"/>
                        </a:rPr>
                        <a:t>NO</a:t>
                      </a:r>
                      <a:endParaRPr lang="fr-FR" sz="900" b="0" i="0" u="none" strike="noStrike" dirty="0">
                        <a:solidFill>
                          <a:schemeClr val="tx2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219754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5D7A5122-E933-C2B1-C553-9D5C7E0E121D}"/>
              </a:ext>
            </a:extLst>
          </p:cNvPr>
          <p:cNvSpPr txBox="1"/>
          <p:nvPr/>
        </p:nvSpPr>
        <p:spPr>
          <a:xfrm>
            <a:off x="2262020" y="4819640"/>
            <a:ext cx="2895600" cy="5539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New vacuum chamber installation in F61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4D6A96-A368-1C82-5120-144AA84070C1}"/>
              </a:ext>
            </a:extLst>
          </p:cNvPr>
          <p:cNvSpPr txBox="1"/>
          <p:nvPr/>
        </p:nvSpPr>
        <p:spPr>
          <a:xfrm>
            <a:off x="5493542" y="5327024"/>
            <a:ext cx="3081680" cy="5539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Low-energy configuration in T10, East Area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0FC904D-9C73-520C-E6DE-1C7E14F476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64940" y="3882975"/>
            <a:ext cx="2947988" cy="149066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E522BA5-D388-66C0-7B69-907A47050C62}"/>
              </a:ext>
            </a:extLst>
          </p:cNvPr>
          <p:cNvSpPr txBox="1"/>
          <p:nvPr/>
        </p:nvSpPr>
        <p:spPr>
          <a:xfrm>
            <a:off x="9349287" y="5402709"/>
            <a:ext cx="2648086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New MWPC CHARM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0261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AA2BA4-5841-CF08-93AE-3CF79DF52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7A6F96-8B7E-9688-AFB4-65474DBDF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FF954-5C13-FD0B-1CA9-2EADE894A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21C01F0-CAC2-3241-905C-3FCF26F16F5B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ECRs and Integration AD Complex – YETS24-25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EA0359-FD1A-74E9-3E42-DE224E9B8B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6567" y="2110315"/>
            <a:ext cx="6811328" cy="3847621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0391E4E-5432-4E00-9924-A7CCAEF8CB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753712"/>
              </p:ext>
            </p:extLst>
          </p:nvPr>
        </p:nvGraphicFramePr>
        <p:xfrm>
          <a:off x="407987" y="1044573"/>
          <a:ext cx="11460860" cy="964646"/>
        </p:xfrm>
        <a:graphic>
          <a:graphicData uri="http://schemas.openxmlformats.org/drawingml/2006/table">
            <a:tbl>
              <a:tblPr/>
              <a:tblGrid>
                <a:gridCol w="752308">
                  <a:extLst>
                    <a:ext uri="{9D8B030D-6E8A-4147-A177-3AD203B41FA5}">
                      <a16:colId xmlns:a16="http://schemas.microsoft.com/office/drawing/2014/main" val="2987102129"/>
                    </a:ext>
                  </a:extLst>
                </a:gridCol>
                <a:gridCol w="442762">
                  <a:extLst>
                    <a:ext uri="{9D8B030D-6E8A-4147-A177-3AD203B41FA5}">
                      <a16:colId xmlns:a16="http://schemas.microsoft.com/office/drawing/2014/main" val="692368986"/>
                    </a:ext>
                  </a:extLst>
                </a:gridCol>
                <a:gridCol w="1102936">
                  <a:extLst>
                    <a:ext uri="{9D8B030D-6E8A-4147-A177-3AD203B41FA5}">
                      <a16:colId xmlns:a16="http://schemas.microsoft.com/office/drawing/2014/main" val="2364593483"/>
                    </a:ext>
                  </a:extLst>
                </a:gridCol>
                <a:gridCol w="3477222">
                  <a:extLst>
                    <a:ext uri="{9D8B030D-6E8A-4147-A177-3AD203B41FA5}">
                      <a16:colId xmlns:a16="http://schemas.microsoft.com/office/drawing/2014/main" val="3032143330"/>
                    </a:ext>
                  </a:extLst>
                </a:gridCol>
                <a:gridCol w="1245212">
                  <a:extLst>
                    <a:ext uri="{9D8B030D-6E8A-4147-A177-3AD203B41FA5}">
                      <a16:colId xmlns:a16="http://schemas.microsoft.com/office/drawing/2014/main" val="711223377"/>
                    </a:ext>
                  </a:extLst>
                </a:gridCol>
                <a:gridCol w="614483">
                  <a:extLst>
                    <a:ext uri="{9D8B030D-6E8A-4147-A177-3AD203B41FA5}">
                      <a16:colId xmlns:a16="http://schemas.microsoft.com/office/drawing/2014/main" val="1427062573"/>
                    </a:ext>
                  </a:extLst>
                </a:gridCol>
                <a:gridCol w="1307599">
                  <a:extLst>
                    <a:ext uri="{9D8B030D-6E8A-4147-A177-3AD203B41FA5}">
                      <a16:colId xmlns:a16="http://schemas.microsoft.com/office/drawing/2014/main" val="1387297733"/>
                    </a:ext>
                  </a:extLst>
                </a:gridCol>
                <a:gridCol w="896927">
                  <a:extLst>
                    <a:ext uri="{9D8B030D-6E8A-4147-A177-3AD203B41FA5}">
                      <a16:colId xmlns:a16="http://schemas.microsoft.com/office/drawing/2014/main" val="2096192596"/>
                    </a:ext>
                  </a:extLst>
                </a:gridCol>
                <a:gridCol w="885282">
                  <a:extLst>
                    <a:ext uri="{9D8B030D-6E8A-4147-A177-3AD203B41FA5}">
                      <a16:colId xmlns:a16="http://schemas.microsoft.com/office/drawing/2014/main" val="796046453"/>
                    </a:ext>
                  </a:extLst>
                </a:gridCol>
                <a:gridCol w="736129">
                  <a:extLst>
                    <a:ext uri="{9D8B030D-6E8A-4147-A177-3AD203B41FA5}">
                      <a16:colId xmlns:a16="http://schemas.microsoft.com/office/drawing/2014/main" val="999791236"/>
                    </a:ext>
                  </a:extLst>
                </a:gridCol>
              </a:tblGrid>
              <a:tr h="3076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DEBF7"/>
                          </a:highlight>
                          <a:latin typeface="Segoe UI" panose="020B0502040204020203" pitchFamily="34" charset="0"/>
                        </a:rPr>
                        <a:t>PERIOD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DEBF7"/>
                          </a:highlight>
                          <a:latin typeface="Segoe UI" panose="020B0502040204020203" pitchFamily="34" charset="0"/>
                        </a:rPr>
                        <a:t>ZONE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DEBF7"/>
                          </a:highlight>
                          <a:latin typeface="Segoe UI" panose="020B0502040204020203" pitchFamily="34" charset="0"/>
                        </a:rPr>
                        <a:t>Requestor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DEBF7"/>
                          </a:highlight>
                          <a:latin typeface="Segoe UI" panose="020B0502040204020203" pitchFamily="34" charset="0"/>
                        </a:rPr>
                        <a:t>TITLE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AUTHOR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TYPE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EDMS link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 STATUS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Model NEEDED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628719"/>
                  </a:ext>
                </a:extLst>
              </a:tr>
              <a:tr h="2800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YETS 24/25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AD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Operation/users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INSTALLATION OF “TELMAX”, A NEW TEST BEAM EXPERIMENTAL AREA AT AD/ELENA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Francois Butin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ECR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2975107 - AD-LJ-EC-0026</a:t>
                      </a:r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Segoe UI" panose="020B0502040204020203" pitchFamily="34" charset="0"/>
                        </a:rPr>
                        <a:t>Released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48866"/>
                  </a:ext>
                </a:extLst>
              </a:tr>
              <a:tr h="3271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YETS 24/25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AD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ADCONS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Power Converters for the Quadrupole Magnets DI.QDE6030, DI.QFO6040, DI.QDE6050 and DI.QFO6060 for AD injection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Jean-Marc Cravero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ECR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3076867 - AD-R-EC-0006</a:t>
                      </a:r>
                      <a:endParaRPr lang="fr-FR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 err="1">
                          <a:solidFill>
                            <a:srgbClr val="006100"/>
                          </a:solidFill>
                          <a:effectLst/>
                          <a:latin typeface="Segoe UI" panose="020B0502040204020203" pitchFamily="34" charset="0"/>
                        </a:rPr>
                        <a:t>Released</a:t>
                      </a:r>
                      <a:endParaRPr lang="fr-FR" sz="1100" b="0" i="0" u="none" strike="noStrike" dirty="0">
                        <a:solidFill>
                          <a:srgbClr val="0061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006100"/>
                          </a:solidFill>
                          <a:effectLst/>
                          <a:latin typeface="Segoe UI" panose="020B0502040204020203" pitchFamily="34" charset="0"/>
                        </a:rPr>
                        <a:t>NO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640672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6385F19-380E-DAEC-B4B2-FCD05DEE64C1}"/>
              </a:ext>
            </a:extLst>
          </p:cNvPr>
          <p:cNvSpPr txBox="1"/>
          <p:nvPr/>
        </p:nvSpPr>
        <p:spPr>
          <a:xfrm>
            <a:off x="5570437" y="5774873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Installation of TELMAX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8F7980-E790-C393-8F87-040A2CF8F5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87" y="2775787"/>
            <a:ext cx="3717328" cy="22166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C7B9E5D-4095-8998-82FE-D0348841F94C}"/>
              </a:ext>
            </a:extLst>
          </p:cNvPr>
          <p:cNvSpPr txBox="1"/>
          <p:nvPr/>
        </p:nvSpPr>
        <p:spPr>
          <a:xfrm>
            <a:off x="517174" y="5058857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fr-CH" dirty="0"/>
              <a:t>N</a:t>
            </a:r>
            <a:r>
              <a:rPr lang="en-US" dirty="0" err="1"/>
              <a:t>ew</a:t>
            </a:r>
            <a:r>
              <a:rPr lang="en-US" dirty="0"/>
              <a:t> Power Converter b.370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8875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1F74F-7B45-2153-6B5D-A04158D2E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F78795-87B4-DD97-9753-FBC3A3374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AF21ED-C32C-5127-60CA-0CA8D79EC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1740643-F14C-BFB7-0330-764F9B4FFB52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ECRs and Integration </a:t>
            </a:r>
            <a:r>
              <a:rPr lang="en-US" dirty="0" err="1"/>
              <a:t>HiRadMat</a:t>
            </a:r>
            <a:r>
              <a:rPr lang="en-US" dirty="0"/>
              <a:t>/TT61 – YETS24-25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5B7C5A-3729-0253-F210-EF3EFCCE31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00" y="3054998"/>
            <a:ext cx="4699000" cy="26333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558EC6-2B6F-C23F-675E-FA650D54F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775" y="2916498"/>
            <a:ext cx="5203825" cy="2874659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C46514C-13D3-2441-241A-F706C02CC8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396049"/>
              </p:ext>
            </p:extLst>
          </p:nvPr>
        </p:nvGraphicFramePr>
        <p:xfrm>
          <a:off x="275443" y="1370126"/>
          <a:ext cx="11371237" cy="1016852"/>
        </p:xfrm>
        <a:graphic>
          <a:graphicData uri="http://schemas.openxmlformats.org/drawingml/2006/table">
            <a:tbl>
              <a:tblPr/>
              <a:tblGrid>
                <a:gridCol w="781381">
                  <a:extLst>
                    <a:ext uri="{9D8B030D-6E8A-4147-A177-3AD203B41FA5}">
                      <a16:colId xmlns:a16="http://schemas.microsoft.com/office/drawing/2014/main" val="836534731"/>
                    </a:ext>
                  </a:extLst>
                </a:gridCol>
                <a:gridCol w="740345">
                  <a:extLst>
                    <a:ext uri="{9D8B030D-6E8A-4147-A177-3AD203B41FA5}">
                      <a16:colId xmlns:a16="http://schemas.microsoft.com/office/drawing/2014/main" val="556253693"/>
                    </a:ext>
                  </a:extLst>
                </a:gridCol>
                <a:gridCol w="1022844">
                  <a:extLst>
                    <a:ext uri="{9D8B030D-6E8A-4147-A177-3AD203B41FA5}">
                      <a16:colId xmlns:a16="http://schemas.microsoft.com/office/drawing/2014/main" val="1975816543"/>
                    </a:ext>
                  </a:extLst>
                </a:gridCol>
                <a:gridCol w="3185496">
                  <a:extLst>
                    <a:ext uri="{9D8B030D-6E8A-4147-A177-3AD203B41FA5}">
                      <a16:colId xmlns:a16="http://schemas.microsoft.com/office/drawing/2014/main" val="224787908"/>
                    </a:ext>
                  </a:extLst>
                </a:gridCol>
                <a:gridCol w="1315020">
                  <a:extLst>
                    <a:ext uri="{9D8B030D-6E8A-4147-A177-3AD203B41FA5}">
                      <a16:colId xmlns:a16="http://schemas.microsoft.com/office/drawing/2014/main" val="1149782086"/>
                    </a:ext>
                  </a:extLst>
                </a:gridCol>
                <a:gridCol w="530132">
                  <a:extLst>
                    <a:ext uri="{9D8B030D-6E8A-4147-A177-3AD203B41FA5}">
                      <a16:colId xmlns:a16="http://schemas.microsoft.com/office/drawing/2014/main" val="959485836"/>
                    </a:ext>
                  </a:extLst>
                </a:gridCol>
                <a:gridCol w="1297373">
                  <a:extLst>
                    <a:ext uri="{9D8B030D-6E8A-4147-A177-3AD203B41FA5}">
                      <a16:colId xmlns:a16="http://schemas.microsoft.com/office/drawing/2014/main" val="1128450419"/>
                    </a:ext>
                  </a:extLst>
                </a:gridCol>
                <a:gridCol w="712074">
                  <a:extLst>
                    <a:ext uri="{9D8B030D-6E8A-4147-A177-3AD203B41FA5}">
                      <a16:colId xmlns:a16="http://schemas.microsoft.com/office/drawing/2014/main" val="392482578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109410590"/>
                    </a:ext>
                  </a:extLst>
                </a:gridCol>
                <a:gridCol w="770572">
                  <a:extLst>
                    <a:ext uri="{9D8B030D-6E8A-4147-A177-3AD203B41FA5}">
                      <a16:colId xmlns:a16="http://schemas.microsoft.com/office/drawing/2014/main" val="2510985811"/>
                    </a:ext>
                  </a:extLst>
                </a:gridCol>
              </a:tblGrid>
              <a:tr h="2135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PERIOD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ZONE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PROJECT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TITLE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AUTHOR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TYPE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EDMS link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 STATUS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Model NEEDED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694359"/>
                  </a:ext>
                </a:extLst>
              </a:tr>
              <a:tr h="3180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YETS 24/25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HiRadMat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Einstein Telescope (ET) &amp; BST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TT61 MAGNET STORAGE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Cedric Halbert 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ECR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222B35"/>
                          </a:solidFill>
                          <a:effectLst/>
                          <a:highlight>
                            <a:srgbClr val="D6DCE4"/>
                          </a:highlight>
                          <a:latin typeface="Segoe UI" panose="020B0502040204020203" pitchFamily="34" charset="0"/>
                        </a:rPr>
                        <a:t>To do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9157856"/>
                  </a:ext>
                </a:extLst>
              </a:tr>
              <a:tr h="2414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YETS 24/25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HiRadMat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TT61 </a:t>
                      </a:r>
                      <a:r>
                        <a:rPr lang="fr-FR" sz="1000" b="0" i="0" u="none" strike="noStrike" dirty="0" err="1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decabling</a:t>
                      </a:r>
                      <a:r>
                        <a:rPr lang="fr-FR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EN-EL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ECR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i="0" u="none" strike="noStrike" dirty="0">
                          <a:solidFill>
                            <a:srgbClr val="222B35"/>
                          </a:solidFill>
                          <a:effectLst/>
                          <a:latin typeface="Segoe UI" panose="020B0502040204020203" pitchFamily="34" charset="0"/>
                        </a:rPr>
                        <a:t>To do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rgbClr val="222B35"/>
                          </a:solidFill>
                          <a:effectLst/>
                          <a:latin typeface="Segoe UI" panose="020B0502040204020203" pitchFamily="34" charset="0"/>
                        </a:rPr>
                        <a:t>NO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406869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E38DA59-DE2B-7754-07B4-5609957C37E1}"/>
              </a:ext>
            </a:extLst>
          </p:cNvPr>
          <p:cNvSpPr txBox="1"/>
          <p:nvPr/>
        </p:nvSpPr>
        <p:spPr>
          <a:xfrm>
            <a:off x="4513262" y="5929656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TT61 magnets storage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6281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56BDC1-E98B-E86C-5F91-138C4AEFB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6A949F-8431-0140-268E-75B7D2566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C39C6E-BD27-0DB3-C7B1-C8AFDAE7B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676EE8E-887B-0A7A-99BC-2404F1FA2DE5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ECRs for North Area YETS24-25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62632E-986A-5645-5E0E-97714E59E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1" y="1439335"/>
            <a:ext cx="5761219" cy="4389500"/>
          </a:xfrm>
          <a:prstGeom prst="rect">
            <a:avLst/>
          </a:prstGeom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A7694F7-DA44-603B-28A2-C63FE12B9F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803147"/>
              </p:ext>
            </p:extLst>
          </p:nvPr>
        </p:nvGraphicFramePr>
        <p:xfrm>
          <a:off x="7159357" y="3265625"/>
          <a:ext cx="3021489" cy="1728889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891857">
                  <a:extLst>
                    <a:ext uri="{9D8B030D-6E8A-4147-A177-3AD203B41FA5}">
                      <a16:colId xmlns:a16="http://schemas.microsoft.com/office/drawing/2014/main" val="1529054258"/>
                    </a:ext>
                  </a:extLst>
                </a:gridCol>
                <a:gridCol w="436880">
                  <a:extLst>
                    <a:ext uri="{9D8B030D-6E8A-4147-A177-3AD203B41FA5}">
                      <a16:colId xmlns:a16="http://schemas.microsoft.com/office/drawing/2014/main" val="3027865896"/>
                    </a:ext>
                  </a:extLst>
                </a:gridCol>
                <a:gridCol w="477520">
                  <a:extLst>
                    <a:ext uri="{9D8B030D-6E8A-4147-A177-3AD203B41FA5}">
                      <a16:colId xmlns:a16="http://schemas.microsoft.com/office/drawing/2014/main" val="3165752379"/>
                    </a:ext>
                  </a:extLst>
                </a:gridCol>
                <a:gridCol w="450919">
                  <a:extLst>
                    <a:ext uri="{9D8B030D-6E8A-4147-A177-3AD203B41FA5}">
                      <a16:colId xmlns:a16="http://schemas.microsoft.com/office/drawing/2014/main" val="1999373816"/>
                    </a:ext>
                  </a:extLst>
                </a:gridCol>
                <a:gridCol w="764313">
                  <a:extLst>
                    <a:ext uri="{9D8B030D-6E8A-4147-A177-3AD203B41FA5}">
                      <a16:colId xmlns:a16="http://schemas.microsoft.com/office/drawing/2014/main" val="4141757362"/>
                    </a:ext>
                  </a:extLst>
                </a:gridCol>
              </a:tblGrid>
              <a:tr h="223664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ECR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ARR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SRR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3850611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North Area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583992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East Area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1833209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 </a:t>
                      </a:r>
                      <a:r>
                        <a:rPr lang="fr-FR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Complex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17739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HiRadMat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3723125"/>
                  </a:ext>
                </a:extLst>
              </a:tr>
              <a:tr h="30104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fr-FR" sz="11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46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6302595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75FA9232-4E77-4559-DA64-546F96CD87B9}"/>
              </a:ext>
            </a:extLst>
          </p:cNvPr>
          <p:cNvSpPr/>
          <p:nvPr/>
        </p:nvSpPr>
        <p:spPr>
          <a:xfrm>
            <a:off x="7159356" y="3521154"/>
            <a:ext cx="3021489" cy="288922"/>
          </a:xfrm>
          <a:prstGeom prst="rect">
            <a:avLst/>
          </a:prstGeom>
          <a:solidFill>
            <a:srgbClr val="FFFF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21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FBEE3D-5433-7927-CBB6-0406A442F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BE7FEE-38DA-682E-5D96-B2857951D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E0441F-550A-4992-4299-BB5D51D20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E10939D-EB3E-03C2-9AEC-00BEDB36D2D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ARRs/SRR for North Area YETS24-25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56C744F-C7C6-7493-9D6D-C9F298849B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381760"/>
              </p:ext>
            </p:extLst>
          </p:nvPr>
        </p:nvGraphicFramePr>
        <p:xfrm>
          <a:off x="407987" y="1813460"/>
          <a:ext cx="11376024" cy="2213108"/>
        </p:xfrm>
        <a:graphic>
          <a:graphicData uri="http://schemas.openxmlformats.org/drawingml/2006/table">
            <a:tbl>
              <a:tblPr/>
              <a:tblGrid>
                <a:gridCol w="4062413">
                  <a:extLst>
                    <a:ext uri="{9D8B030D-6E8A-4147-A177-3AD203B41FA5}">
                      <a16:colId xmlns:a16="http://schemas.microsoft.com/office/drawing/2014/main" val="3996744868"/>
                    </a:ext>
                  </a:extLst>
                </a:gridCol>
                <a:gridCol w="1300570">
                  <a:extLst>
                    <a:ext uri="{9D8B030D-6E8A-4147-A177-3AD203B41FA5}">
                      <a16:colId xmlns:a16="http://schemas.microsoft.com/office/drawing/2014/main" val="840759261"/>
                    </a:ext>
                  </a:extLst>
                </a:gridCol>
                <a:gridCol w="336637">
                  <a:extLst>
                    <a:ext uri="{9D8B030D-6E8A-4147-A177-3AD203B41FA5}">
                      <a16:colId xmlns:a16="http://schemas.microsoft.com/office/drawing/2014/main" val="324760022"/>
                    </a:ext>
                  </a:extLst>
                </a:gridCol>
                <a:gridCol w="1567105">
                  <a:extLst>
                    <a:ext uri="{9D8B030D-6E8A-4147-A177-3AD203B41FA5}">
                      <a16:colId xmlns:a16="http://schemas.microsoft.com/office/drawing/2014/main" val="1621643780"/>
                    </a:ext>
                  </a:extLst>
                </a:gridCol>
                <a:gridCol w="2414503">
                  <a:extLst>
                    <a:ext uri="{9D8B030D-6E8A-4147-A177-3AD203B41FA5}">
                      <a16:colId xmlns:a16="http://schemas.microsoft.com/office/drawing/2014/main" val="467674581"/>
                    </a:ext>
                  </a:extLst>
                </a:gridCol>
                <a:gridCol w="1694796">
                  <a:extLst>
                    <a:ext uri="{9D8B030D-6E8A-4147-A177-3AD203B41FA5}">
                      <a16:colId xmlns:a16="http://schemas.microsoft.com/office/drawing/2014/main" val="475967003"/>
                    </a:ext>
                  </a:extLst>
                </a:gridCol>
              </a:tblGrid>
              <a:tr h="27449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TITLE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AUTHOR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TYPE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EDMS 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link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JIRA 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link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3583850"/>
                  </a:ext>
                </a:extLst>
              </a:tr>
              <a:tr h="27449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QNL.041.096 + LSXV.022134  replacement 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Philip Schwarz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ARR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sng" strike="noStrike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sng" strike="noStrike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9C0006"/>
                          </a:solidFill>
                          <a:effectLst/>
                          <a:highlight>
                            <a:srgbClr val="FFC7CE"/>
                          </a:highlight>
                          <a:latin typeface="Segoe UI" panose="020B0502040204020203" pitchFamily="34" charset="0"/>
                        </a:rPr>
                        <a:t>In work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3911619"/>
                  </a:ext>
                </a:extLst>
              </a:tr>
              <a:tr h="27449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Collimator replacement TBC TDC2/TCC2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Giulia Romagnoli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ARR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sng" strike="noStrike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sng" strike="noStrike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9C0006"/>
                          </a:solidFill>
                          <a:effectLst/>
                          <a:highlight>
                            <a:srgbClr val="FFC7CE"/>
                          </a:highlight>
                          <a:latin typeface="Segoe UI" panose="020B0502040204020203" pitchFamily="34" charset="0"/>
                        </a:rPr>
                        <a:t>In work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0470172"/>
                  </a:ext>
                </a:extLst>
              </a:tr>
              <a:tr h="27449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Replacement/installation tables XTDV.041.528, XTDV.042.500, XTDV.021.612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Miguel Santos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ARR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sng" strike="noStrike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sng" strike="noStrike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9C0006"/>
                          </a:solidFill>
                          <a:effectLst/>
                          <a:highlight>
                            <a:srgbClr val="FFC7CE"/>
                          </a:highlight>
                          <a:latin typeface="Segoe UI" panose="020B0502040204020203" pitchFamily="34" charset="0"/>
                        </a:rPr>
                        <a:t>In work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005391"/>
                  </a:ext>
                </a:extLst>
              </a:tr>
              <a:tr h="274494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HVAC control </a:t>
                      </a:r>
                      <a:r>
                        <a:rPr lang="fr-FR" sz="900" b="0" i="0" u="none" strike="noStrike" dirty="0" err="1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cubicles</a:t>
                      </a:r>
                      <a:r>
                        <a:rPr lang="fr-FR" sz="9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 installation BA81, TT84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Helmut Jena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ARR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3139745 - SPSX-U-ARR-0003</a:t>
                      </a:r>
                      <a:endParaRPr lang="fr-FR" sz="10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https://its.cern.ch/jira/browse/EADOC-497</a:t>
                      </a:r>
                      <a:endParaRPr lang="fr-FR" sz="10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C65911"/>
                          </a:solidFill>
                          <a:effectLst/>
                          <a:highlight>
                            <a:srgbClr val="FFC000"/>
                          </a:highlight>
                          <a:latin typeface="Segoe UI" panose="020B0502040204020203" pitchFamily="34" charset="0"/>
                        </a:rPr>
                        <a:t>Under </a:t>
                      </a:r>
                      <a:r>
                        <a:rPr lang="fr-FR" sz="900" b="0" i="0" u="none" strike="noStrike" dirty="0" err="1">
                          <a:solidFill>
                            <a:srgbClr val="C65911"/>
                          </a:solidFill>
                          <a:effectLst/>
                          <a:highlight>
                            <a:srgbClr val="FFC000"/>
                          </a:highlight>
                          <a:latin typeface="Segoe UI" panose="020B0502040204020203" pitchFamily="34" charset="0"/>
                        </a:rPr>
                        <a:t>approval</a:t>
                      </a:r>
                      <a:endParaRPr lang="fr-FR" sz="900" b="0" i="0" u="none" strike="noStrike" dirty="0">
                        <a:solidFill>
                          <a:srgbClr val="C65911"/>
                        </a:solidFill>
                        <a:effectLst/>
                        <a:highlight>
                          <a:srgbClr val="FFC000"/>
                        </a:highlight>
                        <a:latin typeface="Segoe UI" panose="020B0502040204020203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382354"/>
                  </a:ext>
                </a:extLst>
              </a:tr>
              <a:tr h="420319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 err="1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Pumping</a:t>
                      </a:r>
                      <a:r>
                        <a:rPr lang="fr-FR" sz="9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 </a:t>
                      </a:r>
                      <a:r>
                        <a:rPr lang="fr-FR" sz="900" b="0" i="0" u="none" strike="noStrike" dirty="0" err="1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units</a:t>
                      </a:r>
                      <a:r>
                        <a:rPr lang="fr-FR" sz="9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 in TCC2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Philippe Boisseaux-Bourgeois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ARR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https://its.cern.ch/jira/browse/EADOC-498</a:t>
                      </a:r>
                      <a:endParaRPr lang="fr-FR" sz="10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9C0006"/>
                          </a:solidFill>
                          <a:effectLst/>
                          <a:highlight>
                            <a:srgbClr val="FFC7CE"/>
                          </a:highlight>
                          <a:latin typeface="Segoe UI" panose="020B0502040204020203" pitchFamily="34" charset="0"/>
                        </a:rPr>
                        <a:t>In </a:t>
                      </a:r>
                      <a:r>
                        <a:rPr lang="fr-FR" sz="900" b="0" i="0" u="none" strike="noStrike" dirty="0" err="1">
                          <a:solidFill>
                            <a:srgbClr val="9C0006"/>
                          </a:solidFill>
                          <a:effectLst/>
                          <a:highlight>
                            <a:srgbClr val="FFC7CE"/>
                          </a:highlight>
                          <a:latin typeface="Segoe UI" panose="020B0502040204020203" pitchFamily="34" charset="0"/>
                        </a:rPr>
                        <a:t>work</a:t>
                      </a:r>
                      <a:endParaRPr lang="fr-FR" sz="900" b="0" i="0" u="none" strike="noStrike" dirty="0">
                        <a:solidFill>
                          <a:srgbClr val="9C0006"/>
                        </a:solidFill>
                        <a:effectLst/>
                        <a:highlight>
                          <a:srgbClr val="FFC7CE"/>
                        </a:highlight>
                        <a:latin typeface="Segoe UI" panose="020B0502040204020203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3599582"/>
                  </a:ext>
                </a:extLst>
              </a:tr>
              <a:tr h="4203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Elevator installation B911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Damien Lafarge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ARR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3154271 - SPSX-J-ARR-0001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https://its.cern.ch/jira/browse/EADOC-521</a:t>
                      </a:r>
                      <a:endParaRPr lang="en-US" sz="11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C65911"/>
                          </a:solidFill>
                          <a:effectLst/>
                          <a:highlight>
                            <a:srgbClr val="FFC000"/>
                          </a:highlight>
                          <a:latin typeface="Segoe UI" panose="020B0502040204020203" pitchFamily="34" charset="0"/>
                        </a:rPr>
                        <a:t>Under approval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2893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8D3AE83-D1D3-42FF-D609-427955696F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256433"/>
              </p:ext>
            </p:extLst>
          </p:nvPr>
        </p:nvGraphicFramePr>
        <p:xfrm>
          <a:off x="611187" y="4951938"/>
          <a:ext cx="11376024" cy="1049004"/>
        </p:xfrm>
        <a:graphic>
          <a:graphicData uri="http://schemas.openxmlformats.org/drawingml/2006/table">
            <a:tbl>
              <a:tblPr/>
              <a:tblGrid>
                <a:gridCol w="4306638">
                  <a:extLst>
                    <a:ext uri="{9D8B030D-6E8A-4147-A177-3AD203B41FA5}">
                      <a16:colId xmlns:a16="http://schemas.microsoft.com/office/drawing/2014/main" val="1126604440"/>
                    </a:ext>
                  </a:extLst>
                </a:gridCol>
                <a:gridCol w="1056345">
                  <a:extLst>
                    <a:ext uri="{9D8B030D-6E8A-4147-A177-3AD203B41FA5}">
                      <a16:colId xmlns:a16="http://schemas.microsoft.com/office/drawing/2014/main" val="2342310399"/>
                    </a:ext>
                  </a:extLst>
                </a:gridCol>
                <a:gridCol w="336637">
                  <a:extLst>
                    <a:ext uri="{9D8B030D-6E8A-4147-A177-3AD203B41FA5}">
                      <a16:colId xmlns:a16="http://schemas.microsoft.com/office/drawing/2014/main" val="628409644"/>
                    </a:ext>
                  </a:extLst>
                </a:gridCol>
                <a:gridCol w="1567105">
                  <a:extLst>
                    <a:ext uri="{9D8B030D-6E8A-4147-A177-3AD203B41FA5}">
                      <a16:colId xmlns:a16="http://schemas.microsoft.com/office/drawing/2014/main" val="3698713343"/>
                    </a:ext>
                  </a:extLst>
                </a:gridCol>
                <a:gridCol w="2414503">
                  <a:extLst>
                    <a:ext uri="{9D8B030D-6E8A-4147-A177-3AD203B41FA5}">
                      <a16:colId xmlns:a16="http://schemas.microsoft.com/office/drawing/2014/main" val="939755730"/>
                    </a:ext>
                  </a:extLst>
                </a:gridCol>
                <a:gridCol w="1694796">
                  <a:extLst>
                    <a:ext uri="{9D8B030D-6E8A-4147-A177-3AD203B41FA5}">
                      <a16:colId xmlns:a16="http://schemas.microsoft.com/office/drawing/2014/main" val="3543946073"/>
                    </a:ext>
                  </a:extLst>
                </a:gridCol>
              </a:tblGrid>
              <a:tr h="349668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TITLE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AUTHOR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TYPE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EDMS 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link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JIRA 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link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8390535"/>
                  </a:ext>
                </a:extLst>
              </a:tr>
              <a:tr h="34966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</a:rPr>
                        <a:t>Fire doors </a:t>
                      </a:r>
                      <a:r>
                        <a:rPr lang="en-GB" sz="9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</a:rPr>
                        <a:t>Doors</a:t>
                      </a:r>
                      <a:r>
                        <a:rPr lang="en-GB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</a:rPr>
                        <a:t> 21, 34, 35, 36, 37, 39, 55, 56, 57, 58a, 58b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</a:rPr>
                        <a:t>Adem Kaymak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</a:rPr>
                        <a:t>SRR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sng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3119539 - SPSX-SF-EC-0010</a:t>
                      </a:r>
                      <a:endParaRPr lang="fr-FR" sz="1000" b="0" i="0" u="sng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sng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https://its.cern.ch/jira/browse/EADOC-461</a:t>
                      </a:r>
                      <a:endParaRPr lang="fr-FR" sz="1000" b="0" i="0" u="sng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C000"/>
                          </a:highlight>
                          <a:latin typeface="Segoe UI" panose="020B0502040204020203" pitchFamily="34" charset="0"/>
                        </a:rPr>
                        <a:t>Under </a:t>
                      </a:r>
                      <a:r>
                        <a:rPr lang="fr-FR" sz="900" b="0" i="0" u="none" strike="no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FFC000"/>
                          </a:highlight>
                          <a:latin typeface="Segoe UI" panose="020B0502040204020203" pitchFamily="34" charset="0"/>
                        </a:rPr>
                        <a:t>approval</a:t>
                      </a:r>
                      <a:endParaRPr lang="fr-FR" sz="900" b="0" i="0" u="none" strike="noStrike" dirty="0">
                        <a:solidFill>
                          <a:srgbClr val="FF0000"/>
                        </a:solidFill>
                        <a:effectLst/>
                        <a:highlight>
                          <a:srgbClr val="FFC000"/>
                        </a:highlight>
                        <a:latin typeface="Segoe UI" panose="020B0502040204020203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974190"/>
                  </a:ext>
                </a:extLst>
              </a:tr>
              <a:tr h="349668"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Fire doors Doors 7, 32, 21, 34, 35, 36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Adem Kaymak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ECR</a:t>
                      </a: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sng" strike="noStrike">
                          <a:solidFill>
                            <a:srgbClr val="0563C1"/>
                          </a:solidFill>
                          <a:effectLst/>
                          <a:latin typeface="Segoe UI" panose="020B0502040204020203" pitchFamily="34" charset="0"/>
                          <a:hlinkClick r:id="rId9"/>
                        </a:rPr>
                        <a:t>3120106 - SPSX-SF-EC-0011</a:t>
                      </a:r>
                      <a:endParaRPr lang="fr-FR" sz="900" b="0" i="0" u="sng" strike="noStrike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10"/>
                        </a:rPr>
                        <a:t>https://its.cern.ch/jira/browse/EADOC-463</a:t>
                      </a:r>
                      <a:endParaRPr lang="fr-FR" sz="9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C65911"/>
                          </a:solidFill>
                          <a:effectLst/>
                          <a:highlight>
                            <a:srgbClr val="FFC000"/>
                          </a:highlight>
                          <a:latin typeface="Segoe UI" panose="020B0502040204020203" pitchFamily="34" charset="0"/>
                        </a:rPr>
                        <a:t>Under </a:t>
                      </a:r>
                      <a:r>
                        <a:rPr lang="fr-FR" sz="900" b="0" i="0" u="none" strike="noStrike" dirty="0" err="1">
                          <a:solidFill>
                            <a:srgbClr val="C65911"/>
                          </a:solidFill>
                          <a:effectLst/>
                          <a:highlight>
                            <a:srgbClr val="FFC000"/>
                          </a:highlight>
                          <a:latin typeface="Segoe UI" panose="020B0502040204020203" pitchFamily="34" charset="0"/>
                        </a:rPr>
                        <a:t>approval</a:t>
                      </a:r>
                      <a:endParaRPr lang="fr-FR" sz="900" b="0" i="0" u="none" strike="noStrike" dirty="0">
                        <a:solidFill>
                          <a:srgbClr val="C65911"/>
                        </a:solidFill>
                        <a:effectLst/>
                        <a:highlight>
                          <a:srgbClr val="FFC000"/>
                        </a:highlight>
                        <a:latin typeface="Segoe UI" panose="020B0502040204020203" pitchFamily="34" charset="0"/>
                      </a:endParaRPr>
                    </a:p>
                  </a:txBody>
                  <a:tcPr marL="5804" marR="5804" marT="5804" marB="0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984383"/>
                  </a:ext>
                </a:extLst>
              </a:tr>
            </a:tbl>
          </a:graphicData>
        </a:graphic>
      </p:graphicFrame>
      <p:sp>
        <p:nvSpPr>
          <p:cNvPr id="8" name="Arrow: Right 7">
            <a:extLst>
              <a:ext uri="{FF2B5EF4-FFF2-40B4-BE49-F238E27FC236}">
                <a16:creationId xmlns:a16="http://schemas.microsoft.com/office/drawing/2014/main" id="{3DA46056-77E8-2D56-0E8E-08677BB60615}"/>
              </a:ext>
            </a:extLst>
          </p:cNvPr>
          <p:cNvSpPr/>
          <p:nvPr/>
        </p:nvSpPr>
        <p:spPr>
          <a:xfrm>
            <a:off x="32067" y="5404251"/>
            <a:ext cx="497840" cy="1964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588026-848A-BB1F-6B22-83530CD8DDEC}"/>
              </a:ext>
            </a:extLst>
          </p:cNvPr>
          <p:cNvSpPr txBox="1"/>
          <p:nvPr/>
        </p:nvSpPr>
        <p:spPr>
          <a:xfrm>
            <a:off x="407987" y="1377457"/>
            <a:ext cx="31034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Asset Replacement Requests: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6EF61B-C018-C644-73A5-F5C1D9097F54}"/>
              </a:ext>
            </a:extLst>
          </p:cNvPr>
          <p:cNvSpPr txBox="1"/>
          <p:nvPr/>
        </p:nvSpPr>
        <p:spPr>
          <a:xfrm>
            <a:off x="647868" y="4561742"/>
            <a:ext cx="29367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Space Reservation Request:</a:t>
            </a:r>
          </a:p>
        </p:txBody>
      </p:sp>
    </p:spTree>
    <p:extLst>
      <p:ext uri="{BB962C8B-B14F-4D97-AF65-F5344CB8AC3E}">
        <p14:creationId xmlns:p14="http://schemas.microsoft.com/office/powerpoint/2010/main" val="3982973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6D8093-5BC8-1064-4D02-EF23A8A9E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6D28C5-1592-BD4D-226F-391BE9E0D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Integration and Configuration Management Status_EATM 174th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B0A3C2-5200-7AC3-21C9-7C8730E98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1793008-96E7-D9F6-E0CB-E783DC73F67D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Integration North Area – YETS24-25 – ECN3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1C8F0F5-08B6-0C4C-5640-68BEF70FC6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207092"/>
              </p:ext>
            </p:extLst>
          </p:nvPr>
        </p:nvGraphicFramePr>
        <p:xfrm>
          <a:off x="407988" y="1044043"/>
          <a:ext cx="10574973" cy="1565546"/>
        </p:xfrm>
        <a:graphic>
          <a:graphicData uri="http://schemas.openxmlformats.org/drawingml/2006/table">
            <a:tbl>
              <a:tblPr/>
              <a:tblGrid>
                <a:gridCol w="689292">
                  <a:extLst>
                    <a:ext uri="{9D8B030D-6E8A-4147-A177-3AD203B41FA5}">
                      <a16:colId xmlns:a16="http://schemas.microsoft.com/office/drawing/2014/main" val="2329275432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3555279304"/>
                    </a:ext>
                  </a:extLst>
                </a:gridCol>
                <a:gridCol w="1076960">
                  <a:extLst>
                    <a:ext uri="{9D8B030D-6E8A-4147-A177-3AD203B41FA5}">
                      <a16:colId xmlns:a16="http://schemas.microsoft.com/office/drawing/2014/main" val="705482999"/>
                    </a:ext>
                  </a:extLst>
                </a:gridCol>
                <a:gridCol w="2461630">
                  <a:extLst>
                    <a:ext uri="{9D8B030D-6E8A-4147-A177-3AD203B41FA5}">
                      <a16:colId xmlns:a16="http://schemas.microsoft.com/office/drawing/2014/main" val="1234320504"/>
                    </a:ext>
                  </a:extLst>
                </a:gridCol>
                <a:gridCol w="1358949">
                  <a:extLst>
                    <a:ext uri="{9D8B030D-6E8A-4147-A177-3AD203B41FA5}">
                      <a16:colId xmlns:a16="http://schemas.microsoft.com/office/drawing/2014/main" val="967133371"/>
                    </a:ext>
                  </a:extLst>
                </a:gridCol>
                <a:gridCol w="366874">
                  <a:extLst>
                    <a:ext uri="{9D8B030D-6E8A-4147-A177-3AD203B41FA5}">
                      <a16:colId xmlns:a16="http://schemas.microsoft.com/office/drawing/2014/main" val="3348553279"/>
                    </a:ext>
                  </a:extLst>
                </a:gridCol>
                <a:gridCol w="882922">
                  <a:extLst>
                    <a:ext uri="{9D8B030D-6E8A-4147-A177-3AD203B41FA5}">
                      <a16:colId xmlns:a16="http://schemas.microsoft.com/office/drawing/2014/main" val="2852174937"/>
                    </a:ext>
                  </a:extLst>
                </a:gridCol>
                <a:gridCol w="818147">
                  <a:extLst>
                    <a:ext uri="{9D8B030D-6E8A-4147-A177-3AD203B41FA5}">
                      <a16:colId xmlns:a16="http://schemas.microsoft.com/office/drawing/2014/main" val="1509004967"/>
                    </a:ext>
                  </a:extLst>
                </a:gridCol>
                <a:gridCol w="697832">
                  <a:extLst>
                    <a:ext uri="{9D8B030D-6E8A-4147-A177-3AD203B41FA5}">
                      <a16:colId xmlns:a16="http://schemas.microsoft.com/office/drawing/2014/main" val="3275069125"/>
                    </a:ext>
                  </a:extLst>
                </a:gridCol>
                <a:gridCol w="770021">
                  <a:extLst>
                    <a:ext uri="{9D8B030D-6E8A-4147-A177-3AD203B41FA5}">
                      <a16:colId xmlns:a16="http://schemas.microsoft.com/office/drawing/2014/main" val="1099237285"/>
                    </a:ext>
                  </a:extLst>
                </a:gridCol>
                <a:gridCol w="741146">
                  <a:extLst>
                    <a:ext uri="{9D8B030D-6E8A-4147-A177-3AD203B41FA5}">
                      <a16:colId xmlns:a16="http://schemas.microsoft.com/office/drawing/2014/main" val="1134972148"/>
                    </a:ext>
                  </a:extLst>
                </a:gridCol>
              </a:tblGrid>
              <a:tr h="47892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PERIOD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ZONE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REQUESTOR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TITLE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AUTHOR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TYPE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EDMS link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ECR STATUS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Model NEED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Integration Status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ICEA/EATM Validation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848442"/>
                  </a:ext>
                </a:extLst>
              </a:tr>
              <a:tr h="5433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YETS 24/25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North Area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Operation/users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Displacement of GTK 4 in ECN3/TCC8 (NA62)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Hans Danielsson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ECR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>
                        <a:solidFill>
                          <a:srgbClr val="0563C1"/>
                        </a:solidFill>
                        <a:effectLst/>
                        <a:latin typeface="Segoe UI" panose="020B0502040204020203" pitchFamily="34" charset="0"/>
                      </a:endParaRP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305496"/>
                          </a:solidFill>
                          <a:effectLst/>
                          <a:highlight>
                            <a:srgbClr val="D9E1F2"/>
                          </a:highlight>
                          <a:latin typeface="Segoe UI" panose="020B0502040204020203" pitchFamily="34" charset="0"/>
                        </a:rPr>
                        <a:t>TBC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YES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6708" marR="6708" marT="6708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0865475"/>
                  </a:ext>
                </a:extLst>
              </a:tr>
              <a:tr h="5433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YETS 24/25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North Area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HI-ECN3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Bldg.911 door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Jean-Louis Grenard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172B4D"/>
                          </a:solidFill>
                          <a:effectLst/>
                          <a:latin typeface="Segoe UI" panose="020B0502040204020203" pitchFamily="34" charset="0"/>
                        </a:rPr>
                        <a:t>ECR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222B35"/>
                          </a:solidFill>
                          <a:effectLst/>
                          <a:latin typeface="Calibri" panose="020F0502020204030204" pitchFamily="34" charset="0"/>
                        </a:rPr>
                        <a:t>To 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557869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AB76D4DF-8100-41A1-94B8-766CFD5F4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2504" y="3188932"/>
            <a:ext cx="4170499" cy="22822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4A4987-C8B3-7203-7624-5A42C50241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6848" y="3077172"/>
            <a:ext cx="3610752" cy="25742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37EDC8A-E790-FBEB-F6B8-F5EE293CC5B0}"/>
              </a:ext>
            </a:extLst>
          </p:cNvPr>
          <p:cNvSpPr txBox="1"/>
          <p:nvPr/>
        </p:nvSpPr>
        <p:spPr>
          <a:xfrm>
            <a:off x="1323022" y="5819498"/>
            <a:ext cx="3604578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Displacement of GTK4 in ECN3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E616A0-7AE7-1AD1-BD6D-0D49D8D4C7B9}"/>
              </a:ext>
            </a:extLst>
          </p:cNvPr>
          <p:cNvSpPr txBox="1"/>
          <p:nvPr/>
        </p:nvSpPr>
        <p:spPr>
          <a:xfrm>
            <a:off x="6677342" y="5807156"/>
            <a:ext cx="2895600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Bldg.911 door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7955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5204</TotalTime>
  <Words>3071</Words>
  <Application>Microsoft Office PowerPoint</Application>
  <PresentationFormat>Widescreen</PresentationFormat>
  <Paragraphs>1184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Aptos</vt:lpstr>
      <vt:lpstr>Arial</vt:lpstr>
      <vt:lpstr>Calibri</vt:lpstr>
      <vt:lpstr>Segoe UI</vt:lpstr>
      <vt:lpstr>Wingdings</vt:lpstr>
      <vt:lpstr>Office Theme</vt:lpstr>
      <vt:lpstr>Integration and Configuration Management Status</vt:lpstr>
      <vt:lpstr>ECRs for Experimental Areas YETS24-25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2023 EIROforum Workshop on Configuration Management - CERN</dc:title>
  <dc:creator>Thomas Birtwistle</dc:creator>
  <cp:lastModifiedBy>Giulia Romagnoli</cp:lastModifiedBy>
  <cp:revision>87</cp:revision>
  <dcterms:created xsi:type="dcterms:W3CDTF">2023-04-04T15:53:09Z</dcterms:created>
  <dcterms:modified xsi:type="dcterms:W3CDTF">2024-09-03T11:48:51Z</dcterms:modified>
</cp:coreProperties>
</file>