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1"/>
  </p:sldMasterIdLst>
  <p:notesMasterIdLst>
    <p:notesMasterId r:id="rId8"/>
  </p:notesMasterIdLst>
  <p:sldIdLst>
    <p:sldId id="361" r:id="rId2"/>
    <p:sldId id="362" r:id="rId3"/>
    <p:sldId id="363" r:id="rId4"/>
    <p:sldId id="364" r:id="rId5"/>
    <p:sldId id="365" r:id="rId6"/>
    <p:sldId id="366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our Jaffan" initials="" lastIdx="5" clrIdx="0"/>
  <p:cmAuthor id="1" name="SUMAN BANERJEE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5880460-3906-4FAA-BFB5-0E900BF92DD8}">
  <a:tblStyle styleId="{25880460-3906-4FAA-BFB5-0E900BF92DD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18"/>
  </p:normalViewPr>
  <p:slideViewPr>
    <p:cSldViewPr snapToGrid="0">
      <p:cViewPr varScale="1">
        <p:scale>
          <a:sx n="150" d="100"/>
          <a:sy n="150" d="100"/>
        </p:scale>
        <p:origin x="328" y="1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e99bb42309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2e99bb42309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2e99bb42309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2e99bb42309_0_3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g2e99bb42309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3" name="Google Shape;903;g2e99bb42309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b="1">
                <a:solidFill>
                  <a:srgbClr val="171717"/>
                </a:solidFill>
              </a:rPr>
              <a:t>Outline the key components of an accelerator </a:t>
            </a:r>
            <a:endParaRPr sz="1600" b="1">
              <a:solidFill>
                <a:srgbClr val="171717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●"/>
            </a:pPr>
            <a:r>
              <a:rPr lang="en-GB" sz="1600">
                <a:solidFill>
                  <a:srgbClr val="171717"/>
                </a:solidFill>
              </a:rPr>
              <a:t>Particle</a:t>
            </a:r>
            <a:endParaRPr sz="1600">
              <a:solidFill>
                <a:srgbClr val="171717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●"/>
            </a:pPr>
            <a:r>
              <a:rPr lang="en-GB" sz="1600">
                <a:solidFill>
                  <a:srgbClr val="171717"/>
                </a:solidFill>
              </a:rPr>
              <a:t>Electric field (RF cavity)</a:t>
            </a:r>
            <a:endParaRPr sz="1600">
              <a:solidFill>
                <a:srgbClr val="171717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●"/>
            </a:pPr>
            <a:r>
              <a:rPr lang="en-GB" sz="1600">
                <a:solidFill>
                  <a:srgbClr val="171717"/>
                </a:solidFill>
              </a:rPr>
              <a:t>Drift Tube</a:t>
            </a:r>
            <a:endParaRPr sz="1600">
              <a:solidFill>
                <a:srgbClr val="171717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●"/>
            </a:pPr>
            <a:r>
              <a:rPr lang="en-GB" sz="1600">
                <a:solidFill>
                  <a:srgbClr val="171717"/>
                </a:solidFill>
              </a:rPr>
              <a:t>Magnetic field</a:t>
            </a:r>
            <a:endParaRPr sz="1600"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171717"/>
                </a:solidFill>
              </a:rPr>
              <a:t>Students assigned a role</a:t>
            </a:r>
            <a:endParaRPr sz="1600"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171717"/>
                </a:solidFill>
              </a:rPr>
              <a:t>Act out accelerator</a:t>
            </a:r>
            <a:endParaRPr sz="1600">
              <a:solidFill>
                <a:srgbClr val="171717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-"/>
            </a:pPr>
            <a:r>
              <a:rPr lang="en-GB" sz="1600">
                <a:solidFill>
                  <a:srgbClr val="171717"/>
                </a:solidFill>
              </a:rPr>
              <a:t>Linear accelerator</a:t>
            </a:r>
            <a:endParaRPr sz="1600">
              <a:solidFill>
                <a:srgbClr val="171717"/>
              </a:solidFill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-"/>
            </a:pPr>
            <a:r>
              <a:rPr lang="en-GB" sz="1600">
                <a:solidFill>
                  <a:srgbClr val="171717"/>
                </a:solidFill>
              </a:rPr>
              <a:t>Circular accelerator</a:t>
            </a:r>
            <a:endParaRPr sz="1600">
              <a:solidFill>
                <a:srgbClr val="17171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171717"/>
                </a:solidFill>
              </a:rPr>
              <a:t>Highlight differences between types of accelerators and also their connections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2e99bb42309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9" name="Google Shape;909;g2e99bb42309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g2e99bb42309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6" name="Google Shape;916;g2e99bb42309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Google Shape;922;g2e99bb42309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3" name="Google Shape;923;g2e99bb42309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532588"/>
            <a:ext cx="1492817" cy="14778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sz="1300" b="1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9168" y="535867"/>
            <a:ext cx="1544286" cy="1544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body" idx="1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05" name="Google Shape;105;p14"/>
          <p:cNvSpPr>
            <a:spLocks noGrp="1"/>
          </p:cNvSpPr>
          <p:nvPr>
            <p:ph type="pic" idx="2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6" name="Google Shape;106;p1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body" idx="3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0" name="Google Shape;110;p14"/>
          <p:cNvSpPr>
            <a:spLocks noGrp="1"/>
          </p:cNvSpPr>
          <p:nvPr>
            <p:ph type="pic" idx="4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1" name="Google Shape;111;p14"/>
          <p:cNvSpPr txBox="1">
            <a:spLocks noGrp="1"/>
          </p:cNvSpPr>
          <p:nvPr>
            <p:ph type="body" idx="5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p14"/>
          <p:cNvSpPr>
            <a:spLocks noGrp="1"/>
          </p:cNvSpPr>
          <p:nvPr>
            <p:ph type="pic" idx="6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>
            <a:spLocks noGrp="1"/>
          </p:cNvSpPr>
          <p:nvPr>
            <p:ph type="pic" idx="2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6" name="Google Shape;116;p15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>
            <a:spLocks noGrp="1"/>
          </p:cNvSpPr>
          <p:nvPr>
            <p:ph type="pic" idx="2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5" name="Google Shape;125;p16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68974" y="3652327"/>
            <a:ext cx="806053" cy="806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6907" y="1556656"/>
            <a:ext cx="2030185" cy="2030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3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3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4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305991" y="1079897"/>
            <a:ext cx="8532000" cy="35706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>
            <a:spLocks noGrp="1"/>
          </p:cNvSpPr>
          <p:nvPr>
            <p:ph type="pic" idx="2"/>
          </p:nvPr>
        </p:nvSpPr>
        <p:spPr>
          <a:xfrm>
            <a:off x="4625579" y="-1"/>
            <a:ext cx="4518300" cy="47751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1" name="Google Shape;71;p10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6" name="Google Shape;76;p11"/>
          <p:cNvSpPr>
            <a:spLocks noGrp="1"/>
          </p:cNvSpPr>
          <p:nvPr>
            <p:ph type="pic" idx="3"/>
          </p:nvPr>
        </p:nvSpPr>
        <p:spPr>
          <a:xfrm>
            <a:off x="305991" y="1822054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7" name="Google Shape;77;p1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pic" idx="4"/>
          </p:nvPr>
        </p:nvSpPr>
        <p:spPr>
          <a:xfrm>
            <a:off x="4629150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2781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7" name="Google Shape;87;p12"/>
          <p:cNvSpPr>
            <a:spLocks noGrp="1"/>
          </p:cNvSpPr>
          <p:nvPr>
            <p:ph type="pic" idx="2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12"/>
          <p:cNvSpPr>
            <a:spLocks noGrp="1"/>
          </p:cNvSpPr>
          <p:nvPr>
            <p:ph type="pic" idx="3"/>
          </p:nvPr>
        </p:nvSpPr>
        <p:spPr>
          <a:xfrm>
            <a:off x="6093511" y="297727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2"/>
          <p:cNvSpPr>
            <a:spLocks noGrp="1"/>
          </p:cNvSpPr>
          <p:nvPr>
            <p:ph type="pic" idx="4"/>
          </p:nvPr>
        </p:nvSpPr>
        <p:spPr>
          <a:xfrm>
            <a:off x="3194447" y="119419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>
            <a:spLocks noGrp="1"/>
          </p:cNvSpPr>
          <p:nvPr>
            <p:ph type="pic" idx="5"/>
          </p:nvPr>
        </p:nvSpPr>
        <p:spPr>
          <a:xfrm>
            <a:off x="3194447" y="2983511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Slide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" name="Google Shape;11;p1"/>
          <p:cNvCxnSpPr/>
          <p:nvPr/>
        </p:nvCxnSpPr>
        <p:spPr>
          <a:xfrm>
            <a:off x="303053" y="4778102"/>
            <a:ext cx="8535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60" r:id="rId10"/>
    <p:sldLayoutId id="2147483661" r:id="rId11"/>
    <p:sldLayoutId id="2147483662" r:id="rId12"/>
    <p:sldLayoutId id="2147483664" r:id="rId13"/>
    <p:sldLayoutId id="2147483665" r:id="rId14"/>
    <p:sldLayoutId id="2147483666" r:id="rId15"/>
    <p:sldLayoutId id="2147483668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resourc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het.colorado.edu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128"/>
          <p:cNvSpPr txBox="1">
            <a:spLocks noGrp="1"/>
          </p:cNvSpPr>
          <p:nvPr>
            <p:ph type="ctrTitle"/>
          </p:nvPr>
        </p:nvSpPr>
        <p:spPr>
          <a:xfrm>
            <a:off x="1143000" y="276225"/>
            <a:ext cx="6858000" cy="742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Particle Accelerators</a:t>
            </a:r>
            <a:endParaRPr/>
          </a:p>
        </p:txBody>
      </p:sp>
      <p:sp>
        <p:nvSpPr>
          <p:cNvPr id="888" name="Google Shape;888;p128"/>
          <p:cNvSpPr txBox="1">
            <a:spLocks noGrp="1"/>
          </p:cNvSpPr>
          <p:nvPr>
            <p:ph type="subTitle" idx="1"/>
          </p:nvPr>
        </p:nvSpPr>
        <p:spPr>
          <a:xfrm>
            <a:off x="1261375" y="1018728"/>
            <a:ext cx="6858000" cy="28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ITW2025 Study Group 7</a:t>
            </a:r>
            <a:endParaRPr/>
          </a:p>
        </p:txBody>
      </p:sp>
      <p:pic>
        <p:nvPicPr>
          <p:cNvPr id="889" name="Google Shape;889;p128" title="Screenshot 2025-08-14 at 4.28.07 PM.jpeg"/>
          <p:cNvPicPr preferRelativeResize="0"/>
          <p:nvPr/>
        </p:nvPicPr>
        <p:blipFill rotWithShape="1">
          <a:blip r:embed="rId3">
            <a:alphaModFix/>
          </a:blip>
          <a:srcRect t="27718" r="2400" b="35099"/>
          <a:stretch/>
        </p:blipFill>
        <p:spPr>
          <a:xfrm>
            <a:off x="2820375" y="1509000"/>
            <a:ext cx="3650100" cy="3012127"/>
          </a:xfrm>
          <a:prstGeom prst="rect">
            <a:avLst/>
          </a:prstGeom>
          <a:noFill/>
          <a:ln>
            <a:noFill/>
          </a:ln>
        </p:spPr>
      </p:pic>
      <p:sp>
        <p:nvSpPr>
          <p:cNvPr id="890" name="Google Shape;890;p128"/>
          <p:cNvSpPr txBox="1"/>
          <p:nvPr/>
        </p:nvSpPr>
        <p:spPr>
          <a:xfrm>
            <a:off x="2074500" y="4521125"/>
            <a:ext cx="719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</a:rPr>
              <a:t>Nour (Lebanon), Will (Peru), Marija (Serbia), Aili (Estonia), Suman (India)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12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&amp; Classroom Connections</a:t>
            </a:r>
            <a:endParaRPr/>
          </a:p>
        </p:txBody>
      </p:sp>
      <p:pic>
        <p:nvPicPr>
          <p:cNvPr id="896" name="Google Shape;896;p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6038" y="706226"/>
            <a:ext cx="6139125" cy="409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7" name="Google Shape;897;p129" title="1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8200" y="1571775"/>
            <a:ext cx="1991725" cy="68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8" name="Google Shape;898;p129" title="2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3140" y="3913611"/>
            <a:ext cx="1843275" cy="119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9" name="Google Shape;899;p129" title="3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02875" y="2571749"/>
            <a:ext cx="903549" cy="45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0" name="Google Shape;900;p129" title="4.png"/>
          <p:cNvPicPr preferRelativeResize="0"/>
          <p:nvPr/>
        </p:nvPicPr>
        <p:blipFill rotWithShape="1">
          <a:blip r:embed="rId7">
            <a:alphaModFix/>
          </a:blip>
          <a:srcRect l="37498" t="57977" r="39086" b="11173"/>
          <a:stretch/>
        </p:blipFill>
        <p:spPr>
          <a:xfrm>
            <a:off x="5633367" y="3514853"/>
            <a:ext cx="1672800" cy="68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130"/>
          <p:cNvSpPr txBox="1">
            <a:spLocks noGrp="1"/>
          </p:cNvSpPr>
          <p:nvPr>
            <p:ph type="title"/>
          </p:nvPr>
        </p:nvSpPr>
        <p:spPr>
          <a:xfrm>
            <a:off x="305991" y="1568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Ideas/Best Practice Example</a:t>
            </a:r>
            <a:endParaRPr/>
          </a:p>
        </p:txBody>
      </p:sp>
      <p:sp>
        <p:nvSpPr>
          <p:cNvPr id="906" name="Google Shape;906;p130"/>
          <p:cNvSpPr txBox="1">
            <a:spLocks noGrp="1"/>
          </p:cNvSpPr>
          <p:nvPr>
            <p:ph type="body" idx="1"/>
          </p:nvPr>
        </p:nvSpPr>
        <p:spPr>
          <a:xfrm>
            <a:off x="306000" y="843600"/>
            <a:ext cx="78288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 i="1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-GB" sz="1800" b="0">
                <a:solidFill>
                  <a:srgbClr val="000000"/>
                </a:solidFill>
              </a:rPr>
              <a:t>Accelerators use electric fields to increase particle speed and magnetic fields to steer and focus the beams</a:t>
            </a:r>
            <a:endParaRPr sz="1800" b="0"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GB" sz="1800" b="0">
                <a:solidFill>
                  <a:srgbClr val="000000"/>
                </a:solidFill>
              </a:rPr>
              <a:t>Particle interactions </a:t>
            </a:r>
            <a:endParaRPr sz="1800" b="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 b="0">
                <a:solidFill>
                  <a:srgbClr val="000000"/>
                </a:solidFill>
              </a:rPr>
              <a:t>(Coulomb's Force &amp; Collisions)</a:t>
            </a:r>
            <a:endParaRPr sz="1800" b="0"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GB" sz="1800" b="0">
                <a:solidFill>
                  <a:srgbClr val="000000"/>
                </a:solidFill>
              </a:rPr>
              <a:t>Synchronizing (Oscillations)</a:t>
            </a:r>
            <a:endParaRPr sz="1800" b="0"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GB" sz="1800" b="0">
                <a:solidFill>
                  <a:srgbClr val="000000"/>
                </a:solidFill>
              </a:rPr>
              <a:t>Linear vs Circular</a:t>
            </a:r>
            <a:endParaRPr sz="1800" b="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800" b="0"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GB" sz="1800"/>
              <a:t>Students demonstrate particle acceleration</a:t>
            </a:r>
            <a:endParaRPr sz="18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900" b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13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Potential Students’ Conceptions &amp; Challenges</a:t>
            </a:r>
            <a:endParaRPr/>
          </a:p>
        </p:txBody>
      </p:sp>
      <p:sp>
        <p:nvSpPr>
          <p:cNvPr id="912" name="Google Shape;912;p131"/>
          <p:cNvSpPr txBox="1">
            <a:spLocks noGrp="1"/>
          </p:cNvSpPr>
          <p:nvPr>
            <p:ph type="body" idx="2"/>
          </p:nvPr>
        </p:nvSpPr>
        <p:spPr>
          <a:xfrm>
            <a:off x="443899" y="679425"/>
            <a:ext cx="6537300" cy="437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/>
              <a:t>Scale &amp; Size Misconception –</a:t>
            </a:r>
            <a:endParaRPr sz="1800"/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SzPts val="1800"/>
              <a:buChar char="●"/>
            </a:pPr>
            <a:r>
              <a:rPr lang="en-GB" sz="1800" b="0"/>
              <a:t>Microscopic and Macroscopic scales</a:t>
            </a:r>
            <a:endParaRPr sz="18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/>
              <a:t>Purpose Confusion – </a:t>
            </a:r>
            <a:endParaRPr sz="1800"/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SzPts val="1800"/>
              <a:buChar char="●"/>
            </a:pPr>
            <a:r>
              <a:rPr lang="en-GB" sz="1800" b="0"/>
              <a:t>Not energy production but particle production</a:t>
            </a:r>
            <a:endParaRPr sz="18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/>
              <a:t>Complex Terminology &amp; Acronyms </a:t>
            </a:r>
            <a:endParaRPr sz="1800"/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SzPts val="1800"/>
              <a:buChar char="●"/>
            </a:pPr>
            <a:r>
              <a:rPr lang="en-GB" sz="1800" b="0"/>
              <a:t>CERN, LHC, ALICE, ATLAS, CPS, SPS</a:t>
            </a:r>
            <a:endParaRPr sz="18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/>
              <a:t>Invisible Processes </a:t>
            </a:r>
            <a:endParaRPr sz="1800"/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SzPts val="1800"/>
              <a:buChar char="●"/>
            </a:pPr>
            <a:r>
              <a:rPr lang="en-GB" sz="1800" b="0"/>
              <a:t>difficulty visualizing particle motion, collisions, and detection</a:t>
            </a:r>
            <a:endParaRPr sz="18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/>
              <a:t>What accelerators are not?</a:t>
            </a:r>
            <a:endParaRPr sz="1800"/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SzPts val="1800"/>
              <a:buChar char="●"/>
            </a:pPr>
            <a:r>
              <a:rPr lang="en-GB" sz="1800" b="0"/>
              <a:t>Only used by physicists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b="0"/>
              <a:t>Always colliders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 b="0"/>
              <a:t>Blackhole creators</a:t>
            </a:r>
            <a:endParaRPr sz="1800" b="0"/>
          </a:p>
        </p:txBody>
      </p:sp>
      <p:pic>
        <p:nvPicPr>
          <p:cNvPr id="913" name="Google Shape;913;p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3599" y="1231795"/>
            <a:ext cx="1858001" cy="1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132"/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Useful Material &amp; Resources 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9" name="Google Shape;919;p132"/>
          <p:cNvSpPr txBox="1">
            <a:spLocks noGrp="1"/>
          </p:cNvSpPr>
          <p:nvPr>
            <p:ph type="body" idx="1"/>
          </p:nvPr>
        </p:nvSpPr>
        <p:spPr>
          <a:xfrm>
            <a:off x="64550" y="651400"/>
            <a:ext cx="4453800" cy="399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fontScale="250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 i="1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5600">
                <a:solidFill>
                  <a:srgbClr val="0000FF"/>
                </a:solidFill>
              </a:rPr>
              <a:t>  </a:t>
            </a:r>
            <a:r>
              <a:rPr lang="en-GB" sz="5600" u="sng">
                <a:solidFill>
                  <a:srgbClr val="0000FF"/>
                </a:solidFill>
              </a:rPr>
              <a:t>For Students</a:t>
            </a:r>
            <a:endParaRPr sz="5600" u="sng">
              <a:solidFill>
                <a:srgbClr val="0000FF"/>
              </a:solidFill>
            </a:endParaRPr>
          </a:p>
          <a:p>
            <a:pPr marL="457200" lvl="0" indent="-3238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AutoNum type="arabicPeriod"/>
            </a:pPr>
            <a:r>
              <a:rPr lang="en-GB" sz="6000">
                <a:solidFill>
                  <a:srgbClr val="000000"/>
                </a:solidFill>
              </a:rPr>
              <a:t>CERN Education Resources: </a:t>
            </a:r>
            <a:r>
              <a:rPr lang="en-GB" sz="6000" b="0" u="sng">
                <a:solidFill>
                  <a:schemeClr val="hlink"/>
                </a:solidFill>
                <a:hlinkClick r:id="rId3"/>
              </a:rPr>
              <a:t>https://home.cern/resources</a:t>
            </a:r>
            <a:r>
              <a:rPr lang="en-GB" sz="6000">
                <a:solidFill>
                  <a:srgbClr val="000000"/>
                </a:solidFill>
              </a:rPr>
              <a:t> </a:t>
            </a:r>
            <a:endParaRPr sz="6000">
              <a:solidFill>
                <a:srgbClr val="000000"/>
              </a:solidFill>
            </a:endParaRPr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AutoNum type="arabicPeriod"/>
            </a:pPr>
            <a:r>
              <a:rPr lang="en-GB" sz="6000">
                <a:solidFill>
                  <a:srgbClr val="000000"/>
                </a:solidFill>
              </a:rPr>
              <a:t>CERN’s “Accelerating Science” Booklet</a:t>
            </a:r>
            <a:r>
              <a:rPr lang="en-GB" sz="6000" b="0">
                <a:solidFill>
                  <a:srgbClr val="000000"/>
                </a:solidFill>
              </a:rPr>
              <a:t> </a:t>
            </a:r>
            <a:r>
              <a:rPr lang="en-GB" sz="6000" b="0" i="1">
                <a:solidFill>
                  <a:srgbClr val="000000"/>
                </a:solidFill>
              </a:rPr>
              <a:t>(Free PDF)</a:t>
            </a:r>
            <a:endParaRPr sz="6000" b="0" i="1">
              <a:solidFill>
                <a:srgbClr val="000000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AutoNum type="arabicPeriod"/>
            </a:pPr>
            <a:r>
              <a:rPr lang="en-GB" sz="6000">
                <a:solidFill>
                  <a:srgbClr val="000000"/>
                </a:solidFill>
              </a:rPr>
              <a:t>CERN “Accelerator Toolbox”: </a:t>
            </a:r>
            <a:r>
              <a:rPr lang="en-GB" sz="6000" u="sng">
                <a:solidFill>
                  <a:srgbClr val="000000"/>
                </a:solidFill>
              </a:rPr>
              <a:t>https://acceleratingnews.web.cern.ch/</a:t>
            </a:r>
            <a:endParaRPr sz="6000" u="sng">
              <a:solidFill>
                <a:srgbClr val="000000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AutoNum type="arabicPeriod"/>
            </a:pPr>
            <a:r>
              <a:rPr lang="en-GB" sz="6000">
                <a:solidFill>
                  <a:srgbClr val="000000"/>
                </a:solidFill>
              </a:rPr>
              <a:t>Interactive Simulation – PhET “Charges and Fields” &amp; “Magnet and Compass”:</a:t>
            </a:r>
            <a:r>
              <a:rPr lang="en-GB" sz="6000" u="sng">
                <a:solidFill>
                  <a:schemeClr val="hlink"/>
                </a:solidFill>
                <a:hlinkClick r:id="rId4"/>
              </a:rPr>
              <a:t>https://phet.colorado.edu</a:t>
            </a:r>
            <a:endParaRPr sz="6000">
              <a:solidFill>
                <a:srgbClr val="000000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AutoNum type="arabicPeriod"/>
            </a:pPr>
            <a:r>
              <a:rPr lang="en-GB" sz="6000">
                <a:solidFill>
                  <a:srgbClr val="000000"/>
                </a:solidFill>
              </a:rPr>
              <a:t>YouTube Channels :</a:t>
            </a:r>
            <a:r>
              <a:rPr lang="en-GB" sz="6000" i="1">
                <a:solidFill>
                  <a:srgbClr val="000000"/>
                </a:solidFill>
              </a:rPr>
              <a:t>CERN</a:t>
            </a:r>
            <a:r>
              <a:rPr lang="en-GB" sz="6000">
                <a:solidFill>
                  <a:srgbClr val="000000"/>
                </a:solidFill>
              </a:rPr>
              <a:t> official channel.</a:t>
            </a:r>
            <a:endParaRPr sz="6000">
              <a:solidFill>
                <a:srgbClr val="000000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AutoNum type="arabicPeriod"/>
            </a:pPr>
            <a:r>
              <a:rPr lang="en-GB" sz="6000">
                <a:solidFill>
                  <a:srgbClr val="000000"/>
                </a:solidFill>
              </a:rPr>
              <a:t> 3D Models</a:t>
            </a:r>
            <a:br>
              <a:rPr lang="en-GB" sz="6000">
                <a:solidFill>
                  <a:srgbClr val="000000"/>
                </a:solidFill>
              </a:rPr>
            </a:br>
            <a:endParaRPr sz="6000">
              <a:solidFill>
                <a:srgbClr val="000000"/>
              </a:solidFill>
            </a:endParaRPr>
          </a:p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50">
                <a:solidFill>
                  <a:srgbClr val="000000"/>
                </a:solidFill>
              </a:rPr>
              <a:t>.</a:t>
            </a:r>
            <a:endParaRPr sz="125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>
              <a:solidFill>
                <a:schemeClr val="dk2"/>
              </a:solidFill>
            </a:endParaRPr>
          </a:p>
        </p:txBody>
      </p:sp>
      <p:sp>
        <p:nvSpPr>
          <p:cNvPr id="920" name="Google Shape;920;p132"/>
          <p:cNvSpPr txBox="1">
            <a:spLocks noGrp="1"/>
          </p:cNvSpPr>
          <p:nvPr>
            <p:ph type="body" idx="2"/>
          </p:nvPr>
        </p:nvSpPr>
        <p:spPr>
          <a:xfrm>
            <a:off x="4629150" y="651625"/>
            <a:ext cx="4209000" cy="399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</a:rPr>
              <a:t>📖 </a:t>
            </a:r>
            <a:r>
              <a:rPr lang="en-GB" sz="1400" u="sng">
                <a:solidFill>
                  <a:schemeClr val="dk1"/>
                </a:solidFill>
              </a:rPr>
              <a:t>For Colleagues </a:t>
            </a:r>
            <a:endParaRPr sz="1400" u="sng">
              <a:solidFill>
                <a:schemeClr val="dk1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AutoNum type="arabicPeriod"/>
            </a:pPr>
            <a:r>
              <a:rPr lang="en-GB" sz="1500">
                <a:solidFill>
                  <a:srgbClr val="000000"/>
                </a:solidFill>
              </a:rPr>
              <a:t>CERN Academic Training Lectures</a:t>
            </a:r>
            <a:r>
              <a:rPr lang="en-GB" sz="1500" b="0">
                <a:solidFill>
                  <a:srgbClr val="000000"/>
                </a:solidFill>
              </a:rPr>
              <a:t> </a:t>
            </a:r>
            <a:r>
              <a:rPr lang="en-GB" sz="1500" b="0" i="1">
                <a:solidFill>
                  <a:srgbClr val="000000"/>
                </a:solidFill>
              </a:rPr>
              <a:t>(Video Archive): </a:t>
            </a:r>
            <a:r>
              <a:rPr lang="en-GB" sz="1500">
                <a:solidFill>
                  <a:srgbClr val="000000"/>
                </a:solidFill>
              </a:rPr>
              <a:t>https://indico.cern.ch/category/5961/</a:t>
            </a:r>
            <a:endParaRPr sz="1500">
              <a:solidFill>
                <a:srgbClr val="000000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AutoNum type="arabicPeriod"/>
            </a:pPr>
            <a:r>
              <a:rPr lang="en-GB" sz="1500">
                <a:solidFill>
                  <a:srgbClr val="000000"/>
                </a:solidFill>
              </a:rPr>
              <a:t>CAS – CERN Accelerator School: </a:t>
            </a:r>
            <a:r>
              <a:rPr lang="en-GB" sz="1500" b="0" u="sng">
                <a:solidFill>
                  <a:srgbClr val="000000"/>
                </a:solidFill>
              </a:rPr>
              <a:t>https://cas.web.cern.ch/</a:t>
            </a:r>
            <a:endParaRPr sz="1500">
              <a:solidFill>
                <a:srgbClr val="000000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AutoNum type="arabicPeriod"/>
            </a:pPr>
            <a:r>
              <a:rPr lang="en-GB" sz="1500">
                <a:solidFill>
                  <a:srgbClr val="000000"/>
                </a:solidFill>
              </a:rPr>
              <a:t>Accelerator &amp; Beam Physics Notes: </a:t>
            </a:r>
            <a:r>
              <a:rPr lang="en-GB" sz="1500" b="0">
                <a:solidFill>
                  <a:srgbClr val="000000"/>
                </a:solidFill>
              </a:rPr>
              <a:t>https://www.slac.stanford.edu/</a:t>
            </a:r>
            <a:endParaRPr sz="1500">
              <a:solidFill>
                <a:srgbClr val="000000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AutoNum type="arabicPeriod"/>
            </a:pPr>
            <a:r>
              <a:rPr lang="en-GB" sz="1500">
                <a:solidFill>
                  <a:srgbClr val="000000"/>
                </a:solidFill>
              </a:rPr>
              <a:t>Accelerator Software Tools</a:t>
            </a:r>
            <a:r>
              <a:rPr lang="en-GB" sz="1500" b="0">
                <a:solidFill>
                  <a:srgbClr val="000000"/>
                </a:solidFill>
              </a:rPr>
              <a:t> </a:t>
            </a:r>
            <a:r>
              <a:rPr lang="en-GB" sz="1500" b="0" i="1">
                <a:solidFill>
                  <a:srgbClr val="000000"/>
                </a:solidFill>
              </a:rPr>
              <a:t>(For Demonstrations)</a:t>
            </a:r>
            <a:br>
              <a:rPr lang="en-GB" sz="1500" b="0" i="1">
                <a:solidFill>
                  <a:srgbClr val="000000"/>
                </a:solidFill>
              </a:rPr>
            </a:br>
            <a:r>
              <a:rPr lang="en-GB" sz="1500" i="1">
                <a:solidFill>
                  <a:srgbClr val="000000"/>
                </a:solidFill>
              </a:rPr>
              <a:t>G4Beamline</a:t>
            </a:r>
            <a:r>
              <a:rPr lang="en-GB" sz="1500">
                <a:solidFill>
                  <a:srgbClr val="000000"/>
                </a:solidFill>
              </a:rPr>
              <a:t> – particle tracking simulation.</a:t>
            </a:r>
            <a:br>
              <a:rPr lang="en-GB" sz="1500">
                <a:solidFill>
                  <a:srgbClr val="000000"/>
                </a:solidFill>
              </a:rPr>
            </a:br>
            <a:r>
              <a:rPr lang="en-GB" sz="1500" i="1">
                <a:solidFill>
                  <a:srgbClr val="000000"/>
                </a:solidFill>
              </a:rPr>
              <a:t>MAD-X</a:t>
            </a:r>
            <a:r>
              <a:rPr lang="en-GB" sz="1500">
                <a:solidFill>
                  <a:srgbClr val="000000"/>
                </a:solidFill>
              </a:rPr>
              <a:t> – CERN’s accelerator design program.</a:t>
            </a:r>
            <a:endParaRPr sz="15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p133"/>
          <p:cNvSpPr/>
          <p:nvPr/>
        </p:nvSpPr>
        <p:spPr>
          <a:xfrm>
            <a:off x="306003" y="36550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ITW2025 Study Group 7</a:t>
            </a:r>
            <a:endParaRPr sz="24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Nour (Lebanon), Will (Peru), Marija (Serbia), Aili (Estonia), Suman (India)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926" name="Google Shape;926;p133"/>
          <p:cNvSpPr txBox="1">
            <a:spLocks noGrp="1"/>
          </p:cNvSpPr>
          <p:nvPr>
            <p:ph type="body" idx="4294967295"/>
          </p:nvPr>
        </p:nvSpPr>
        <p:spPr>
          <a:xfrm>
            <a:off x="305990" y="1479947"/>
            <a:ext cx="4212300" cy="50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One way in which our thinking has changed…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927" name="Google Shape;927;p133"/>
          <p:cNvSpPr txBox="1"/>
          <p:nvPr/>
        </p:nvSpPr>
        <p:spPr>
          <a:xfrm>
            <a:off x="152400" y="152400"/>
            <a:ext cx="3000000" cy="37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133"/>
          <p:cNvSpPr txBox="1"/>
          <p:nvPr/>
        </p:nvSpPr>
        <p:spPr>
          <a:xfrm>
            <a:off x="2084500" y="304800"/>
            <a:ext cx="1220400" cy="37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9" name="Google Shape;929;p133"/>
          <p:cNvSpPr txBox="1"/>
          <p:nvPr/>
        </p:nvSpPr>
        <p:spPr>
          <a:xfrm>
            <a:off x="919800" y="2523650"/>
            <a:ext cx="10920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171717"/>
                </a:solidFill>
              </a:rPr>
              <a:t>lifted</a:t>
            </a:r>
            <a:endParaRPr sz="1600">
              <a:solidFill>
                <a:srgbClr val="171717"/>
              </a:solidFill>
            </a:endParaRPr>
          </a:p>
        </p:txBody>
      </p:sp>
      <p:pic>
        <p:nvPicPr>
          <p:cNvPr id="930" name="Google Shape;930;p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088" y="4039525"/>
            <a:ext cx="486700" cy="502740"/>
          </a:xfrm>
          <a:prstGeom prst="rect">
            <a:avLst/>
          </a:prstGeom>
          <a:noFill/>
          <a:ln>
            <a:noFill/>
          </a:ln>
        </p:spPr>
      </p:pic>
      <p:sp>
        <p:nvSpPr>
          <p:cNvPr id="931" name="Google Shape;931;p133"/>
          <p:cNvSpPr txBox="1"/>
          <p:nvPr/>
        </p:nvSpPr>
        <p:spPr>
          <a:xfrm>
            <a:off x="804100" y="4244375"/>
            <a:ext cx="10920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171717"/>
                </a:solidFill>
              </a:rPr>
              <a:t>to Earth</a:t>
            </a:r>
            <a:endParaRPr sz="1600">
              <a:solidFill>
                <a:srgbClr val="171717"/>
              </a:solidFill>
            </a:endParaRPr>
          </a:p>
        </p:txBody>
      </p:sp>
      <p:pic>
        <p:nvPicPr>
          <p:cNvPr id="932" name="Google Shape;932;p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7400" y="2606150"/>
            <a:ext cx="486700" cy="524157"/>
          </a:xfrm>
          <a:prstGeom prst="rect">
            <a:avLst/>
          </a:prstGeom>
          <a:noFill/>
          <a:ln>
            <a:noFill/>
          </a:ln>
        </p:spPr>
      </p:pic>
      <p:sp>
        <p:nvSpPr>
          <p:cNvPr id="933" name="Google Shape;933;p133"/>
          <p:cNvSpPr txBox="1"/>
          <p:nvPr/>
        </p:nvSpPr>
        <p:spPr>
          <a:xfrm>
            <a:off x="4024100" y="2665125"/>
            <a:ext cx="6753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171717"/>
                </a:solidFill>
              </a:rPr>
              <a:t>ed</a:t>
            </a:r>
            <a:endParaRPr sz="1600">
              <a:solidFill>
                <a:srgbClr val="171717"/>
              </a:solidFill>
            </a:endParaRPr>
          </a:p>
        </p:txBody>
      </p:sp>
      <p:pic>
        <p:nvPicPr>
          <p:cNvPr id="934" name="Google Shape;934;p1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96100" y="2025398"/>
            <a:ext cx="540850" cy="546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5" name="Google Shape;935;p1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96100" y="3071325"/>
            <a:ext cx="879993" cy="84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6" name="Google Shape;936;p1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04800" y="4042434"/>
            <a:ext cx="486700" cy="496952"/>
          </a:xfrm>
          <a:prstGeom prst="rect">
            <a:avLst/>
          </a:prstGeom>
          <a:noFill/>
          <a:ln>
            <a:noFill/>
          </a:ln>
        </p:spPr>
      </p:pic>
      <p:sp>
        <p:nvSpPr>
          <p:cNvPr id="937" name="Google Shape;937;p133"/>
          <p:cNvSpPr txBox="1"/>
          <p:nvPr/>
        </p:nvSpPr>
        <p:spPr>
          <a:xfrm>
            <a:off x="2436950" y="2216163"/>
            <a:ext cx="6753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171717"/>
                </a:solidFill>
              </a:rPr>
              <a:t>view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938" name="Google Shape;938;p133"/>
          <p:cNvSpPr txBox="1"/>
          <p:nvPr/>
        </p:nvSpPr>
        <p:spPr>
          <a:xfrm>
            <a:off x="3781563" y="4087788"/>
            <a:ext cx="19704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FF0000"/>
                </a:solidFill>
              </a:rPr>
              <a:t>but not strangers</a:t>
            </a:r>
            <a:endParaRPr sz="1600">
              <a:solidFill>
                <a:srgbClr val="FF0000"/>
              </a:solidFill>
            </a:endParaRPr>
          </a:p>
        </p:txBody>
      </p:sp>
      <p:pic>
        <p:nvPicPr>
          <p:cNvPr id="939" name="Google Shape;939;p13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7949" y="2622375"/>
            <a:ext cx="540862" cy="49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0" name="Google Shape;940;p133" title="Screenshot 2025-08-14 at 4.24.23 PM.jpeg"/>
          <p:cNvPicPr preferRelativeResize="0"/>
          <p:nvPr/>
        </p:nvPicPr>
        <p:blipFill rotWithShape="1">
          <a:blip r:embed="rId9">
            <a:alphaModFix/>
          </a:blip>
          <a:srcRect t="32417" b="28198"/>
          <a:stretch/>
        </p:blipFill>
        <p:spPr>
          <a:xfrm>
            <a:off x="5616600" y="1365700"/>
            <a:ext cx="3797251" cy="34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Microsoft Macintosh PowerPoint</Application>
  <PresentationFormat>On-screen Show (16:9)</PresentationFormat>
  <Paragraphs>60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Office Theme</vt:lpstr>
      <vt:lpstr>Particle Accelerators</vt:lpstr>
      <vt:lpstr>Curriculum &amp; Classroom Connections</vt:lpstr>
      <vt:lpstr>Key Ideas/Best Practice Example</vt:lpstr>
      <vt:lpstr>Potential Students’ Conceptions &amp; Challenges</vt:lpstr>
      <vt:lpstr>Useful Material &amp; Resources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Jeff Wiener</cp:lastModifiedBy>
  <cp:revision>1</cp:revision>
  <dcterms:modified xsi:type="dcterms:W3CDTF">2025-08-15T11:54:19Z</dcterms:modified>
</cp:coreProperties>
</file>