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9" r:id="rId1"/>
  </p:sldMasterIdLst>
  <p:notesMasterIdLst>
    <p:notesMasterId r:id="rId10"/>
  </p:notesMasterIdLst>
  <p:sldIdLst>
    <p:sldId id="361" r:id="rId2"/>
    <p:sldId id="362" r:id="rId3"/>
    <p:sldId id="363" r:id="rId4"/>
    <p:sldId id="364" r:id="rId5"/>
    <p:sldId id="365" r:id="rId6"/>
    <p:sldId id="366" r:id="rId7"/>
    <p:sldId id="367" r:id="rId8"/>
    <p:sldId id="368" r:id="rId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9370F2A-017F-4545-87F3-32D91B544FCA}">
  <a:tblStyle styleId="{89370F2A-017F-4545-87F3-32D91B544FC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718"/>
  </p:normalViewPr>
  <p:slideViewPr>
    <p:cSldViewPr snapToGrid="0">
      <p:cViewPr varScale="1">
        <p:scale>
          <a:sx n="150" d="100"/>
          <a:sy n="150" d="100"/>
        </p:scale>
        <p:origin x="328" y="1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4" name="Google Shape;864;g2e99bb42309_0_2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5" name="Google Shape;865;g2e99bb42309_0_2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1" name="Google Shape;871;g6bbdd34a659d8c8d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2" name="Google Shape;872;g6bbdd34a659d8c8d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" name="Google Shape;886;g2e99bb42309_0_3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7" name="Google Shape;887;g2e99bb42309_0_3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4" name="Google Shape;894;g2e99bb42309_0_3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5" name="Google Shape;895;g2e99bb42309_0_3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3" name="Google Shape;903;g2e99bb42309_0_3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4" name="Google Shape;904;g2e99bb42309_0_3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" name="Google Shape;924;g2e99bb42309_0_3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5" name="Google Shape;925;g2e99bb42309_0_3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1" name="Google Shape;941;g2e99bb42309_0_3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2" name="Google Shape;942;g2e99bb42309_0_3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0" name="Google Shape;950;g374ceac92cb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1" name="Google Shape;951;g374ceac92cb_1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with logo">
  <p:cSld name="Title Slide with logo">
    <p:bg>
      <p:bgPr>
        <a:solidFill>
          <a:schemeClr val="lt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2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29598" y="532588"/>
            <a:ext cx="1492817" cy="1477814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305990" y="2571750"/>
            <a:ext cx="8532000" cy="161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None/>
              <a:defRPr sz="3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305991" y="4238118"/>
            <a:ext cx="8532000" cy="41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300"/>
              <a:buNone/>
              <a:defRPr sz="1300" b="1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pic>
        <p:nvPicPr>
          <p:cNvPr id="16" name="Google Shape;16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89168" y="535867"/>
            <a:ext cx="1544286" cy="15442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4 Pictures">
  <p:cSld name="Text and 4 Pictures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2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body" idx="1"/>
          </p:nvPr>
        </p:nvSpPr>
        <p:spPr>
          <a:xfrm>
            <a:off x="305990" y="1198993"/>
            <a:ext cx="27813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>
                <a:solidFill>
                  <a:srgbClr val="171717"/>
                </a:solidFill>
              </a:defRPr>
            </a:lvl1pPr>
            <a:lvl2pPr marL="914400" lvl="1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12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2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2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7" name="Google Shape;87;p12"/>
          <p:cNvSpPr>
            <a:spLocks noGrp="1"/>
          </p:cNvSpPr>
          <p:nvPr>
            <p:ph type="pic" idx="2"/>
          </p:nvPr>
        </p:nvSpPr>
        <p:spPr>
          <a:xfrm>
            <a:off x="6056710" y="1194197"/>
            <a:ext cx="27813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8" name="Google Shape;88;p12"/>
          <p:cNvSpPr>
            <a:spLocks noGrp="1"/>
          </p:cNvSpPr>
          <p:nvPr>
            <p:ph type="pic" idx="3"/>
          </p:nvPr>
        </p:nvSpPr>
        <p:spPr>
          <a:xfrm>
            <a:off x="6093511" y="2977277"/>
            <a:ext cx="27444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9" name="Google Shape;89;p12"/>
          <p:cNvSpPr>
            <a:spLocks noGrp="1"/>
          </p:cNvSpPr>
          <p:nvPr>
            <p:ph type="pic" idx="4"/>
          </p:nvPr>
        </p:nvSpPr>
        <p:spPr>
          <a:xfrm>
            <a:off x="3194447" y="1194197"/>
            <a:ext cx="27444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0" name="Google Shape;90;p12"/>
          <p:cNvSpPr>
            <a:spLocks noGrp="1"/>
          </p:cNvSpPr>
          <p:nvPr>
            <p:ph type="pic" idx="5"/>
          </p:nvPr>
        </p:nvSpPr>
        <p:spPr>
          <a:xfrm>
            <a:off x="3194447" y="2983511"/>
            <a:ext cx="27444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3 Pictures with boxes">
  <p:cSld name="Text and 3 Pictures with boxes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4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14"/>
          <p:cNvSpPr txBox="1">
            <a:spLocks noGrp="1"/>
          </p:cNvSpPr>
          <p:nvPr>
            <p:ph type="body" idx="1"/>
          </p:nvPr>
        </p:nvSpPr>
        <p:spPr>
          <a:xfrm>
            <a:off x="3087290" y="1201032"/>
            <a:ext cx="2970000" cy="848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27000" tIns="27000" rIns="27000" bIns="270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05" name="Google Shape;105;p14"/>
          <p:cNvSpPr>
            <a:spLocks noGrp="1"/>
          </p:cNvSpPr>
          <p:nvPr>
            <p:ph type="pic" idx="2"/>
          </p:nvPr>
        </p:nvSpPr>
        <p:spPr>
          <a:xfrm>
            <a:off x="3087290" y="2049332"/>
            <a:ext cx="2969400" cy="26079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6" name="Google Shape;106;p14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14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14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09" name="Google Shape;109;p14"/>
          <p:cNvSpPr txBox="1">
            <a:spLocks noGrp="1"/>
          </p:cNvSpPr>
          <p:nvPr>
            <p:ph type="body" idx="3"/>
          </p:nvPr>
        </p:nvSpPr>
        <p:spPr>
          <a:xfrm>
            <a:off x="2456" y="3808893"/>
            <a:ext cx="2970000" cy="848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27000" tIns="27000" rIns="27000" bIns="270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10" name="Google Shape;110;p14"/>
          <p:cNvSpPr>
            <a:spLocks noGrp="1"/>
          </p:cNvSpPr>
          <p:nvPr>
            <p:ph type="pic" idx="4"/>
          </p:nvPr>
        </p:nvSpPr>
        <p:spPr>
          <a:xfrm>
            <a:off x="3038" y="1201032"/>
            <a:ext cx="2969400" cy="26079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1" name="Google Shape;111;p14"/>
          <p:cNvSpPr txBox="1">
            <a:spLocks noGrp="1"/>
          </p:cNvSpPr>
          <p:nvPr>
            <p:ph type="body" idx="5"/>
          </p:nvPr>
        </p:nvSpPr>
        <p:spPr>
          <a:xfrm>
            <a:off x="6174291" y="3808893"/>
            <a:ext cx="2970000" cy="848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27000" tIns="27000" rIns="27000" bIns="270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12" name="Google Shape;112;p14"/>
          <p:cNvSpPr>
            <a:spLocks noGrp="1"/>
          </p:cNvSpPr>
          <p:nvPr>
            <p:ph type="pic" idx="6"/>
          </p:nvPr>
        </p:nvSpPr>
        <p:spPr>
          <a:xfrm>
            <a:off x="6174291" y="1201032"/>
            <a:ext cx="2969400" cy="26079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Horizontal and texts">
  <p:cSld name="Picture Horizontal and texts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5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15"/>
          <p:cNvSpPr>
            <a:spLocks noGrp="1"/>
          </p:cNvSpPr>
          <p:nvPr>
            <p:ph type="pic" idx="2"/>
          </p:nvPr>
        </p:nvSpPr>
        <p:spPr>
          <a:xfrm>
            <a:off x="309582" y="1194197"/>
            <a:ext cx="8532000" cy="1923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6" name="Google Shape;116;p15"/>
          <p:cNvSpPr txBox="1">
            <a:spLocks noGrp="1"/>
          </p:cNvSpPr>
          <p:nvPr>
            <p:ph type="body" idx="1"/>
          </p:nvPr>
        </p:nvSpPr>
        <p:spPr>
          <a:xfrm>
            <a:off x="305992" y="3220641"/>
            <a:ext cx="2781300" cy="142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7" name="Google Shape;117;p15"/>
          <p:cNvSpPr txBox="1">
            <a:spLocks noGrp="1"/>
          </p:cNvSpPr>
          <p:nvPr>
            <p:ph type="body" idx="3"/>
          </p:nvPr>
        </p:nvSpPr>
        <p:spPr>
          <a:xfrm>
            <a:off x="3200401" y="3220641"/>
            <a:ext cx="2749200" cy="142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8" name="Google Shape;118;p15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15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15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21" name="Google Shape;121;p15"/>
          <p:cNvSpPr txBox="1">
            <a:spLocks noGrp="1"/>
          </p:cNvSpPr>
          <p:nvPr>
            <p:ph type="body" idx="4"/>
          </p:nvPr>
        </p:nvSpPr>
        <p:spPr>
          <a:xfrm>
            <a:off x="6064251" y="3220641"/>
            <a:ext cx="2777400" cy="142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Horizontal and text in boxes">
  <p:cSld name="Picture Horizontal and text in boxes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6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16"/>
          <p:cNvSpPr>
            <a:spLocks noGrp="1"/>
          </p:cNvSpPr>
          <p:nvPr>
            <p:ph type="pic" idx="2"/>
          </p:nvPr>
        </p:nvSpPr>
        <p:spPr>
          <a:xfrm>
            <a:off x="0" y="1194197"/>
            <a:ext cx="9144000" cy="22095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5" name="Google Shape;125;p16"/>
          <p:cNvSpPr txBox="1">
            <a:spLocks noGrp="1"/>
          </p:cNvSpPr>
          <p:nvPr>
            <p:ph type="body" idx="1"/>
          </p:nvPr>
        </p:nvSpPr>
        <p:spPr>
          <a:xfrm>
            <a:off x="305992" y="3220641"/>
            <a:ext cx="2781300" cy="1429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0" tIns="54000" rIns="0" bIns="0" anchor="t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>
                <a:solidFill>
                  <a:schemeClr val="lt2"/>
                </a:solidFill>
              </a:defRPr>
            </a:lvl1pPr>
            <a:lvl2pPr marL="914400" lvl="1" indent="-3175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>
                <a:solidFill>
                  <a:schemeClr val="lt2"/>
                </a:solidFill>
              </a:defRPr>
            </a:lvl2pPr>
            <a:lvl3pPr marL="1371600" lvl="2" indent="-31115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Char char="•"/>
              <a:defRPr>
                <a:solidFill>
                  <a:schemeClr val="lt2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26" name="Google Shape;126;p16"/>
          <p:cNvSpPr txBox="1">
            <a:spLocks noGrp="1"/>
          </p:cNvSpPr>
          <p:nvPr>
            <p:ph type="body" idx="3"/>
          </p:nvPr>
        </p:nvSpPr>
        <p:spPr>
          <a:xfrm>
            <a:off x="3200401" y="3220641"/>
            <a:ext cx="2749200" cy="1429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0" tIns="54000" rIns="0" bIns="0" anchor="t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>
                <a:solidFill>
                  <a:schemeClr val="lt2"/>
                </a:solidFill>
              </a:defRPr>
            </a:lvl1pPr>
            <a:lvl2pPr marL="914400" lvl="1" indent="-3175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>
                <a:solidFill>
                  <a:schemeClr val="lt2"/>
                </a:solidFill>
              </a:defRPr>
            </a:lvl2pPr>
            <a:lvl3pPr marL="1371600" lvl="2" indent="-31115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Char char="•"/>
              <a:defRPr>
                <a:solidFill>
                  <a:schemeClr val="lt2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27" name="Google Shape;127;p16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16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16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30" name="Google Shape;130;p16"/>
          <p:cNvSpPr txBox="1">
            <a:spLocks noGrp="1"/>
          </p:cNvSpPr>
          <p:nvPr>
            <p:ph type="body" idx="4"/>
          </p:nvPr>
        </p:nvSpPr>
        <p:spPr>
          <a:xfrm>
            <a:off x="6064251" y="3220641"/>
            <a:ext cx="2777400" cy="1429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0" tIns="54000" rIns="0" bIns="0" anchor="t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>
                <a:solidFill>
                  <a:schemeClr val="lt2"/>
                </a:solidFill>
              </a:defRPr>
            </a:lvl1pPr>
            <a:lvl2pPr marL="914400" lvl="1" indent="-3175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>
                <a:solidFill>
                  <a:schemeClr val="lt2"/>
                </a:solidFill>
              </a:defRPr>
            </a:lvl2pPr>
            <a:lvl3pPr marL="1371600" lvl="2" indent="-31115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Char char="•"/>
              <a:defRPr>
                <a:solidFill>
                  <a:schemeClr val="lt2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st slide" type="blank">
  <p:cSld name="BLANK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8"/>
          <p:cNvSpPr txBox="1"/>
          <p:nvPr/>
        </p:nvSpPr>
        <p:spPr>
          <a:xfrm>
            <a:off x="305991" y="4647305"/>
            <a:ext cx="8532000" cy="2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home.cern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9" name="Google Shape;13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168974" y="3652327"/>
            <a:ext cx="806053" cy="8060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ogo Slide">
  <p:cSld name="Logo Slide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556907" y="1556656"/>
            <a:ext cx="2030185" cy="20301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 " type="title">
  <p:cSld name="TITLE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0"/>
          <p:cNvSpPr txBox="1">
            <a:spLocks noGrp="1"/>
          </p:cNvSpPr>
          <p:nvPr>
            <p:ph type="ctrTitle"/>
          </p:nvPr>
        </p:nvSpPr>
        <p:spPr>
          <a:xfrm>
            <a:off x="1143000" y="78462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20"/>
          <p:cNvSpPr txBox="1"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45" name="Google Shape;145;p20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20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20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2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22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22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ed Content">
  <p:cSld name="Bulleted Conten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body" idx="1"/>
          </p:nvPr>
        </p:nvSpPr>
        <p:spPr>
          <a:xfrm>
            <a:off x="305992" y="1194197"/>
            <a:ext cx="85320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  <a:defRPr sz="1400">
                <a:solidFill>
                  <a:srgbClr val="171717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  <a:defRPr sz="1400">
                <a:solidFill>
                  <a:srgbClr val="171717"/>
                </a:solidFill>
              </a:defRPr>
            </a:lvl3pPr>
            <a:lvl4pPr marL="1828800" lvl="3" indent="-30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 sz="1200">
                <a:solidFill>
                  <a:srgbClr val="171717"/>
                </a:solidFill>
              </a:defRPr>
            </a:lvl4pPr>
            <a:lvl5pPr marL="2286000" lvl="4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 and Comparison">
  <p:cSld name="Subtitle and Comparison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305990" y="1194197"/>
            <a:ext cx="4212300" cy="50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305990" y="1820465"/>
            <a:ext cx="4212300" cy="28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3"/>
          </p:nvPr>
        </p:nvSpPr>
        <p:spPr>
          <a:xfrm>
            <a:off x="4629150" y="1203725"/>
            <a:ext cx="4212600" cy="49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body" idx="4"/>
          </p:nvPr>
        </p:nvSpPr>
        <p:spPr>
          <a:xfrm>
            <a:off x="4629150" y="1820465"/>
            <a:ext cx="4209000" cy="28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ntents">
  <p:cSld name="2 Content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1"/>
          </p:nvPr>
        </p:nvSpPr>
        <p:spPr>
          <a:xfrm>
            <a:off x="305990" y="1194198"/>
            <a:ext cx="42123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2"/>
          </p:nvPr>
        </p:nvSpPr>
        <p:spPr>
          <a:xfrm>
            <a:off x="4629149" y="1194198"/>
            <a:ext cx="42090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Picture">
  <p:cSld name="Big Picture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0" name="Google Shape;50;p7"/>
          <p:cNvSpPr>
            <a:spLocks noGrp="1"/>
          </p:cNvSpPr>
          <p:nvPr>
            <p:ph type="pic" idx="2"/>
          </p:nvPr>
        </p:nvSpPr>
        <p:spPr>
          <a:xfrm>
            <a:off x="305991" y="1079897"/>
            <a:ext cx="8532000" cy="35706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ull page Picture">
  <p:cSld name="Full page Picture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"/>
          <p:cNvSpPr>
            <a:spLocks noGrp="1"/>
          </p:cNvSpPr>
          <p:nvPr>
            <p:ph type="pic" idx="2"/>
          </p:nvPr>
        </p:nvSpPr>
        <p:spPr>
          <a:xfrm>
            <a:off x="0" y="2400"/>
            <a:ext cx="9144000" cy="47799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53" name="Google Shape;53;p8"/>
          <p:cNvSpPr txBox="1">
            <a:spLocks noGrp="1"/>
          </p:cNvSpPr>
          <p:nvPr>
            <p:ph type="body" idx="1"/>
          </p:nvPr>
        </p:nvSpPr>
        <p:spPr>
          <a:xfrm>
            <a:off x="6056709" y="-13622"/>
            <a:ext cx="3087300" cy="4796100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spcFirstLastPara="1" wrap="square" lIns="135000" tIns="135000" rIns="135000" bIns="1350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marL="914400" lvl="1" indent="-330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sz="1600"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>
                <a:solidFill>
                  <a:schemeClr val="lt1"/>
                </a:solidFill>
              </a:defRPr>
            </a:lvl3pPr>
            <a:lvl4pPr marL="1828800" lvl="3" indent="-30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  <a:defRPr>
                <a:solidFill>
                  <a:schemeClr val="lt1"/>
                </a:solidFill>
              </a:defRPr>
            </a:lvl4pPr>
            <a:lvl5pPr marL="2286000" lvl="4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Picture">
  <p:cSld name="Text and Picture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42123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body" idx="1"/>
          </p:nvPr>
        </p:nvSpPr>
        <p:spPr>
          <a:xfrm>
            <a:off x="305990" y="1198993"/>
            <a:ext cx="4212300" cy="34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>
                <a:solidFill>
                  <a:srgbClr val="171717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>
            <a:spLocks noGrp="1"/>
          </p:cNvSpPr>
          <p:nvPr>
            <p:ph type="pic" idx="2"/>
          </p:nvPr>
        </p:nvSpPr>
        <p:spPr>
          <a:xfrm>
            <a:off x="4625579" y="-1"/>
            <a:ext cx="4518300" cy="47751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61" name="Google Shape;61;p9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2 Pictures horizontal">
  <p:cSld name="Text and 2 Pictures horizontal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0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body" idx="1"/>
          </p:nvPr>
        </p:nvSpPr>
        <p:spPr>
          <a:xfrm>
            <a:off x="305990" y="1198993"/>
            <a:ext cx="42123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>
                <a:solidFill>
                  <a:srgbClr val="171717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0" name="Google Shape;70;p10"/>
          <p:cNvSpPr>
            <a:spLocks noGrp="1"/>
          </p:cNvSpPr>
          <p:nvPr>
            <p:ph type="pic" idx="2"/>
          </p:nvPr>
        </p:nvSpPr>
        <p:spPr>
          <a:xfrm>
            <a:off x="4625579" y="1194197"/>
            <a:ext cx="42123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1" name="Google Shape;71;p10"/>
          <p:cNvSpPr>
            <a:spLocks noGrp="1"/>
          </p:cNvSpPr>
          <p:nvPr>
            <p:ph type="pic" idx="3"/>
          </p:nvPr>
        </p:nvSpPr>
        <p:spPr>
          <a:xfrm>
            <a:off x="4625579" y="2977277"/>
            <a:ext cx="42123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s and 2 Pictures ">
  <p:cSld name="Subtitles and 2 Pictures 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>
            <a:off x="305990" y="1194197"/>
            <a:ext cx="4212300" cy="50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body" idx="2"/>
          </p:nvPr>
        </p:nvSpPr>
        <p:spPr>
          <a:xfrm>
            <a:off x="4629150" y="1203725"/>
            <a:ext cx="4212600" cy="49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76" name="Google Shape;76;p11"/>
          <p:cNvSpPr>
            <a:spLocks noGrp="1"/>
          </p:cNvSpPr>
          <p:nvPr>
            <p:ph type="pic" idx="3"/>
          </p:nvPr>
        </p:nvSpPr>
        <p:spPr>
          <a:xfrm>
            <a:off x="305991" y="1822054"/>
            <a:ext cx="4212300" cy="2835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7" name="Google Shape;77;p11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1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0" name="Google Shape;80;p11"/>
          <p:cNvSpPr>
            <a:spLocks noGrp="1"/>
          </p:cNvSpPr>
          <p:nvPr>
            <p:ph type="pic" idx="4"/>
          </p:nvPr>
        </p:nvSpPr>
        <p:spPr>
          <a:xfrm>
            <a:off x="4629150" y="1815703"/>
            <a:ext cx="4212300" cy="2835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  <a:defRPr sz="27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05992" y="1194197"/>
            <a:ext cx="85320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11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Slide </a:t>
            </a: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" name="Google Shape;11;p1"/>
          <p:cNvCxnSpPr/>
          <p:nvPr/>
        </p:nvCxnSpPr>
        <p:spPr>
          <a:xfrm>
            <a:off x="303053" y="4778102"/>
            <a:ext cx="8535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60" r:id="rId11"/>
    <p:sldLayoutId id="2147483661" r:id="rId12"/>
    <p:sldLayoutId id="2147483662" r:id="rId13"/>
    <p:sldLayoutId id="2147483664" r:id="rId14"/>
    <p:sldLayoutId id="2147483665" r:id="rId15"/>
    <p:sldLayoutId id="2147483666" r:id="rId16"/>
    <p:sldLayoutId id="2147483668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74">
          <p15:clr>
            <a:srgbClr val="F26B43"/>
          </p15:clr>
        </p15:guide>
        <p15:guide id="2" pos="2880">
          <p15:clr>
            <a:srgbClr val="F26B43"/>
          </p15:clr>
        </p15:guide>
        <p15:guide id="3" pos="5567">
          <p15:clr>
            <a:srgbClr val="F26B43"/>
          </p15:clr>
        </p15:guide>
        <p15:guide id="4" pos="193">
          <p15:clr>
            <a:srgbClr val="F26B43"/>
          </p15:clr>
        </p15:guide>
        <p15:guide id="5" pos="2846">
          <p15:clr>
            <a:srgbClr val="F26B43"/>
          </p15:clr>
        </p15:guide>
        <p15:guide id="6" pos="2914">
          <p15:clr>
            <a:srgbClr val="F26B43"/>
          </p15:clr>
        </p15:guide>
        <p15:guide id="7" pos="3815">
          <p15:clr>
            <a:srgbClr val="F26B43"/>
          </p15:clr>
        </p15:guide>
        <p15:guide id="8" pos="3748">
          <p15:clr>
            <a:srgbClr val="F26B43"/>
          </p15:clr>
        </p15:guide>
        <p15:guide id="9" pos="2012">
          <p15:clr>
            <a:srgbClr val="F26B43"/>
          </p15:clr>
        </p15:guide>
        <p15:guide id="10" pos="1945">
          <p15:clr>
            <a:srgbClr val="F26B43"/>
          </p15:clr>
        </p15:guide>
        <p15:guide id="11" orient="horz" pos="2929">
          <p15:clr>
            <a:srgbClr val="F26B43"/>
          </p15:clr>
        </p15:guide>
        <p15:guide id="12" orient="horz" pos="1807">
          <p15:clr>
            <a:srgbClr val="F26B43"/>
          </p15:clr>
        </p15:guide>
        <p15:guide id="13" orient="horz" pos="685">
          <p15:clr>
            <a:srgbClr val="F26B43"/>
          </p15:clr>
        </p15:guide>
        <p15:guide id="14" orient="horz" pos="752">
          <p15:clr>
            <a:srgbClr val="F26B43"/>
          </p15:clr>
        </p15:guide>
        <p15:guide id="15" orient="horz" pos="1875">
          <p15:clr>
            <a:srgbClr val="F26B43"/>
          </p15:clr>
        </p15:guide>
        <p15:guide id="16" pos="4734">
          <p15:clr>
            <a:srgbClr val="F26B43"/>
          </p15:clr>
        </p15:guide>
        <p15:guide id="17" pos="466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sciencegateway.cern" TargetMode="External"/><Relationship Id="rId13" Type="http://schemas.openxmlformats.org/officeDocument/2006/relationships/image" Target="../media/image15.png"/><Relationship Id="rId3" Type="http://schemas.openxmlformats.org/officeDocument/2006/relationships/hyperlink" Target="http://opendata.cern.ch" TargetMode="External"/><Relationship Id="rId7" Type="http://schemas.openxmlformats.org/officeDocument/2006/relationships/hyperlink" Target="https://gizmos.explorelearning.com/find-gizmos/launch-gizmo?resourceId=632" TargetMode="External"/><Relationship Id="rId12" Type="http://schemas.openxmlformats.org/officeDocument/2006/relationships/image" Target="../media/image14.png"/><Relationship Id="rId17" Type="http://schemas.openxmlformats.org/officeDocument/2006/relationships/image" Target="../media/image19.jp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youtube.com" TargetMode="External"/><Relationship Id="rId11" Type="http://schemas.openxmlformats.org/officeDocument/2006/relationships/image" Target="../media/image13.png"/><Relationship Id="rId5" Type="http://schemas.openxmlformats.org/officeDocument/2006/relationships/hyperlink" Target="https://home.cern/" TargetMode="External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hyperlink" Target="http://physicsmasterclasses.org" TargetMode="External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file/d/1hP8JEtwqNMTXQj6WP8V7I1jeqPh_CpSa/view?usp=drivesdk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7" name="Google Shape;867;p128"/>
          <p:cNvSpPr txBox="1">
            <a:spLocks noGrp="1"/>
          </p:cNvSpPr>
          <p:nvPr>
            <p:ph type="ctrTitle"/>
          </p:nvPr>
        </p:nvSpPr>
        <p:spPr>
          <a:xfrm>
            <a:off x="1143000" y="-3"/>
            <a:ext cx="6858000" cy="17907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Particle Detectors</a:t>
            </a:r>
            <a:endParaRPr/>
          </a:p>
        </p:txBody>
      </p:sp>
      <p:sp>
        <p:nvSpPr>
          <p:cNvPr id="868" name="Google Shape;868;p128"/>
          <p:cNvSpPr txBox="1">
            <a:spLocks noGrp="1"/>
          </p:cNvSpPr>
          <p:nvPr>
            <p:ph type="subTitle" idx="1"/>
          </p:nvPr>
        </p:nvSpPr>
        <p:spPr>
          <a:xfrm>
            <a:off x="1143000" y="1916904"/>
            <a:ext cx="6858000" cy="124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/>
              <a:t>ITW2025 Study Group 1</a:t>
            </a:r>
            <a:endParaRPr/>
          </a:p>
        </p:txBody>
      </p:sp>
      <p:sp>
        <p:nvSpPr>
          <p:cNvPr id="869" name="Google Shape;869;p128" descr="Please add photo here&#10;"/>
          <p:cNvSpPr>
            <a:spLocks noGrp="1"/>
          </p:cNvSpPr>
          <p:nvPr>
            <p:ph type="pic" idx="2"/>
          </p:nvPr>
        </p:nvSpPr>
        <p:spPr>
          <a:xfrm>
            <a:off x="1872000" y="2571750"/>
            <a:ext cx="5400000" cy="18000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75000"/>
              </a:srgbClr>
            </a:outerShdw>
          </a:effec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4" name="Google Shape;874;p1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4351" y="1412300"/>
            <a:ext cx="2655970" cy="1540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5" name="Google Shape;875;p1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5848" y="3015451"/>
            <a:ext cx="2950500" cy="196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6" name="Google Shape;876;p1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56478" y="699052"/>
            <a:ext cx="2950500" cy="205253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7" name="Google Shape;877;p129"/>
          <p:cNvPicPr preferRelativeResize="0"/>
          <p:nvPr/>
        </p:nvPicPr>
        <p:blipFill rotWithShape="1">
          <a:blip r:embed="rId6">
            <a:alphaModFix/>
          </a:blip>
          <a:srcRect b="8214"/>
          <a:stretch/>
        </p:blipFill>
        <p:spPr>
          <a:xfrm>
            <a:off x="6363125" y="371426"/>
            <a:ext cx="2502801" cy="324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78" name="Google Shape;878;p12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689586" y="3090975"/>
            <a:ext cx="2350135" cy="2052526"/>
          </a:xfrm>
          <a:prstGeom prst="rect">
            <a:avLst/>
          </a:prstGeom>
          <a:noFill/>
          <a:ln>
            <a:noFill/>
          </a:ln>
        </p:spPr>
      </p:pic>
      <p:sp>
        <p:nvSpPr>
          <p:cNvPr id="879" name="Google Shape;879;p129"/>
          <p:cNvSpPr txBox="1"/>
          <p:nvPr/>
        </p:nvSpPr>
        <p:spPr>
          <a:xfrm>
            <a:off x="4304950" y="371425"/>
            <a:ext cx="1867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2"/>
                </a:solidFill>
                <a:latin typeface="Impact"/>
                <a:ea typeface="Impact"/>
                <a:cs typeface="Impact"/>
                <a:sym typeface="Impact"/>
              </a:rPr>
              <a:t>Electromagnetism</a:t>
            </a:r>
            <a:endParaRPr sz="1200">
              <a:solidFill>
                <a:schemeClr val="dk2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880" name="Google Shape;880;p129"/>
          <p:cNvSpPr txBox="1"/>
          <p:nvPr/>
        </p:nvSpPr>
        <p:spPr>
          <a:xfrm>
            <a:off x="0" y="1082750"/>
            <a:ext cx="34404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2"/>
                </a:solidFill>
                <a:latin typeface="Impact"/>
                <a:ea typeface="Impact"/>
                <a:cs typeface="Impact"/>
                <a:sym typeface="Impact"/>
              </a:rPr>
              <a:t>Compton scattering and photoelectric effect</a:t>
            </a:r>
            <a:endParaRPr sz="1200">
              <a:solidFill>
                <a:schemeClr val="dk2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881" name="Google Shape;881;p129"/>
          <p:cNvSpPr txBox="1"/>
          <p:nvPr/>
        </p:nvSpPr>
        <p:spPr>
          <a:xfrm>
            <a:off x="135846" y="120619"/>
            <a:ext cx="4303500" cy="10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2"/>
                </a:solidFill>
              </a:rPr>
              <a:t>Even if there is no particle physics specific section in your curriculum, connections can be made: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882" name="Google Shape;882;p129"/>
          <p:cNvSpPr txBox="1"/>
          <p:nvPr/>
        </p:nvSpPr>
        <p:spPr>
          <a:xfrm>
            <a:off x="4232943" y="2751575"/>
            <a:ext cx="1827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2"/>
                </a:solidFill>
                <a:latin typeface="Impact"/>
                <a:ea typeface="Impact"/>
                <a:cs typeface="Impact"/>
                <a:sym typeface="Impact"/>
              </a:rPr>
              <a:t>Medical applications</a:t>
            </a:r>
            <a:endParaRPr sz="1200">
              <a:solidFill>
                <a:schemeClr val="dk2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883" name="Google Shape;883;p129"/>
          <p:cNvSpPr txBox="1"/>
          <p:nvPr/>
        </p:nvSpPr>
        <p:spPr>
          <a:xfrm>
            <a:off x="7190418" y="0"/>
            <a:ext cx="16755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2"/>
                </a:solidFill>
                <a:latin typeface="Impact"/>
                <a:ea typeface="Impact"/>
                <a:cs typeface="Impact"/>
                <a:sym typeface="Impact"/>
              </a:rPr>
              <a:t>Careers in physics</a:t>
            </a:r>
            <a:endParaRPr sz="1200">
              <a:solidFill>
                <a:schemeClr val="dk2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884" name="Google Shape;884;p129"/>
          <p:cNvSpPr txBox="1"/>
          <p:nvPr/>
        </p:nvSpPr>
        <p:spPr>
          <a:xfrm>
            <a:off x="5912325" y="3767075"/>
            <a:ext cx="3231600" cy="11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200" i="1">
                <a:solidFill>
                  <a:schemeClr val="dk2"/>
                </a:solidFill>
              </a:rPr>
              <a:t>Ex. of Individual teaching practices</a:t>
            </a:r>
            <a:endParaRPr sz="1200" i="1">
              <a:solidFill>
                <a:schemeClr val="dk2"/>
              </a:solidFill>
            </a:endParaRPr>
          </a:p>
          <a:p>
            <a:pPr marL="457200" lvl="0" indent="-3048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AutoNum type="arabicPeriod"/>
            </a:pPr>
            <a:r>
              <a:rPr lang="en-GB" sz="1200" i="1">
                <a:solidFill>
                  <a:schemeClr val="dk2"/>
                </a:solidFill>
              </a:rPr>
              <a:t>Experiments/activities</a:t>
            </a:r>
            <a:endParaRPr sz="1200" i="1">
              <a:solidFill>
                <a:schemeClr val="dk2"/>
              </a:solidFill>
            </a:endParaRPr>
          </a:p>
          <a:p>
            <a:pPr marL="457200" lvl="0" indent="-304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AutoNum type="arabicPeriod"/>
            </a:pPr>
            <a:r>
              <a:rPr lang="en-GB" sz="1200" i="1">
                <a:solidFill>
                  <a:schemeClr val="dk2"/>
                </a:solidFill>
              </a:rPr>
              <a:t>Simulations/videos/animated videos</a:t>
            </a:r>
            <a:endParaRPr sz="1200" i="1">
              <a:solidFill>
                <a:schemeClr val="dk2"/>
              </a:solidFill>
            </a:endParaRPr>
          </a:p>
          <a:p>
            <a:pPr marL="457200" lvl="0" indent="-304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AutoNum type="arabicPeriod"/>
            </a:pPr>
            <a:r>
              <a:rPr lang="en-GB" sz="1200" i="1">
                <a:solidFill>
                  <a:schemeClr val="dk2"/>
                </a:solidFill>
              </a:rPr>
              <a:t>Field trips/museum visits, workshops</a:t>
            </a:r>
            <a:endParaRPr sz="1200" i="1">
              <a:solidFill>
                <a:schemeClr val="dk2"/>
              </a:solidFill>
            </a:endParaRPr>
          </a:p>
          <a:p>
            <a:pPr marL="457200" lvl="0" indent="-304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AutoNum type="arabicPeriod"/>
            </a:pPr>
            <a:r>
              <a:rPr lang="en-GB" sz="1200" i="1">
                <a:solidFill>
                  <a:schemeClr val="dk2"/>
                </a:solidFill>
              </a:rPr>
              <a:t>Invite a researcher to the classroom</a:t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8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/>
                                        <p:tgtEl>
                                          <p:spTgt spid="8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8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/>
                                        <p:tgtEl>
                                          <p:spTgt spid="8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/>
                                        <p:tgtEl>
                                          <p:spTgt spid="8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/>
                                        <p:tgtEl>
                                          <p:spTgt spid="8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/>
                                        <p:tgtEl>
                                          <p:spTgt spid="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Google Shape;889;p130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Key Ideas</a:t>
            </a:r>
            <a:endParaRPr/>
          </a:p>
        </p:txBody>
      </p:sp>
      <p:sp>
        <p:nvSpPr>
          <p:cNvPr id="890" name="Google Shape;890;p130"/>
          <p:cNvSpPr txBox="1">
            <a:spLocks noGrp="1"/>
          </p:cNvSpPr>
          <p:nvPr>
            <p:ph type="body" idx="1"/>
          </p:nvPr>
        </p:nvSpPr>
        <p:spPr>
          <a:xfrm>
            <a:off x="305990" y="1194198"/>
            <a:ext cx="4212300" cy="3456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b="0" i="1">
                <a:solidFill>
                  <a:schemeClr val="dk2"/>
                </a:solidFill>
              </a:rPr>
              <a:t>Showcase the most important aspects of the topic that you consider to be key for a meaningful instruction</a:t>
            </a:r>
            <a:endParaRPr/>
          </a:p>
        </p:txBody>
      </p:sp>
      <p:sp>
        <p:nvSpPr>
          <p:cNvPr id="891" name="Google Shape;891;p130"/>
          <p:cNvSpPr txBox="1">
            <a:spLocks noGrp="1"/>
          </p:cNvSpPr>
          <p:nvPr>
            <p:ph type="body" idx="2"/>
          </p:nvPr>
        </p:nvSpPr>
        <p:spPr>
          <a:xfrm>
            <a:off x="4629149" y="1194198"/>
            <a:ext cx="4209000" cy="3456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 fontScale="77500" lnSpcReduction="20000"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/>
              <a:t>Magnets: </a:t>
            </a:r>
            <a:r>
              <a:rPr lang="en-GB" b="0"/>
              <a:t>Used in particle detectors to bend path of the charged particles or focus charged particles, allowing for momentum measurement.</a:t>
            </a:r>
            <a:endParaRPr b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/>
              <a:t>Detector material: </a:t>
            </a:r>
            <a:r>
              <a:rPr lang="en-GB" b="0"/>
              <a:t>Typically made of silicon or other sensitive  materials to track particle interactions. ( Semiconductors, dense metals…)</a:t>
            </a:r>
            <a:endParaRPr b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/>
              <a:t>Conductivity and superconductivity: </a:t>
            </a:r>
            <a:r>
              <a:rPr lang="en-GB" b="0"/>
              <a:t>Essential for efficient operation, in creating strong magnetic fields. (Superconductive coils)</a:t>
            </a:r>
            <a:endParaRPr b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/>
              <a:t>Signal aquisition: </a:t>
            </a:r>
            <a:r>
              <a:rPr lang="en-GB" b="0"/>
              <a:t>Involves capturing and processing electric signals generated by particle interactions to identify and analyze particles.</a:t>
            </a:r>
            <a:endParaRPr b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/>
              <a:t>Data Processing: </a:t>
            </a:r>
            <a:r>
              <a:rPr lang="en-GB" b="0"/>
              <a:t>Collecting, analyzing, and interpreting the vast amounts of data generated by particle interactions. Advanced algorithms and computing systems to filter, reconstruct, and store meaningful events.</a:t>
            </a:r>
            <a:endParaRPr b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/>
              <a:t>Cloud Chamber: </a:t>
            </a:r>
            <a:r>
              <a:rPr lang="en-GB" b="0"/>
              <a:t>A simple particle detector that visualizes charged particle tracks.</a:t>
            </a:r>
            <a:endParaRPr b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92" name="Google Shape;892;p1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1750" y="2209424"/>
            <a:ext cx="3033700" cy="2275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7" name="Google Shape;897;p131"/>
          <p:cNvSpPr txBox="1">
            <a:spLocks noGrp="1"/>
          </p:cNvSpPr>
          <p:nvPr>
            <p:ph type="title"/>
          </p:nvPr>
        </p:nvSpPr>
        <p:spPr>
          <a:xfrm>
            <a:off x="306000" y="53775"/>
            <a:ext cx="8793900" cy="559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Potential Students’ Conceptions &amp; Challenges:</a:t>
            </a:r>
            <a:endParaRPr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600" b="0" i="1">
                <a:solidFill>
                  <a:schemeClr val="dk2"/>
                </a:solidFill>
              </a:rPr>
              <a:t>illustrate elements of the topic that might obstruct a successful introduction in the classroom.</a:t>
            </a:r>
            <a:endParaRPr/>
          </a:p>
        </p:txBody>
      </p:sp>
      <p:sp>
        <p:nvSpPr>
          <p:cNvPr id="898" name="Google Shape;898;p131"/>
          <p:cNvSpPr txBox="1">
            <a:spLocks noGrp="1"/>
          </p:cNvSpPr>
          <p:nvPr>
            <p:ph type="body" idx="2"/>
          </p:nvPr>
        </p:nvSpPr>
        <p:spPr>
          <a:xfrm>
            <a:off x="306000" y="842700"/>
            <a:ext cx="9004200" cy="3571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/>
              <a:t>                       </a:t>
            </a:r>
            <a:endParaRPr/>
          </a:p>
        </p:txBody>
      </p:sp>
      <p:sp>
        <p:nvSpPr>
          <p:cNvPr id="899" name="Google Shape;899;p131"/>
          <p:cNvSpPr txBox="1"/>
          <p:nvPr/>
        </p:nvSpPr>
        <p:spPr>
          <a:xfrm>
            <a:off x="0" y="1140225"/>
            <a:ext cx="6478800" cy="36243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800" b="1" u="sng">
                <a:solidFill>
                  <a:srgbClr val="0033A0"/>
                </a:solidFill>
              </a:rPr>
              <a:t>POTENTIAL STUDENTS’ CONCEPTIONS</a:t>
            </a:r>
            <a:endParaRPr sz="1800" b="1" u="sng">
              <a:solidFill>
                <a:srgbClr val="0033A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700" b="1">
                <a:solidFill>
                  <a:srgbClr val="980000"/>
                </a:solidFill>
              </a:rPr>
              <a:t>Detectors </a:t>
            </a:r>
            <a:r>
              <a:rPr lang="en-GB" sz="1700" b="1" i="1">
                <a:solidFill>
                  <a:srgbClr val="980000"/>
                </a:solidFill>
              </a:rPr>
              <a:t>see</a:t>
            </a:r>
            <a:r>
              <a:rPr lang="en-GB" sz="1700" b="1">
                <a:solidFill>
                  <a:srgbClr val="980000"/>
                </a:solidFill>
              </a:rPr>
              <a:t> particles like a CAMERA.</a:t>
            </a:r>
            <a:endParaRPr sz="1700" b="1">
              <a:solidFill>
                <a:srgbClr val="9800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 b="1">
                <a:solidFill>
                  <a:srgbClr val="783F04"/>
                </a:solidFill>
              </a:rPr>
              <a:t>All particles are detecting in one single detector</a:t>
            </a:r>
            <a:r>
              <a:rPr lang="en-GB" sz="1700"/>
              <a:t>.</a:t>
            </a:r>
            <a:endParaRPr sz="17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 b="1">
                <a:solidFill>
                  <a:srgbClr val="9900FF"/>
                </a:solidFill>
              </a:rPr>
              <a:t>Detectors are only used in big labs like CERN.</a:t>
            </a:r>
            <a:endParaRPr sz="1700" b="1">
              <a:solidFill>
                <a:srgbClr val="9900FF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750" b="1" u="sng">
                <a:solidFill>
                  <a:srgbClr val="0033A0"/>
                </a:solidFill>
              </a:rPr>
              <a:t>CHALLENGES: </a:t>
            </a:r>
            <a:r>
              <a:rPr lang="en-GB" sz="1800">
                <a:solidFill>
                  <a:srgbClr val="980000"/>
                </a:solidFill>
              </a:rPr>
              <a:t>Particles are invisible and Detectors record evidence of particles tracks, not visual images of particles.</a:t>
            </a:r>
            <a:r>
              <a:rPr lang="en-GB" sz="1750" b="1">
                <a:solidFill>
                  <a:srgbClr val="171717"/>
                </a:solidFill>
              </a:rPr>
              <a:t>S</a:t>
            </a:r>
            <a:r>
              <a:rPr lang="en-GB" sz="1750" b="1">
                <a:solidFill>
                  <a:srgbClr val="7F6000"/>
                </a:solidFill>
              </a:rPr>
              <a:t>UB-DETECTORS-</a:t>
            </a:r>
            <a:r>
              <a:rPr lang="en-GB" sz="2150" b="1">
                <a:solidFill>
                  <a:srgbClr val="7F6000"/>
                </a:solidFill>
              </a:rPr>
              <a:t> </a:t>
            </a:r>
            <a:r>
              <a:rPr lang="en-GB" sz="1650" b="1">
                <a:solidFill>
                  <a:srgbClr val="7F6000"/>
                </a:solidFill>
              </a:rPr>
              <a:t>Tracker</a:t>
            </a:r>
            <a:r>
              <a:rPr lang="en-GB" sz="1650">
                <a:solidFill>
                  <a:srgbClr val="7F6000"/>
                </a:solidFill>
              </a:rPr>
              <a:t> – measures charged particle paths.</a:t>
            </a:r>
            <a:r>
              <a:rPr lang="en-GB" sz="1650" b="1">
                <a:solidFill>
                  <a:srgbClr val="7F6000"/>
                </a:solidFill>
              </a:rPr>
              <a:t>Electromagnetic Calorimeter </a:t>
            </a:r>
            <a:r>
              <a:rPr lang="en-GB" sz="1650">
                <a:solidFill>
                  <a:srgbClr val="7F6000"/>
                </a:solidFill>
              </a:rPr>
              <a:t>– measures energy of electrons and photons.</a:t>
            </a:r>
            <a:r>
              <a:rPr lang="en-GB" sz="1650" b="1">
                <a:solidFill>
                  <a:srgbClr val="7F6000"/>
                </a:solidFill>
              </a:rPr>
              <a:t>Hadronic Calorimeter </a:t>
            </a:r>
            <a:r>
              <a:rPr lang="en-GB" sz="1650">
                <a:solidFill>
                  <a:srgbClr val="7F6000"/>
                </a:solidFill>
              </a:rPr>
              <a:t>– measures energy of hadrons.</a:t>
            </a:r>
            <a:r>
              <a:rPr lang="en-GB" sz="1650" b="1">
                <a:solidFill>
                  <a:srgbClr val="7F6000"/>
                </a:solidFill>
              </a:rPr>
              <a:t>Muon System</a:t>
            </a:r>
            <a:r>
              <a:rPr lang="en-GB" sz="1650">
                <a:solidFill>
                  <a:srgbClr val="7F6000"/>
                </a:solidFill>
              </a:rPr>
              <a:t> – detects muons.</a:t>
            </a:r>
            <a:r>
              <a:rPr lang="en-GB" sz="1650" b="1">
                <a:solidFill>
                  <a:srgbClr val="9900FF"/>
                </a:solidFill>
              </a:rPr>
              <a:t>We use detectors in everyday life, like Metal detector, Light sensor , Cloud chamber kit, Geiger counter kit.</a:t>
            </a:r>
            <a:endParaRPr sz="1650" b="1">
              <a:solidFill>
                <a:srgbClr val="9900FF"/>
              </a:solidFill>
            </a:endParaRPr>
          </a:p>
        </p:txBody>
      </p:sp>
      <p:sp>
        <p:nvSpPr>
          <p:cNvPr id="900" name="Google Shape;900;p131"/>
          <p:cNvSpPr txBox="1"/>
          <p:nvPr/>
        </p:nvSpPr>
        <p:spPr>
          <a:xfrm>
            <a:off x="81000" y="53775"/>
            <a:ext cx="9144000" cy="113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1800">
              <a:solidFill>
                <a:srgbClr val="98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1700">
              <a:solidFill>
                <a:srgbClr val="98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171717"/>
                </a:solidFill>
              </a:rPr>
              <a:t>RIDDLE TIME:</a:t>
            </a:r>
            <a:r>
              <a:rPr lang="en-GB" sz="1500" b="1">
                <a:solidFill>
                  <a:srgbClr val="0000FF"/>
                </a:solidFill>
              </a:rPr>
              <a:t>Who follows trails without a map?Who uncovers truth from whispers</a:t>
            </a:r>
            <a:r>
              <a:rPr lang="en-GB" sz="1300" b="1">
                <a:solidFill>
                  <a:srgbClr val="0000FF"/>
                </a:solidFill>
              </a:rPr>
              <a:t>?</a:t>
            </a:r>
            <a:r>
              <a:rPr lang="en-GB" sz="12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600">
              <a:solidFill>
                <a:srgbClr val="171717"/>
              </a:solidFill>
            </a:endParaRPr>
          </a:p>
        </p:txBody>
      </p:sp>
      <p:pic>
        <p:nvPicPr>
          <p:cNvPr id="901" name="Google Shape;901;p1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59300" y="1087050"/>
            <a:ext cx="2665701" cy="3661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6" name="Google Shape;906;p132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Useful Material &amp; Resources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7" name="Google Shape;907;p132"/>
          <p:cNvSpPr txBox="1">
            <a:spLocks noGrp="1"/>
          </p:cNvSpPr>
          <p:nvPr>
            <p:ph type="body" idx="2"/>
          </p:nvPr>
        </p:nvSpPr>
        <p:spPr>
          <a:xfrm>
            <a:off x="4600427" y="707299"/>
            <a:ext cx="4373400" cy="486900"/>
          </a:xfrm>
          <a:prstGeom prst="rect">
            <a:avLst/>
          </a:prstGeom>
          <a:ln w="38100" cap="flat" cmpd="sng">
            <a:solidFill>
              <a:srgbClr val="F9CB9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17500" algn="l" rtl="0">
              <a:spcBef>
                <a:spcPts val="800"/>
              </a:spcBef>
              <a:spcAft>
                <a:spcPts val="0"/>
              </a:spcAft>
              <a:buSzPts val="1400"/>
              <a:buChar char="❖"/>
            </a:pPr>
            <a:r>
              <a:rPr lang="en-GB" u="sng">
                <a:solidFill>
                  <a:schemeClr val="hlink"/>
                </a:solidFill>
                <a:hlinkClick r:id="rId3"/>
              </a:rPr>
              <a:t>opendata.cern.ch</a:t>
            </a:r>
            <a:r>
              <a:rPr lang="en-GB"/>
              <a:t> - real LHC datasets for students</a:t>
            </a:r>
            <a:endParaRPr/>
          </a:p>
        </p:txBody>
      </p:sp>
      <p:sp>
        <p:nvSpPr>
          <p:cNvPr id="908" name="Google Shape;908;p132"/>
          <p:cNvSpPr txBox="1"/>
          <p:nvPr/>
        </p:nvSpPr>
        <p:spPr>
          <a:xfrm>
            <a:off x="64040" y="962900"/>
            <a:ext cx="4373400" cy="849600"/>
          </a:xfrm>
          <a:prstGeom prst="rect">
            <a:avLst/>
          </a:prstGeom>
          <a:noFill/>
          <a:ln w="38100" cap="flat" cmpd="sng">
            <a:solidFill>
              <a:srgbClr val="D5A6B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Char char="❖"/>
            </a:pPr>
            <a:r>
              <a:rPr lang="en-GB" sz="1600" b="1" u="sng">
                <a:solidFill>
                  <a:schemeClr val="hlink"/>
                </a:solidFill>
                <a:hlinkClick r:id="rId4"/>
              </a:rPr>
              <a:t>physicsmasterclasses.org</a:t>
            </a:r>
            <a:r>
              <a:rPr lang="en-GB" sz="1600" b="1">
                <a:solidFill>
                  <a:srgbClr val="171717"/>
                </a:solidFill>
              </a:rPr>
              <a:t> - ATLAS and CMS Masterclasses - hands on particle physics activities </a:t>
            </a:r>
            <a:endParaRPr/>
          </a:p>
        </p:txBody>
      </p:sp>
      <p:sp>
        <p:nvSpPr>
          <p:cNvPr id="909" name="Google Shape;909;p132"/>
          <p:cNvSpPr txBox="1"/>
          <p:nvPr/>
        </p:nvSpPr>
        <p:spPr>
          <a:xfrm>
            <a:off x="1458413" y="2257788"/>
            <a:ext cx="3000000" cy="627900"/>
          </a:xfrm>
          <a:prstGeom prst="rect">
            <a:avLst/>
          </a:prstGeom>
          <a:noFill/>
          <a:ln w="38100" cap="flat" cmpd="sng">
            <a:solidFill>
              <a:srgbClr val="BF9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Char char="❖"/>
            </a:pPr>
            <a:r>
              <a:rPr lang="en-GB" sz="1600" b="1">
                <a:solidFill>
                  <a:srgbClr val="171717"/>
                </a:solidFill>
              </a:rPr>
              <a:t>PhET Colorado - simulation</a:t>
            </a:r>
            <a:endParaRPr/>
          </a:p>
        </p:txBody>
      </p:sp>
      <p:sp>
        <p:nvSpPr>
          <p:cNvPr id="910" name="Google Shape;910;p132"/>
          <p:cNvSpPr txBox="1"/>
          <p:nvPr/>
        </p:nvSpPr>
        <p:spPr>
          <a:xfrm>
            <a:off x="5507788" y="2457700"/>
            <a:ext cx="3000000" cy="627900"/>
          </a:xfrm>
          <a:prstGeom prst="rect">
            <a:avLst/>
          </a:prstGeom>
          <a:noFill/>
          <a:ln w="38100" cap="flat" cmpd="sng">
            <a:solidFill>
              <a:srgbClr val="93C47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Char char="❖"/>
            </a:pPr>
            <a:r>
              <a:rPr lang="en-GB" sz="1600" b="1" u="sng">
                <a:solidFill>
                  <a:schemeClr val="hlink"/>
                </a:solidFill>
                <a:hlinkClick r:id="rId5"/>
              </a:rPr>
              <a:t>https://home.cern/</a:t>
            </a:r>
            <a:r>
              <a:rPr lang="en-GB" sz="1600" b="1">
                <a:solidFill>
                  <a:srgbClr val="171717"/>
                </a:solidFill>
              </a:rPr>
              <a:t> - detector overview</a:t>
            </a:r>
            <a:endParaRPr/>
          </a:p>
        </p:txBody>
      </p:sp>
      <p:sp>
        <p:nvSpPr>
          <p:cNvPr id="911" name="Google Shape;911;p132"/>
          <p:cNvSpPr txBox="1"/>
          <p:nvPr/>
        </p:nvSpPr>
        <p:spPr>
          <a:xfrm>
            <a:off x="5066425" y="1565450"/>
            <a:ext cx="3000000" cy="406200"/>
          </a:xfrm>
          <a:prstGeom prst="rect">
            <a:avLst/>
          </a:prstGeom>
          <a:noFill/>
          <a:ln w="38100" cap="flat" cmpd="sng">
            <a:solidFill>
              <a:srgbClr val="B4A7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Char char="❖"/>
            </a:pPr>
            <a:r>
              <a:rPr lang="en-GB" sz="1600" b="1" u="sng">
                <a:solidFill>
                  <a:schemeClr val="hlink"/>
                </a:solidFill>
                <a:hlinkClick r:id="rId6"/>
              </a:rPr>
              <a:t>youtube.com</a:t>
            </a:r>
            <a:r>
              <a:rPr lang="en-GB" sz="1600" b="1">
                <a:solidFill>
                  <a:srgbClr val="171717"/>
                </a:solidFill>
              </a:rPr>
              <a:t> - CERN</a:t>
            </a:r>
            <a:endParaRPr/>
          </a:p>
        </p:txBody>
      </p:sp>
      <p:sp>
        <p:nvSpPr>
          <p:cNvPr id="912" name="Google Shape;912;p132"/>
          <p:cNvSpPr txBox="1"/>
          <p:nvPr/>
        </p:nvSpPr>
        <p:spPr>
          <a:xfrm>
            <a:off x="409025" y="3246163"/>
            <a:ext cx="4790700" cy="627900"/>
          </a:xfrm>
          <a:prstGeom prst="rect">
            <a:avLst/>
          </a:prstGeom>
          <a:noFill/>
          <a:ln w="38100" cap="flat" cmpd="sng">
            <a:solidFill>
              <a:srgbClr val="00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Char char="❖"/>
            </a:pPr>
            <a:r>
              <a:rPr lang="en-GB" sz="1600" b="1" u="sng">
                <a:solidFill>
                  <a:schemeClr val="hlink"/>
                </a:solidFill>
                <a:hlinkClick r:id="rId7"/>
              </a:rPr>
              <a:t>https://gizmos.explorelearning.com/find-gizmos/launch-gizmo?resourceId=632</a:t>
            </a:r>
            <a:endParaRPr/>
          </a:p>
        </p:txBody>
      </p:sp>
      <p:sp>
        <p:nvSpPr>
          <p:cNvPr id="913" name="Google Shape;913;p132"/>
          <p:cNvSpPr txBox="1"/>
          <p:nvPr/>
        </p:nvSpPr>
        <p:spPr>
          <a:xfrm>
            <a:off x="5608750" y="3636425"/>
            <a:ext cx="3000000" cy="627900"/>
          </a:xfrm>
          <a:prstGeom prst="rect">
            <a:avLst/>
          </a:prstGeom>
          <a:noFill/>
          <a:ln w="38100" cap="flat" cmpd="sng">
            <a:solidFill>
              <a:srgbClr val="FF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Char char="❖"/>
            </a:pPr>
            <a:r>
              <a:rPr lang="en-GB" sz="1600" b="1" u="sng">
                <a:solidFill>
                  <a:schemeClr val="hlink"/>
                </a:solidFill>
                <a:hlinkClick r:id="rId8"/>
              </a:rPr>
              <a:t>https://sciencegateway.cern</a:t>
            </a:r>
            <a:r>
              <a:rPr lang="en-GB" sz="1600" b="1">
                <a:solidFill>
                  <a:srgbClr val="171717"/>
                </a:solidFill>
              </a:rPr>
              <a:t> </a:t>
            </a:r>
            <a:endParaRPr/>
          </a:p>
        </p:txBody>
      </p:sp>
      <p:pic>
        <p:nvPicPr>
          <p:cNvPr id="914" name="Google Shape;914;p132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06000" y="276225"/>
            <a:ext cx="8532000" cy="3421062"/>
          </a:xfrm>
          <a:prstGeom prst="rect">
            <a:avLst/>
          </a:prstGeom>
          <a:noFill/>
          <a:ln>
            <a:noFill/>
          </a:ln>
        </p:spPr>
      </p:pic>
      <p:pic>
        <p:nvPicPr>
          <p:cNvPr id="915" name="Google Shape;915;p132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9387" y="785400"/>
            <a:ext cx="8985218" cy="357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6" name="Google Shape;916;p132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1071226" y="63688"/>
            <a:ext cx="6894375" cy="4551681"/>
          </a:xfrm>
          <a:prstGeom prst="rect">
            <a:avLst/>
          </a:prstGeom>
          <a:noFill/>
          <a:ln>
            <a:noFill/>
          </a:ln>
        </p:spPr>
      </p:pic>
      <p:pic>
        <p:nvPicPr>
          <p:cNvPr id="917" name="Google Shape;917;p132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1364589" y="-89787"/>
            <a:ext cx="6894373" cy="4858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918" name="Google Shape;918;p132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644376" y="142425"/>
            <a:ext cx="7748074" cy="4858638"/>
          </a:xfrm>
          <a:prstGeom prst="rect">
            <a:avLst/>
          </a:prstGeom>
          <a:noFill/>
          <a:ln>
            <a:noFill/>
          </a:ln>
        </p:spPr>
      </p:pic>
      <p:pic>
        <p:nvPicPr>
          <p:cNvPr id="919" name="Google Shape;919;p132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877700" y="142425"/>
            <a:ext cx="7495815" cy="4551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920" name="Google Shape;920;p132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510864" y="140961"/>
            <a:ext cx="7748075" cy="1892195"/>
          </a:xfrm>
          <a:prstGeom prst="rect">
            <a:avLst/>
          </a:prstGeom>
          <a:noFill/>
          <a:ln>
            <a:noFill/>
          </a:ln>
        </p:spPr>
      </p:pic>
      <p:pic>
        <p:nvPicPr>
          <p:cNvPr id="921" name="Google Shape;921;p132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2018475" y="127425"/>
            <a:ext cx="5214249" cy="5016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22" name="Google Shape;922;p132" title="20240820_215659.jpg"/>
          <p:cNvPicPr preferRelativeResize="0"/>
          <p:nvPr/>
        </p:nvPicPr>
        <p:blipFill>
          <a:blip r:embed="rId17">
            <a:alphaModFix/>
          </a:blip>
          <a:stretch>
            <a:fillRect/>
          </a:stretch>
        </p:blipFill>
        <p:spPr>
          <a:xfrm>
            <a:off x="2643187" y="0"/>
            <a:ext cx="3857626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" name="Google Shape;927;p133"/>
          <p:cNvSpPr txBox="1">
            <a:spLocks noGrp="1"/>
          </p:cNvSpPr>
          <p:nvPr>
            <p:ph type="title"/>
          </p:nvPr>
        </p:nvSpPr>
        <p:spPr>
          <a:xfrm>
            <a:off x="305991" y="6964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Best Practice Example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8" name="Google Shape;928;p133"/>
          <p:cNvSpPr txBox="1">
            <a:spLocks noGrp="1"/>
          </p:cNvSpPr>
          <p:nvPr>
            <p:ph type="body" idx="2"/>
          </p:nvPr>
        </p:nvSpPr>
        <p:spPr>
          <a:xfrm>
            <a:off x="372525" y="467800"/>
            <a:ext cx="5854800" cy="1026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17500" algn="l" rtl="0">
              <a:spcBef>
                <a:spcPts val="800"/>
              </a:spcBef>
              <a:spcAft>
                <a:spcPts val="0"/>
              </a:spcAft>
              <a:buSzPts val="1400"/>
              <a:buChar char="-"/>
            </a:pPr>
            <a:r>
              <a:rPr lang="en-GB"/>
              <a:t>Mystery box </a:t>
            </a:r>
            <a:r>
              <a:rPr lang="en-GB" b="0"/>
              <a:t>activity can be designed and implement in various ways, and it serves as a great example for familiarizing students, or illustrating the concept of “ detecting” and “ indirect observation”.</a:t>
            </a:r>
            <a:endParaRPr/>
          </a:p>
        </p:txBody>
      </p:sp>
      <p:pic>
        <p:nvPicPr>
          <p:cNvPr id="929" name="Google Shape;929;p1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49575" y="467800"/>
            <a:ext cx="1266475" cy="865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30" name="Google Shape;930;p1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06900" y="387800"/>
            <a:ext cx="1155836" cy="1025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31" name="Google Shape;931;p1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20188" y="1653040"/>
            <a:ext cx="1058774" cy="1323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32" name="Google Shape;932;p13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82288" y="1466345"/>
            <a:ext cx="2155730" cy="1616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33" name="Google Shape;933;p13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46975" y="3215750"/>
            <a:ext cx="2024063" cy="865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34" name="Google Shape;934;p13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490149" y="3135750"/>
            <a:ext cx="1969764" cy="1025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35" name="Google Shape;935;p13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625588" y="3135750"/>
            <a:ext cx="1489675" cy="1225550"/>
          </a:xfrm>
          <a:prstGeom prst="rect">
            <a:avLst/>
          </a:prstGeom>
          <a:noFill/>
          <a:ln>
            <a:noFill/>
          </a:ln>
        </p:spPr>
      </p:pic>
      <p:sp>
        <p:nvSpPr>
          <p:cNvPr id="936" name="Google Shape;936;p133"/>
          <p:cNvSpPr txBox="1"/>
          <p:nvPr/>
        </p:nvSpPr>
        <p:spPr>
          <a:xfrm>
            <a:off x="305825" y="4435025"/>
            <a:ext cx="7332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/>
              <a:t>https://home.cern/resources/video/experiments/alice-general-video</a:t>
            </a:r>
            <a:endParaRPr/>
          </a:p>
        </p:txBody>
      </p:sp>
      <p:pic>
        <p:nvPicPr>
          <p:cNvPr id="937" name="Google Shape;937;p133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227218" y="3135759"/>
            <a:ext cx="2766999" cy="1394784"/>
          </a:xfrm>
          <a:prstGeom prst="rect">
            <a:avLst/>
          </a:prstGeom>
          <a:noFill/>
          <a:ln>
            <a:noFill/>
          </a:ln>
        </p:spPr>
      </p:pic>
      <p:sp>
        <p:nvSpPr>
          <p:cNvPr id="938" name="Google Shape;938;p133"/>
          <p:cNvSpPr txBox="1"/>
          <p:nvPr/>
        </p:nvSpPr>
        <p:spPr>
          <a:xfrm>
            <a:off x="512225" y="1493800"/>
            <a:ext cx="5036400" cy="86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400"/>
              <a:buChar char="-"/>
            </a:pPr>
            <a:r>
              <a:rPr lang="en-GB" sz="1600">
                <a:solidFill>
                  <a:srgbClr val="171717"/>
                </a:solidFill>
              </a:rPr>
              <a:t>After a collision, </a:t>
            </a:r>
            <a:r>
              <a:rPr lang="en-GB" sz="1600" b="1">
                <a:solidFill>
                  <a:srgbClr val="171717"/>
                </a:solidFill>
              </a:rPr>
              <a:t>particle detector</a:t>
            </a:r>
            <a:r>
              <a:rPr lang="en-GB" sz="1600">
                <a:solidFill>
                  <a:srgbClr val="171717"/>
                </a:solidFill>
              </a:rPr>
              <a:t> can detect resulting particles by “</a:t>
            </a:r>
            <a:r>
              <a:rPr lang="en-GB" sz="1600" b="1">
                <a:solidFill>
                  <a:srgbClr val="171717"/>
                </a:solidFill>
              </a:rPr>
              <a:t>tracking</a:t>
            </a:r>
            <a:r>
              <a:rPr lang="en-GB" sz="1600">
                <a:solidFill>
                  <a:srgbClr val="171717"/>
                </a:solidFill>
              </a:rPr>
              <a:t>” the path which they travel.</a:t>
            </a:r>
            <a:endParaRPr sz="1600">
              <a:solidFill>
                <a:srgbClr val="171717"/>
              </a:solidFill>
            </a:endParaRPr>
          </a:p>
        </p:txBody>
      </p:sp>
      <p:sp>
        <p:nvSpPr>
          <p:cNvPr id="939" name="Google Shape;939;p133"/>
          <p:cNvSpPr txBox="1"/>
          <p:nvPr/>
        </p:nvSpPr>
        <p:spPr>
          <a:xfrm>
            <a:off x="512225" y="2403088"/>
            <a:ext cx="4394100" cy="49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400"/>
              <a:buChar char="-"/>
            </a:pPr>
            <a:r>
              <a:rPr lang="en-GB" sz="1600">
                <a:solidFill>
                  <a:srgbClr val="171717"/>
                </a:solidFill>
              </a:rPr>
              <a:t>Magnet, Magnet, Magnet!</a:t>
            </a:r>
            <a:endParaRPr sz="1600">
              <a:solidFill>
                <a:srgbClr val="17171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4" name="Google Shape;944;p134"/>
          <p:cNvSpPr/>
          <p:nvPr/>
        </p:nvSpPr>
        <p:spPr>
          <a:xfrm>
            <a:off x="0" y="0"/>
            <a:ext cx="9144000" cy="1000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chemeClr val="lt1"/>
                </a:solidFill>
              </a:rPr>
              <a:t>ITW2025 Study Group 1</a:t>
            </a:r>
            <a:endParaRPr sz="2400">
              <a:solidFill>
                <a:schemeClr val="lt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lt1"/>
                </a:solidFill>
              </a:rPr>
              <a:t>Mesi (Hungary), Chris (USA), Matin(Iran), Ramya (India), Eren (Turkey)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945" name="Google Shape;945;p134"/>
          <p:cNvSpPr txBox="1">
            <a:spLocks noGrp="1"/>
          </p:cNvSpPr>
          <p:nvPr>
            <p:ph type="body" idx="4294967295"/>
          </p:nvPr>
        </p:nvSpPr>
        <p:spPr>
          <a:xfrm>
            <a:off x="305990" y="1479947"/>
            <a:ext cx="4212300" cy="501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 lnSpcReduction="1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accent2"/>
                </a:solidFill>
              </a:rPr>
              <a:t>One way in which our thinking has changed…</a:t>
            </a:r>
            <a:endParaRPr>
              <a:solidFill>
                <a:schemeClr val="accent2"/>
              </a:solidFill>
            </a:endParaRPr>
          </a:p>
        </p:txBody>
      </p:sp>
      <p:sp>
        <p:nvSpPr>
          <p:cNvPr id="946" name="Google Shape;946;p134"/>
          <p:cNvSpPr txBox="1">
            <a:spLocks noGrp="1"/>
          </p:cNvSpPr>
          <p:nvPr>
            <p:ph type="body" idx="4294967295"/>
          </p:nvPr>
        </p:nvSpPr>
        <p:spPr>
          <a:xfrm>
            <a:off x="306000" y="2095499"/>
            <a:ext cx="4212300" cy="2546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CC0000"/>
                </a:solidFill>
              </a:rPr>
              <a:t>Multidisciplinary</a:t>
            </a:r>
            <a:endParaRPr>
              <a:solidFill>
                <a:srgbClr val="CC0000"/>
              </a:solidFill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F1C232"/>
                </a:solidFill>
              </a:rPr>
              <a:t>Particle physics in my classroom</a:t>
            </a:r>
            <a:endParaRPr>
              <a:solidFill>
                <a:srgbClr val="F1C232"/>
              </a:solidFill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6AA84F"/>
                </a:solidFill>
              </a:rPr>
              <a:t>Inspired.</a:t>
            </a:r>
            <a:endParaRPr>
              <a:solidFill>
                <a:srgbClr val="6AA84F"/>
              </a:solidFill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FF9900"/>
                </a:solidFill>
              </a:rPr>
              <a:t>Fascinating.</a:t>
            </a:r>
            <a:endParaRPr>
              <a:solidFill>
                <a:srgbClr val="FF9900"/>
              </a:solidFill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4A86E8"/>
                </a:solidFill>
              </a:rPr>
              <a:t>Fundamental concepts</a:t>
            </a:r>
            <a:endParaRPr>
              <a:solidFill>
                <a:srgbClr val="4A86E8"/>
              </a:solidFill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>
              <a:solidFill>
                <a:srgbClr val="FF9900"/>
              </a:solidFill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>
              <a:solidFill>
                <a:srgbClr val="6AA84F"/>
              </a:solidFill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>
              <a:solidFill>
                <a:srgbClr val="CC0000"/>
              </a:solidFill>
            </a:endParaRPr>
          </a:p>
        </p:txBody>
      </p:sp>
      <p:sp>
        <p:nvSpPr>
          <p:cNvPr id="947" name="Google Shape;947;p134"/>
          <p:cNvSpPr txBox="1">
            <a:spLocks noGrp="1"/>
          </p:cNvSpPr>
          <p:nvPr>
            <p:ph type="body" idx="4294967295"/>
          </p:nvPr>
        </p:nvSpPr>
        <p:spPr>
          <a:xfrm>
            <a:off x="4627350" y="1484750"/>
            <a:ext cx="4212600" cy="4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accent2"/>
                </a:solidFill>
              </a:rPr>
              <a:t>Highlights, snapshots, farewell messages…</a:t>
            </a:r>
            <a:endParaRPr>
              <a:solidFill>
                <a:schemeClr val="accent2"/>
              </a:solidFill>
            </a:endParaRPr>
          </a:p>
        </p:txBody>
      </p:sp>
      <p:pic>
        <p:nvPicPr>
          <p:cNvPr id="948" name="Google Shape;948;p1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82625" y="2187750"/>
            <a:ext cx="3225474" cy="2362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3" name="Google Shape;953;p135"/>
          <p:cNvSpPr txBox="1"/>
          <p:nvPr/>
        </p:nvSpPr>
        <p:spPr>
          <a:xfrm>
            <a:off x="453766" y="2099588"/>
            <a:ext cx="8241300" cy="43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u="sng">
                <a:solidFill>
                  <a:schemeClr val="hlink"/>
                </a:solidFill>
                <a:hlinkClick r:id="rId3"/>
              </a:rPr>
              <a:t>Click for Video!</a:t>
            </a:r>
            <a:endParaRPr sz="1600">
              <a:solidFill>
                <a:srgbClr val="171717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556</Words>
  <Application>Microsoft Macintosh PowerPoint</Application>
  <PresentationFormat>On-screen Show (16:9)</PresentationFormat>
  <Paragraphs>55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Impact</vt:lpstr>
      <vt:lpstr>Times New Roman</vt:lpstr>
      <vt:lpstr>Office Theme</vt:lpstr>
      <vt:lpstr>Particle Detectors</vt:lpstr>
      <vt:lpstr>PowerPoint Presentation</vt:lpstr>
      <vt:lpstr>Key Ideas</vt:lpstr>
      <vt:lpstr>Potential Students’ Conceptions &amp; Challenges: illustrate elements of the topic that might obstruct a successful introduction in the classroom.</vt:lpstr>
      <vt:lpstr>Useful Material &amp; Resources </vt:lpstr>
      <vt:lpstr>Best Practice Example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Jeff Wiener</cp:lastModifiedBy>
  <cp:revision>1</cp:revision>
  <dcterms:modified xsi:type="dcterms:W3CDTF">2025-08-15T11:53:41Z</dcterms:modified>
</cp:coreProperties>
</file>