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59" r:id="rId2"/>
    <p:sldId id="414" r:id="rId3"/>
    <p:sldId id="348" r:id="rId4"/>
    <p:sldId id="410" r:id="rId5"/>
    <p:sldId id="390" r:id="rId6"/>
    <p:sldId id="392" r:id="rId7"/>
    <p:sldId id="441" r:id="rId8"/>
    <p:sldId id="422" r:id="rId9"/>
    <p:sldId id="415" r:id="rId10"/>
    <p:sldId id="326" r:id="rId11"/>
    <p:sldId id="340" r:id="rId12"/>
    <p:sldId id="411" r:id="rId13"/>
    <p:sldId id="440" r:id="rId14"/>
    <p:sldId id="412" r:id="rId15"/>
    <p:sldId id="413" r:id="rId16"/>
    <p:sldId id="330" r:id="rId17"/>
    <p:sldId id="335" r:id="rId18"/>
    <p:sldId id="337" r:id="rId19"/>
    <p:sldId id="333" r:id="rId20"/>
    <p:sldId id="419" r:id="rId21"/>
    <p:sldId id="416" r:id="rId22"/>
    <p:sldId id="439" r:id="rId23"/>
    <p:sldId id="424" r:id="rId24"/>
    <p:sldId id="417" r:id="rId25"/>
    <p:sldId id="421" r:id="rId26"/>
    <p:sldId id="434" r:id="rId27"/>
    <p:sldId id="435" r:id="rId28"/>
    <p:sldId id="437" r:id="rId29"/>
    <p:sldId id="418" r:id="rId30"/>
    <p:sldId id="430" r:id="rId31"/>
    <p:sldId id="431" r:id="rId32"/>
    <p:sldId id="426" r:id="rId33"/>
    <p:sldId id="433" r:id="rId34"/>
    <p:sldId id="427" r:id="rId35"/>
    <p:sldId id="288" r:id="rId3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76" autoAdjust="0"/>
    <p:restoredTop sz="94686"/>
  </p:normalViewPr>
  <p:slideViewPr>
    <p:cSldViewPr snapToObjects="1">
      <p:cViewPr varScale="1">
        <p:scale>
          <a:sx n="118" d="100"/>
          <a:sy n="118" d="100"/>
        </p:scale>
        <p:origin x="132" y="372"/>
      </p:cViewPr>
      <p:guideLst>
        <p:guide orient="horz" pos="432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9/24/2024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9/24/2024</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F199F5AC-E194-CCF6-245E-BE30829ED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12EC03E9-A022-4883-B2C6-D5126599E119}" type="datetime1">
              <a:rPr lang="en-GB" smtClean="0"/>
              <a:t>24/09/2024</a:t>
            </a:fld>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Footer Placeholder 11">
            <a:extLst>
              <a:ext uri="{FF2B5EF4-FFF2-40B4-BE49-F238E27FC236}">
                <a16:creationId xmlns:a16="http://schemas.microsoft.com/office/drawing/2014/main" id="{C5C4B2F4-A80B-B398-CEBB-7E106CEF7327}"/>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6612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A50305F-8D2E-46AC-B8A7-7FF275A504BA}" type="datetime1">
              <a:rPr lang="en-GB" smtClean="0"/>
              <a:t>24/09/2024</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Footer Placeholder 11">
            <a:extLst>
              <a:ext uri="{FF2B5EF4-FFF2-40B4-BE49-F238E27FC236}">
                <a16:creationId xmlns:a16="http://schemas.microsoft.com/office/drawing/2014/main" id="{5FADA19E-723F-7B0D-CEA1-A5DB87552D19}"/>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66CE387-43F8-4ABD-B44B-3528E3D96A44}" type="datetime1">
              <a:rPr lang="en-GB" smtClean="0"/>
              <a:t>24/09/2024</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11">
            <a:extLst>
              <a:ext uri="{FF2B5EF4-FFF2-40B4-BE49-F238E27FC236}">
                <a16:creationId xmlns:a16="http://schemas.microsoft.com/office/drawing/2014/main" id="{918E8A41-B820-89B7-A84C-FB35796FA231}"/>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BB8D55A-B8A8-47BA-9075-A05596AFC1C2}" type="datetime1">
              <a:rPr lang="en-GB" smtClean="0"/>
              <a:t>24/09/2024</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11">
            <a:extLst>
              <a:ext uri="{FF2B5EF4-FFF2-40B4-BE49-F238E27FC236}">
                <a16:creationId xmlns:a16="http://schemas.microsoft.com/office/drawing/2014/main" id="{E5E7DDE1-F0BC-C391-0AF9-1E780CDEEED4}"/>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0270D19-A8B5-4715-A44A-47C652A0E896}" type="datetime1">
              <a:rPr lang="en-GB" smtClean="0"/>
              <a:t>24/09/2024</a:t>
            </a:fld>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
        <p:nvSpPr>
          <p:cNvPr id="7" name="Footer Placeholder 11">
            <a:extLst>
              <a:ext uri="{FF2B5EF4-FFF2-40B4-BE49-F238E27FC236}">
                <a16:creationId xmlns:a16="http://schemas.microsoft.com/office/drawing/2014/main" id="{32C1BCCD-8382-EADE-0B2C-34C88D01FB06}"/>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29902"/>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9262" y="2429902"/>
            <a:ext cx="36734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F55E6A2-47CD-4DB0-8F61-FAB9F1FEE258}" type="datetime1">
              <a:rPr lang="en-GB" smtClean="0"/>
              <a:t>24/09/2024</a:t>
            </a:fld>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7" name="Footer Placeholder 11">
            <a:extLst>
              <a:ext uri="{FF2B5EF4-FFF2-40B4-BE49-F238E27FC236}">
                <a16:creationId xmlns:a16="http://schemas.microsoft.com/office/drawing/2014/main" id="{4945101B-AECB-54D3-901C-08ADDA54B022}"/>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DA26F76-2160-41F6-8CFD-B3823C9EDEA9}" type="datetime1">
              <a:rPr lang="en-GB" smtClean="0"/>
              <a:t>24/09/2024</a:t>
            </a:fld>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3" name="Footer Placeholder 11">
            <a:extLst>
              <a:ext uri="{FF2B5EF4-FFF2-40B4-BE49-F238E27FC236}">
                <a16:creationId xmlns:a16="http://schemas.microsoft.com/office/drawing/2014/main" id="{E6468802-8B63-FD69-6CFF-2FDBD3E46EC4}"/>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BD5ABEC-7295-4294-85FD-9E5940384265}" type="datetime1">
              <a:rPr lang="en-GB" smtClean="0"/>
              <a:t>24/09/2024</a:t>
            </a:fld>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
        <p:nvSpPr>
          <p:cNvPr id="7" name="Footer Placeholder 11">
            <a:extLst>
              <a:ext uri="{FF2B5EF4-FFF2-40B4-BE49-F238E27FC236}">
                <a16:creationId xmlns:a16="http://schemas.microsoft.com/office/drawing/2014/main" id="{667C4FB1-7EDB-6250-AC75-DED4DACD8236}"/>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08EFF3D-F4DF-4BD4-B21A-C0EDD8B942A6}" type="datetime1">
              <a:rPr lang="en-GB" smtClean="0"/>
              <a:t>24/09/2024</a:t>
            </a:fld>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7" name="Footer Placeholder 11">
            <a:extLst>
              <a:ext uri="{FF2B5EF4-FFF2-40B4-BE49-F238E27FC236}">
                <a16:creationId xmlns:a16="http://schemas.microsoft.com/office/drawing/2014/main" id="{4E65CEF6-9641-F71C-73D1-51DFC1E32AD8}"/>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Footer Placeholder 11">
            <a:extLst>
              <a:ext uri="{FF2B5EF4-FFF2-40B4-BE49-F238E27FC236}">
                <a16:creationId xmlns:a16="http://schemas.microsoft.com/office/drawing/2014/main" id="{61DECA4E-FEAF-4B4F-A024-FC61F365DEBD}"/>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8A99121-E02B-4D90-B4E7-21F1ACAD85C5}" type="datetime1">
              <a:rPr lang="en-GB" smtClean="0"/>
              <a:t>24/09/2024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BC46C0DA-32DE-4B91-ABB3-B6E912177DCA}" type="datetime1">
              <a:rPr lang="en-GB" smtClean="0"/>
              <a:t>24/09/2024</a:t>
            </a:fld>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3" name="Footer Placeholder 11">
            <a:extLst>
              <a:ext uri="{FF2B5EF4-FFF2-40B4-BE49-F238E27FC236}">
                <a16:creationId xmlns:a16="http://schemas.microsoft.com/office/drawing/2014/main" id="{7EB6F48D-58B1-DD79-EDA1-B5EE11F4804E}"/>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818C8AA-62DB-4634-9748-8EDE5DD8BB2D}" type="datetime1">
              <a:rPr lang="en-GB" smtClean="0"/>
              <a:t>24/09/2024</a:t>
            </a:fld>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11">
            <a:extLst>
              <a:ext uri="{FF2B5EF4-FFF2-40B4-BE49-F238E27FC236}">
                <a16:creationId xmlns:a16="http://schemas.microsoft.com/office/drawing/2014/main" id="{927F9820-43F1-07AA-6443-637F256352E7}"/>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2" name="Picture 1">
            <a:extLst>
              <a:ext uri="{FF2B5EF4-FFF2-40B4-BE49-F238E27FC236}">
                <a16:creationId xmlns:a16="http://schemas.microsoft.com/office/drawing/2014/main" id="{B08C33B9-27C2-73E8-E37D-336ABF63A966}"/>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B22CCE-5734-476A-B2E5-46A72E73DAEE}" type="datetime1">
              <a:rPr lang="en-GB" smtClean="0"/>
              <a:t>24/09/2024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TextBox 1">
            <a:extLst>
              <a:ext uri="{FF2B5EF4-FFF2-40B4-BE49-F238E27FC236}">
                <a16:creationId xmlns:a16="http://schemas.microsoft.com/office/drawing/2014/main" id="{C8AF8D48-BA38-A11A-74E2-9D7096C2959F}"/>
              </a:ext>
            </a:extLst>
          </p:cNvPr>
          <p:cNvSpPr txBox="1"/>
          <p:nvPr userDrawn="1"/>
        </p:nvSpPr>
        <p:spPr>
          <a:xfrm rot="20914431" flipH="1">
            <a:off x="1620550" y="2700935"/>
            <a:ext cx="9562435" cy="1923604"/>
          </a:xfrm>
          <a:prstGeom prst="rect">
            <a:avLst/>
          </a:prstGeom>
          <a:noFill/>
        </p:spPr>
        <p:txBody>
          <a:bodyPr wrap="square" lIns="0" tIns="0" rIns="0" bIns="0" rtlCol="0">
            <a:spAutoFit/>
          </a:bodyPr>
          <a:lstStyle/>
          <a:p>
            <a:pPr algn="l"/>
            <a:r>
              <a:rPr lang="en-GB" sz="12500" dirty="0">
                <a:solidFill>
                  <a:schemeClr val="tx1">
                    <a:alpha val="15000"/>
                  </a:schemeClr>
                </a:solidFill>
              </a:rPr>
              <a:t>Confidential</a:t>
            </a:r>
          </a:p>
        </p:txBody>
      </p:sp>
    </p:spTree>
    <p:extLst>
      <p:ext uri="{BB962C8B-B14F-4D97-AF65-F5344CB8AC3E}">
        <p14:creationId xmlns:p14="http://schemas.microsoft.com/office/powerpoint/2010/main" val="5907758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22 August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TCC: TCC2 Renovation Strategy - Th. Zickler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48534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2" name="Graphic 1">
            <a:extLst>
              <a:ext uri="{FF2B5EF4-FFF2-40B4-BE49-F238E27FC236}">
                <a16:creationId xmlns:a16="http://schemas.microsoft.com/office/drawing/2014/main" id="{A2679B87-F92D-91F6-69BF-481624EE6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B22CCE-5734-476A-B2E5-46A72E73DAEE}" type="datetime1">
              <a:rPr lang="en-GB" smtClean="0"/>
              <a:t>24/09/2024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40515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09059C8-5210-4D56-BEA5-C66060F6BE0E}" type="datetime1">
              <a:rPr lang="en-GB" smtClean="0"/>
              <a:t>24/09/2024</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3" name="Footer Placeholder 11">
            <a:extLst>
              <a:ext uri="{FF2B5EF4-FFF2-40B4-BE49-F238E27FC236}">
                <a16:creationId xmlns:a16="http://schemas.microsoft.com/office/drawing/2014/main" id="{C52BD8E3-65CC-1B6B-4429-3240AA6B1A9A}"/>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DE963E82-8C70-4E2F-B9CE-319652A203E2}" type="datetime1">
              <a:rPr lang="en-GB" smtClean="0"/>
              <a:t>24/09/2024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a:xfrm>
            <a:off x="4259263" y="6378349"/>
            <a:ext cx="4285010" cy="365125"/>
          </a:xfrm>
          <a:prstGeom prst="rect">
            <a:avLst/>
          </a:prstGeom>
        </p:spPr>
        <p:txBody>
          <a:bodyPr/>
          <a:lstStyle>
            <a:lvl1pPr>
              <a:defRPr>
                <a:solidFill>
                  <a:schemeClr val="bg1"/>
                </a:solidFill>
              </a:defRPr>
            </a:lvl1pPr>
          </a:lstStyle>
          <a:p>
            <a:r>
              <a:rPr lang="en-GB"/>
              <a:t>Philip Schwarz | Activities for the SPS complex and NA</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45605"/>
            <a:ext cx="12192000" cy="6339300"/>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64800"/>
            <a:ext cx="4116387" cy="635849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D211FF8-DAD9-4F20-B199-95FAF3DDD1E3}" type="datetime1">
              <a:rPr lang="en-GB" smtClean="0"/>
              <a:t>24/09/2024</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11">
            <a:extLst>
              <a:ext uri="{FF2B5EF4-FFF2-40B4-BE49-F238E27FC236}">
                <a16:creationId xmlns:a16="http://schemas.microsoft.com/office/drawing/2014/main" id="{69F50D13-E9FB-EAD9-074C-3FC92BC6D22D}"/>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03F7F7DC-9AD1-4A6F-8683-6FDBDE35E365}" type="datetime1">
              <a:rPr lang="en-GB" smtClean="0"/>
              <a:t>24/09/2024</a:t>
            </a:fld>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Footer Placeholder 11">
            <a:extLst>
              <a:ext uri="{FF2B5EF4-FFF2-40B4-BE49-F238E27FC236}">
                <a16:creationId xmlns:a16="http://schemas.microsoft.com/office/drawing/2014/main" id="{07125226-3AF2-25FB-3C34-23374201A3AC}"/>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Normal-conducting magnet consolidation in TCC2</a:t>
            </a:r>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fld id="{2FC2E7C5-017D-4BD5-952C-E3B3A5F9524A}" type="datetime1">
              <a:rPr lang="en-GB" smtClean="0"/>
              <a:t>24/09/2024</a:t>
            </a:fld>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850">
                <a:solidFill>
                  <a:schemeClr val="tx1"/>
                </a:solidFill>
              </a:defRPr>
            </a:lvl1pPr>
          </a:lstStyle>
          <a:p>
            <a:r>
              <a:rPr lang="en-GB" dirty="0"/>
              <a:t>Philip Schwarz | TCC2 Magnet Replacement Strategy</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6"/>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78"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 id="2147483680"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9.jpeg"/><Relationship Id="rId7" Type="http://schemas.openxmlformats.org/officeDocument/2006/relationships/image" Target="../media/image19.jpe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3.JPG"/><Relationship Id="rId7" Type="http://schemas.openxmlformats.org/officeDocument/2006/relationships/image" Target="../media/image27.JP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9.png"/><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 Id="rId5" Type="http://schemas.openxmlformats.org/officeDocument/2006/relationships/hyperlink" Target="https://indico.cern.ch/event/1447430/" TargetMode="Externa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35397/" TargetMode="External"/><Relationship Id="rId2" Type="http://schemas.openxmlformats.org/officeDocument/2006/relationships/image" Target="../media/image8.jpeg"/><Relationship Id="rId1" Type="http://schemas.openxmlformats.org/officeDocument/2006/relationships/slideLayout" Target="../slideLayouts/slideLayout24.xml"/><Relationship Id="rId5" Type="http://schemas.openxmlformats.org/officeDocument/2006/relationships/hyperlink" Target="https://indico.cern.ch/event/1447430/" TargetMode="Externa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1447430/" TargetMode="Externa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 Id="rId5" Type="http://schemas.openxmlformats.org/officeDocument/2006/relationships/hyperlink" Target="https://indico.cern.ch/event/1447430/" TargetMode="Externa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dirty="0"/>
              <a:t>Normal-conducting magnet consolidation in TCC2</a:t>
            </a:r>
            <a:br>
              <a:rPr lang="en-GB" dirty="0"/>
            </a:br>
            <a:endParaRPr lang="en-GB"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649549"/>
            <a:ext cx="11376026" cy="803787"/>
          </a:xfrm>
        </p:spPr>
        <p:txBody>
          <a:bodyPr/>
          <a:lstStyle/>
          <a:p>
            <a:pPr algn="l"/>
            <a:r>
              <a:rPr lang="en-US" dirty="0"/>
              <a:t>Philip Schwarz on behalf of the project team</a:t>
            </a:r>
          </a:p>
          <a:p>
            <a:pPr algn="l"/>
            <a:r>
              <a:rPr lang="en-US" b="0"/>
              <a:t>23.09.2024</a:t>
            </a:r>
            <a:endParaRPr lang="en-US" b="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FBEFD7-46D1-E536-6A18-C4F5131007E2}"/>
              </a:ext>
            </a:extLst>
          </p:cNvPr>
          <p:cNvSpPr>
            <a:spLocks noGrp="1"/>
          </p:cNvSpPr>
          <p:nvPr>
            <p:ph idx="1"/>
          </p:nvPr>
        </p:nvSpPr>
        <p:spPr>
          <a:xfrm>
            <a:off x="407989" y="1592263"/>
            <a:ext cx="7992267" cy="4608512"/>
          </a:xfrm>
        </p:spPr>
        <p:txBody>
          <a:bodyPr>
            <a:normAutofit/>
          </a:bodyPr>
          <a:lstStyle/>
          <a:p>
            <a:r>
              <a:rPr lang="en-GB" dirty="0"/>
              <a:t>93 magnets installed in TCC2 </a:t>
            </a:r>
          </a:p>
          <a:p>
            <a:pPr lvl="1"/>
            <a:r>
              <a:rPr lang="en-GB" dirty="0"/>
              <a:t>45 magnets on plug-in base (MTN, QNR/L(B), MSN, QSL)</a:t>
            </a:r>
          </a:p>
          <a:p>
            <a:pPr lvl="1"/>
            <a:r>
              <a:rPr lang="en-GB" dirty="0"/>
              <a:t>48 magnets in “normal” configuration</a:t>
            </a:r>
          </a:p>
          <a:p>
            <a:r>
              <a:rPr lang="en-GB" dirty="0"/>
              <a:t>Most magnets have not been moved since 45+ years</a:t>
            </a:r>
          </a:p>
          <a:p>
            <a:r>
              <a:rPr lang="en-GB" dirty="0"/>
              <a:t>Plug-in magnets reach their end-of-life</a:t>
            </a:r>
          </a:p>
          <a:p>
            <a:pPr lvl="1"/>
            <a:r>
              <a:rPr lang="en-GB" dirty="0"/>
              <a:t>Most of them are in a fragile state (more detail following)</a:t>
            </a:r>
          </a:p>
          <a:p>
            <a:pPr lvl="1"/>
            <a:r>
              <a:rPr lang="en-GB" dirty="0"/>
              <a:t>High radiation environment leads to embrittlement of cabling insulation (DC and signal cables)</a:t>
            </a:r>
          </a:p>
          <a:p>
            <a:pPr lvl="1"/>
            <a:r>
              <a:rPr lang="en-GB" dirty="0"/>
              <a:t>Any intervention in the vicinity of the magnets bears high risk of their damage</a:t>
            </a:r>
          </a:p>
          <a:p>
            <a:pPr lvl="1"/>
            <a:r>
              <a:rPr lang="en-GB" dirty="0"/>
              <a:t>Repair in-situ mostly not possible due to residual radiation</a:t>
            </a:r>
          </a:p>
          <a:p>
            <a:pPr lvl="1"/>
            <a:r>
              <a:rPr lang="en-GB" dirty="0"/>
              <a:t>Not enough operational spares to replace all magnets</a:t>
            </a:r>
          </a:p>
          <a:p>
            <a:pPr lvl="1"/>
            <a:r>
              <a:rPr lang="en-GB" dirty="0"/>
              <a:t>No possible replacement magnets exist in our storage</a:t>
            </a:r>
          </a:p>
          <a:p>
            <a:pPr lvl="1"/>
            <a:endParaRPr lang="en-GB" dirty="0"/>
          </a:p>
          <a:p>
            <a:endParaRPr lang="en-GB" dirty="0"/>
          </a:p>
          <a:p>
            <a:endParaRPr lang="en-GB" dirty="0"/>
          </a:p>
        </p:txBody>
      </p:sp>
      <p:sp>
        <p:nvSpPr>
          <p:cNvPr id="3" name="Title 2">
            <a:extLst>
              <a:ext uri="{FF2B5EF4-FFF2-40B4-BE49-F238E27FC236}">
                <a16:creationId xmlns:a16="http://schemas.microsoft.com/office/drawing/2014/main" id="{486AB50D-85E0-4942-8BE1-BC8EB608C992}"/>
              </a:ext>
            </a:extLst>
          </p:cNvPr>
          <p:cNvSpPr>
            <a:spLocks noGrp="1"/>
          </p:cNvSpPr>
          <p:nvPr>
            <p:ph type="title"/>
          </p:nvPr>
        </p:nvSpPr>
        <p:spPr/>
        <p:txBody>
          <a:bodyPr/>
          <a:lstStyle/>
          <a:p>
            <a:r>
              <a:rPr lang="en-US" dirty="0"/>
              <a:t>TCC2 magnets – current situation</a:t>
            </a:r>
            <a:endParaRPr lang="en-GB" dirty="0"/>
          </a:p>
        </p:txBody>
      </p:sp>
      <p:sp>
        <p:nvSpPr>
          <p:cNvPr id="4" name="Date Placeholder 3">
            <a:extLst>
              <a:ext uri="{FF2B5EF4-FFF2-40B4-BE49-F238E27FC236}">
                <a16:creationId xmlns:a16="http://schemas.microsoft.com/office/drawing/2014/main" id="{16AC025D-B457-5B0B-0FC9-45A021A8E37C}"/>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6" name="Slide Number Placeholder 5">
            <a:extLst>
              <a:ext uri="{FF2B5EF4-FFF2-40B4-BE49-F238E27FC236}">
                <a16:creationId xmlns:a16="http://schemas.microsoft.com/office/drawing/2014/main" id="{5DA82768-1F69-6CD8-0F0F-BAF1A462C465}"/>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Footer Placeholder 4">
            <a:extLst>
              <a:ext uri="{FF2B5EF4-FFF2-40B4-BE49-F238E27FC236}">
                <a16:creationId xmlns:a16="http://schemas.microsoft.com/office/drawing/2014/main" id="{276AE597-5F3A-DC91-532A-4895A45B0E75}"/>
              </a:ext>
            </a:extLst>
          </p:cNvPr>
          <p:cNvSpPr>
            <a:spLocks noGrp="1"/>
          </p:cNvSpPr>
          <p:nvPr>
            <p:ph type="ftr" sz="quarter" idx="11"/>
          </p:nvPr>
        </p:nvSpPr>
        <p:spPr>
          <a:xfrm>
            <a:off x="4259263" y="6378349"/>
            <a:ext cx="4285010" cy="365125"/>
          </a:xfrm>
        </p:spPr>
        <p:txBody>
          <a:bodyPr/>
          <a:lstStyle/>
          <a:p>
            <a:r>
              <a:rPr lang="en-GB" dirty="0"/>
              <a:t>Philip Schwarz | TCC2 Magnet Replacement Strategy</a:t>
            </a:r>
            <a:endParaRPr lang="en-US" dirty="0"/>
          </a:p>
        </p:txBody>
      </p:sp>
      <p:pic>
        <p:nvPicPr>
          <p:cNvPr id="5" name="Picture 4">
            <a:extLst>
              <a:ext uri="{FF2B5EF4-FFF2-40B4-BE49-F238E27FC236}">
                <a16:creationId xmlns:a16="http://schemas.microsoft.com/office/drawing/2014/main" id="{997F2324-C0A2-6A87-5745-A67E4CE8FC0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7971705" y="1982066"/>
            <a:ext cx="4341846" cy="3256384"/>
          </a:xfrm>
          <a:prstGeom prst="rect">
            <a:avLst/>
          </a:prstGeom>
        </p:spPr>
      </p:pic>
      <p:sp>
        <p:nvSpPr>
          <p:cNvPr id="8" name="TextBox 7">
            <a:extLst>
              <a:ext uri="{FF2B5EF4-FFF2-40B4-BE49-F238E27FC236}">
                <a16:creationId xmlns:a16="http://schemas.microsoft.com/office/drawing/2014/main" id="{B11A92A1-481E-D8DA-E313-4D8A453A7762}"/>
              </a:ext>
            </a:extLst>
          </p:cNvPr>
          <p:cNvSpPr txBox="1"/>
          <p:nvPr/>
        </p:nvSpPr>
        <p:spPr>
          <a:xfrm>
            <a:off x="9788364" y="5848811"/>
            <a:ext cx="708527" cy="153888"/>
          </a:xfrm>
          <a:prstGeom prst="rect">
            <a:avLst/>
          </a:prstGeom>
          <a:noFill/>
        </p:spPr>
        <p:txBody>
          <a:bodyPr wrap="none" lIns="0" tIns="0" rIns="0" bIns="0" rtlCol="0">
            <a:spAutoFit/>
          </a:bodyPr>
          <a:lstStyle/>
          <a:p>
            <a:pPr algn="l"/>
            <a:r>
              <a:rPr lang="en-GB" sz="1000" dirty="0"/>
              <a:t>Plug-in base</a:t>
            </a:r>
          </a:p>
        </p:txBody>
      </p:sp>
    </p:spTree>
    <p:extLst>
      <p:ext uri="{BB962C8B-B14F-4D97-AF65-F5344CB8AC3E}">
        <p14:creationId xmlns:p14="http://schemas.microsoft.com/office/powerpoint/2010/main" val="1795699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6A74AD6-7D63-C03A-DC27-BBBF2E4F0E65}"/>
              </a:ext>
            </a:extLst>
          </p:cNvPr>
          <p:cNvSpPr>
            <a:spLocks noGrp="1"/>
          </p:cNvSpPr>
          <p:nvPr>
            <p:ph type="dt" sz="half" idx="10"/>
          </p:nvPr>
        </p:nvSpPr>
        <p:spPr>
          <a:xfrm>
            <a:off x="9120336" y="6376243"/>
            <a:ext cx="1620788" cy="365125"/>
          </a:xfrm>
        </p:spPr>
        <p:txBody>
          <a:bodyPr/>
          <a:lstStyle/>
          <a:p>
            <a:fld id="{909059C8-5210-4D56-BEA5-C66060F6BE0E}" type="datetime1">
              <a:rPr lang="en-GB" smtClean="0"/>
              <a:t>24/09/2024</a:t>
            </a:fld>
            <a:endParaRPr lang="en-US" dirty="0"/>
          </a:p>
        </p:txBody>
      </p:sp>
      <p:sp>
        <p:nvSpPr>
          <p:cNvPr id="4" name="Slide Number Placeholder 3">
            <a:extLst>
              <a:ext uri="{FF2B5EF4-FFF2-40B4-BE49-F238E27FC236}">
                <a16:creationId xmlns:a16="http://schemas.microsoft.com/office/drawing/2014/main" id="{C0126C13-06A8-222F-A9B1-62A96D42EEE4}"/>
              </a:ext>
            </a:extLst>
          </p:cNvPr>
          <p:cNvSpPr>
            <a:spLocks noGrp="1"/>
          </p:cNvSpPr>
          <p:nvPr>
            <p:ph type="sldNum" sz="quarter" idx="12"/>
          </p:nvPr>
        </p:nvSpPr>
        <p:spPr>
          <a:xfrm>
            <a:off x="11107546" y="6376243"/>
            <a:ext cx="681254" cy="365125"/>
          </a:xfrm>
        </p:spPr>
        <p:txBody>
          <a:bodyPr/>
          <a:lstStyle/>
          <a:p>
            <a:fld id="{36B5EA5A-BC32-A742-B11B-8E7414D5B535}" type="slidenum">
              <a:rPr lang="en-US" smtClean="0"/>
              <a:pPr/>
              <a:t>11</a:t>
            </a:fld>
            <a:endParaRPr lang="en-US" dirty="0"/>
          </a:p>
        </p:txBody>
      </p:sp>
      <p:sp>
        <p:nvSpPr>
          <p:cNvPr id="6" name="Footer Placeholder 5">
            <a:extLst>
              <a:ext uri="{FF2B5EF4-FFF2-40B4-BE49-F238E27FC236}">
                <a16:creationId xmlns:a16="http://schemas.microsoft.com/office/drawing/2014/main" id="{4616A5F6-578A-5EAC-E1FB-FB86EEADDB9B}"/>
              </a:ext>
            </a:extLst>
          </p:cNvPr>
          <p:cNvSpPr>
            <a:spLocks noGrp="1"/>
          </p:cNvSpPr>
          <p:nvPr>
            <p:ph type="ftr" sz="quarter" idx="11"/>
          </p:nvPr>
        </p:nvSpPr>
        <p:spPr>
          <a:xfrm>
            <a:off x="4259263" y="6376243"/>
            <a:ext cx="4285010" cy="365125"/>
          </a:xfrm>
        </p:spPr>
        <p:txBody>
          <a:bodyPr/>
          <a:lstStyle/>
          <a:p>
            <a:r>
              <a:rPr lang="en-GB" dirty="0"/>
              <a:t>Philip Schwarz | TCC2 Magnet Replacement Strategy</a:t>
            </a:r>
            <a:endParaRPr lang="en-US" dirty="0"/>
          </a:p>
        </p:txBody>
      </p:sp>
      <p:pic>
        <p:nvPicPr>
          <p:cNvPr id="7" name="Content Placeholder 5">
            <a:extLst>
              <a:ext uri="{FF2B5EF4-FFF2-40B4-BE49-F238E27FC236}">
                <a16:creationId xmlns:a16="http://schemas.microsoft.com/office/drawing/2014/main" id="{3B1088A9-22F5-4AC7-285E-CD3EEC4F17E7}"/>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407988" y="1589920"/>
            <a:ext cx="11376025" cy="4146926"/>
          </a:xfrm>
        </p:spPr>
      </p:pic>
      <p:sp>
        <p:nvSpPr>
          <p:cNvPr id="9" name="TextBox 8">
            <a:extLst>
              <a:ext uri="{FF2B5EF4-FFF2-40B4-BE49-F238E27FC236}">
                <a16:creationId xmlns:a16="http://schemas.microsoft.com/office/drawing/2014/main" id="{76786D84-04A5-71E1-8367-C6B775AF8A85}"/>
              </a:ext>
            </a:extLst>
          </p:cNvPr>
          <p:cNvSpPr txBox="1"/>
          <p:nvPr/>
        </p:nvSpPr>
        <p:spPr>
          <a:xfrm>
            <a:off x="9345596" y="5406344"/>
            <a:ext cx="2320056" cy="184666"/>
          </a:xfrm>
          <a:prstGeom prst="rect">
            <a:avLst/>
          </a:prstGeom>
          <a:noFill/>
        </p:spPr>
        <p:txBody>
          <a:bodyPr wrap="square" lIns="0" tIns="0" rIns="0" bIns="0" rtlCol="0">
            <a:spAutoFit/>
          </a:bodyPr>
          <a:lstStyle/>
          <a:p>
            <a:pPr algn="l"/>
            <a:r>
              <a:rPr lang="en-US" sz="1200" i="1" dirty="0"/>
              <a:t>Courtesy Yann Pira, Xavier Palle</a:t>
            </a:r>
            <a:endParaRPr lang="en-GB" sz="1200" i="1" dirty="0"/>
          </a:p>
        </p:txBody>
      </p:sp>
      <p:sp>
        <p:nvSpPr>
          <p:cNvPr id="10" name="Oval 9">
            <a:extLst>
              <a:ext uri="{FF2B5EF4-FFF2-40B4-BE49-F238E27FC236}">
                <a16:creationId xmlns:a16="http://schemas.microsoft.com/office/drawing/2014/main" id="{648BB366-A2A9-E12C-B431-8E48BD7AFA23}"/>
              </a:ext>
            </a:extLst>
          </p:cNvPr>
          <p:cNvSpPr/>
          <p:nvPr/>
        </p:nvSpPr>
        <p:spPr>
          <a:xfrm rot="427179">
            <a:off x="5169210" y="1872241"/>
            <a:ext cx="506020" cy="167155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5ED657D-0A2A-5046-B9FC-18E7D2F03FD1}"/>
              </a:ext>
            </a:extLst>
          </p:cNvPr>
          <p:cNvSpPr/>
          <p:nvPr/>
        </p:nvSpPr>
        <p:spPr>
          <a:xfrm rot="19656571">
            <a:off x="5640288" y="1791082"/>
            <a:ext cx="505582" cy="167155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Placeholder 9" descr="Close-up of a machine&#10;&#10;Description automatically generated">
            <a:extLst>
              <a:ext uri="{FF2B5EF4-FFF2-40B4-BE49-F238E27FC236}">
                <a16:creationId xmlns:a16="http://schemas.microsoft.com/office/drawing/2014/main" id="{2F9DFA89-30AE-42F6-05C3-2FA6AA39BC3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705502" y="70472"/>
            <a:ext cx="2507579" cy="1620000"/>
          </a:xfrm>
          <a:prstGeom prst="rect">
            <a:avLst/>
          </a:prstGeom>
          <a:ln w="19050">
            <a:solidFill>
              <a:srgbClr val="FF0000"/>
            </a:solidFill>
          </a:ln>
        </p:spPr>
      </p:pic>
      <p:pic>
        <p:nvPicPr>
          <p:cNvPr id="14" name="Picture 13" descr="A blue and yellow machine&#10;&#10;Description automatically generated">
            <a:extLst>
              <a:ext uri="{FF2B5EF4-FFF2-40B4-BE49-F238E27FC236}">
                <a16:creationId xmlns:a16="http://schemas.microsoft.com/office/drawing/2014/main" id="{1428CA14-CE84-4511-114C-D39B757ACC2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86886" y="75394"/>
            <a:ext cx="2160000" cy="1620000"/>
          </a:xfrm>
          <a:prstGeom prst="rect">
            <a:avLst/>
          </a:prstGeom>
          <a:ln w="19050">
            <a:solidFill>
              <a:srgbClr val="FF0000"/>
            </a:solidFill>
          </a:ln>
        </p:spPr>
      </p:pic>
      <p:cxnSp>
        <p:nvCxnSpPr>
          <p:cNvPr id="16" name="Straight Connector 15">
            <a:extLst>
              <a:ext uri="{FF2B5EF4-FFF2-40B4-BE49-F238E27FC236}">
                <a16:creationId xmlns:a16="http://schemas.microsoft.com/office/drawing/2014/main" id="{9FA25285-7703-3F36-C34B-5BAE07BCF3A2}"/>
              </a:ext>
            </a:extLst>
          </p:cNvPr>
          <p:cNvCxnSpPr>
            <a:cxnSpLocks/>
            <a:stCxn id="11" idx="0"/>
            <a:endCxn id="14" idx="1"/>
          </p:cNvCxnSpPr>
          <p:nvPr/>
        </p:nvCxnSpPr>
        <p:spPr>
          <a:xfrm flipV="1">
            <a:off x="5445364" y="885394"/>
            <a:ext cx="1041522" cy="103572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2B609918-046C-CE20-2FB2-48E56D50C982}"/>
              </a:ext>
            </a:extLst>
          </p:cNvPr>
          <p:cNvSpPr/>
          <p:nvPr/>
        </p:nvSpPr>
        <p:spPr>
          <a:xfrm rot="16385268">
            <a:off x="5583990" y="2106043"/>
            <a:ext cx="357970" cy="2501704"/>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large yellow machine in a factory&#10;&#10;Description automatically generated">
            <a:extLst>
              <a:ext uri="{FF2B5EF4-FFF2-40B4-BE49-F238E27FC236}">
                <a16:creationId xmlns:a16="http://schemas.microsoft.com/office/drawing/2014/main" id="{1B4C525A-BC66-E0A6-C00C-2338B502CAA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53425" y="4308348"/>
            <a:ext cx="2160000" cy="1620000"/>
          </a:xfrm>
          <a:prstGeom prst="rect">
            <a:avLst/>
          </a:prstGeom>
          <a:ln w="28575">
            <a:solidFill>
              <a:srgbClr val="00B0F0"/>
            </a:solidFill>
          </a:ln>
        </p:spPr>
      </p:pic>
      <p:cxnSp>
        <p:nvCxnSpPr>
          <p:cNvPr id="20" name="Straight Connector 19">
            <a:extLst>
              <a:ext uri="{FF2B5EF4-FFF2-40B4-BE49-F238E27FC236}">
                <a16:creationId xmlns:a16="http://schemas.microsoft.com/office/drawing/2014/main" id="{F8FF2C69-DFCA-B1D6-4B20-1571EFEF30C5}"/>
              </a:ext>
            </a:extLst>
          </p:cNvPr>
          <p:cNvCxnSpPr>
            <a:cxnSpLocks/>
            <a:stCxn id="19" idx="0"/>
            <a:endCxn id="17" idx="3"/>
          </p:cNvCxnSpPr>
          <p:nvPr/>
        </p:nvCxnSpPr>
        <p:spPr>
          <a:xfrm flipH="1" flipV="1">
            <a:off x="6639359" y="3530917"/>
            <a:ext cx="1894066" cy="777431"/>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25C1019-E563-F58C-4C4A-44382FE44815}"/>
              </a:ext>
            </a:extLst>
          </p:cNvPr>
          <p:cNvSpPr/>
          <p:nvPr/>
        </p:nvSpPr>
        <p:spPr>
          <a:xfrm rot="16508879">
            <a:off x="7585537" y="2618695"/>
            <a:ext cx="420182" cy="1671555"/>
          </a:xfrm>
          <a:prstGeom prst="ellipse">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81290D9-F46C-EEEF-80FF-32ACD9E74A42}"/>
              </a:ext>
            </a:extLst>
          </p:cNvPr>
          <p:cNvSpPr/>
          <p:nvPr/>
        </p:nvSpPr>
        <p:spPr>
          <a:xfrm rot="17685751">
            <a:off x="2680949" y="2007643"/>
            <a:ext cx="707708" cy="1612788"/>
          </a:xfrm>
          <a:prstGeom prst="ellipse">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6601F0B-85E5-4939-4A3C-0BE91B1E417A}"/>
              </a:ext>
            </a:extLst>
          </p:cNvPr>
          <p:cNvSpPr/>
          <p:nvPr/>
        </p:nvSpPr>
        <p:spPr>
          <a:xfrm rot="16914936">
            <a:off x="1148010" y="1642335"/>
            <a:ext cx="678583" cy="2246929"/>
          </a:xfrm>
          <a:prstGeom prst="ellipse">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descr="A close-up of wires&#10;&#10;Description automatically generated">
            <a:extLst>
              <a:ext uri="{FF2B5EF4-FFF2-40B4-BE49-F238E27FC236}">
                <a16:creationId xmlns:a16="http://schemas.microsoft.com/office/drawing/2014/main" id="{CE5DD34D-EC73-A722-A038-7DA2F9D533B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r="-3" b="-173"/>
          <a:stretch/>
        </p:blipFill>
        <p:spPr>
          <a:xfrm>
            <a:off x="2588863" y="4292455"/>
            <a:ext cx="2306658" cy="1620000"/>
          </a:xfrm>
          <a:prstGeom prst="rect">
            <a:avLst/>
          </a:prstGeom>
          <a:noFill/>
          <a:ln w="28575">
            <a:solidFill>
              <a:schemeClr val="accent3">
                <a:lumMod val="75000"/>
              </a:schemeClr>
            </a:solidFill>
          </a:ln>
        </p:spPr>
      </p:pic>
      <p:pic>
        <p:nvPicPr>
          <p:cNvPr id="29" name="Picture 28" descr="A close-up of a machine&#10;&#10;Description automatically generated">
            <a:extLst>
              <a:ext uri="{FF2B5EF4-FFF2-40B4-BE49-F238E27FC236}">
                <a16:creationId xmlns:a16="http://schemas.microsoft.com/office/drawing/2014/main" id="{2352FA36-281F-232C-9CE8-56D839E2BB36}"/>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87211" y="4292455"/>
            <a:ext cx="2028235" cy="1620000"/>
          </a:xfrm>
          <a:prstGeom prst="rect">
            <a:avLst/>
          </a:prstGeom>
          <a:ln w="28575">
            <a:solidFill>
              <a:schemeClr val="accent3">
                <a:lumMod val="75000"/>
              </a:schemeClr>
            </a:solidFill>
          </a:ln>
        </p:spPr>
      </p:pic>
      <p:cxnSp>
        <p:nvCxnSpPr>
          <p:cNvPr id="31" name="Straight Connector 30">
            <a:extLst>
              <a:ext uri="{FF2B5EF4-FFF2-40B4-BE49-F238E27FC236}">
                <a16:creationId xmlns:a16="http://schemas.microsoft.com/office/drawing/2014/main" id="{382E75BA-9473-4FB0-F193-442FC7D11EE1}"/>
              </a:ext>
            </a:extLst>
          </p:cNvPr>
          <p:cNvCxnSpPr>
            <a:cxnSpLocks/>
            <a:stCxn id="26" idx="3"/>
          </p:cNvCxnSpPr>
          <p:nvPr/>
        </p:nvCxnSpPr>
        <p:spPr>
          <a:xfrm>
            <a:off x="2215058" y="3164568"/>
            <a:ext cx="850126" cy="1110592"/>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B7617C-0607-2A09-8385-66F88F701309}"/>
              </a:ext>
            </a:extLst>
          </p:cNvPr>
          <p:cNvCxnSpPr>
            <a:cxnSpLocks/>
            <a:stCxn id="25" idx="3"/>
          </p:cNvCxnSpPr>
          <p:nvPr/>
        </p:nvCxnSpPr>
        <p:spPr>
          <a:xfrm flipH="1">
            <a:off x="3065184" y="3280079"/>
            <a:ext cx="382593" cy="1000043"/>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F788DA1-4510-FBC0-8F2D-01870B7F1EDB}"/>
              </a:ext>
            </a:extLst>
          </p:cNvPr>
          <p:cNvCxnSpPr>
            <a:cxnSpLocks/>
            <a:stCxn id="24" idx="2"/>
          </p:cNvCxnSpPr>
          <p:nvPr/>
        </p:nvCxnSpPr>
        <p:spPr>
          <a:xfrm flipH="1">
            <a:off x="3074490" y="3663716"/>
            <a:ext cx="4702287" cy="616406"/>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3" name="Content Placeholder 1">
            <a:extLst>
              <a:ext uri="{FF2B5EF4-FFF2-40B4-BE49-F238E27FC236}">
                <a16:creationId xmlns:a16="http://schemas.microsoft.com/office/drawing/2014/main" id="{09AC897F-D009-ED46-0836-DC494734516F}"/>
              </a:ext>
            </a:extLst>
          </p:cNvPr>
          <p:cNvSpPr txBox="1">
            <a:spLocks/>
          </p:cNvSpPr>
          <p:nvPr/>
        </p:nvSpPr>
        <p:spPr>
          <a:xfrm>
            <a:off x="7104112" y="1700808"/>
            <a:ext cx="4496768"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rgbClr val="FF0000"/>
                </a:solidFill>
              </a:rPr>
              <a:t>8 MSN	         Fire on MSN.X022031 (2023)</a:t>
            </a:r>
          </a:p>
        </p:txBody>
      </p:sp>
      <p:sp>
        <p:nvSpPr>
          <p:cNvPr id="45" name="Content Placeholder 1">
            <a:extLst>
              <a:ext uri="{FF2B5EF4-FFF2-40B4-BE49-F238E27FC236}">
                <a16:creationId xmlns:a16="http://schemas.microsoft.com/office/drawing/2014/main" id="{43E07CFB-C2E0-31B9-5F63-FF67BF1822A2}"/>
              </a:ext>
            </a:extLst>
          </p:cNvPr>
          <p:cNvSpPr txBox="1">
            <a:spLocks/>
          </p:cNvSpPr>
          <p:nvPr/>
        </p:nvSpPr>
        <p:spPr>
          <a:xfrm>
            <a:off x="404665" y="5969784"/>
            <a:ext cx="4715356" cy="350484"/>
          </a:xfrm>
          <a:prstGeom prst="rect">
            <a:avLst/>
          </a:prstGeom>
        </p:spPr>
        <p:txBody>
          <a:bodyPr>
            <a:normAutofit fontScale="925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chemeClr val="accent3"/>
                </a:solidFill>
              </a:rPr>
              <a:t>10 MTN+3MTS         Cabling on MTN.040007 (2022)</a:t>
            </a:r>
          </a:p>
        </p:txBody>
      </p:sp>
      <p:sp>
        <p:nvSpPr>
          <p:cNvPr id="48" name="Title 2">
            <a:extLst>
              <a:ext uri="{FF2B5EF4-FFF2-40B4-BE49-F238E27FC236}">
                <a16:creationId xmlns:a16="http://schemas.microsoft.com/office/drawing/2014/main" id="{E5BF3309-308C-CBDE-A419-BF11B1A4B73A}"/>
              </a:ext>
            </a:extLst>
          </p:cNvPr>
          <p:cNvSpPr>
            <a:spLocks noGrp="1"/>
          </p:cNvSpPr>
          <p:nvPr>
            <p:ph type="title"/>
          </p:nvPr>
        </p:nvSpPr>
        <p:spPr>
          <a:xfrm>
            <a:off x="407989" y="373593"/>
            <a:ext cx="11376024" cy="1065742"/>
          </a:xfrm>
        </p:spPr>
        <p:txBody>
          <a:bodyPr anchor="t">
            <a:normAutofit/>
          </a:bodyPr>
          <a:lstStyle/>
          <a:p>
            <a:r>
              <a:rPr lang="en-US" dirty="0"/>
              <a:t>Plug-in types</a:t>
            </a:r>
            <a:endParaRPr lang="en-GB" dirty="0"/>
          </a:p>
        </p:txBody>
      </p:sp>
      <p:sp>
        <p:nvSpPr>
          <p:cNvPr id="49" name="Content Placeholder 1">
            <a:extLst>
              <a:ext uri="{FF2B5EF4-FFF2-40B4-BE49-F238E27FC236}">
                <a16:creationId xmlns:a16="http://schemas.microsoft.com/office/drawing/2014/main" id="{4501A03F-0138-EAD1-C27B-4E161A20C5AC}"/>
              </a:ext>
            </a:extLst>
          </p:cNvPr>
          <p:cNvSpPr txBox="1">
            <a:spLocks/>
          </p:cNvSpPr>
          <p:nvPr/>
        </p:nvSpPr>
        <p:spPr>
          <a:xfrm>
            <a:off x="7670985" y="5986310"/>
            <a:ext cx="1942440"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rgbClr val="00B0F0"/>
                </a:solidFill>
              </a:rPr>
              <a:t>1 QNRB / 5 QNLB</a:t>
            </a:r>
          </a:p>
        </p:txBody>
      </p:sp>
      <p:sp>
        <p:nvSpPr>
          <p:cNvPr id="50" name="Oval 49">
            <a:extLst>
              <a:ext uri="{FF2B5EF4-FFF2-40B4-BE49-F238E27FC236}">
                <a16:creationId xmlns:a16="http://schemas.microsoft.com/office/drawing/2014/main" id="{B673C720-5C00-B3DE-5B56-C500569D14DF}"/>
              </a:ext>
            </a:extLst>
          </p:cNvPr>
          <p:cNvSpPr/>
          <p:nvPr/>
        </p:nvSpPr>
        <p:spPr>
          <a:xfrm rot="16416592">
            <a:off x="5580224" y="2864655"/>
            <a:ext cx="331102" cy="509865"/>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EC5597CA-863E-5207-E801-C51FDF1C1F4F}"/>
              </a:ext>
            </a:extLst>
          </p:cNvPr>
          <p:cNvSpPr/>
          <p:nvPr/>
        </p:nvSpPr>
        <p:spPr>
          <a:xfrm rot="16416592">
            <a:off x="6431168" y="2864654"/>
            <a:ext cx="331102" cy="509865"/>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4D7749AD-90BC-7511-5958-6158E08BCE8E}"/>
              </a:ext>
            </a:extLst>
          </p:cNvPr>
          <p:cNvSpPr/>
          <p:nvPr/>
        </p:nvSpPr>
        <p:spPr>
          <a:xfrm rot="16200000">
            <a:off x="7073264" y="2230524"/>
            <a:ext cx="171579" cy="509865"/>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Connector 52">
            <a:extLst>
              <a:ext uri="{FF2B5EF4-FFF2-40B4-BE49-F238E27FC236}">
                <a16:creationId xmlns:a16="http://schemas.microsoft.com/office/drawing/2014/main" id="{7BB4E096-2880-ADB7-5D96-17F00A1C0E9B}"/>
              </a:ext>
            </a:extLst>
          </p:cNvPr>
          <p:cNvCxnSpPr>
            <a:cxnSpLocks/>
            <a:stCxn id="52" idx="2"/>
            <a:endCxn id="51" idx="6"/>
          </p:cNvCxnSpPr>
          <p:nvPr/>
        </p:nvCxnSpPr>
        <p:spPr>
          <a:xfrm flipH="1">
            <a:off x="6607143" y="2571246"/>
            <a:ext cx="551911" cy="38311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0D47F79-8B28-77B9-65D8-E970AE772A40}"/>
              </a:ext>
            </a:extLst>
          </p:cNvPr>
          <p:cNvCxnSpPr>
            <a:cxnSpLocks/>
            <a:stCxn id="51" idx="2"/>
          </p:cNvCxnSpPr>
          <p:nvPr/>
        </p:nvCxnSpPr>
        <p:spPr>
          <a:xfrm flipH="1">
            <a:off x="6158242" y="3284809"/>
            <a:ext cx="428054" cy="105603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555D460-0FFA-BFE9-961B-2EFA38E7612E}"/>
              </a:ext>
            </a:extLst>
          </p:cNvPr>
          <p:cNvCxnSpPr>
            <a:cxnSpLocks/>
            <a:stCxn id="50" idx="2"/>
          </p:cNvCxnSpPr>
          <p:nvPr/>
        </p:nvCxnSpPr>
        <p:spPr>
          <a:xfrm>
            <a:off x="5735352" y="3284810"/>
            <a:ext cx="445323" cy="105602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73" name="Picture 72" descr="A large red machine with yellow poles&#10;&#10;Description automatically generated with medium confidence">
            <a:extLst>
              <a:ext uri="{FF2B5EF4-FFF2-40B4-BE49-F238E27FC236}">
                <a16:creationId xmlns:a16="http://schemas.microsoft.com/office/drawing/2014/main" id="{561B2682-506A-668D-6F09-88277249DFB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100675" y="4299851"/>
            <a:ext cx="2160000" cy="1620000"/>
          </a:xfrm>
          <a:prstGeom prst="rect">
            <a:avLst/>
          </a:prstGeom>
          <a:ln w="28575">
            <a:solidFill>
              <a:srgbClr val="FFFF00"/>
            </a:solidFill>
          </a:ln>
        </p:spPr>
      </p:pic>
      <p:sp>
        <p:nvSpPr>
          <p:cNvPr id="77" name="Content Placeholder 1">
            <a:extLst>
              <a:ext uri="{FF2B5EF4-FFF2-40B4-BE49-F238E27FC236}">
                <a16:creationId xmlns:a16="http://schemas.microsoft.com/office/drawing/2014/main" id="{BD7D7AA2-3132-6481-7AC3-B48952397251}"/>
              </a:ext>
            </a:extLst>
          </p:cNvPr>
          <p:cNvSpPr txBox="1">
            <a:spLocks/>
          </p:cNvSpPr>
          <p:nvPr/>
        </p:nvSpPr>
        <p:spPr>
          <a:xfrm>
            <a:off x="5750158" y="5973676"/>
            <a:ext cx="805022"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chemeClr val="bg2">
                    <a:lumMod val="10000"/>
                  </a:schemeClr>
                </a:solidFill>
                <a:highlight>
                  <a:srgbClr val="FFFF00"/>
                </a:highlight>
              </a:rPr>
              <a:t>5 QSL</a:t>
            </a:r>
          </a:p>
        </p:txBody>
      </p:sp>
      <p:sp>
        <p:nvSpPr>
          <p:cNvPr id="80" name="Oval 79">
            <a:extLst>
              <a:ext uri="{FF2B5EF4-FFF2-40B4-BE49-F238E27FC236}">
                <a16:creationId xmlns:a16="http://schemas.microsoft.com/office/drawing/2014/main" id="{009B166E-2B67-6465-1FD4-DC5C1B416813}"/>
              </a:ext>
            </a:extLst>
          </p:cNvPr>
          <p:cNvSpPr/>
          <p:nvPr/>
        </p:nvSpPr>
        <p:spPr>
          <a:xfrm rot="16416592">
            <a:off x="6345612" y="2111938"/>
            <a:ext cx="331102" cy="879843"/>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07F95AE5-B46F-927E-0C83-F23805C6FF99}"/>
              </a:ext>
            </a:extLst>
          </p:cNvPr>
          <p:cNvSpPr/>
          <p:nvPr/>
        </p:nvSpPr>
        <p:spPr>
          <a:xfrm rot="16416592">
            <a:off x="7090364" y="2679664"/>
            <a:ext cx="331102" cy="879843"/>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BAC66463-D931-721D-E83E-9994299FE5CE}"/>
              </a:ext>
            </a:extLst>
          </p:cNvPr>
          <p:cNvSpPr/>
          <p:nvPr/>
        </p:nvSpPr>
        <p:spPr>
          <a:xfrm rot="16416592">
            <a:off x="7846784" y="2071416"/>
            <a:ext cx="331102" cy="879843"/>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36432C20-85FB-A850-C584-E6F77C4995C9}"/>
              </a:ext>
            </a:extLst>
          </p:cNvPr>
          <p:cNvSpPr/>
          <p:nvPr/>
        </p:nvSpPr>
        <p:spPr>
          <a:xfrm rot="16416592">
            <a:off x="8624674" y="2545180"/>
            <a:ext cx="331102" cy="1238019"/>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45B949D-3067-AB76-67F2-C0CDF5CAF108}"/>
              </a:ext>
            </a:extLst>
          </p:cNvPr>
          <p:cNvSpPr/>
          <p:nvPr/>
        </p:nvSpPr>
        <p:spPr>
          <a:xfrm rot="16416592">
            <a:off x="10202468" y="2759297"/>
            <a:ext cx="662206" cy="1394454"/>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Content Placeholder 1">
            <a:extLst>
              <a:ext uri="{FF2B5EF4-FFF2-40B4-BE49-F238E27FC236}">
                <a16:creationId xmlns:a16="http://schemas.microsoft.com/office/drawing/2014/main" id="{928170E6-B2E5-79FF-6F11-17F19E3AD570}"/>
              </a:ext>
            </a:extLst>
          </p:cNvPr>
          <p:cNvSpPr txBox="1">
            <a:spLocks/>
          </p:cNvSpPr>
          <p:nvPr/>
        </p:nvSpPr>
        <p:spPr>
          <a:xfrm>
            <a:off x="9861040" y="5986310"/>
            <a:ext cx="1942440"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rgbClr val="00B050"/>
                </a:solidFill>
              </a:rPr>
              <a:t>14 QNL</a:t>
            </a:r>
          </a:p>
        </p:txBody>
      </p:sp>
      <p:cxnSp>
        <p:nvCxnSpPr>
          <p:cNvPr id="94" name="Straight Connector 93">
            <a:extLst>
              <a:ext uri="{FF2B5EF4-FFF2-40B4-BE49-F238E27FC236}">
                <a16:creationId xmlns:a16="http://schemas.microsoft.com/office/drawing/2014/main" id="{73F80D8B-9EF8-4FC2-7A1C-D10DE1052076}"/>
              </a:ext>
            </a:extLst>
          </p:cNvPr>
          <p:cNvCxnSpPr>
            <a:cxnSpLocks/>
            <a:stCxn id="81" idx="4"/>
            <a:endCxn id="85" idx="0"/>
          </p:cNvCxnSpPr>
          <p:nvPr/>
        </p:nvCxnSpPr>
        <p:spPr>
          <a:xfrm>
            <a:off x="7694964" y="3147284"/>
            <a:ext cx="3122174" cy="116106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53A18DB-6AD0-A8DA-194D-53B7DEB9D7B7}"/>
              </a:ext>
            </a:extLst>
          </p:cNvPr>
          <p:cNvCxnSpPr>
            <a:cxnSpLocks/>
            <a:stCxn id="82" idx="6"/>
            <a:endCxn id="80" idx="6"/>
          </p:cNvCxnSpPr>
          <p:nvPr/>
        </p:nvCxnSpPr>
        <p:spPr>
          <a:xfrm flipH="1">
            <a:off x="6521587" y="2346115"/>
            <a:ext cx="1501172" cy="4052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8162D91-17E4-119E-0271-3AB61654BA16}"/>
              </a:ext>
            </a:extLst>
          </p:cNvPr>
          <p:cNvCxnSpPr>
            <a:cxnSpLocks/>
            <a:stCxn id="83" idx="6"/>
            <a:endCxn id="82" idx="4"/>
          </p:cNvCxnSpPr>
          <p:nvPr/>
        </p:nvCxnSpPr>
        <p:spPr>
          <a:xfrm flipH="1" flipV="1">
            <a:off x="8451384" y="2539036"/>
            <a:ext cx="349265" cy="45993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F72A686-1299-99B8-AF78-E1497ECBE448}"/>
              </a:ext>
            </a:extLst>
          </p:cNvPr>
          <p:cNvCxnSpPr>
            <a:cxnSpLocks/>
            <a:stCxn id="85" idx="0"/>
            <a:endCxn id="83" idx="3"/>
          </p:cNvCxnSpPr>
          <p:nvPr/>
        </p:nvCxnSpPr>
        <p:spPr>
          <a:xfrm flipH="1" flipV="1">
            <a:off x="9219692" y="3308578"/>
            <a:ext cx="1597446" cy="99977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D879B36F-1EDB-E800-CF79-FDF453A97D5A}"/>
              </a:ext>
            </a:extLst>
          </p:cNvPr>
          <p:cNvCxnSpPr>
            <a:cxnSpLocks/>
            <a:stCxn id="84" idx="2"/>
            <a:endCxn id="85" idx="0"/>
          </p:cNvCxnSpPr>
          <p:nvPr/>
        </p:nvCxnSpPr>
        <p:spPr>
          <a:xfrm>
            <a:off x="10512724" y="3786970"/>
            <a:ext cx="304414" cy="521378"/>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pic>
        <p:nvPicPr>
          <p:cNvPr id="85" name="Picture Placeholder 9">
            <a:extLst>
              <a:ext uri="{FF2B5EF4-FFF2-40B4-BE49-F238E27FC236}">
                <a16:creationId xmlns:a16="http://schemas.microsoft.com/office/drawing/2014/main" id="{8C114F09-2E28-F12E-2482-AF415F7AA7A8}"/>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l="-353" t="-14436" r="-1922" b="-8630"/>
          <a:stretch/>
        </p:blipFill>
        <p:spPr>
          <a:xfrm>
            <a:off x="9830796" y="4308348"/>
            <a:ext cx="1972684" cy="1620000"/>
          </a:xfrm>
          <a:prstGeom prst="rect">
            <a:avLst/>
          </a:prstGeom>
          <a:noFill/>
          <a:ln w="28575">
            <a:solidFill>
              <a:srgbClr val="00B050"/>
            </a:solidFill>
          </a:ln>
        </p:spPr>
      </p:pic>
    </p:spTree>
    <p:extLst>
      <p:ext uri="{BB962C8B-B14F-4D97-AF65-F5344CB8AC3E}">
        <p14:creationId xmlns:p14="http://schemas.microsoft.com/office/powerpoint/2010/main" val="712416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a:extLst>
              <a:ext uri="{FF2B5EF4-FFF2-40B4-BE49-F238E27FC236}">
                <a16:creationId xmlns:a16="http://schemas.microsoft.com/office/drawing/2014/main" id="{4AE7A9F9-3640-FEBE-C305-94576E733FF4}"/>
              </a:ext>
            </a:extLst>
          </p:cNvPr>
          <p:cNvPicPr>
            <a:picLocks noChangeAspect="1"/>
          </p:cNvPicPr>
          <p:nvPr/>
        </p:nvPicPr>
        <p:blipFill>
          <a:blip r:embed="rId2"/>
          <a:stretch>
            <a:fillRect/>
          </a:stretch>
        </p:blipFill>
        <p:spPr>
          <a:xfrm>
            <a:off x="407368" y="1737345"/>
            <a:ext cx="11376025" cy="3313830"/>
          </a:xfrm>
          <a:prstGeom prst="rect">
            <a:avLst/>
          </a:prstGeom>
        </p:spPr>
      </p:pic>
      <p:sp>
        <p:nvSpPr>
          <p:cNvPr id="3" name="Title 2">
            <a:extLst>
              <a:ext uri="{FF2B5EF4-FFF2-40B4-BE49-F238E27FC236}">
                <a16:creationId xmlns:a16="http://schemas.microsoft.com/office/drawing/2014/main" id="{58F291E7-7646-7AEF-BF2F-A3A788729681}"/>
              </a:ext>
            </a:extLst>
          </p:cNvPr>
          <p:cNvSpPr>
            <a:spLocks noGrp="1"/>
          </p:cNvSpPr>
          <p:nvPr>
            <p:ph type="title"/>
          </p:nvPr>
        </p:nvSpPr>
        <p:spPr/>
        <p:txBody>
          <a:bodyPr/>
          <a:lstStyle/>
          <a:p>
            <a:r>
              <a:rPr lang="en-GB" dirty="0"/>
              <a:t>“Standard” types</a:t>
            </a:r>
          </a:p>
        </p:txBody>
      </p:sp>
      <p:sp>
        <p:nvSpPr>
          <p:cNvPr id="4" name="Date Placeholder 3">
            <a:extLst>
              <a:ext uri="{FF2B5EF4-FFF2-40B4-BE49-F238E27FC236}">
                <a16:creationId xmlns:a16="http://schemas.microsoft.com/office/drawing/2014/main" id="{CC980779-DE02-D8B9-1A5C-B13B3B87B131}"/>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48A5B89B-B93E-D2F7-3CAB-BC0E215E8766}"/>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4338F844-CD8D-4186-B1CC-6769347928AE}"/>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66" name="Oval 65">
            <a:extLst>
              <a:ext uri="{FF2B5EF4-FFF2-40B4-BE49-F238E27FC236}">
                <a16:creationId xmlns:a16="http://schemas.microsoft.com/office/drawing/2014/main" id="{CA2D4639-F962-9342-CA50-5F54D6277762}"/>
              </a:ext>
            </a:extLst>
          </p:cNvPr>
          <p:cNvSpPr/>
          <p:nvPr/>
        </p:nvSpPr>
        <p:spPr>
          <a:xfrm rot="16200000">
            <a:off x="8561050" y="1396706"/>
            <a:ext cx="362119" cy="291144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E0BE5448-DD2C-BA36-A027-48DF7A5D0C0F}"/>
              </a:ext>
            </a:extLst>
          </p:cNvPr>
          <p:cNvSpPr/>
          <p:nvPr/>
        </p:nvSpPr>
        <p:spPr>
          <a:xfrm rot="9926498">
            <a:off x="10131668" y="2602697"/>
            <a:ext cx="384544" cy="505582"/>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204DDEDA-B55C-4276-B0F5-CC6579779A03}"/>
              </a:ext>
            </a:extLst>
          </p:cNvPr>
          <p:cNvSpPr/>
          <p:nvPr/>
        </p:nvSpPr>
        <p:spPr>
          <a:xfrm rot="20914337">
            <a:off x="11073442" y="2529434"/>
            <a:ext cx="384544" cy="1008112"/>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34534498-89BA-BA45-0881-9290D5F3F968}"/>
              </a:ext>
            </a:extLst>
          </p:cNvPr>
          <p:cNvSpPr/>
          <p:nvPr/>
        </p:nvSpPr>
        <p:spPr>
          <a:xfrm rot="6201492">
            <a:off x="9945627" y="2910301"/>
            <a:ext cx="256101" cy="811855"/>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0DF410BE-12BD-7EB8-7107-3E909C0B7C64}"/>
              </a:ext>
            </a:extLst>
          </p:cNvPr>
          <p:cNvSpPr/>
          <p:nvPr/>
        </p:nvSpPr>
        <p:spPr>
          <a:xfrm rot="16508879">
            <a:off x="9636716" y="3280063"/>
            <a:ext cx="262500" cy="839567"/>
          </a:xfrm>
          <a:prstGeom prst="ellipse">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6C9C083-F362-FB7A-9773-5ADB01848055}"/>
              </a:ext>
            </a:extLst>
          </p:cNvPr>
          <p:cNvSpPr/>
          <p:nvPr/>
        </p:nvSpPr>
        <p:spPr>
          <a:xfrm rot="16200000">
            <a:off x="8544761" y="1935998"/>
            <a:ext cx="286325" cy="277275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464753-5143-D442-90C6-BF01AB36D264}"/>
              </a:ext>
            </a:extLst>
          </p:cNvPr>
          <p:cNvSpPr/>
          <p:nvPr/>
        </p:nvSpPr>
        <p:spPr>
          <a:xfrm rot="17392446">
            <a:off x="1322259" y="2609267"/>
            <a:ext cx="362119" cy="96326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BB236050-B988-E26C-C78C-AE7836D33551}"/>
              </a:ext>
            </a:extLst>
          </p:cNvPr>
          <p:cNvSpPr/>
          <p:nvPr/>
        </p:nvSpPr>
        <p:spPr>
          <a:xfrm rot="16385268">
            <a:off x="11023957" y="3333239"/>
            <a:ext cx="167176" cy="116093"/>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238ED34F-9B0F-8964-494A-17C8FD6CDA5A}"/>
              </a:ext>
            </a:extLst>
          </p:cNvPr>
          <p:cNvSpPr/>
          <p:nvPr/>
        </p:nvSpPr>
        <p:spPr>
          <a:xfrm rot="16385268">
            <a:off x="9178022" y="3651471"/>
            <a:ext cx="233209" cy="109491"/>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FB1F6015-6A38-E1C5-671C-317A9B159E2E}"/>
              </a:ext>
            </a:extLst>
          </p:cNvPr>
          <p:cNvSpPr/>
          <p:nvPr/>
        </p:nvSpPr>
        <p:spPr>
          <a:xfrm rot="16385268">
            <a:off x="11532922" y="3529554"/>
            <a:ext cx="167176" cy="116093"/>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4A517E03-CD93-2B88-BA43-72BB18F27AA1}"/>
              </a:ext>
            </a:extLst>
          </p:cNvPr>
          <p:cNvSpPr/>
          <p:nvPr/>
        </p:nvSpPr>
        <p:spPr>
          <a:xfrm rot="16385268">
            <a:off x="10441556" y="3683000"/>
            <a:ext cx="167176" cy="116093"/>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DBB820E0-5B6F-AA6F-AF20-A53F67C4DBF9}"/>
              </a:ext>
            </a:extLst>
          </p:cNvPr>
          <p:cNvSpPr/>
          <p:nvPr/>
        </p:nvSpPr>
        <p:spPr>
          <a:xfrm rot="16416592">
            <a:off x="10032644" y="1975969"/>
            <a:ext cx="187731" cy="3046976"/>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8164A97E-A511-EB2A-EDC1-868ABE10F7F1}"/>
              </a:ext>
            </a:extLst>
          </p:cNvPr>
          <p:cNvSpPr/>
          <p:nvPr/>
        </p:nvSpPr>
        <p:spPr>
          <a:xfrm rot="5400000">
            <a:off x="10267915" y="3595442"/>
            <a:ext cx="149796" cy="257841"/>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 name="Picture 81" descr="An orange machine on yellow platform&#10;&#10;Description automatically generated">
            <a:extLst>
              <a:ext uri="{FF2B5EF4-FFF2-40B4-BE49-F238E27FC236}">
                <a16:creationId xmlns:a16="http://schemas.microsoft.com/office/drawing/2014/main" id="{178FE6C0-8F01-7176-512D-CEE79C9C539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35960" y="373593"/>
            <a:ext cx="2734484" cy="1440000"/>
          </a:xfrm>
          <a:prstGeom prst="rect">
            <a:avLst/>
          </a:prstGeom>
          <a:ln w="28575">
            <a:solidFill>
              <a:srgbClr val="FF0000"/>
            </a:solidFill>
          </a:ln>
        </p:spPr>
      </p:pic>
      <p:pic>
        <p:nvPicPr>
          <p:cNvPr id="84" name="Picture 83" descr="A yellow box on a conveyor belt&#10;&#10;Description automatically generated">
            <a:extLst>
              <a:ext uri="{FF2B5EF4-FFF2-40B4-BE49-F238E27FC236}">
                <a16:creationId xmlns:a16="http://schemas.microsoft.com/office/drawing/2014/main" id="{214E7220-84D6-1F41-3321-5EAA323BF9D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908800" y="365732"/>
            <a:ext cx="2880000" cy="1440000"/>
          </a:xfrm>
          <a:prstGeom prst="rect">
            <a:avLst/>
          </a:prstGeom>
          <a:ln w="28575">
            <a:solidFill>
              <a:srgbClr val="00B050"/>
            </a:solidFill>
          </a:ln>
        </p:spPr>
      </p:pic>
      <p:sp>
        <p:nvSpPr>
          <p:cNvPr id="85" name="Content Placeholder 1">
            <a:extLst>
              <a:ext uri="{FF2B5EF4-FFF2-40B4-BE49-F238E27FC236}">
                <a16:creationId xmlns:a16="http://schemas.microsoft.com/office/drawing/2014/main" id="{E6A4F7DA-4977-2FD0-67EB-D2EEADCEDC70}"/>
              </a:ext>
            </a:extLst>
          </p:cNvPr>
          <p:cNvSpPr txBox="1">
            <a:spLocks/>
          </p:cNvSpPr>
          <p:nvPr/>
        </p:nvSpPr>
        <p:spPr>
          <a:xfrm>
            <a:off x="5869965" y="1813593"/>
            <a:ext cx="2466473"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rgbClr val="FF0000"/>
                </a:solidFill>
              </a:rPr>
              <a:t>24 MBN (2 H and 22 V)</a:t>
            </a:r>
          </a:p>
        </p:txBody>
      </p:sp>
      <p:pic>
        <p:nvPicPr>
          <p:cNvPr id="87" name="Picture 86" descr="A close-up of a yellow machine&#10;&#10;Description automatically generated">
            <a:extLst>
              <a:ext uri="{FF2B5EF4-FFF2-40B4-BE49-F238E27FC236}">
                <a16:creationId xmlns:a16="http://schemas.microsoft.com/office/drawing/2014/main" id="{97346AB7-4DD5-48F2-2F66-AB967570B2A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53828" y="4205448"/>
            <a:ext cx="1429565" cy="1800000"/>
          </a:xfrm>
          <a:prstGeom prst="rect">
            <a:avLst/>
          </a:prstGeom>
          <a:ln w="28575">
            <a:solidFill>
              <a:srgbClr val="00B0F0"/>
            </a:solidFill>
          </a:ln>
        </p:spPr>
      </p:pic>
      <p:pic>
        <p:nvPicPr>
          <p:cNvPr id="89" name="Picture 88" descr="A large orange box in a factory&#10;&#10;Description automatically generated">
            <a:extLst>
              <a:ext uri="{FF2B5EF4-FFF2-40B4-BE49-F238E27FC236}">
                <a16:creationId xmlns:a16="http://schemas.microsoft.com/office/drawing/2014/main" id="{92222F52-56C4-6BD3-24A9-F34B6C5D9DB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326554" y="4205448"/>
            <a:ext cx="2839572" cy="1800000"/>
          </a:xfrm>
          <a:prstGeom prst="rect">
            <a:avLst/>
          </a:prstGeom>
          <a:ln w="28575">
            <a:solidFill>
              <a:srgbClr val="7030A0"/>
            </a:solidFill>
          </a:ln>
        </p:spPr>
      </p:pic>
      <p:pic>
        <p:nvPicPr>
          <p:cNvPr id="91" name="Picture 90" descr="A large orange object with black text&#10;&#10;Description automatically generated">
            <a:extLst>
              <a:ext uri="{FF2B5EF4-FFF2-40B4-BE49-F238E27FC236}">
                <a16:creationId xmlns:a16="http://schemas.microsoft.com/office/drawing/2014/main" id="{AA42BFD8-EA5C-E8C1-0301-133608870AA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23896" y="4212410"/>
            <a:ext cx="4131365" cy="1800000"/>
          </a:xfrm>
          <a:prstGeom prst="rect">
            <a:avLst/>
          </a:prstGeom>
          <a:ln w="28575">
            <a:solidFill>
              <a:srgbClr val="FFFF00"/>
            </a:solidFill>
          </a:ln>
        </p:spPr>
      </p:pic>
      <p:pic>
        <p:nvPicPr>
          <p:cNvPr id="93" name="Picture 92" descr="A large machine in a factory&#10;&#10;Description automatically generated">
            <a:extLst>
              <a:ext uri="{FF2B5EF4-FFF2-40B4-BE49-F238E27FC236}">
                <a16:creationId xmlns:a16="http://schemas.microsoft.com/office/drawing/2014/main" id="{E870673A-ED71-37CE-F1C6-F105AA1DF343}"/>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740907" y="4205448"/>
            <a:ext cx="2400000" cy="1800000"/>
          </a:xfrm>
          <a:prstGeom prst="rect">
            <a:avLst/>
          </a:prstGeom>
          <a:ln w="28575">
            <a:solidFill>
              <a:schemeClr val="accent3">
                <a:lumMod val="75000"/>
              </a:schemeClr>
            </a:solidFill>
          </a:ln>
        </p:spPr>
      </p:pic>
      <p:sp>
        <p:nvSpPr>
          <p:cNvPr id="94" name="Oval 93">
            <a:extLst>
              <a:ext uri="{FF2B5EF4-FFF2-40B4-BE49-F238E27FC236}">
                <a16:creationId xmlns:a16="http://schemas.microsoft.com/office/drawing/2014/main" id="{58404CCE-1872-CBFD-1F60-C27A5F8141E9}"/>
              </a:ext>
            </a:extLst>
          </p:cNvPr>
          <p:cNvSpPr/>
          <p:nvPr/>
        </p:nvSpPr>
        <p:spPr>
          <a:xfrm rot="16508879">
            <a:off x="10932522" y="3489683"/>
            <a:ext cx="184058" cy="568601"/>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5" name="Straight Connector 94">
            <a:extLst>
              <a:ext uri="{FF2B5EF4-FFF2-40B4-BE49-F238E27FC236}">
                <a16:creationId xmlns:a16="http://schemas.microsoft.com/office/drawing/2014/main" id="{7EDC3BCF-FC80-D9F4-03F5-60F8D38B6198}"/>
              </a:ext>
            </a:extLst>
          </p:cNvPr>
          <p:cNvCxnSpPr>
            <a:cxnSpLocks/>
            <a:stCxn id="66" idx="6"/>
          </p:cNvCxnSpPr>
          <p:nvPr/>
        </p:nvCxnSpPr>
        <p:spPr>
          <a:xfrm flipH="1" flipV="1">
            <a:off x="8470444" y="1813593"/>
            <a:ext cx="271666" cy="85777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52E330AE-680F-B46A-CDF9-150EFE7D10A2}"/>
              </a:ext>
            </a:extLst>
          </p:cNvPr>
          <p:cNvCxnSpPr>
            <a:cxnSpLocks/>
          </p:cNvCxnSpPr>
          <p:nvPr/>
        </p:nvCxnSpPr>
        <p:spPr>
          <a:xfrm flipV="1">
            <a:off x="8470444" y="1813593"/>
            <a:ext cx="0" cy="13656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0ED9B7B6-7B9F-003A-9701-D72FFE235A69}"/>
              </a:ext>
            </a:extLst>
          </p:cNvPr>
          <p:cNvCxnSpPr>
            <a:cxnSpLocks/>
            <a:endCxn id="94" idx="2"/>
          </p:cNvCxnSpPr>
          <p:nvPr/>
        </p:nvCxnSpPr>
        <p:spPr>
          <a:xfrm flipV="1">
            <a:off x="10141496" y="3865641"/>
            <a:ext cx="874798" cy="32291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EEF78337-DF6A-8ECE-6CFB-DC926A5DA55B}"/>
              </a:ext>
            </a:extLst>
          </p:cNvPr>
          <p:cNvCxnSpPr>
            <a:cxnSpLocks/>
            <a:stCxn id="87" idx="0"/>
            <a:endCxn id="77" idx="2"/>
          </p:cNvCxnSpPr>
          <p:nvPr/>
        </p:nvCxnSpPr>
        <p:spPr>
          <a:xfrm flipV="1">
            <a:off x="11068611" y="3671067"/>
            <a:ext cx="543397" cy="534381"/>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97BA50D4-5A3D-1553-3CF7-4E3791241DB5}"/>
              </a:ext>
            </a:extLst>
          </p:cNvPr>
          <p:cNvCxnSpPr>
            <a:cxnSpLocks/>
            <a:stCxn id="87" idx="0"/>
          </p:cNvCxnSpPr>
          <p:nvPr/>
        </p:nvCxnSpPr>
        <p:spPr>
          <a:xfrm flipV="1">
            <a:off x="11068611" y="3435168"/>
            <a:ext cx="88539" cy="77028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C76A768-4A22-B86B-2FA0-87846A56F62A}"/>
              </a:ext>
            </a:extLst>
          </p:cNvPr>
          <p:cNvCxnSpPr>
            <a:cxnSpLocks/>
            <a:stCxn id="87" idx="0"/>
            <a:endCxn id="78" idx="3"/>
          </p:cNvCxnSpPr>
          <p:nvPr/>
        </p:nvCxnSpPr>
        <p:spPr>
          <a:xfrm flipH="1" flipV="1">
            <a:off x="10562946" y="3802278"/>
            <a:ext cx="505665" cy="40317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B46459C-E607-C539-741E-882A5985D9F9}"/>
              </a:ext>
            </a:extLst>
          </p:cNvPr>
          <p:cNvCxnSpPr>
            <a:cxnSpLocks/>
            <a:stCxn id="87" idx="0"/>
            <a:endCxn id="76" idx="2"/>
          </p:cNvCxnSpPr>
          <p:nvPr/>
        </p:nvCxnSpPr>
        <p:spPr>
          <a:xfrm flipH="1" flipV="1">
            <a:off x="9288346" y="3822652"/>
            <a:ext cx="1780265" cy="382796"/>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7FE5CC7-85B1-CE96-428F-567EFF0A7680}"/>
              </a:ext>
            </a:extLst>
          </p:cNvPr>
          <p:cNvCxnSpPr>
            <a:cxnSpLocks/>
            <a:endCxn id="72" idx="2"/>
          </p:cNvCxnSpPr>
          <p:nvPr/>
        </p:nvCxnSpPr>
        <p:spPr>
          <a:xfrm flipV="1">
            <a:off x="7088472" y="3830567"/>
            <a:ext cx="2667718" cy="381843"/>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E6F0FBE-E7A6-3A12-E8DB-CB793A0C4F43}"/>
              </a:ext>
            </a:extLst>
          </p:cNvPr>
          <p:cNvCxnSpPr>
            <a:cxnSpLocks/>
            <a:endCxn id="79" idx="1"/>
          </p:cNvCxnSpPr>
          <p:nvPr/>
        </p:nvCxnSpPr>
        <p:spPr>
          <a:xfrm flipV="1">
            <a:off x="4060204" y="3497870"/>
            <a:ext cx="4986995" cy="72245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25" name="Content Placeholder 1">
            <a:extLst>
              <a:ext uri="{FF2B5EF4-FFF2-40B4-BE49-F238E27FC236}">
                <a16:creationId xmlns:a16="http://schemas.microsoft.com/office/drawing/2014/main" id="{7725C48E-C051-83C6-2A8B-071FB6FF1AF5}"/>
              </a:ext>
            </a:extLst>
          </p:cNvPr>
          <p:cNvSpPr txBox="1">
            <a:spLocks/>
          </p:cNvSpPr>
          <p:nvPr/>
        </p:nvSpPr>
        <p:spPr>
          <a:xfrm>
            <a:off x="9288346" y="1852420"/>
            <a:ext cx="2466473"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rgbClr val="00B050"/>
                </a:solidFill>
              </a:rPr>
              <a:t>7 QNL</a:t>
            </a:r>
          </a:p>
        </p:txBody>
      </p:sp>
      <p:sp>
        <p:nvSpPr>
          <p:cNvPr id="126" name="Content Placeholder 1">
            <a:extLst>
              <a:ext uri="{FF2B5EF4-FFF2-40B4-BE49-F238E27FC236}">
                <a16:creationId xmlns:a16="http://schemas.microsoft.com/office/drawing/2014/main" id="{D1515163-3C16-3533-3D53-9D6B5359CA36}"/>
              </a:ext>
            </a:extLst>
          </p:cNvPr>
          <p:cNvSpPr txBox="1">
            <a:spLocks/>
          </p:cNvSpPr>
          <p:nvPr/>
        </p:nvSpPr>
        <p:spPr>
          <a:xfrm>
            <a:off x="1265225" y="6005448"/>
            <a:ext cx="2466473"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2"/>
                </a:solidFill>
                <a:highlight>
                  <a:srgbClr val="FFFF00"/>
                </a:highlight>
              </a:rPr>
              <a:t>5 MBW</a:t>
            </a:r>
          </a:p>
        </p:txBody>
      </p:sp>
      <p:sp>
        <p:nvSpPr>
          <p:cNvPr id="127" name="Content Placeholder 1">
            <a:extLst>
              <a:ext uri="{FF2B5EF4-FFF2-40B4-BE49-F238E27FC236}">
                <a16:creationId xmlns:a16="http://schemas.microsoft.com/office/drawing/2014/main" id="{EE6BF34C-B881-937F-B7F1-04E29472B41A}"/>
              </a:ext>
            </a:extLst>
          </p:cNvPr>
          <p:cNvSpPr txBox="1">
            <a:spLocks/>
          </p:cNvSpPr>
          <p:nvPr/>
        </p:nvSpPr>
        <p:spPr>
          <a:xfrm>
            <a:off x="4766230" y="6005448"/>
            <a:ext cx="2466473"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accent3">
                    <a:lumMod val="75000"/>
                  </a:schemeClr>
                </a:solidFill>
              </a:rPr>
              <a:t>3 MCV</a:t>
            </a:r>
          </a:p>
        </p:txBody>
      </p:sp>
      <p:sp>
        <p:nvSpPr>
          <p:cNvPr id="128" name="Content Placeholder 1">
            <a:extLst>
              <a:ext uri="{FF2B5EF4-FFF2-40B4-BE49-F238E27FC236}">
                <a16:creationId xmlns:a16="http://schemas.microsoft.com/office/drawing/2014/main" id="{2E545B79-9207-810F-C69A-6FD7A785F35F}"/>
              </a:ext>
            </a:extLst>
          </p:cNvPr>
          <p:cNvSpPr txBox="1">
            <a:spLocks/>
          </p:cNvSpPr>
          <p:nvPr/>
        </p:nvSpPr>
        <p:spPr>
          <a:xfrm>
            <a:off x="7508873" y="6012410"/>
            <a:ext cx="2466473"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rgbClr val="7030A0"/>
                </a:solidFill>
              </a:rPr>
              <a:t>3 QWL</a:t>
            </a:r>
          </a:p>
        </p:txBody>
      </p:sp>
      <p:sp>
        <p:nvSpPr>
          <p:cNvPr id="129" name="Oval 128">
            <a:extLst>
              <a:ext uri="{FF2B5EF4-FFF2-40B4-BE49-F238E27FC236}">
                <a16:creationId xmlns:a16="http://schemas.microsoft.com/office/drawing/2014/main" id="{792359BA-60CF-9A32-24AF-A7557A1B73A8}"/>
              </a:ext>
            </a:extLst>
          </p:cNvPr>
          <p:cNvSpPr/>
          <p:nvPr/>
        </p:nvSpPr>
        <p:spPr>
          <a:xfrm rot="5400000">
            <a:off x="9052102" y="3545274"/>
            <a:ext cx="149796" cy="257841"/>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0" name="Straight Connector 129">
            <a:extLst>
              <a:ext uri="{FF2B5EF4-FFF2-40B4-BE49-F238E27FC236}">
                <a16:creationId xmlns:a16="http://schemas.microsoft.com/office/drawing/2014/main" id="{4C2F989A-88DE-3FB6-5EEA-C8C3F9640403}"/>
              </a:ext>
            </a:extLst>
          </p:cNvPr>
          <p:cNvCxnSpPr>
            <a:cxnSpLocks/>
            <a:endCxn id="80" idx="6"/>
          </p:cNvCxnSpPr>
          <p:nvPr/>
        </p:nvCxnSpPr>
        <p:spPr>
          <a:xfrm flipV="1">
            <a:off x="10141496" y="3799261"/>
            <a:ext cx="201317" cy="389292"/>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1D79FCA3-1DA4-22C7-3A37-F92681B1691F}"/>
              </a:ext>
            </a:extLst>
          </p:cNvPr>
          <p:cNvCxnSpPr>
            <a:cxnSpLocks/>
            <a:endCxn id="129" idx="6"/>
          </p:cNvCxnSpPr>
          <p:nvPr/>
        </p:nvCxnSpPr>
        <p:spPr>
          <a:xfrm flipV="1">
            <a:off x="9019842" y="3749093"/>
            <a:ext cx="107158" cy="44844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D24A011-7C5C-EFFE-CC37-031EC520188F}"/>
              </a:ext>
            </a:extLst>
          </p:cNvPr>
          <p:cNvCxnSpPr>
            <a:cxnSpLocks/>
            <a:stCxn id="69" idx="4"/>
          </p:cNvCxnSpPr>
          <p:nvPr/>
        </p:nvCxnSpPr>
        <p:spPr>
          <a:xfrm flipV="1">
            <a:off x="10260397" y="1805732"/>
            <a:ext cx="1079912" cy="80508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BFD9EBDD-3351-ACFC-8E24-ED89CDA21B10}"/>
              </a:ext>
            </a:extLst>
          </p:cNvPr>
          <p:cNvCxnSpPr>
            <a:cxnSpLocks/>
            <a:endCxn id="69" idx="0"/>
          </p:cNvCxnSpPr>
          <p:nvPr/>
        </p:nvCxnSpPr>
        <p:spPr>
          <a:xfrm flipV="1">
            <a:off x="10012985" y="3100162"/>
            <a:ext cx="374498" cy="6643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3EFB884F-F7A1-D4C7-D7D8-0C3BF8677708}"/>
              </a:ext>
            </a:extLst>
          </p:cNvPr>
          <p:cNvCxnSpPr>
            <a:cxnSpLocks/>
          </p:cNvCxnSpPr>
          <p:nvPr/>
        </p:nvCxnSpPr>
        <p:spPr>
          <a:xfrm flipV="1">
            <a:off x="11157150" y="1819984"/>
            <a:ext cx="158813" cy="72474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9" name="Content Placeholder 1">
            <a:extLst>
              <a:ext uri="{FF2B5EF4-FFF2-40B4-BE49-F238E27FC236}">
                <a16:creationId xmlns:a16="http://schemas.microsoft.com/office/drawing/2014/main" id="{4729DABC-FE7C-1803-449E-916E26BF493D}"/>
              </a:ext>
            </a:extLst>
          </p:cNvPr>
          <p:cNvSpPr txBox="1">
            <a:spLocks/>
          </p:cNvSpPr>
          <p:nvPr/>
        </p:nvSpPr>
        <p:spPr>
          <a:xfrm>
            <a:off x="10454785" y="6011952"/>
            <a:ext cx="1170772"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rgbClr val="00B0F0"/>
                </a:solidFill>
              </a:rPr>
              <a:t>4 MDX</a:t>
            </a:r>
          </a:p>
        </p:txBody>
      </p:sp>
      <p:cxnSp>
        <p:nvCxnSpPr>
          <p:cNvPr id="150" name="Straight Connector 149">
            <a:extLst>
              <a:ext uri="{FF2B5EF4-FFF2-40B4-BE49-F238E27FC236}">
                <a16:creationId xmlns:a16="http://schemas.microsoft.com/office/drawing/2014/main" id="{5BF2C911-B4B3-C8C2-A996-0E1428C7D2C9}"/>
              </a:ext>
            </a:extLst>
          </p:cNvPr>
          <p:cNvCxnSpPr>
            <a:cxnSpLocks/>
          </p:cNvCxnSpPr>
          <p:nvPr/>
        </p:nvCxnSpPr>
        <p:spPr>
          <a:xfrm flipV="1">
            <a:off x="1847528" y="1819984"/>
            <a:ext cx="3888432" cy="127787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957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A86ADB8-1A9B-C228-6A2D-CC13A1A70386}"/>
              </a:ext>
            </a:extLst>
          </p:cNvPr>
          <p:cNvGraphicFramePr>
            <a:graphicFrameLocks noGrp="1"/>
          </p:cNvGraphicFramePr>
          <p:nvPr>
            <p:ph idx="1"/>
            <p:extLst>
              <p:ext uri="{D42A27DB-BD31-4B8C-83A1-F6EECF244321}">
                <p14:modId xmlns:p14="http://schemas.microsoft.com/office/powerpoint/2010/main" val="4242271928"/>
              </p:ext>
            </p:extLst>
          </p:nvPr>
        </p:nvGraphicFramePr>
        <p:xfrm>
          <a:off x="402578" y="906464"/>
          <a:ext cx="11376024" cy="5274623"/>
        </p:xfrm>
        <a:graphic>
          <a:graphicData uri="http://schemas.openxmlformats.org/drawingml/2006/table">
            <a:tbl>
              <a:tblPr firstRow="1" bandRow="1">
                <a:tableStyleId>{5C22544A-7EE6-4342-B048-85BDC9FD1C3A}</a:tableStyleId>
              </a:tblPr>
              <a:tblGrid>
                <a:gridCol w="523320">
                  <a:extLst>
                    <a:ext uri="{9D8B030D-6E8A-4147-A177-3AD203B41FA5}">
                      <a16:colId xmlns:a16="http://schemas.microsoft.com/office/drawing/2014/main" val="3703771070"/>
                    </a:ext>
                  </a:extLst>
                </a:gridCol>
                <a:gridCol w="677946">
                  <a:extLst>
                    <a:ext uri="{9D8B030D-6E8A-4147-A177-3AD203B41FA5}">
                      <a16:colId xmlns:a16="http://schemas.microsoft.com/office/drawing/2014/main" val="4267190994"/>
                    </a:ext>
                  </a:extLst>
                </a:gridCol>
                <a:gridCol w="967373">
                  <a:extLst>
                    <a:ext uri="{9D8B030D-6E8A-4147-A177-3AD203B41FA5}">
                      <a16:colId xmlns:a16="http://schemas.microsoft.com/office/drawing/2014/main" val="3719783418"/>
                    </a:ext>
                  </a:extLst>
                </a:gridCol>
                <a:gridCol w="1281961">
                  <a:extLst>
                    <a:ext uri="{9D8B030D-6E8A-4147-A177-3AD203B41FA5}">
                      <a16:colId xmlns:a16="http://schemas.microsoft.com/office/drawing/2014/main" val="1865338426"/>
                    </a:ext>
                  </a:extLst>
                </a:gridCol>
                <a:gridCol w="1362084">
                  <a:extLst>
                    <a:ext uri="{9D8B030D-6E8A-4147-A177-3AD203B41FA5}">
                      <a16:colId xmlns:a16="http://schemas.microsoft.com/office/drawing/2014/main" val="1890082776"/>
                    </a:ext>
                  </a:extLst>
                </a:gridCol>
                <a:gridCol w="2243432">
                  <a:extLst>
                    <a:ext uri="{9D8B030D-6E8A-4147-A177-3AD203B41FA5}">
                      <a16:colId xmlns:a16="http://schemas.microsoft.com/office/drawing/2014/main" val="2747827366"/>
                    </a:ext>
                  </a:extLst>
                </a:gridCol>
                <a:gridCol w="4319908">
                  <a:extLst>
                    <a:ext uri="{9D8B030D-6E8A-4147-A177-3AD203B41FA5}">
                      <a16:colId xmlns:a16="http://schemas.microsoft.com/office/drawing/2014/main" val="2960485384"/>
                    </a:ext>
                  </a:extLst>
                </a:gridCol>
              </a:tblGrid>
              <a:tr h="666623">
                <a:tc>
                  <a:txBody>
                    <a:bodyPr/>
                    <a:lstStyle/>
                    <a:p>
                      <a:pPr algn="ctr" fontAlgn="b"/>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Type</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a:effectLst/>
                        </a:rPr>
                        <a:t>Installed</a:t>
                      </a:r>
                      <a:endParaRPr lang="en-GB"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Operational Spare</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Magnets in Stock, </a:t>
                      </a:r>
                    </a:p>
                    <a:p>
                      <a:pPr algn="ctr" fontAlgn="b"/>
                      <a:r>
                        <a:rPr lang="en-GB" sz="1400" u="none" strike="noStrike" dirty="0">
                          <a:effectLst/>
                        </a:rPr>
                        <a:t>non-validated</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Strategy</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Comment</a:t>
                      </a:r>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338583942"/>
                  </a:ext>
                </a:extLst>
              </a:tr>
              <a:tr h="288000">
                <a:tc rowSpan="8">
                  <a:txBody>
                    <a:bodyPr/>
                    <a:lstStyle/>
                    <a:p>
                      <a:pPr algn="ctr" fontAlgn="b"/>
                      <a:r>
                        <a:rPr lang="en-GB" sz="1400" b="0" i="0" u="none" strike="noStrike" dirty="0">
                          <a:solidFill>
                            <a:srgbClr val="000000"/>
                          </a:solidFill>
                          <a:effectLst/>
                          <a:latin typeface="Calibri" panose="020F0502020204030204" pitchFamily="34" charset="0"/>
                        </a:rPr>
                        <a:t>Plug-in</a:t>
                      </a:r>
                    </a:p>
                  </a:txBody>
                  <a:tcPr marL="9525" marR="9525" marT="9525" marB="0" vert="vert270" anchor="ctr">
                    <a:solidFill>
                      <a:schemeClr val="accent3"/>
                    </a:solidFill>
                  </a:tcPr>
                </a:tc>
                <a:tc>
                  <a:txBody>
                    <a:bodyPr/>
                    <a:lstStyle/>
                    <a:p>
                      <a:pPr algn="ctr" fontAlgn="b"/>
                      <a:r>
                        <a:rPr lang="en-GB" sz="1400" b="0" i="0" u="none" strike="noStrike" dirty="0">
                          <a:solidFill>
                            <a:srgbClr val="000000"/>
                          </a:solidFill>
                          <a:effectLst/>
                          <a:latin typeface="Calibri" panose="020F0502020204030204" pitchFamily="34" charset="0"/>
                        </a:rPr>
                        <a:t>MTN</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rgbClr val="000000"/>
                          </a:solidFill>
                          <a:effectLst/>
                          <a:highlight>
                            <a:srgbClr val="00FF00"/>
                          </a:highligh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NC 2736854</a:t>
                      </a:r>
                    </a:p>
                  </a:txBody>
                  <a:tcPr marL="144000" marR="9525" marT="9525" marB="0" anchor="ctr"/>
                </a:tc>
                <a:extLst>
                  <a:ext uri="{0D108BD9-81ED-4DB2-BD59-A6C34878D82A}">
                    <a16:rowId xmlns:a16="http://schemas.microsoft.com/office/drawing/2014/main" val="3397698440"/>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MTS</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Same as MTN, but with collimator block installed</a:t>
                      </a:r>
                    </a:p>
                  </a:txBody>
                  <a:tcPr marL="144000" marR="9525" marT="9525" marB="0" anchor="ctr"/>
                </a:tc>
                <a:extLst>
                  <a:ext uri="{0D108BD9-81ED-4DB2-BD59-A6C34878D82A}">
                    <a16:rowId xmlns:a16="http://schemas.microsoft.com/office/drawing/2014/main" val="2105792548"/>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MSN</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dirty="0">
                          <a:solidFill>
                            <a:srgbClr val="000000"/>
                          </a:solidFill>
                          <a:effectLst/>
                          <a:highlight>
                            <a:srgbClr val="00FF00"/>
                          </a:highligh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+2 highly-activated magnets in stock</a:t>
                      </a:r>
                    </a:p>
                  </a:txBody>
                  <a:tcPr marL="144000" marR="9525" marT="9525" marB="0" anchor="ctr"/>
                </a:tc>
                <a:extLst>
                  <a:ext uri="{0D108BD9-81ED-4DB2-BD59-A6C34878D82A}">
                    <a16:rowId xmlns:a16="http://schemas.microsoft.com/office/drawing/2014/main" val="3788544837"/>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QSL</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13</a:t>
                      </a:r>
                    </a:p>
                  </a:txBody>
                  <a:tcPr marL="9525" marR="9525" marT="9525" marB="0" anchor="ctr"/>
                </a:tc>
                <a:tc>
                  <a:txBody>
                    <a:bodyPr/>
                    <a:lstStyle/>
                    <a:p>
                      <a:pPr algn="ctr" fontAlgn="b"/>
                      <a:r>
                        <a:rPr lang="en-GB" sz="1400" b="0" i="0" u="none" strike="noStrike" dirty="0">
                          <a:solidFill>
                            <a:srgbClr val="000000"/>
                          </a:solidFill>
                          <a:effectLst/>
                          <a:highlight>
                            <a:srgbClr val="00FF00"/>
                          </a:highlight>
                          <a:latin typeface="Calibri" panose="020F0502020204030204" pitchFamily="34" charset="0"/>
                        </a:rPr>
                        <a:t>Replace</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472712043"/>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14</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in lower activation areas than QNLB and QNRB</a:t>
                      </a:r>
                    </a:p>
                  </a:txBody>
                  <a:tcPr marL="144000" marR="9525" marT="9525" marB="0" anchor="ctr"/>
                </a:tc>
                <a:extLst>
                  <a:ext uri="{0D108BD9-81ED-4DB2-BD59-A6C34878D82A}">
                    <a16:rowId xmlns:a16="http://schemas.microsoft.com/office/drawing/2014/main" val="2368233158"/>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QNLB</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spares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296512784"/>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QNRB</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3 magnets become available after LS3 from K12</a:t>
                      </a:r>
                    </a:p>
                  </a:txBody>
                  <a:tcPr marL="144000" marR="9525" marT="9525" marB="0" anchor="ctr"/>
                </a:tc>
                <a:extLst>
                  <a:ext uri="{0D108BD9-81ED-4DB2-BD59-A6C34878D82A}">
                    <a16:rowId xmlns:a16="http://schemas.microsoft.com/office/drawing/2014/main" val="3085552438"/>
                  </a:ext>
                </a:extLst>
              </a:tr>
              <a:tr h="288000">
                <a:tc vMerge="1">
                  <a:txBody>
                    <a:bodyPr/>
                    <a:lstStyle/>
                    <a:p>
                      <a:pPr algn="ctr" fontAlgn="b"/>
                      <a:endParaRPr lang="en-GB" sz="1400" b="0" i="0" u="none" strike="noStrike" kern="1200" dirty="0">
                        <a:solidFill>
                          <a:srgbClr val="000000"/>
                        </a:solidFill>
                        <a:effectLst/>
                        <a:latin typeface="Calibri" panose="020F0502020204030204" pitchFamily="34" charset="0"/>
                        <a:ea typeface="+mn-ea"/>
                        <a:cs typeface="+mn-cs"/>
                      </a:endParaRPr>
                    </a:p>
                  </a:txBody>
                  <a:tcPr marL="9525" marR="9525" marT="9525" marB="0" vert="vert270" anchor="ctr"/>
                </a:tc>
                <a:tc>
                  <a:txBody>
                    <a:bodyPr/>
                    <a:lstStyle/>
                    <a:p>
                      <a:pPr algn="ctr" fontAlgn="b"/>
                      <a:r>
                        <a:rPr lang="en-GB" sz="1400" b="0" i="0" u="none" strike="noStrike" dirty="0">
                          <a:solidFill>
                            <a:srgbClr val="000000"/>
                          </a:solidFill>
                          <a:effectLst/>
                          <a:latin typeface="Calibri" panose="020F0502020204030204" pitchFamily="34" charset="0"/>
                        </a:rPr>
                        <a:t>MSSB</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spares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Installed in TDC2</a:t>
                      </a:r>
                    </a:p>
                  </a:txBody>
                  <a:tcPr marL="144000" marR="9525" marT="9525" marB="0" anchor="ctr"/>
                </a:tc>
                <a:extLst>
                  <a:ext uri="{0D108BD9-81ED-4DB2-BD59-A6C34878D82A}">
                    <a16:rowId xmlns:a16="http://schemas.microsoft.com/office/drawing/2014/main" val="624858162"/>
                  </a:ext>
                </a:extLst>
              </a:tr>
              <a:tr h="288000">
                <a:tc rowSpan="8">
                  <a:txBody>
                    <a:bodyPr/>
                    <a:lstStyle/>
                    <a:p>
                      <a:pPr algn="ctr" fontAlgn="b"/>
                      <a:r>
                        <a:rPr lang="en-GB" sz="1400" b="0" i="0" u="none" strike="noStrike" kern="1200" dirty="0">
                          <a:solidFill>
                            <a:srgbClr val="000000"/>
                          </a:solidFill>
                          <a:effectLst/>
                          <a:latin typeface="Calibri" panose="020F0502020204030204" pitchFamily="34" charset="0"/>
                          <a:ea typeface="+mn-ea"/>
                          <a:cs typeface="+mn-cs"/>
                        </a:rPr>
                        <a:t>Standard</a:t>
                      </a:r>
                    </a:p>
                  </a:txBody>
                  <a:tcPr marL="9525" marR="9525" marT="9525" marB="0" vert="vert270" anchor="ctr">
                    <a:solidFill>
                      <a:srgbClr val="00B050"/>
                    </a:solidFill>
                  </a:tcPr>
                </a:tc>
                <a:tc>
                  <a:txBody>
                    <a:bodyPr/>
                    <a:lstStyle/>
                    <a:p>
                      <a:pPr algn="ctr" fontAlgn="b"/>
                      <a:r>
                        <a:rPr lang="en-GB" sz="1400" b="0" i="0" u="none" strike="noStrike">
                          <a:solidFill>
                            <a:srgbClr val="000000"/>
                          </a:solidFill>
                          <a:effectLst/>
                          <a:latin typeface="Calibri" panose="020F0502020204030204" pitchFamily="34" charset="0"/>
                        </a:rPr>
                        <a:t>MBNH</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776610583"/>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MBNV</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863007039"/>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MDX</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894231779"/>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MCV</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7</a:t>
                      </a:r>
                    </a:p>
                  </a:txBody>
                  <a:tcPr marL="9525" marR="9525" marT="9525" marB="0" anchor="ctr"/>
                </a:tc>
                <a:tc>
                  <a:txBody>
                    <a:bodyPr/>
                    <a:lstStyle/>
                    <a:p>
                      <a:pPr algn="ctr" fontAlgn="b"/>
                      <a:r>
                        <a:rPr lang="en-GB" sz="1400" b="0" i="0" u="none" strike="noStrike">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4240966514"/>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MBW</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147819936"/>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QWL</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38</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912760454"/>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23</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2914044367"/>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MNPA</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highlight>
                            <a:srgbClr val="00FF00"/>
                          </a:highligh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Needs to be replaced by a laminated magnet</a:t>
                      </a:r>
                    </a:p>
                  </a:txBody>
                  <a:tcPr marL="144000" marR="9525" marT="9525" marB="0" anchor="ctr"/>
                </a:tc>
                <a:extLst>
                  <a:ext uri="{0D108BD9-81ED-4DB2-BD59-A6C34878D82A}">
                    <a16:rowId xmlns:a16="http://schemas.microsoft.com/office/drawing/2014/main" val="680711209"/>
                  </a:ext>
                </a:extLst>
              </a:tr>
            </a:tbl>
          </a:graphicData>
        </a:graphic>
      </p:graphicFrame>
      <p:sp>
        <p:nvSpPr>
          <p:cNvPr id="4" name="Date Placeholder 3">
            <a:extLst>
              <a:ext uri="{FF2B5EF4-FFF2-40B4-BE49-F238E27FC236}">
                <a16:creationId xmlns:a16="http://schemas.microsoft.com/office/drawing/2014/main" id="{348AC303-484D-A06E-C8F9-B6DA30A3D32C}"/>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D8BA31D5-0122-50B2-2251-917B9F666705}"/>
              </a:ext>
            </a:extLst>
          </p:cNvPr>
          <p:cNvSpPr>
            <a:spLocks noGrp="1"/>
          </p:cNvSpPr>
          <p:nvPr>
            <p:ph type="ftr" sz="quarter" idx="11"/>
          </p:nvPr>
        </p:nvSpPr>
        <p:spPr/>
        <p:txBody>
          <a:bodyPr/>
          <a:lstStyle/>
          <a:p>
            <a:r>
              <a:rPr lang="en-GB"/>
              <a:t>Philip Schwarz | TCC2 Magnet Replacement Strategy</a:t>
            </a:r>
            <a:endParaRPr lang="en-US" dirty="0"/>
          </a:p>
        </p:txBody>
      </p:sp>
      <p:sp>
        <p:nvSpPr>
          <p:cNvPr id="6" name="Slide Number Placeholder 5">
            <a:extLst>
              <a:ext uri="{FF2B5EF4-FFF2-40B4-BE49-F238E27FC236}">
                <a16:creationId xmlns:a16="http://schemas.microsoft.com/office/drawing/2014/main" id="{9213A3F5-0E30-22AB-9E3E-7DBEFE54A69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2" name="Title 2">
            <a:extLst>
              <a:ext uri="{FF2B5EF4-FFF2-40B4-BE49-F238E27FC236}">
                <a16:creationId xmlns:a16="http://schemas.microsoft.com/office/drawing/2014/main" id="{186979C5-B3E1-A6B4-CA68-EE21FBEE2BAF}"/>
              </a:ext>
            </a:extLst>
          </p:cNvPr>
          <p:cNvSpPr txBox="1">
            <a:spLocks/>
          </p:cNvSpPr>
          <p:nvPr/>
        </p:nvSpPr>
        <p:spPr>
          <a:xfrm>
            <a:off x="407989" y="373593"/>
            <a:ext cx="11376024"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Treatment strategies</a:t>
            </a:r>
            <a:endParaRPr lang="en-GB" dirty="0"/>
          </a:p>
        </p:txBody>
      </p:sp>
    </p:spTree>
    <p:extLst>
      <p:ext uri="{BB962C8B-B14F-4D97-AF65-F5344CB8AC3E}">
        <p14:creationId xmlns:p14="http://schemas.microsoft.com/office/powerpoint/2010/main" val="2658852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D3AEB9-D383-4C3A-8F1F-4EDE90F2BF7C}"/>
              </a:ext>
            </a:extLst>
          </p:cNvPr>
          <p:cNvSpPr>
            <a:spLocks noGrp="1"/>
          </p:cNvSpPr>
          <p:nvPr>
            <p:ph idx="1"/>
          </p:nvPr>
        </p:nvSpPr>
        <p:spPr/>
        <p:txBody>
          <a:bodyPr>
            <a:normAutofit fontScale="92500" lnSpcReduction="20000"/>
          </a:bodyPr>
          <a:lstStyle/>
          <a:p>
            <a:r>
              <a:rPr lang="en-US" dirty="0"/>
              <a:t>24 High-risk plug-in base magnets will be replaced</a:t>
            </a:r>
          </a:p>
          <a:p>
            <a:pPr lvl="1"/>
            <a:r>
              <a:rPr lang="en-GB" dirty="0"/>
              <a:t>10 MTN magnets </a:t>
            </a:r>
          </a:p>
          <a:p>
            <a:pPr lvl="1"/>
            <a:r>
              <a:rPr lang="en-GB" dirty="0"/>
              <a:t>8 MSN magnets</a:t>
            </a:r>
          </a:p>
          <a:p>
            <a:pPr lvl="1"/>
            <a:r>
              <a:rPr lang="en-GB" dirty="0"/>
              <a:t>6 QSL magnets</a:t>
            </a:r>
          </a:p>
          <a:p>
            <a:r>
              <a:rPr lang="en-GB" dirty="0"/>
              <a:t>60 Medium-risk magnets will be refurbished</a:t>
            </a:r>
          </a:p>
          <a:p>
            <a:pPr lvl="1"/>
            <a:r>
              <a:rPr lang="en-GB" dirty="0"/>
              <a:t>21 QNL (of which 14 are on plug-in bases) </a:t>
            </a:r>
          </a:p>
          <a:p>
            <a:pPr lvl="1"/>
            <a:r>
              <a:rPr lang="en-GB" dirty="0"/>
              <a:t>24 MBN (22 vertical and 2 horizontal)</a:t>
            </a:r>
          </a:p>
          <a:p>
            <a:pPr lvl="1"/>
            <a:r>
              <a:rPr lang="en-GB" dirty="0"/>
              <a:t>4 MDX</a:t>
            </a:r>
          </a:p>
          <a:p>
            <a:pPr lvl="1"/>
            <a:r>
              <a:rPr lang="en-GB" dirty="0"/>
              <a:t>5 MBW</a:t>
            </a:r>
          </a:p>
          <a:p>
            <a:pPr lvl="1"/>
            <a:r>
              <a:rPr lang="en-GB" dirty="0"/>
              <a:t>3 QWL</a:t>
            </a:r>
          </a:p>
          <a:p>
            <a:pPr lvl="1"/>
            <a:r>
              <a:rPr lang="en-GB" dirty="0"/>
              <a:t>3 MCV</a:t>
            </a:r>
          </a:p>
          <a:p>
            <a:r>
              <a:rPr lang="en-GB" dirty="0"/>
              <a:t>8 spares will be prepared</a:t>
            </a:r>
          </a:p>
          <a:p>
            <a:pPr lvl="1"/>
            <a:r>
              <a:rPr lang="en-GB" dirty="0"/>
              <a:t>1 MTS </a:t>
            </a:r>
          </a:p>
          <a:p>
            <a:pPr lvl="1"/>
            <a:r>
              <a:rPr lang="en-GB" dirty="0"/>
              <a:t>1 QNRB </a:t>
            </a:r>
          </a:p>
          <a:p>
            <a:pPr lvl="1"/>
            <a:r>
              <a:rPr lang="en-GB" dirty="0"/>
              <a:t>3 QNLB</a:t>
            </a:r>
          </a:p>
          <a:p>
            <a:pPr lvl="1"/>
            <a:r>
              <a:rPr lang="en-GB" dirty="0"/>
              <a:t>3 MSSB (TDC 2)</a:t>
            </a:r>
          </a:p>
          <a:p>
            <a:pPr lvl="1"/>
            <a:endParaRPr lang="en-GB" dirty="0"/>
          </a:p>
        </p:txBody>
      </p:sp>
      <p:sp>
        <p:nvSpPr>
          <p:cNvPr id="3" name="Title 2">
            <a:extLst>
              <a:ext uri="{FF2B5EF4-FFF2-40B4-BE49-F238E27FC236}">
                <a16:creationId xmlns:a16="http://schemas.microsoft.com/office/drawing/2014/main" id="{21C6A1B5-3FA2-B4C9-FFE5-A8A2D110E8CD}"/>
              </a:ext>
            </a:extLst>
          </p:cNvPr>
          <p:cNvSpPr>
            <a:spLocks noGrp="1"/>
          </p:cNvSpPr>
          <p:nvPr>
            <p:ph type="title"/>
          </p:nvPr>
        </p:nvSpPr>
        <p:spPr/>
        <p:txBody>
          <a:bodyPr/>
          <a:lstStyle/>
          <a:p>
            <a:r>
              <a:rPr lang="en-GB" dirty="0"/>
              <a:t>Strategies summary</a:t>
            </a:r>
          </a:p>
        </p:txBody>
      </p:sp>
      <p:sp>
        <p:nvSpPr>
          <p:cNvPr id="4" name="Date Placeholder 3">
            <a:extLst>
              <a:ext uri="{FF2B5EF4-FFF2-40B4-BE49-F238E27FC236}">
                <a16:creationId xmlns:a16="http://schemas.microsoft.com/office/drawing/2014/main" id="{1BFB3F2F-2DB1-2F89-E010-8832C9822544}"/>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FA619D7D-B4E9-FDFE-2E41-DF5C3A4DA613}"/>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8D017325-53E7-F918-3278-5489ACABBBB3}"/>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1002231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CB6F6-BD90-83E5-995E-A66094B8BF3C}"/>
              </a:ext>
            </a:extLst>
          </p:cNvPr>
          <p:cNvSpPr>
            <a:spLocks noGrp="1"/>
          </p:cNvSpPr>
          <p:nvPr>
            <p:ph type="title"/>
          </p:nvPr>
        </p:nvSpPr>
        <p:spPr/>
        <p:txBody>
          <a:bodyPr/>
          <a:lstStyle/>
          <a:p>
            <a:r>
              <a:rPr lang="en-GB" dirty="0"/>
              <a:t>Magnet replacement</a:t>
            </a:r>
          </a:p>
        </p:txBody>
      </p:sp>
      <p:sp>
        <p:nvSpPr>
          <p:cNvPr id="3" name="Text Placeholder 2">
            <a:extLst>
              <a:ext uri="{FF2B5EF4-FFF2-40B4-BE49-F238E27FC236}">
                <a16:creationId xmlns:a16="http://schemas.microsoft.com/office/drawing/2014/main" id="{E17DFE5D-FA1F-1E89-7157-26BABF386B11}"/>
              </a:ext>
            </a:extLst>
          </p:cNvPr>
          <p:cNvSpPr>
            <a:spLocks noGrp="1"/>
          </p:cNvSpPr>
          <p:nvPr>
            <p:ph type="body" idx="1"/>
          </p:nvPr>
        </p:nvSpPr>
        <p:spPr/>
        <p:txBody>
          <a:bodyPr/>
          <a:lstStyle/>
          <a:p>
            <a:endParaRPr lang="en-GB" dirty="0"/>
          </a:p>
        </p:txBody>
      </p:sp>
      <p:sp>
        <p:nvSpPr>
          <p:cNvPr id="4" name="Date Placeholder 3">
            <a:extLst>
              <a:ext uri="{FF2B5EF4-FFF2-40B4-BE49-F238E27FC236}">
                <a16:creationId xmlns:a16="http://schemas.microsoft.com/office/drawing/2014/main" id="{5DB2688F-1601-1D23-DBFB-7743DC486D86}"/>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5" name="Slide Number Placeholder 4">
            <a:extLst>
              <a:ext uri="{FF2B5EF4-FFF2-40B4-BE49-F238E27FC236}">
                <a16:creationId xmlns:a16="http://schemas.microsoft.com/office/drawing/2014/main" id="{B43D29F4-D8FD-D67F-AD9B-34BAAB324EB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6" name="Footer Placeholder 5">
            <a:extLst>
              <a:ext uri="{FF2B5EF4-FFF2-40B4-BE49-F238E27FC236}">
                <a16:creationId xmlns:a16="http://schemas.microsoft.com/office/drawing/2014/main" id="{7E89C048-AC07-F61A-F012-5F9352C95486}"/>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3625207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3F1BD-34E0-286F-6669-22A07442AC13}"/>
              </a:ext>
            </a:extLst>
          </p:cNvPr>
          <p:cNvSpPr>
            <a:spLocks noGrp="1"/>
          </p:cNvSpPr>
          <p:nvPr>
            <p:ph type="title"/>
          </p:nvPr>
        </p:nvSpPr>
        <p:spPr>
          <a:xfrm>
            <a:off x="407989" y="373593"/>
            <a:ext cx="11376024" cy="1065742"/>
          </a:xfrm>
        </p:spPr>
        <p:txBody>
          <a:bodyPr anchor="t">
            <a:normAutofit/>
          </a:bodyPr>
          <a:lstStyle/>
          <a:p>
            <a:r>
              <a:rPr lang="en-US" dirty="0"/>
              <a:t>Proposal MTN</a:t>
            </a:r>
            <a:endParaRPr lang="en-GB" dirty="0"/>
          </a:p>
        </p:txBody>
      </p:sp>
      <p:sp>
        <p:nvSpPr>
          <p:cNvPr id="3" name="Content Placeholder 2">
            <a:extLst>
              <a:ext uri="{FF2B5EF4-FFF2-40B4-BE49-F238E27FC236}">
                <a16:creationId xmlns:a16="http://schemas.microsoft.com/office/drawing/2014/main" id="{70F2EF3E-43A6-DD81-D78D-6BEE1B91D03F}"/>
              </a:ext>
            </a:extLst>
          </p:cNvPr>
          <p:cNvSpPr>
            <a:spLocks noGrp="1"/>
          </p:cNvSpPr>
          <p:nvPr>
            <p:ph sz="half" idx="1"/>
          </p:nvPr>
        </p:nvSpPr>
        <p:spPr>
          <a:xfrm>
            <a:off x="407987" y="1598658"/>
            <a:ext cx="5616575" cy="4608512"/>
          </a:xfrm>
        </p:spPr>
        <p:txBody>
          <a:bodyPr>
            <a:normAutofit/>
          </a:bodyPr>
          <a:lstStyle/>
          <a:p>
            <a:pPr marL="342900" indent="-342900">
              <a:buFont typeface="Arial" panose="020B0604020202020204" pitchFamily="34" charset="0"/>
              <a:buChar char="•"/>
            </a:pPr>
            <a:r>
              <a:rPr lang="en-GB" dirty="0"/>
              <a:t>Manufacturing of 12 magnets </a:t>
            </a:r>
          </a:p>
          <a:p>
            <a:pPr marL="666750" lvl="1" indent="-342900">
              <a:buFont typeface="Arial" panose="020B0604020202020204" pitchFamily="34" charset="0"/>
              <a:buChar char="•"/>
            </a:pPr>
            <a:r>
              <a:rPr lang="en-GB" sz="2100" dirty="0"/>
              <a:t>10 installed, 2 spares</a:t>
            </a:r>
          </a:p>
          <a:p>
            <a:pPr marL="342900" indent="-342900">
              <a:buFont typeface="Arial" panose="020B0604020202020204" pitchFamily="34" charset="0"/>
              <a:buChar char="•"/>
            </a:pPr>
            <a:r>
              <a:rPr lang="en-GB" dirty="0"/>
              <a:t>Motivation</a:t>
            </a:r>
          </a:p>
          <a:p>
            <a:pPr marL="666750" lvl="1" indent="-342900">
              <a:buFont typeface="Arial" panose="020B0604020202020204" pitchFamily="34" charset="0"/>
              <a:buChar char="•"/>
            </a:pPr>
            <a:r>
              <a:rPr lang="en-GB" sz="2100" dirty="0"/>
              <a:t>End-of-life reached for installed magnets</a:t>
            </a:r>
          </a:p>
          <a:p>
            <a:pPr marL="666750" lvl="1" indent="-342900">
              <a:buFont typeface="Arial" panose="020B0604020202020204" pitchFamily="34" charset="0"/>
              <a:buChar char="•"/>
            </a:pPr>
            <a:r>
              <a:rPr lang="en-GB" sz="2100" dirty="0"/>
              <a:t>Low number of magnets in stock</a:t>
            </a:r>
          </a:p>
          <a:p>
            <a:pPr marL="666750" lvl="1" indent="-342900">
              <a:buFont typeface="Arial" panose="020B0604020202020204" pitchFamily="34" charset="0"/>
              <a:buChar char="•"/>
            </a:pPr>
            <a:r>
              <a:rPr lang="en-GB" sz="2100" dirty="0"/>
              <a:t>Change to laminated version </a:t>
            </a:r>
          </a:p>
          <a:p>
            <a:pPr marL="990900" lvl="2" indent="-342900"/>
            <a:r>
              <a:rPr lang="en-GB" sz="2100" dirty="0"/>
              <a:t>Allows PPM operation for physics</a:t>
            </a:r>
          </a:p>
          <a:p>
            <a:pPr marL="990900" lvl="2" indent="-342900"/>
            <a:r>
              <a:rPr lang="en-GB" sz="2100" dirty="0"/>
              <a:t>Improves energy consumption</a:t>
            </a:r>
          </a:p>
          <a:p>
            <a:pPr marL="342900" indent="-342900">
              <a:buFont typeface="Arial" panose="020B0604020202020204" pitchFamily="34" charset="0"/>
              <a:buChar char="•"/>
            </a:pPr>
            <a:r>
              <a:rPr lang="en-GB" dirty="0"/>
              <a:t>Challenges</a:t>
            </a:r>
          </a:p>
          <a:p>
            <a:pPr marL="666750" lvl="1" indent="-342900">
              <a:buFont typeface="Arial" panose="020B0604020202020204" pitchFamily="34" charset="0"/>
              <a:buChar char="•"/>
            </a:pPr>
            <a:r>
              <a:rPr lang="en-GB" sz="2100" dirty="0"/>
              <a:t>Pole part of the vacuum </a:t>
            </a:r>
          </a:p>
          <a:p>
            <a:pPr marL="666750" lvl="1" indent="-342900">
              <a:buFont typeface="Arial" panose="020B0604020202020204" pitchFamily="34" charset="0"/>
              <a:buChar char="•"/>
            </a:pPr>
            <a:r>
              <a:rPr lang="en-GB" sz="2100" dirty="0"/>
              <a:t>Radiation hard design required </a:t>
            </a:r>
          </a:p>
          <a:p>
            <a:pPr marL="666750" lvl="1" indent="-342900">
              <a:buFont typeface="Arial" panose="020B0604020202020204" pitchFamily="34" charset="0"/>
              <a:buChar char="•"/>
            </a:pPr>
            <a:r>
              <a:rPr lang="en-GB" sz="2100" dirty="0"/>
              <a:t>Quite saturated already (2D simulations)</a:t>
            </a:r>
          </a:p>
          <a:p>
            <a:pPr marL="342900" indent="-342900"/>
            <a:endParaRPr lang="en-GB" dirty="0"/>
          </a:p>
          <a:p>
            <a:pPr marL="666750" lvl="1" indent="-342900">
              <a:buFont typeface="Arial" panose="020B0604020202020204" pitchFamily="34" charset="0"/>
              <a:buChar char="•"/>
            </a:pPr>
            <a:endParaRPr lang="en-GB" sz="2100" dirty="0"/>
          </a:p>
          <a:p>
            <a:pPr marL="666750" lvl="1" indent="-342900">
              <a:buFont typeface="Arial" panose="020B0604020202020204" pitchFamily="34" charset="0"/>
              <a:buChar char="•"/>
            </a:pPr>
            <a:endParaRPr lang="en-GB" sz="2100" dirty="0">
              <a:highlight>
                <a:srgbClr val="FFFF00"/>
              </a:highlight>
            </a:endParaRPr>
          </a:p>
        </p:txBody>
      </p:sp>
      <p:sp>
        <p:nvSpPr>
          <p:cNvPr id="5" name="Date Placeholder 4">
            <a:extLst>
              <a:ext uri="{FF2B5EF4-FFF2-40B4-BE49-F238E27FC236}">
                <a16:creationId xmlns:a16="http://schemas.microsoft.com/office/drawing/2014/main" id="{109749DC-2731-B5F2-31D1-8A223A8CE964}"/>
              </a:ext>
            </a:extLst>
          </p:cNvPr>
          <p:cNvSpPr>
            <a:spLocks noGrp="1"/>
          </p:cNvSpPr>
          <p:nvPr>
            <p:ph type="dt" sz="half" idx="14"/>
          </p:nvPr>
        </p:nvSpPr>
        <p:spPr>
          <a:xfrm>
            <a:off x="9120336" y="6378349"/>
            <a:ext cx="1620788" cy="365125"/>
          </a:xfrm>
        </p:spPr>
        <p:txBody>
          <a:bodyPr anchor="ctr">
            <a:normAutofit/>
          </a:bodyPr>
          <a:lstStyle/>
          <a:p>
            <a:pPr>
              <a:spcAft>
                <a:spcPts val="600"/>
              </a:spcAft>
            </a:pPr>
            <a:fld id="{03F7F7DC-9AD1-4A6F-8683-6FDBDE35E365}" type="datetime1">
              <a:rPr lang="en-GB" smtClean="0"/>
              <a:pPr>
                <a:spcAft>
                  <a:spcPts val="600"/>
                </a:spcAft>
              </a:pPr>
              <a:t>24/09/2024</a:t>
            </a:fld>
            <a:endParaRPr lang="en-US"/>
          </a:p>
        </p:txBody>
      </p:sp>
      <p:sp>
        <p:nvSpPr>
          <p:cNvPr id="7" name="Slide Number Placeholder 6">
            <a:extLst>
              <a:ext uri="{FF2B5EF4-FFF2-40B4-BE49-F238E27FC236}">
                <a16:creationId xmlns:a16="http://schemas.microsoft.com/office/drawing/2014/main" id="{A76E7AE5-4A89-DB61-9F70-B208721870ED}"/>
              </a:ext>
            </a:extLst>
          </p:cNvPr>
          <p:cNvSpPr>
            <a:spLocks noGrp="1"/>
          </p:cNvSpPr>
          <p:nvPr>
            <p:ph type="sldNum" sz="quarter" idx="16"/>
          </p:nvPr>
        </p:nvSpPr>
        <p:spPr>
          <a:xfrm>
            <a:off x="11107546" y="6378349"/>
            <a:ext cx="681254" cy="365125"/>
          </a:xfrm>
        </p:spPr>
        <p:txBody>
          <a:bodyPr anchor="ctr">
            <a:normAutofit/>
          </a:bodyPr>
          <a:lstStyle/>
          <a:p>
            <a:pPr>
              <a:spcAft>
                <a:spcPts val="600"/>
              </a:spcAft>
            </a:pPr>
            <a:fld id="{36B5EA5A-BC32-A742-B11B-8E7414D5B535}" type="slidenum">
              <a:rPr lang="en-US" smtClean="0"/>
              <a:pPr>
                <a:spcAft>
                  <a:spcPts val="600"/>
                </a:spcAft>
              </a:pPr>
              <a:t>16</a:t>
            </a:fld>
            <a:endParaRPr lang="en-US"/>
          </a:p>
        </p:txBody>
      </p:sp>
      <p:pic>
        <p:nvPicPr>
          <p:cNvPr id="8" name="Picture 7">
            <a:extLst>
              <a:ext uri="{FF2B5EF4-FFF2-40B4-BE49-F238E27FC236}">
                <a16:creationId xmlns:a16="http://schemas.microsoft.com/office/drawing/2014/main" id="{5B8EDAC7-49A4-F05A-0429-B6E662B46528}"/>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l="-12051" t="-2225" r="-12051" b="-848"/>
          <a:stretch/>
        </p:blipFill>
        <p:spPr>
          <a:xfrm>
            <a:off x="6167438" y="692696"/>
            <a:ext cx="5616575" cy="2915568"/>
          </a:xfrm>
          <a:prstGeom prst="rect">
            <a:avLst/>
          </a:prstGeom>
          <a:noFill/>
        </p:spPr>
      </p:pic>
      <p:pic>
        <p:nvPicPr>
          <p:cNvPr id="10" name="Picture Placeholder 9" descr="A machine with gears and wires&#10;&#10;Description automatically generated with medium confidence">
            <a:extLst>
              <a:ext uri="{FF2B5EF4-FFF2-40B4-BE49-F238E27FC236}">
                <a16:creationId xmlns:a16="http://schemas.microsoft.com/office/drawing/2014/main" id="{5155ADB0-6B56-9441-1261-A529B928C26E}"/>
              </a:ext>
            </a:extLst>
          </p:cNvPr>
          <p:cNvPicPr>
            <a:picLocks noGrp="1" noChangeAspect="1"/>
          </p:cNvPicPr>
          <p:nvPr>
            <p:ph type="pic" sz="quarter" idx="17"/>
          </p:nvPr>
        </p:nvPicPr>
        <p:blipFill rotWithShape="1">
          <a:blip r:embed="rId4" cstate="print">
            <a:extLst>
              <a:ext uri="{28A0092B-C50C-407E-A947-70E740481C1C}">
                <a14:useLocalDpi xmlns:a14="http://schemas.microsoft.com/office/drawing/2010/main"/>
              </a:ext>
            </a:extLst>
          </a:blip>
          <a:srcRect/>
          <a:stretch/>
        </p:blipFill>
        <p:spPr>
          <a:xfrm>
            <a:off x="6744071" y="3645024"/>
            <a:ext cx="4464497" cy="2232025"/>
          </a:xfrm>
        </p:spPr>
      </p:pic>
      <p:sp>
        <p:nvSpPr>
          <p:cNvPr id="11" name="Footer Placeholder 11">
            <a:extLst>
              <a:ext uri="{FF2B5EF4-FFF2-40B4-BE49-F238E27FC236}">
                <a16:creationId xmlns:a16="http://schemas.microsoft.com/office/drawing/2014/main" id="{FF147E44-8085-C3CA-7B32-9878362BA3DF}"/>
              </a:ext>
            </a:extLst>
          </p:cNvPr>
          <p:cNvSpPr>
            <a:spLocks noGrp="1"/>
          </p:cNvSpPr>
          <p:nvPr>
            <p:ph type="ftr" sz="quarter" idx="11"/>
          </p:nvPr>
        </p:nvSpPr>
        <p:spPr>
          <a:xfrm>
            <a:off x="4259263" y="6378349"/>
            <a:ext cx="4285010" cy="365125"/>
          </a:xfrm>
          <a:prstGeom prst="rect">
            <a:avLst/>
          </a:prstGeom>
        </p:spPr>
        <p:txBody>
          <a:bodyPr/>
          <a:lstStyle/>
          <a:p>
            <a:r>
              <a:rPr lang="en-GB" dirty="0"/>
              <a:t>Philip Schwarz | TCC2 Magnet Replacement Strategy</a:t>
            </a:r>
            <a:endParaRPr lang="en-US" dirty="0"/>
          </a:p>
        </p:txBody>
      </p:sp>
      <p:sp>
        <p:nvSpPr>
          <p:cNvPr id="4" name="Content Placeholder 1">
            <a:extLst>
              <a:ext uri="{FF2B5EF4-FFF2-40B4-BE49-F238E27FC236}">
                <a16:creationId xmlns:a16="http://schemas.microsoft.com/office/drawing/2014/main" id="{54D26D83-02D0-E2DE-8D9C-69A1DA3E21A3}"/>
              </a:ext>
            </a:extLst>
          </p:cNvPr>
          <p:cNvSpPr txBox="1">
            <a:spLocks/>
          </p:cNvSpPr>
          <p:nvPr/>
        </p:nvSpPr>
        <p:spPr>
          <a:xfrm>
            <a:off x="6744070" y="5942492"/>
            <a:ext cx="4464497"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bg2">
                    <a:lumMod val="10000"/>
                  </a:schemeClr>
                </a:solidFill>
              </a:rPr>
              <a:t>MTN magnets, 23 t, 4 m long </a:t>
            </a:r>
          </a:p>
        </p:txBody>
      </p:sp>
    </p:spTree>
    <p:extLst>
      <p:ext uri="{BB962C8B-B14F-4D97-AF65-F5344CB8AC3E}">
        <p14:creationId xmlns:p14="http://schemas.microsoft.com/office/powerpoint/2010/main" val="2612952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8A068-7CBC-333E-F940-0E970685AE42}"/>
              </a:ext>
            </a:extLst>
          </p:cNvPr>
          <p:cNvSpPr>
            <a:spLocks noGrp="1"/>
          </p:cNvSpPr>
          <p:nvPr>
            <p:ph type="title"/>
          </p:nvPr>
        </p:nvSpPr>
        <p:spPr/>
        <p:txBody>
          <a:bodyPr/>
          <a:lstStyle/>
          <a:p>
            <a:r>
              <a:rPr lang="en-US" dirty="0"/>
              <a:t>Proposal MSN</a:t>
            </a:r>
            <a:endParaRPr lang="en-GB" dirty="0"/>
          </a:p>
        </p:txBody>
      </p:sp>
      <p:sp>
        <p:nvSpPr>
          <p:cNvPr id="4" name="Date Placeholder 3">
            <a:extLst>
              <a:ext uri="{FF2B5EF4-FFF2-40B4-BE49-F238E27FC236}">
                <a16:creationId xmlns:a16="http://schemas.microsoft.com/office/drawing/2014/main" id="{19E078EA-D103-77C7-FCD0-991C08BAF7C5}"/>
              </a:ext>
            </a:extLst>
          </p:cNvPr>
          <p:cNvSpPr>
            <a:spLocks noGrp="1"/>
          </p:cNvSpPr>
          <p:nvPr>
            <p:ph type="dt" sz="half" idx="14"/>
          </p:nvPr>
        </p:nvSpPr>
        <p:spPr/>
        <p:txBody>
          <a:bodyPr/>
          <a:lstStyle/>
          <a:p>
            <a:fld id="{566CE387-43F8-4ABD-B44B-3528E3D96A44}" type="datetime1">
              <a:rPr lang="en-GB" smtClean="0"/>
              <a:t>24/09/2024</a:t>
            </a:fld>
            <a:endParaRPr lang="en-US" dirty="0"/>
          </a:p>
        </p:txBody>
      </p:sp>
      <p:sp>
        <p:nvSpPr>
          <p:cNvPr id="5" name="Slide Number Placeholder 4">
            <a:extLst>
              <a:ext uri="{FF2B5EF4-FFF2-40B4-BE49-F238E27FC236}">
                <a16:creationId xmlns:a16="http://schemas.microsoft.com/office/drawing/2014/main" id="{E4AA3ED0-DDCE-AE7E-AB17-3DE3E4CF3E07}"/>
              </a:ext>
            </a:extLst>
          </p:cNvPr>
          <p:cNvSpPr>
            <a:spLocks noGrp="1"/>
          </p:cNvSpPr>
          <p:nvPr>
            <p:ph type="sldNum" sz="quarter" idx="16"/>
          </p:nvPr>
        </p:nvSpPr>
        <p:spPr/>
        <p:txBody>
          <a:bodyPr/>
          <a:lstStyle/>
          <a:p>
            <a:fld id="{36B5EA5A-BC32-A742-B11B-8E7414D5B535}" type="slidenum">
              <a:rPr lang="en-US" smtClean="0"/>
              <a:pPr/>
              <a:t>17</a:t>
            </a:fld>
            <a:endParaRPr lang="en-US" dirty="0"/>
          </a:p>
        </p:txBody>
      </p:sp>
      <p:pic>
        <p:nvPicPr>
          <p:cNvPr id="10" name="Picture Placeholder 9">
            <a:extLst>
              <a:ext uri="{FF2B5EF4-FFF2-40B4-BE49-F238E27FC236}">
                <a16:creationId xmlns:a16="http://schemas.microsoft.com/office/drawing/2014/main" id="{70AFF26E-BEA2-C972-AACD-C2B4EEA285BE}"/>
              </a:ext>
            </a:extLst>
          </p:cNvPr>
          <p:cNvPicPr>
            <a:picLocks noGrp="1" noChangeAspect="1"/>
          </p:cNvPicPr>
          <p:nvPr>
            <p:ph type="pic" sz="quarter" idx="13"/>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r="-15"/>
          <a:stretch/>
        </p:blipFill>
        <p:spPr>
          <a:xfrm>
            <a:off x="6816081" y="1196752"/>
            <a:ext cx="4104456" cy="2232025"/>
          </a:xfrm>
        </p:spPr>
      </p:pic>
      <p:sp>
        <p:nvSpPr>
          <p:cNvPr id="8" name="Footer Placeholder 7">
            <a:extLst>
              <a:ext uri="{FF2B5EF4-FFF2-40B4-BE49-F238E27FC236}">
                <a16:creationId xmlns:a16="http://schemas.microsoft.com/office/drawing/2014/main" id="{2DB0ED67-216F-D7E0-5395-6B5574E44E19}"/>
              </a:ext>
            </a:extLst>
          </p:cNvPr>
          <p:cNvSpPr>
            <a:spLocks noGrp="1"/>
          </p:cNvSpPr>
          <p:nvPr>
            <p:ph type="ftr" sz="quarter" idx="11"/>
          </p:nvPr>
        </p:nvSpPr>
        <p:spPr/>
        <p:txBody>
          <a:bodyPr/>
          <a:lstStyle/>
          <a:p>
            <a:r>
              <a:rPr lang="en-GB"/>
              <a:t>Philip Schwarz | TCC2 Magnet Replacement Strategy</a:t>
            </a:r>
            <a:endParaRPr lang="en-US" dirty="0"/>
          </a:p>
        </p:txBody>
      </p:sp>
      <p:pic>
        <p:nvPicPr>
          <p:cNvPr id="16" name="Picture 15" descr="A heat exchanger with a temperature&#10;&#10;Description automatically generated with medium confidence">
            <a:extLst>
              <a:ext uri="{FF2B5EF4-FFF2-40B4-BE49-F238E27FC236}">
                <a16:creationId xmlns:a16="http://schemas.microsoft.com/office/drawing/2014/main" id="{75DBE0FA-5120-077F-E4EC-5DB12980CA1E}"/>
              </a:ext>
            </a:extLst>
          </p:cNvPr>
          <p:cNvPicPr>
            <a:picLocks noChangeAspect="1"/>
          </p:cNvPicPr>
          <p:nvPr/>
        </p:nvPicPr>
        <p:blipFill>
          <a:blip r:embed="rId4"/>
          <a:stretch>
            <a:fillRect/>
          </a:stretch>
        </p:blipFill>
        <p:spPr>
          <a:xfrm>
            <a:off x="7570642" y="3444474"/>
            <a:ext cx="3172151" cy="2379113"/>
          </a:xfrm>
          <a:prstGeom prst="rect">
            <a:avLst/>
          </a:prstGeom>
        </p:spPr>
      </p:pic>
      <p:sp>
        <p:nvSpPr>
          <p:cNvPr id="6" name="Content Placeholder 1">
            <a:extLst>
              <a:ext uri="{FF2B5EF4-FFF2-40B4-BE49-F238E27FC236}">
                <a16:creationId xmlns:a16="http://schemas.microsoft.com/office/drawing/2014/main" id="{66C5D8C8-E9CD-5633-1AEB-D8E553B5E73D}"/>
              </a:ext>
            </a:extLst>
          </p:cNvPr>
          <p:cNvSpPr txBox="1">
            <a:spLocks/>
          </p:cNvSpPr>
          <p:nvPr/>
        </p:nvSpPr>
        <p:spPr>
          <a:xfrm>
            <a:off x="6744070" y="5942492"/>
            <a:ext cx="4464497"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bg2">
                    <a:lumMod val="10000"/>
                  </a:schemeClr>
                </a:solidFill>
              </a:rPr>
              <a:t>MSN magnets, 6.6 t, 3.6 m long </a:t>
            </a:r>
          </a:p>
        </p:txBody>
      </p:sp>
      <p:sp>
        <p:nvSpPr>
          <p:cNvPr id="7" name="Content Placeholder 2">
            <a:extLst>
              <a:ext uri="{FF2B5EF4-FFF2-40B4-BE49-F238E27FC236}">
                <a16:creationId xmlns:a16="http://schemas.microsoft.com/office/drawing/2014/main" id="{24D2DC73-8943-6F23-FAEF-C45DAFED2D21}"/>
              </a:ext>
            </a:extLst>
          </p:cNvPr>
          <p:cNvSpPr txBox="1">
            <a:spLocks/>
          </p:cNvSpPr>
          <p:nvPr/>
        </p:nvSpPr>
        <p:spPr>
          <a:xfrm>
            <a:off x="407987" y="1598658"/>
            <a:ext cx="6696125"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Manufacturing of 10 MSN magnets </a:t>
            </a:r>
          </a:p>
          <a:p>
            <a:pPr marL="666750" lvl="1" indent="-342900">
              <a:buFont typeface="Arial" panose="020B0604020202020204" pitchFamily="34" charset="0"/>
              <a:buChar char="•"/>
            </a:pPr>
            <a:r>
              <a:rPr lang="en-GB" sz="2100" dirty="0"/>
              <a:t>8 installed, 2 spares</a:t>
            </a:r>
          </a:p>
          <a:p>
            <a:pPr marL="342900" indent="-342900">
              <a:buFont typeface="Arial" panose="020B0604020202020204" pitchFamily="34" charset="0"/>
              <a:buChar char="•"/>
            </a:pPr>
            <a:r>
              <a:rPr lang="en-GB" dirty="0"/>
              <a:t>Motivation</a:t>
            </a:r>
          </a:p>
          <a:p>
            <a:pPr marL="666750" lvl="1" indent="-342900">
              <a:buFont typeface="Arial" panose="020B0604020202020204" pitchFamily="34" charset="0"/>
              <a:buChar char="•"/>
            </a:pPr>
            <a:r>
              <a:rPr lang="en-GB" sz="2100" dirty="0"/>
              <a:t>End-of-life reached for installed magnets</a:t>
            </a:r>
          </a:p>
          <a:p>
            <a:pPr marL="666750" lvl="1" indent="-342900">
              <a:buFont typeface="Arial" panose="020B0604020202020204" pitchFamily="34" charset="0"/>
              <a:buChar char="•"/>
            </a:pPr>
            <a:r>
              <a:rPr lang="en-GB" sz="2100" dirty="0"/>
              <a:t>Low number of magnets in stock</a:t>
            </a:r>
          </a:p>
          <a:p>
            <a:pPr marL="666750" lvl="1" indent="-342900">
              <a:buFont typeface="Arial" panose="020B0604020202020204" pitchFamily="34" charset="0"/>
              <a:buChar char="•"/>
            </a:pPr>
            <a:r>
              <a:rPr lang="en-GB" sz="2100" dirty="0"/>
              <a:t>Design flaws present</a:t>
            </a:r>
          </a:p>
          <a:p>
            <a:pPr marL="990900" lvl="2" indent="-342900"/>
            <a:r>
              <a:rPr lang="en-GB" sz="2100" dirty="0"/>
              <a:t>Water speed &gt;4 m/s (&lt;3 typically required) </a:t>
            </a:r>
          </a:p>
          <a:p>
            <a:pPr marL="990900" lvl="2" indent="-342900"/>
            <a:r>
              <a:rPr lang="en-GB" sz="2100" dirty="0"/>
              <a:t>Current density ~32 A/mm² (typically &lt;10)</a:t>
            </a:r>
          </a:p>
          <a:p>
            <a:pPr marL="666750" lvl="1" indent="-342900"/>
            <a:r>
              <a:rPr lang="en-GB" sz="2100" dirty="0"/>
              <a:t>High temperature change during cycles </a:t>
            </a:r>
          </a:p>
          <a:p>
            <a:pPr marL="342900" indent="-342900">
              <a:buFont typeface="Arial" panose="020B0604020202020204" pitchFamily="34" charset="0"/>
              <a:buChar char="•"/>
            </a:pPr>
            <a:r>
              <a:rPr lang="en-GB" dirty="0"/>
              <a:t>Challenges</a:t>
            </a:r>
          </a:p>
          <a:p>
            <a:pPr marL="666750" lvl="1" indent="-342900">
              <a:buFont typeface="Arial" panose="020B0604020202020204" pitchFamily="34" charset="0"/>
              <a:buChar char="•"/>
            </a:pPr>
            <a:r>
              <a:rPr lang="en-GB" sz="2100" dirty="0"/>
              <a:t>Restricted space available</a:t>
            </a:r>
          </a:p>
          <a:p>
            <a:pPr marL="666750" lvl="1" indent="-342900">
              <a:buFont typeface="Arial" panose="020B0604020202020204" pitchFamily="34" charset="0"/>
              <a:buChar char="•"/>
            </a:pPr>
            <a:r>
              <a:rPr lang="en-GB" sz="2100" dirty="0"/>
              <a:t>Radiation hard design required </a:t>
            </a:r>
          </a:p>
        </p:txBody>
      </p:sp>
    </p:spTree>
    <p:extLst>
      <p:ext uri="{BB962C8B-B14F-4D97-AF65-F5344CB8AC3E}">
        <p14:creationId xmlns:p14="http://schemas.microsoft.com/office/powerpoint/2010/main" val="1643860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8A068-7CBC-333E-F940-0E970685AE42}"/>
              </a:ext>
            </a:extLst>
          </p:cNvPr>
          <p:cNvSpPr>
            <a:spLocks noGrp="1"/>
          </p:cNvSpPr>
          <p:nvPr>
            <p:ph type="title"/>
          </p:nvPr>
        </p:nvSpPr>
        <p:spPr>
          <a:xfrm>
            <a:off x="407988" y="373593"/>
            <a:ext cx="11376025" cy="1065742"/>
          </a:xfrm>
        </p:spPr>
        <p:txBody>
          <a:bodyPr anchor="t">
            <a:normAutofit/>
          </a:bodyPr>
          <a:lstStyle/>
          <a:p>
            <a:r>
              <a:rPr lang="en-US" dirty="0"/>
              <a:t>Proposal QSL</a:t>
            </a:r>
            <a:endParaRPr lang="en-GB" dirty="0"/>
          </a:p>
        </p:txBody>
      </p:sp>
      <p:sp>
        <p:nvSpPr>
          <p:cNvPr id="3" name="Content Placeholder 2">
            <a:extLst>
              <a:ext uri="{FF2B5EF4-FFF2-40B4-BE49-F238E27FC236}">
                <a16:creationId xmlns:a16="http://schemas.microsoft.com/office/drawing/2014/main" id="{0902A8BB-FE9F-0FAA-C85B-35094C63D9B8}"/>
              </a:ext>
            </a:extLst>
          </p:cNvPr>
          <p:cNvSpPr>
            <a:spLocks noGrp="1"/>
          </p:cNvSpPr>
          <p:nvPr>
            <p:ph sz="half" idx="1"/>
          </p:nvPr>
        </p:nvSpPr>
        <p:spPr>
          <a:xfrm>
            <a:off x="407987" y="1592264"/>
            <a:ext cx="5616575" cy="4608512"/>
          </a:xfrm>
        </p:spPr>
        <p:txBody>
          <a:bodyPr>
            <a:normAutofit/>
          </a:bodyPr>
          <a:lstStyle/>
          <a:p>
            <a:pPr marL="342900" indent="-342900">
              <a:buFont typeface="Arial" panose="020B0604020202020204" pitchFamily="34" charset="0"/>
              <a:buChar char="•"/>
            </a:pPr>
            <a:r>
              <a:rPr lang="en-GB" dirty="0"/>
              <a:t>Manufacturing of 8 QSL magnets </a:t>
            </a:r>
          </a:p>
          <a:p>
            <a:pPr marL="666750" lvl="1" indent="-342900">
              <a:buFont typeface="Arial" panose="020B0604020202020204" pitchFamily="34" charset="0"/>
              <a:buChar char="•"/>
            </a:pPr>
            <a:r>
              <a:rPr lang="en-GB" sz="2100" dirty="0"/>
              <a:t>6 installed, 2 spares</a:t>
            </a:r>
          </a:p>
          <a:p>
            <a:pPr marL="342900" indent="-342900">
              <a:buFont typeface="Arial" panose="020B0604020202020204" pitchFamily="34" charset="0"/>
              <a:buChar char="•"/>
            </a:pPr>
            <a:r>
              <a:rPr lang="en-GB" dirty="0"/>
              <a:t>Motivation</a:t>
            </a:r>
          </a:p>
          <a:p>
            <a:pPr marL="666750" lvl="1" indent="-342900">
              <a:buFont typeface="Arial" panose="020B0604020202020204" pitchFamily="34" charset="0"/>
              <a:buChar char="•"/>
            </a:pPr>
            <a:r>
              <a:rPr lang="en-GB" sz="2100" dirty="0"/>
              <a:t>End-of-life reached for installed magnets</a:t>
            </a:r>
          </a:p>
          <a:p>
            <a:pPr marL="666750" lvl="1" indent="-342900">
              <a:buFont typeface="Arial" panose="020B0604020202020204" pitchFamily="34" charset="0"/>
              <a:buChar char="•"/>
            </a:pPr>
            <a:r>
              <a:rPr lang="en-GB" sz="2100" dirty="0"/>
              <a:t>Shorter QSL prerequisite for MSN design</a:t>
            </a:r>
          </a:p>
          <a:p>
            <a:pPr marL="666750" lvl="1" indent="-342900">
              <a:buFont typeface="Arial" panose="020B0604020202020204" pitchFamily="34" charset="0"/>
              <a:buChar char="•"/>
            </a:pPr>
            <a:r>
              <a:rPr lang="en-GB" sz="2100" dirty="0"/>
              <a:t>High incentive for energy savings</a:t>
            </a:r>
          </a:p>
          <a:p>
            <a:pPr marL="666750" lvl="1" indent="-342900">
              <a:buFont typeface="Arial" panose="020B0604020202020204" pitchFamily="34" charset="0"/>
              <a:buChar char="•"/>
            </a:pPr>
            <a:r>
              <a:rPr lang="en-GB" sz="2100" dirty="0"/>
              <a:t>Design flaws present</a:t>
            </a:r>
          </a:p>
          <a:p>
            <a:pPr marL="990900" lvl="2" indent="-342900"/>
            <a:r>
              <a:rPr lang="en-GB" sz="2100" dirty="0"/>
              <a:t>Water speed &gt;4 m/s (&lt;3 typically required) </a:t>
            </a:r>
          </a:p>
          <a:p>
            <a:pPr marL="342900" indent="-342900">
              <a:buFont typeface="Arial" panose="020B0604020202020204" pitchFamily="34" charset="0"/>
              <a:buChar char="•"/>
            </a:pPr>
            <a:r>
              <a:rPr lang="en-GB" dirty="0"/>
              <a:t>Challenges</a:t>
            </a:r>
          </a:p>
          <a:p>
            <a:pPr marL="666750" lvl="1" indent="-342900">
              <a:buFont typeface="Arial" panose="020B0604020202020204" pitchFamily="34" charset="0"/>
              <a:buChar char="•"/>
            </a:pPr>
            <a:r>
              <a:rPr lang="en-GB" sz="2100" dirty="0"/>
              <a:t>Restricted space available</a:t>
            </a:r>
          </a:p>
          <a:p>
            <a:pPr marL="666750" lvl="1" indent="-342900">
              <a:buFont typeface="Arial" panose="020B0604020202020204" pitchFamily="34" charset="0"/>
              <a:buChar char="•"/>
            </a:pPr>
            <a:r>
              <a:rPr lang="en-GB" sz="2100" dirty="0"/>
              <a:t>Radiation hard design required </a:t>
            </a:r>
          </a:p>
          <a:p>
            <a:pPr marL="342900" indent="-342900">
              <a:buFont typeface="Arial" panose="020B0604020202020204" pitchFamily="34" charset="0"/>
              <a:buChar char="•"/>
            </a:pPr>
            <a:endParaRPr lang="en-GB" dirty="0"/>
          </a:p>
        </p:txBody>
      </p:sp>
      <p:sp>
        <p:nvSpPr>
          <p:cNvPr id="4" name="Date Placeholder 3">
            <a:extLst>
              <a:ext uri="{FF2B5EF4-FFF2-40B4-BE49-F238E27FC236}">
                <a16:creationId xmlns:a16="http://schemas.microsoft.com/office/drawing/2014/main" id="{19E078EA-D103-77C7-FCD0-991C08BAF7C5}"/>
              </a:ext>
            </a:extLst>
          </p:cNvPr>
          <p:cNvSpPr>
            <a:spLocks noGrp="1"/>
          </p:cNvSpPr>
          <p:nvPr>
            <p:ph type="dt" sz="half" idx="10"/>
          </p:nvPr>
        </p:nvSpPr>
        <p:spPr>
          <a:xfrm>
            <a:off x="9120336" y="6378349"/>
            <a:ext cx="1620788" cy="365125"/>
          </a:xfrm>
        </p:spPr>
        <p:txBody>
          <a:bodyPr anchor="ctr">
            <a:normAutofit/>
          </a:bodyPr>
          <a:lstStyle/>
          <a:p>
            <a:pPr>
              <a:spcAft>
                <a:spcPts val="600"/>
              </a:spcAft>
            </a:pPr>
            <a:fld id="{566CE387-43F8-4ABD-B44B-3528E3D96A44}" type="datetime1">
              <a:rPr lang="en-GB" smtClean="0"/>
              <a:pPr>
                <a:spcAft>
                  <a:spcPts val="600"/>
                </a:spcAft>
              </a:pPr>
              <a:t>24/09/2024</a:t>
            </a:fld>
            <a:endParaRPr lang="en-US"/>
          </a:p>
        </p:txBody>
      </p:sp>
      <p:sp>
        <p:nvSpPr>
          <p:cNvPr id="5" name="Slide Number Placeholder 4">
            <a:extLst>
              <a:ext uri="{FF2B5EF4-FFF2-40B4-BE49-F238E27FC236}">
                <a16:creationId xmlns:a16="http://schemas.microsoft.com/office/drawing/2014/main" id="{E4AA3ED0-DDCE-AE7E-AB17-3DE3E4CF3E07}"/>
              </a:ext>
            </a:extLst>
          </p:cNvPr>
          <p:cNvSpPr>
            <a:spLocks noGrp="1"/>
          </p:cNvSpPr>
          <p:nvPr>
            <p:ph type="sldNum" sz="quarter" idx="12"/>
          </p:nvPr>
        </p:nvSpPr>
        <p:spPr>
          <a:xfrm>
            <a:off x="11107546" y="6378349"/>
            <a:ext cx="681254" cy="365125"/>
          </a:xfrm>
        </p:spPr>
        <p:txBody>
          <a:bodyPr anchor="ctr">
            <a:normAutofit/>
          </a:bodyPr>
          <a:lstStyle/>
          <a:p>
            <a:pPr>
              <a:spcAft>
                <a:spcPts val="600"/>
              </a:spcAft>
            </a:pPr>
            <a:fld id="{36B5EA5A-BC32-A742-B11B-8E7414D5B535}" type="slidenum">
              <a:rPr lang="en-US" smtClean="0"/>
              <a:pPr>
                <a:spcAft>
                  <a:spcPts val="600"/>
                </a:spcAft>
              </a:pPr>
              <a:t>18</a:t>
            </a:fld>
            <a:endParaRPr lang="en-US"/>
          </a:p>
        </p:txBody>
      </p:sp>
      <p:sp>
        <p:nvSpPr>
          <p:cNvPr id="8" name="Footer Placeholder 7">
            <a:extLst>
              <a:ext uri="{FF2B5EF4-FFF2-40B4-BE49-F238E27FC236}">
                <a16:creationId xmlns:a16="http://schemas.microsoft.com/office/drawing/2014/main" id="{2DB0ED67-216F-D7E0-5395-6B5574E44E19}"/>
              </a:ext>
            </a:extLst>
          </p:cNvPr>
          <p:cNvSpPr>
            <a:spLocks noGrp="1"/>
          </p:cNvSpPr>
          <p:nvPr>
            <p:ph type="ftr" sz="quarter" idx="11"/>
          </p:nvPr>
        </p:nvSpPr>
        <p:spPr>
          <a:xfrm>
            <a:off x="4259263" y="6378349"/>
            <a:ext cx="4285010" cy="365125"/>
          </a:xfrm>
        </p:spPr>
        <p:txBody>
          <a:bodyPr anchor="ctr">
            <a:normAutofit/>
          </a:bodyPr>
          <a:lstStyle/>
          <a:p>
            <a:pPr>
              <a:spcAft>
                <a:spcPts val="600"/>
              </a:spcAft>
            </a:pPr>
            <a:r>
              <a:rPr lang="en-GB"/>
              <a:t>Philip Schwarz | TCC2 Magnet Replacement Strategy</a:t>
            </a:r>
            <a:endParaRPr lang="en-US"/>
          </a:p>
        </p:txBody>
      </p:sp>
      <p:pic>
        <p:nvPicPr>
          <p:cNvPr id="13" name="Picture 12" descr="A large red machine with yellow poles&#10;&#10;Description automatically generated with medium confidence">
            <a:extLst>
              <a:ext uri="{FF2B5EF4-FFF2-40B4-BE49-F238E27FC236}">
                <a16:creationId xmlns:a16="http://schemas.microsoft.com/office/drawing/2014/main" id="{B42A80D3-F0BB-105F-F530-6D494C6FFCC6}"/>
              </a:ext>
            </a:extLst>
          </p:cNvPr>
          <p:cNvPicPr>
            <a:picLocks noChangeAspect="1"/>
          </p:cNvPicPr>
          <p:nvPr/>
        </p:nvPicPr>
        <p:blipFill>
          <a:blip r:embed="rId2"/>
          <a:stretch>
            <a:fillRect/>
          </a:stretch>
        </p:blipFill>
        <p:spPr>
          <a:xfrm>
            <a:off x="6120333" y="1602533"/>
            <a:ext cx="5629217" cy="4221913"/>
          </a:xfrm>
          <a:prstGeom prst="rect">
            <a:avLst/>
          </a:prstGeom>
        </p:spPr>
      </p:pic>
      <p:sp>
        <p:nvSpPr>
          <p:cNvPr id="6" name="Content Placeholder 1">
            <a:extLst>
              <a:ext uri="{FF2B5EF4-FFF2-40B4-BE49-F238E27FC236}">
                <a16:creationId xmlns:a16="http://schemas.microsoft.com/office/drawing/2014/main" id="{F579525C-5B4E-58AD-A030-CDD9E1FD0A59}"/>
              </a:ext>
            </a:extLst>
          </p:cNvPr>
          <p:cNvSpPr txBox="1">
            <a:spLocks/>
          </p:cNvSpPr>
          <p:nvPr/>
        </p:nvSpPr>
        <p:spPr>
          <a:xfrm>
            <a:off x="6744070" y="5942492"/>
            <a:ext cx="4464497"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bg2">
                    <a:lumMod val="10000"/>
                  </a:schemeClr>
                </a:solidFill>
              </a:rPr>
              <a:t>QSL, 3.8 t, 3.3 m long </a:t>
            </a:r>
          </a:p>
        </p:txBody>
      </p:sp>
    </p:spTree>
    <p:extLst>
      <p:ext uri="{BB962C8B-B14F-4D97-AF65-F5344CB8AC3E}">
        <p14:creationId xmlns:p14="http://schemas.microsoft.com/office/powerpoint/2010/main" val="1506834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B942A4-7EEC-F933-FDFD-E74C03E331CC}"/>
              </a:ext>
            </a:extLst>
          </p:cNvPr>
          <p:cNvSpPr>
            <a:spLocks noGrp="1"/>
          </p:cNvSpPr>
          <p:nvPr>
            <p:ph idx="1"/>
          </p:nvPr>
        </p:nvSpPr>
        <p:spPr>
          <a:xfrm>
            <a:off x="407989" y="1592263"/>
            <a:ext cx="11376024" cy="1203799"/>
          </a:xfrm>
        </p:spPr>
        <p:txBody>
          <a:bodyPr>
            <a:normAutofit fontScale="92500" lnSpcReduction="20000"/>
          </a:bodyPr>
          <a:lstStyle/>
          <a:p>
            <a:r>
              <a:rPr lang="en-US" dirty="0"/>
              <a:t>Design, procurement, production and installation during LS3 is very challenging</a:t>
            </a:r>
          </a:p>
          <a:p>
            <a:r>
              <a:rPr lang="en-US" dirty="0"/>
              <a:t>Required budget and resources to be presented during the CSR &amp; MTP 2025</a:t>
            </a:r>
          </a:p>
          <a:p>
            <a:r>
              <a:rPr lang="en-US" dirty="0"/>
              <a:t>Market survey currently in preparation that procurement can be based on </a:t>
            </a:r>
          </a:p>
          <a:p>
            <a:r>
              <a:rPr lang="en-US" dirty="0"/>
              <a:t>Foreseen timeline for MTN (critical path), MSN and QSL in shadow </a:t>
            </a:r>
          </a:p>
          <a:p>
            <a:pPr lvl="2"/>
            <a:endParaRPr lang="en-US" dirty="0"/>
          </a:p>
          <a:p>
            <a:pPr lvl="1"/>
            <a:endParaRPr lang="en-US" dirty="0"/>
          </a:p>
          <a:p>
            <a:endParaRPr lang="en-GB" dirty="0"/>
          </a:p>
        </p:txBody>
      </p:sp>
      <p:sp>
        <p:nvSpPr>
          <p:cNvPr id="3" name="Title 2">
            <a:extLst>
              <a:ext uri="{FF2B5EF4-FFF2-40B4-BE49-F238E27FC236}">
                <a16:creationId xmlns:a16="http://schemas.microsoft.com/office/drawing/2014/main" id="{8E12D54A-3D25-30E4-78ED-389FE114C441}"/>
              </a:ext>
            </a:extLst>
          </p:cNvPr>
          <p:cNvSpPr>
            <a:spLocks noGrp="1"/>
          </p:cNvSpPr>
          <p:nvPr>
            <p:ph type="title"/>
          </p:nvPr>
        </p:nvSpPr>
        <p:spPr/>
        <p:txBody>
          <a:bodyPr/>
          <a:lstStyle/>
          <a:p>
            <a:r>
              <a:rPr lang="en-US" dirty="0"/>
              <a:t>Preliminary timeline</a:t>
            </a:r>
            <a:endParaRPr lang="en-GB" dirty="0"/>
          </a:p>
        </p:txBody>
      </p:sp>
      <p:sp>
        <p:nvSpPr>
          <p:cNvPr id="4" name="Date Placeholder 3">
            <a:extLst>
              <a:ext uri="{FF2B5EF4-FFF2-40B4-BE49-F238E27FC236}">
                <a16:creationId xmlns:a16="http://schemas.microsoft.com/office/drawing/2014/main" id="{CA322408-8F3F-6DC3-E1E3-5BAA5ADB0134}"/>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366562DB-C8E6-5F52-3739-62BBBD526448}"/>
              </a:ext>
            </a:extLst>
          </p:cNvPr>
          <p:cNvSpPr>
            <a:spLocks noGrp="1"/>
          </p:cNvSpPr>
          <p:nvPr>
            <p:ph type="ftr" sz="quarter" idx="11"/>
          </p:nvPr>
        </p:nvSpPr>
        <p:spPr/>
        <p:txBody>
          <a:bodyPr/>
          <a:lstStyle/>
          <a:p>
            <a:r>
              <a:rPr lang="en-GB"/>
              <a:t>Philip Schwarz | TCC2 Magnet Replacement Strategy</a:t>
            </a:r>
            <a:endParaRPr lang="en-US" dirty="0"/>
          </a:p>
        </p:txBody>
      </p:sp>
      <p:sp>
        <p:nvSpPr>
          <p:cNvPr id="6" name="Slide Number Placeholder 5">
            <a:extLst>
              <a:ext uri="{FF2B5EF4-FFF2-40B4-BE49-F238E27FC236}">
                <a16:creationId xmlns:a16="http://schemas.microsoft.com/office/drawing/2014/main" id="{D94F79B4-FB17-03E7-BB3E-E2885054540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aphicFrame>
        <p:nvGraphicFramePr>
          <p:cNvPr id="7" name="Table 6">
            <a:extLst>
              <a:ext uri="{FF2B5EF4-FFF2-40B4-BE49-F238E27FC236}">
                <a16:creationId xmlns:a16="http://schemas.microsoft.com/office/drawing/2014/main" id="{B821C50F-3754-1722-EEE6-50E313206382}"/>
              </a:ext>
            </a:extLst>
          </p:cNvPr>
          <p:cNvGraphicFramePr>
            <a:graphicFrameLocks noGrp="1"/>
          </p:cNvGraphicFramePr>
          <p:nvPr>
            <p:extLst>
              <p:ext uri="{D42A27DB-BD31-4B8C-83A1-F6EECF244321}">
                <p14:modId xmlns:p14="http://schemas.microsoft.com/office/powerpoint/2010/main" val="4166840040"/>
              </p:ext>
            </p:extLst>
          </p:nvPr>
        </p:nvGraphicFramePr>
        <p:xfrm>
          <a:off x="412756" y="2937099"/>
          <a:ext cx="11376044" cy="3300213"/>
        </p:xfrm>
        <a:graphic>
          <a:graphicData uri="http://schemas.openxmlformats.org/drawingml/2006/table">
            <a:tbl>
              <a:tblPr/>
              <a:tblGrid>
                <a:gridCol w="1935480">
                  <a:extLst>
                    <a:ext uri="{9D8B030D-6E8A-4147-A177-3AD203B41FA5}">
                      <a16:colId xmlns:a16="http://schemas.microsoft.com/office/drawing/2014/main" val="234415027"/>
                    </a:ext>
                  </a:extLst>
                </a:gridCol>
                <a:gridCol w="109774">
                  <a:extLst>
                    <a:ext uri="{9D8B030D-6E8A-4147-A177-3AD203B41FA5}">
                      <a16:colId xmlns:a16="http://schemas.microsoft.com/office/drawing/2014/main" val="3573110532"/>
                    </a:ext>
                  </a:extLst>
                </a:gridCol>
                <a:gridCol w="109774">
                  <a:extLst>
                    <a:ext uri="{9D8B030D-6E8A-4147-A177-3AD203B41FA5}">
                      <a16:colId xmlns:a16="http://schemas.microsoft.com/office/drawing/2014/main" val="1892157427"/>
                    </a:ext>
                  </a:extLst>
                </a:gridCol>
                <a:gridCol w="109774">
                  <a:extLst>
                    <a:ext uri="{9D8B030D-6E8A-4147-A177-3AD203B41FA5}">
                      <a16:colId xmlns:a16="http://schemas.microsoft.com/office/drawing/2014/main" val="2878206403"/>
                    </a:ext>
                  </a:extLst>
                </a:gridCol>
                <a:gridCol w="109774">
                  <a:extLst>
                    <a:ext uri="{9D8B030D-6E8A-4147-A177-3AD203B41FA5}">
                      <a16:colId xmlns:a16="http://schemas.microsoft.com/office/drawing/2014/main" val="736536071"/>
                    </a:ext>
                  </a:extLst>
                </a:gridCol>
                <a:gridCol w="109774">
                  <a:extLst>
                    <a:ext uri="{9D8B030D-6E8A-4147-A177-3AD203B41FA5}">
                      <a16:colId xmlns:a16="http://schemas.microsoft.com/office/drawing/2014/main" val="2692060133"/>
                    </a:ext>
                  </a:extLst>
                </a:gridCol>
                <a:gridCol w="109774">
                  <a:extLst>
                    <a:ext uri="{9D8B030D-6E8A-4147-A177-3AD203B41FA5}">
                      <a16:colId xmlns:a16="http://schemas.microsoft.com/office/drawing/2014/main" val="3428658986"/>
                    </a:ext>
                  </a:extLst>
                </a:gridCol>
                <a:gridCol w="109774">
                  <a:extLst>
                    <a:ext uri="{9D8B030D-6E8A-4147-A177-3AD203B41FA5}">
                      <a16:colId xmlns:a16="http://schemas.microsoft.com/office/drawing/2014/main" val="3035472805"/>
                    </a:ext>
                  </a:extLst>
                </a:gridCol>
                <a:gridCol w="109774">
                  <a:extLst>
                    <a:ext uri="{9D8B030D-6E8A-4147-A177-3AD203B41FA5}">
                      <a16:colId xmlns:a16="http://schemas.microsoft.com/office/drawing/2014/main" val="2754327158"/>
                    </a:ext>
                  </a:extLst>
                </a:gridCol>
                <a:gridCol w="109774">
                  <a:extLst>
                    <a:ext uri="{9D8B030D-6E8A-4147-A177-3AD203B41FA5}">
                      <a16:colId xmlns:a16="http://schemas.microsoft.com/office/drawing/2014/main" val="2493821489"/>
                    </a:ext>
                  </a:extLst>
                </a:gridCol>
                <a:gridCol w="109774">
                  <a:extLst>
                    <a:ext uri="{9D8B030D-6E8A-4147-A177-3AD203B41FA5}">
                      <a16:colId xmlns:a16="http://schemas.microsoft.com/office/drawing/2014/main" val="1505917391"/>
                    </a:ext>
                  </a:extLst>
                </a:gridCol>
                <a:gridCol w="109774">
                  <a:extLst>
                    <a:ext uri="{9D8B030D-6E8A-4147-A177-3AD203B41FA5}">
                      <a16:colId xmlns:a16="http://schemas.microsoft.com/office/drawing/2014/main" val="4282813958"/>
                    </a:ext>
                  </a:extLst>
                </a:gridCol>
                <a:gridCol w="109774">
                  <a:extLst>
                    <a:ext uri="{9D8B030D-6E8A-4147-A177-3AD203B41FA5}">
                      <a16:colId xmlns:a16="http://schemas.microsoft.com/office/drawing/2014/main" val="1266854559"/>
                    </a:ext>
                  </a:extLst>
                </a:gridCol>
                <a:gridCol w="109774">
                  <a:extLst>
                    <a:ext uri="{9D8B030D-6E8A-4147-A177-3AD203B41FA5}">
                      <a16:colId xmlns:a16="http://schemas.microsoft.com/office/drawing/2014/main" val="4169829494"/>
                    </a:ext>
                  </a:extLst>
                </a:gridCol>
                <a:gridCol w="109774">
                  <a:extLst>
                    <a:ext uri="{9D8B030D-6E8A-4147-A177-3AD203B41FA5}">
                      <a16:colId xmlns:a16="http://schemas.microsoft.com/office/drawing/2014/main" val="2837511127"/>
                    </a:ext>
                  </a:extLst>
                </a:gridCol>
                <a:gridCol w="109774">
                  <a:extLst>
                    <a:ext uri="{9D8B030D-6E8A-4147-A177-3AD203B41FA5}">
                      <a16:colId xmlns:a16="http://schemas.microsoft.com/office/drawing/2014/main" val="2497942161"/>
                    </a:ext>
                  </a:extLst>
                </a:gridCol>
                <a:gridCol w="109774">
                  <a:extLst>
                    <a:ext uri="{9D8B030D-6E8A-4147-A177-3AD203B41FA5}">
                      <a16:colId xmlns:a16="http://schemas.microsoft.com/office/drawing/2014/main" val="2736567993"/>
                    </a:ext>
                  </a:extLst>
                </a:gridCol>
                <a:gridCol w="109774">
                  <a:extLst>
                    <a:ext uri="{9D8B030D-6E8A-4147-A177-3AD203B41FA5}">
                      <a16:colId xmlns:a16="http://schemas.microsoft.com/office/drawing/2014/main" val="2018404577"/>
                    </a:ext>
                  </a:extLst>
                </a:gridCol>
                <a:gridCol w="109774">
                  <a:extLst>
                    <a:ext uri="{9D8B030D-6E8A-4147-A177-3AD203B41FA5}">
                      <a16:colId xmlns:a16="http://schemas.microsoft.com/office/drawing/2014/main" val="4135267975"/>
                    </a:ext>
                  </a:extLst>
                </a:gridCol>
                <a:gridCol w="109774">
                  <a:extLst>
                    <a:ext uri="{9D8B030D-6E8A-4147-A177-3AD203B41FA5}">
                      <a16:colId xmlns:a16="http://schemas.microsoft.com/office/drawing/2014/main" val="2697916364"/>
                    </a:ext>
                  </a:extLst>
                </a:gridCol>
                <a:gridCol w="109774">
                  <a:extLst>
                    <a:ext uri="{9D8B030D-6E8A-4147-A177-3AD203B41FA5}">
                      <a16:colId xmlns:a16="http://schemas.microsoft.com/office/drawing/2014/main" val="3865256107"/>
                    </a:ext>
                  </a:extLst>
                </a:gridCol>
                <a:gridCol w="109774">
                  <a:extLst>
                    <a:ext uri="{9D8B030D-6E8A-4147-A177-3AD203B41FA5}">
                      <a16:colId xmlns:a16="http://schemas.microsoft.com/office/drawing/2014/main" val="1380336154"/>
                    </a:ext>
                  </a:extLst>
                </a:gridCol>
                <a:gridCol w="109774">
                  <a:extLst>
                    <a:ext uri="{9D8B030D-6E8A-4147-A177-3AD203B41FA5}">
                      <a16:colId xmlns:a16="http://schemas.microsoft.com/office/drawing/2014/main" val="2227027737"/>
                    </a:ext>
                  </a:extLst>
                </a:gridCol>
                <a:gridCol w="109774">
                  <a:extLst>
                    <a:ext uri="{9D8B030D-6E8A-4147-A177-3AD203B41FA5}">
                      <a16:colId xmlns:a16="http://schemas.microsoft.com/office/drawing/2014/main" val="3228226128"/>
                    </a:ext>
                  </a:extLst>
                </a:gridCol>
                <a:gridCol w="109774">
                  <a:extLst>
                    <a:ext uri="{9D8B030D-6E8A-4147-A177-3AD203B41FA5}">
                      <a16:colId xmlns:a16="http://schemas.microsoft.com/office/drawing/2014/main" val="1866316639"/>
                    </a:ext>
                  </a:extLst>
                </a:gridCol>
                <a:gridCol w="109774">
                  <a:extLst>
                    <a:ext uri="{9D8B030D-6E8A-4147-A177-3AD203B41FA5}">
                      <a16:colId xmlns:a16="http://schemas.microsoft.com/office/drawing/2014/main" val="2050221781"/>
                    </a:ext>
                  </a:extLst>
                </a:gridCol>
                <a:gridCol w="109774">
                  <a:extLst>
                    <a:ext uri="{9D8B030D-6E8A-4147-A177-3AD203B41FA5}">
                      <a16:colId xmlns:a16="http://schemas.microsoft.com/office/drawing/2014/main" val="3314283860"/>
                    </a:ext>
                  </a:extLst>
                </a:gridCol>
                <a:gridCol w="109774">
                  <a:extLst>
                    <a:ext uri="{9D8B030D-6E8A-4147-A177-3AD203B41FA5}">
                      <a16:colId xmlns:a16="http://schemas.microsoft.com/office/drawing/2014/main" val="3135813189"/>
                    </a:ext>
                  </a:extLst>
                </a:gridCol>
                <a:gridCol w="109774">
                  <a:extLst>
                    <a:ext uri="{9D8B030D-6E8A-4147-A177-3AD203B41FA5}">
                      <a16:colId xmlns:a16="http://schemas.microsoft.com/office/drawing/2014/main" val="2050977957"/>
                    </a:ext>
                  </a:extLst>
                </a:gridCol>
                <a:gridCol w="109774">
                  <a:extLst>
                    <a:ext uri="{9D8B030D-6E8A-4147-A177-3AD203B41FA5}">
                      <a16:colId xmlns:a16="http://schemas.microsoft.com/office/drawing/2014/main" val="2262345579"/>
                    </a:ext>
                  </a:extLst>
                </a:gridCol>
                <a:gridCol w="109774">
                  <a:extLst>
                    <a:ext uri="{9D8B030D-6E8A-4147-A177-3AD203B41FA5}">
                      <a16:colId xmlns:a16="http://schemas.microsoft.com/office/drawing/2014/main" val="1902591283"/>
                    </a:ext>
                  </a:extLst>
                </a:gridCol>
                <a:gridCol w="109774">
                  <a:extLst>
                    <a:ext uri="{9D8B030D-6E8A-4147-A177-3AD203B41FA5}">
                      <a16:colId xmlns:a16="http://schemas.microsoft.com/office/drawing/2014/main" val="4275072388"/>
                    </a:ext>
                  </a:extLst>
                </a:gridCol>
                <a:gridCol w="109774">
                  <a:extLst>
                    <a:ext uri="{9D8B030D-6E8A-4147-A177-3AD203B41FA5}">
                      <a16:colId xmlns:a16="http://schemas.microsoft.com/office/drawing/2014/main" val="3405328815"/>
                    </a:ext>
                  </a:extLst>
                </a:gridCol>
                <a:gridCol w="109774">
                  <a:extLst>
                    <a:ext uri="{9D8B030D-6E8A-4147-A177-3AD203B41FA5}">
                      <a16:colId xmlns:a16="http://schemas.microsoft.com/office/drawing/2014/main" val="3132871919"/>
                    </a:ext>
                  </a:extLst>
                </a:gridCol>
                <a:gridCol w="109774">
                  <a:extLst>
                    <a:ext uri="{9D8B030D-6E8A-4147-A177-3AD203B41FA5}">
                      <a16:colId xmlns:a16="http://schemas.microsoft.com/office/drawing/2014/main" val="1737468586"/>
                    </a:ext>
                  </a:extLst>
                </a:gridCol>
                <a:gridCol w="109774">
                  <a:extLst>
                    <a:ext uri="{9D8B030D-6E8A-4147-A177-3AD203B41FA5}">
                      <a16:colId xmlns:a16="http://schemas.microsoft.com/office/drawing/2014/main" val="3820655720"/>
                    </a:ext>
                  </a:extLst>
                </a:gridCol>
                <a:gridCol w="109774">
                  <a:extLst>
                    <a:ext uri="{9D8B030D-6E8A-4147-A177-3AD203B41FA5}">
                      <a16:colId xmlns:a16="http://schemas.microsoft.com/office/drawing/2014/main" val="1335540830"/>
                    </a:ext>
                  </a:extLst>
                </a:gridCol>
                <a:gridCol w="109774">
                  <a:extLst>
                    <a:ext uri="{9D8B030D-6E8A-4147-A177-3AD203B41FA5}">
                      <a16:colId xmlns:a16="http://schemas.microsoft.com/office/drawing/2014/main" val="3843045956"/>
                    </a:ext>
                  </a:extLst>
                </a:gridCol>
                <a:gridCol w="109774">
                  <a:extLst>
                    <a:ext uri="{9D8B030D-6E8A-4147-A177-3AD203B41FA5}">
                      <a16:colId xmlns:a16="http://schemas.microsoft.com/office/drawing/2014/main" val="3276928732"/>
                    </a:ext>
                  </a:extLst>
                </a:gridCol>
                <a:gridCol w="109774">
                  <a:extLst>
                    <a:ext uri="{9D8B030D-6E8A-4147-A177-3AD203B41FA5}">
                      <a16:colId xmlns:a16="http://schemas.microsoft.com/office/drawing/2014/main" val="3181275533"/>
                    </a:ext>
                  </a:extLst>
                </a:gridCol>
                <a:gridCol w="109774">
                  <a:extLst>
                    <a:ext uri="{9D8B030D-6E8A-4147-A177-3AD203B41FA5}">
                      <a16:colId xmlns:a16="http://schemas.microsoft.com/office/drawing/2014/main" val="2029972915"/>
                    </a:ext>
                  </a:extLst>
                </a:gridCol>
                <a:gridCol w="109774">
                  <a:extLst>
                    <a:ext uri="{9D8B030D-6E8A-4147-A177-3AD203B41FA5}">
                      <a16:colId xmlns:a16="http://schemas.microsoft.com/office/drawing/2014/main" val="2750714383"/>
                    </a:ext>
                  </a:extLst>
                </a:gridCol>
                <a:gridCol w="109774">
                  <a:extLst>
                    <a:ext uri="{9D8B030D-6E8A-4147-A177-3AD203B41FA5}">
                      <a16:colId xmlns:a16="http://schemas.microsoft.com/office/drawing/2014/main" val="951052086"/>
                    </a:ext>
                  </a:extLst>
                </a:gridCol>
                <a:gridCol w="109774">
                  <a:extLst>
                    <a:ext uri="{9D8B030D-6E8A-4147-A177-3AD203B41FA5}">
                      <a16:colId xmlns:a16="http://schemas.microsoft.com/office/drawing/2014/main" val="1033861174"/>
                    </a:ext>
                  </a:extLst>
                </a:gridCol>
                <a:gridCol w="109774">
                  <a:extLst>
                    <a:ext uri="{9D8B030D-6E8A-4147-A177-3AD203B41FA5}">
                      <a16:colId xmlns:a16="http://schemas.microsoft.com/office/drawing/2014/main" val="1717506911"/>
                    </a:ext>
                  </a:extLst>
                </a:gridCol>
                <a:gridCol w="109774">
                  <a:extLst>
                    <a:ext uri="{9D8B030D-6E8A-4147-A177-3AD203B41FA5}">
                      <a16:colId xmlns:a16="http://schemas.microsoft.com/office/drawing/2014/main" val="3935125922"/>
                    </a:ext>
                  </a:extLst>
                </a:gridCol>
                <a:gridCol w="109774">
                  <a:extLst>
                    <a:ext uri="{9D8B030D-6E8A-4147-A177-3AD203B41FA5}">
                      <a16:colId xmlns:a16="http://schemas.microsoft.com/office/drawing/2014/main" val="2151538805"/>
                    </a:ext>
                  </a:extLst>
                </a:gridCol>
                <a:gridCol w="109774">
                  <a:extLst>
                    <a:ext uri="{9D8B030D-6E8A-4147-A177-3AD203B41FA5}">
                      <a16:colId xmlns:a16="http://schemas.microsoft.com/office/drawing/2014/main" val="896379469"/>
                    </a:ext>
                  </a:extLst>
                </a:gridCol>
                <a:gridCol w="109774">
                  <a:extLst>
                    <a:ext uri="{9D8B030D-6E8A-4147-A177-3AD203B41FA5}">
                      <a16:colId xmlns:a16="http://schemas.microsoft.com/office/drawing/2014/main" val="1071633612"/>
                    </a:ext>
                  </a:extLst>
                </a:gridCol>
                <a:gridCol w="109774">
                  <a:extLst>
                    <a:ext uri="{9D8B030D-6E8A-4147-A177-3AD203B41FA5}">
                      <a16:colId xmlns:a16="http://schemas.microsoft.com/office/drawing/2014/main" val="2579329006"/>
                    </a:ext>
                  </a:extLst>
                </a:gridCol>
                <a:gridCol w="109774">
                  <a:extLst>
                    <a:ext uri="{9D8B030D-6E8A-4147-A177-3AD203B41FA5}">
                      <a16:colId xmlns:a16="http://schemas.microsoft.com/office/drawing/2014/main" val="3838859001"/>
                    </a:ext>
                  </a:extLst>
                </a:gridCol>
                <a:gridCol w="109774">
                  <a:extLst>
                    <a:ext uri="{9D8B030D-6E8A-4147-A177-3AD203B41FA5}">
                      <a16:colId xmlns:a16="http://schemas.microsoft.com/office/drawing/2014/main" val="454503131"/>
                    </a:ext>
                  </a:extLst>
                </a:gridCol>
                <a:gridCol w="109774">
                  <a:extLst>
                    <a:ext uri="{9D8B030D-6E8A-4147-A177-3AD203B41FA5}">
                      <a16:colId xmlns:a16="http://schemas.microsoft.com/office/drawing/2014/main" val="462555614"/>
                    </a:ext>
                  </a:extLst>
                </a:gridCol>
                <a:gridCol w="109774">
                  <a:extLst>
                    <a:ext uri="{9D8B030D-6E8A-4147-A177-3AD203B41FA5}">
                      <a16:colId xmlns:a16="http://schemas.microsoft.com/office/drawing/2014/main" val="633781747"/>
                    </a:ext>
                  </a:extLst>
                </a:gridCol>
                <a:gridCol w="109774">
                  <a:extLst>
                    <a:ext uri="{9D8B030D-6E8A-4147-A177-3AD203B41FA5}">
                      <a16:colId xmlns:a16="http://schemas.microsoft.com/office/drawing/2014/main" val="3769163449"/>
                    </a:ext>
                  </a:extLst>
                </a:gridCol>
                <a:gridCol w="109774">
                  <a:extLst>
                    <a:ext uri="{9D8B030D-6E8A-4147-A177-3AD203B41FA5}">
                      <a16:colId xmlns:a16="http://schemas.microsoft.com/office/drawing/2014/main" val="2046186133"/>
                    </a:ext>
                  </a:extLst>
                </a:gridCol>
                <a:gridCol w="109774">
                  <a:extLst>
                    <a:ext uri="{9D8B030D-6E8A-4147-A177-3AD203B41FA5}">
                      <a16:colId xmlns:a16="http://schemas.microsoft.com/office/drawing/2014/main" val="3020569291"/>
                    </a:ext>
                  </a:extLst>
                </a:gridCol>
                <a:gridCol w="109774">
                  <a:extLst>
                    <a:ext uri="{9D8B030D-6E8A-4147-A177-3AD203B41FA5}">
                      <a16:colId xmlns:a16="http://schemas.microsoft.com/office/drawing/2014/main" val="1473301202"/>
                    </a:ext>
                  </a:extLst>
                </a:gridCol>
                <a:gridCol w="109774">
                  <a:extLst>
                    <a:ext uri="{9D8B030D-6E8A-4147-A177-3AD203B41FA5}">
                      <a16:colId xmlns:a16="http://schemas.microsoft.com/office/drawing/2014/main" val="3416351596"/>
                    </a:ext>
                  </a:extLst>
                </a:gridCol>
                <a:gridCol w="109774">
                  <a:extLst>
                    <a:ext uri="{9D8B030D-6E8A-4147-A177-3AD203B41FA5}">
                      <a16:colId xmlns:a16="http://schemas.microsoft.com/office/drawing/2014/main" val="331111272"/>
                    </a:ext>
                  </a:extLst>
                </a:gridCol>
                <a:gridCol w="109774">
                  <a:extLst>
                    <a:ext uri="{9D8B030D-6E8A-4147-A177-3AD203B41FA5}">
                      <a16:colId xmlns:a16="http://schemas.microsoft.com/office/drawing/2014/main" val="2753587964"/>
                    </a:ext>
                  </a:extLst>
                </a:gridCol>
                <a:gridCol w="109774">
                  <a:extLst>
                    <a:ext uri="{9D8B030D-6E8A-4147-A177-3AD203B41FA5}">
                      <a16:colId xmlns:a16="http://schemas.microsoft.com/office/drawing/2014/main" val="2048632157"/>
                    </a:ext>
                  </a:extLst>
                </a:gridCol>
                <a:gridCol w="109774">
                  <a:extLst>
                    <a:ext uri="{9D8B030D-6E8A-4147-A177-3AD203B41FA5}">
                      <a16:colId xmlns:a16="http://schemas.microsoft.com/office/drawing/2014/main" val="2356003825"/>
                    </a:ext>
                  </a:extLst>
                </a:gridCol>
                <a:gridCol w="109774">
                  <a:extLst>
                    <a:ext uri="{9D8B030D-6E8A-4147-A177-3AD203B41FA5}">
                      <a16:colId xmlns:a16="http://schemas.microsoft.com/office/drawing/2014/main" val="1842255834"/>
                    </a:ext>
                  </a:extLst>
                </a:gridCol>
                <a:gridCol w="109774">
                  <a:extLst>
                    <a:ext uri="{9D8B030D-6E8A-4147-A177-3AD203B41FA5}">
                      <a16:colId xmlns:a16="http://schemas.microsoft.com/office/drawing/2014/main" val="1665090247"/>
                    </a:ext>
                  </a:extLst>
                </a:gridCol>
                <a:gridCol w="109774">
                  <a:extLst>
                    <a:ext uri="{9D8B030D-6E8A-4147-A177-3AD203B41FA5}">
                      <a16:colId xmlns:a16="http://schemas.microsoft.com/office/drawing/2014/main" val="1380462728"/>
                    </a:ext>
                  </a:extLst>
                </a:gridCol>
                <a:gridCol w="109774">
                  <a:extLst>
                    <a:ext uri="{9D8B030D-6E8A-4147-A177-3AD203B41FA5}">
                      <a16:colId xmlns:a16="http://schemas.microsoft.com/office/drawing/2014/main" val="1818419402"/>
                    </a:ext>
                  </a:extLst>
                </a:gridCol>
                <a:gridCol w="109774">
                  <a:extLst>
                    <a:ext uri="{9D8B030D-6E8A-4147-A177-3AD203B41FA5}">
                      <a16:colId xmlns:a16="http://schemas.microsoft.com/office/drawing/2014/main" val="3585874097"/>
                    </a:ext>
                  </a:extLst>
                </a:gridCol>
                <a:gridCol w="109774">
                  <a:extLst>
                    <a:ext uri="{9D8B030D-6E8A-4147-A177-3AD203B41FA5}">
                      <a16:colId xmlns:a16="http://schemas.microsoft.com/office/drawing/2014/main" val="1939013694"/>
                    </a:ext>
                  </a:extLst>
                </a:gridCol>
                <a:gridCol w="109774">
                  <a:extLst>
                    <a:ext uri="{9D8B030D-6E8A-4147-A177-3AD203B41FA5}">
                      <a16:colId xmlns:a16="http://schemas.microsoft.com/office/drawing/2014/main" val="683314866"/>
                    </a:ext>
                  </a:extLst>
                </a:gridCol>
                <a:gridCol w="109774">
                  <a:extLst>
                    <a:ext uri="{9D8B030D-6E8A-4147-A177-3AD203B41FA5}">
                      <a16:colId xmlns:a16="http://schemas.microsoft.com/office/drawing/2014/main" val="3602346694"/>
                    </a:ext>
                  </a:extLst>
                </a:gridCol>
                <a:gridCol w="109774">
                  <a:extLst>
                    <a:ext uri="{9D8B030D-6E8A-4147-A177-3AD203B41FA5}">
                      <a16:colId xmlns:a16="http://schemas.microsoft.com/office/drawing/2014/main" val="1287480177"/>
                    </a:ext>
                  </a:extLst>
                </a:gridCol>
                <a:gridCol w="109774">
                  <a:extLst>
                    <a:ext uri="{9D8B030D-6E8A-4147-A177-3AD203B41FA5}">
                      <a16:colId xmlns:a16="http://schemas.microsoft.com/office/drawing/2014/main" val="1392019543"/>
                    </a:ext>
                  </a:extLst>
                </a:gridCol>
                <a:gridCol w="109774">
                  <a:extLst>
                    <a:ext uri="{9D8B030D-6E8A-4147-A177-3AD203B41FA5}">
                      <a16:colId xmlns:a16="http://schemas.microsoft.com/office/drawing/2014/main" val="2796716171"/>
                    </a:ext>
                  </a:extLst>
                </a:gridCol>
                <a:gridCol w="109774">
                  <a:extLst>
                    <a:ext uri="{9D8B030D-6E8A-4147-A177-3AD203B41FA5}">
                      <a16:colId xmlns:a16="http://schemas.microsoft.com/office/drawing/2014/main" val="1597789153"/>
                    </a:ext>
                  </a:extLst>
                </a:gridCol>
                <a:gridCol w="109774">
                  <a:extLst>
                    <a:ext uri="{9D8B030D-6E8A-4147-A177-3AD203B41FA5}">
                      <a16:colId xmlns:a16="http://schemas.microsoft.com/office/drawing/2014/main" val="276669931"/>
                    </a:ext>
                  </a:extLst>
                </a:gridCol>
                <a:gridCol w="109774">
                  <a:extLst>
                    <a:ext uri="{9D8B030D-6E8A-4147-A177-3AD203B41FA5}">
                      <a16:colId xmlns:a16="http://schemas.microsoft.com/office/drawing/2014/main" val="1429389890"/>
                    </a:ext>
                  </a:extLst>
                </a:gridCol>
                <a:gridCol w="109774">
                  <a:extLst>
                    <a:ext uri="{9D8B030D-6E8A-4147-A177-3AD203B41FA5}">
                      <a16:colId xmlns:a16="http://schemas.microsoft.com/office/drawing/2014/main" val="2663130300"/>
                    </a:ext>
                  </a:extLst>
                </a:gridCol>
                <a:gridCol w="109774">
                  <a:extLst>
                    <a:ext uri="{9D8B030D-6E8A-4147-A177-3AD203B41FA5}">
                      <a16:colId xmlns:a16="http://schemas.microsoft.com/office/drawing/2014/main" val="3226033712"/>
                    </a:ext>
                  </a:extLst>
                </a:gridCol>
                <a:gridCol w="109774">
                  <a:extLst>
                    <a:ext uri="{9D8B030D-6E8A-4147-A177-3AD203B41FA5}">
                      <a16:colId xmlns:a16="http://schemas.microsoft.com/office/drawing/2014/main" val="456760641"/>
                    </a:ext>
                  </a:extLst>
                </a:gridCol>
                <a:gridCol w="109774">
                  <a:extLst>
                    <a:ext uri="{9D8B030D-6E8A-4147-A177-3AD203B41FA5}">
                      <a16:colId xmlns:a16="http://schemas.microsoft.com/office/drawing/2014/main" val="1081452391"/>
                    </a:ext>
                  </a:extLst>
                </a:gridCol>
                <a:gridCol w="109774">
                  <a:extLst>
                    <a:ext uri="{9D8B030D-6E8A-4147-A177-3AD203B41FA5}">
                      <a16:colId xmlns:a16="http://schemas.microsoft.com/office/drawing/2014/main" val="2546864586"/>
                    </a:ext>
                  </a:extLst>
                </a:gridCol>
                <a:gridCol w="109774">
                  <a:extLst>
                    <a:ext uri="{9D8B030D-6E8A-4147-A177-3AD203B41FA5}">
                      <a16:colId xmlns:a16="http://schemas.microsoft.com/office/drawing/2014/main" val="4251389552"/>
                    </a:ext>
                  </a:extLst>
                </a:gridCol>
                <a:gridCol w="109774">
                  <a:extLst>
                    <a:ext uri="{9D8B030D-6E8A-4147-A177-3AD203B41FA5}">
                      <a16:colId xmlns:a16="http://schemas.microsoft.com/office/drawing/2014/main" val="1901080297"/>
                    </a:ext>
                  </a:extLst>
                </a:gridCol>
                <a:gridCol w="109774">
                  <a:extLst>
                    <a:ext uri="{9D8B030D-6E8A-4147-A177-3AD203B41FA5}">
                      <a16:colId xmlns:a16="http://schemas.microsoft.com/office/drawing/2014/main" val="304765053"/>
                    </a:ext>
                  </a:extLst>
                </a:gridCol>
                <a:gridCol w="109774">
                  <a:extLst>
                    <a:ext uri="{9D8B030D-6E8A-4147-A177-3AD203B41FA5}">
                      <a16:colId xmlns:a16="http://schemas.microsoft.com/office/drawing/2014/main" val="1575567542"/>
                    </a:ext>
                  </a:extLst>
                </a:gridCol>
                <a:gridCol w="109774">
                  <a:extLst>
                    <a:ext uri="{9D8B030D-6E8A-4147-A177-3AD203B41FA5}">
                      <a16:colId xmlns:a16="http://schemas.microsoft.com/office/drawing/2014/main" val="168243090"/>
                    </a:ext>
                  </a:extLst>
                </a:gridCol>
              </a:tblGrid>
              <a:tr h="157153">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14">
                  <a:txBody>
                    <a:bodyPr/>
                    <a:lstStyle/>
                    <a:p>
                      <a:pPr algn="ctr" fontAlgn="ctr"/>
                      <a:r>
                        <a:rPr lang="en-GB" sz="700" b="0" i="0" u="none" strike="noStrike">
                          <a:solidFill>
                            <a:srgbClr val="000000"/>
                          </a:solidFill>
                          <a:effectLst/>
                          <a:latin typeface="Aptos Narrow" panose="020B0004020202020204" pitchFamily="34" charset="0"/>
                        </a:rPr>
                        <a:t>2024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fontAlgn="ctr"/>
                      <a:r>
                        <a:rPr lang="en-GB" sz="700" b="0" i="0" u="none" strike="noStrike">
                          <a:solidFill>
                            <a:srgbClr val="000000"/>
                          </a:solidFill>
                          <a:effectLst/>
                          <a:latin typeface="Aptos Narrow" panose="020B0004020202020204" pitchFamily="34" charset="0"/>
                        </a:rPr>
                        <a:t>2025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fontAlgn="ctr"/>
                      <a:r>
                        <a:rPr lang="en-GB" sz="700" b="0" i="0" u="none" strike="noStrike">
                          <a:solidFill>
                            <a:srgbClr val="000000"/>
                          </a:solidFill>
                          <a:effectLst/>
                          <a:latin typeface="Aptos Narrow" panose="020B0004020202020204" pitchFamily="34" charset="0"/>
                        </a:rPr>
                        <a:t>2026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fontAlgn="ctr"/>
                      <a:r>
                        <a:rPr lang="en-GB" sz="700" b="0" i="0" u="none" strike="noStrike">
                          <a:solidFill>
                            <a:srgbClr val="000000"/>
                          </a:solidFill>
                          <a:effectLst/>
                          <a:latin typeface="Aptos Narrow" panose="020B0004020202020204" pitchFamily="34" charset="0"/>
                        </a:rPr>
                        <a:t>2027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05767916"/>
                  </a:ext>
                </a:extLst>
              </a:tr>
              <a:tr h="157153">
                <a:tc>
                  <a:txBody>
                    <a:bodyPr/>
                    <a:lstStyle/>
                    <a:p>
                      <a:pPr algn="l" fontAlgn="ctr"/>
                      <a:r>
                        <a:rPr lang="en-GB" sz="900" b="0" i="0" u="none" strike="noStrike">
                          <a:solidFill>
                            <a:srgbClr val="000000"/>
                          </a:solidFill>
                          <a:effectLst/>
                          <a:latin typeface="Aptos Narrow" panose="020B0004020202020204" pitchFamily="34" charset="0"/>
                        </a:rPr>
                        <a:t>Activity</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0" i="0" u="none" strike="noStrike">
                          <a:solidFill>
                            <a:srgbClr val="000000"/>
                          </a:solidFill>
                          <a:effectLst/>
                          <a:latin typeface="Aptos Narrow" panose="020B0004020202020204" pitchFamily="34" charset="0"/>
                        </a:rPr>
                        <a:t>Jun</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Jul</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Aug</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Sep</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Oct</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Nov</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Dec</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Jan</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Feb</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Apr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May</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Jun</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Jul</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Aug</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Sep</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Oct</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Nov</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Dec</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Jan</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Feb</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Apr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May</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Jun</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Jul</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Aug</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Sep</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Oct</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Nov</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Dec</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Jan</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Feb</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Apr</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May</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Jun</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Jul</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Aug</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Sep</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Oct</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Nov</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Aptos Narrow" panose="020B0004020202020204" pitchFamily="34" charset="0"/>
                        </a:rPr>
                        <a:t>Dec</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1097414363"/>
                  </a:ext>
                </a:extLst>
              </a:tr>
              <a:tr h="157153">
                <a:tc>
                  <a:txBody>
                    <a:bodyPr/>
                    <a:lstStyle/>
                    <a:p>
                      <a:pPr algn="l" fontAlgn="ctr"/>
                      <a:r>
                        <a:rPr lang="en-GB" sz="900" b="0" i="0" u="none" strike="noStrike">
                          <a:solidFill>
                            <a:srgbClr val="000000"/>
                          </a:solidFill>
                          <a:effectLst/>
                          <a:latin typeface="Aptos Narrow" panose="020B0004020202020204" pitchFamily="34" charset="0"/>
                        </a:rPr>
                        <a:t>Gathering information</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588822"/>
                  </a:ext>
                </a:extLst>
              </a:tr>
              <a:tr h="157153">
                <a:tc>
                  <a:txBody>
                    <a:bodyPr/>
                    <a:lstStyle/>
                    <a:p>
                      <a:pPr algn="l" fontAlgn="ctr"/>
                      <a:r>
                        <a:rPr lang="en-GB" sz="900" b="0" i="0" u="none" strike="noStrike">
                          <a:solidFill>
                            <a:srgbClr val="000000"/>
                          </a:solidFill>
                          <a:effectLst/>
                          <a:latin typeface="Aptos Narrow" panose="020B0004020202020204" pitchFamily="34" charset="0"/>
                        </a:rPr>
                        <a:t>Set-up of functional specifications</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5090"/>
                  </a:ext>
                </a:extLst>
              </a:tr>
              <a:tr h="157153">
                <a:tc>
                  <a:txBody>
                    <a:bodyPr/>
                    <a:lstStyle/>
                    <a:p>
                      <a:pPr algn="l" fontAlgn="ctr"/>
                      <a:r>
                        <a:rPr lang="en-GB" sz="900" b="0" i="0" u="none" strike="noStrike">
                          <a:solidFill>
                            <a:srgbClr val="000000"/>
                          </a:solidFill>
                          <a:effectLst/>
                          <a:latin typeface="Aptos Narrow" panose="020B0004020202020204" pitchFamily="34" charset="0"/>
                        </a:rPr>
                        <a:t>Functional specifications ready</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4894528"/>
                  </a:ext>
                </a:extLst>
              </a:tr>
              <a:tr h="157153">
                <a:tc>
                  <a:txBody>
                    <a:bodyPr/>
                    <a:lstStyle/>
                    <a:p>
                      <a:pPr algn="l" fontAlgn="ctr"/>
                      <a:r>
                        <a:rPr lang="en-GB" sz="900" b="0" i="0" u="none" strike="noStrike">
                          <a:solidFill>
                            <a:srgbClr val="000000"/>
                          </a:solidFill>
                          <a:effectLst/>
                          <a:latin typeface="Aptos Narrow" panose="020B0004020202020204" pitchFamily="34" charset="0"/>
                        </a:rPr>
                        <a:t>Design phase</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3397740"/>
                  </a:ext>
                </a:extLst>
              </a:tr>
              <a:tr h="157153">
                <a:tc>
                  <a:txBody>
                    <a:bodyPr/>
                    <a:lstStyle/>
                    <a:p>
                      <a:pPr algn="l" fontAlgn="ctr"/>
                      <a:r>
                        <a:rPr lang="en-GB" sz="900" b="0" i="0" u="none" strike="noStrike">
                          <a:solidFill>
                            <a:srgbClr val="000000"/>
                          </a:solidFill>
                          <a:effectLst/>
                          <a:latin typeface="Aptos Narrow" panose="020B0004020202020204" pitchFamily="34" charset="0"/>
                        </a:rPr>
                        <a:t>Design reports approved</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1340235"/>
                  </a:ext>
                </a:extLst>
              </a:tr>
              <a:tr h="157153">
                <a:tc>
                  <a:txBody>
                    <a:bodyPr/>
                    <a:lstStyle/>
                    <a:p>
                      <a:pPr algn="l" fontAlgn="ctr"/>
                      <a:r>
                        <a:rPr lang="en-GB" sz="900" b="0" i="0" u="none" strike="noStrike">
                          <a:solidFill>
                            <a:srgbClr val="000000"/>
                          </a:solidFill>
                          <a:effectLst/>
                          <a:latin typeface="Aptos Narrow" panose="020B0004020202020204" pitchFamily="34" charset="0"/>
                        </a:rPr>
                        <a:t>Mechanical design + specifications</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2968050"/>
                  </a:ext>
                </a:extLst>
              </a:tr>
              <a:tr h="157153">
                <a:tc>
                  <a:txBody>
                    <a:bodyPr/>
                    <a:lstStyle/>
                    <a:p>
                      <a:pPr algn="l" fontAlgn="ctr"/>
                      <a:r>
                        <a:rPr lang="en-GB" sz="900" b="0" i="0" u="none" strike="noStrike">
                          <a:solidFill>
                            <a:srgbClr val="000000"/>
                          </a:solidFill>
                          <a:effectLst/>
                          <a:latin typeface="Aptos Narrow" panose="020B0004020202020204" pitchFamily="34" charset="0"/>
                        </a:rPr>
                        <a:t>NA-CONS / HI-ECN3 steering committee</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6931144"/>
                  </a:ext>
                </a:extLst>
              </a:tr>
              <a:tr h="157153">
                <a:tc>
                  <a:txBody>
                    <a:bodyPr/>
                    <a:lstStyle/>
                    <a:p>
                      <a:pPr algn="l" fontAlgn="ctr"/>
                      <a:r>
                        <a:rPr lang="en-GB" sz="900" b="0" i="0" u="none" strike="noStrike">
                          <a:solidFill>
                            <a:srgbClr val="000000"/>
                          </a:solidFill>
                          <a:effectLst/>
                          <a:latin typeface="Aptos Narrow" panose="020B0004020202020204" pitchFamily="34" charset="0"/>
                        </a:rPr>
                        <a:t>CSR 2025</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5578844"/>
                  </a:ext>
                </a:extLst>
              </a:tr>
              <a:tr h="157153">
                <a:tc>
                  <a:txBody>
                    <a:bodyPr/>
                    <a:lstStyle/>
                    <a:p>
                      <a:pPr algn="l" fontAlgn="ctr"/>
                      <a:r>
                        <a:rPr lang="en-GB" sz="900" b="0" i="0" u="none" strike="noStrike">
                          <a:solidFill>
                            <a:srgbClr val="000000"/>
                          </a:solidFill>
                          <a:effectLst/>
                          <a:latin typeface="Aptos Narrow" panose="020B0004020202020204" pitchFamily="34" charset="0"/>
                        </a:rPr>
                        <a:t>Request submission to MTP 2025</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9283997"/>
                  </a:ext>
                </a:extLst>
              </a:tr>
              <a:tr h="157153">
                <a:tc>
                  <a:txBody>
                    <a:bodyPr/>
                    <a:lstStyle/>
                    <a:p>
                      <a:pPr algn="l" fontAlgn="ctr"/>
                      <a:r>
                        <a:rPr lang="en-GB" sz="900" b="0" i="0" u="none" strike="noStrike">
                          <a:solidFill>
                            <a:srgbClr val="000000"/>
                          </a:solidFill>
                          <a:effectLst/>
                          <a:latin typeface="Aptos Narrow" panose="020B0004020202020204" pitchFamily="34" charset="0"/>
                        </a:rPr>
                        <a:t>Specification committee</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10649045"/>
                  </a:ext>
                </a:extLst>
              </a:tr>
              <a:tr h="157153">
                <a:tc>
                  <a:txBody>
                    <a:bodyPr/>
                    <a:lstStyle/>
                    <a:p>
                      <a:pPr algn="l" fontAlgn="ctr"/>
                      <a:r>
                        <a:rPr lang="en-GB" sz="900" b="0" i="0" u="none" strike="noStrike">
                          <a:solidFill>
                            <a:srgbClr val="000000"/>
                          </a:solidFill>
                          <a:effectLst/>
                          <a:latin typeface="Aptos Narrow" panose="020B0004020202020204" pitchFamily="34" charset="0"/>
                        </a:rPr>
                        <a:t>IT dispatch</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92123956"/>
                  </a:ext>
                </a:extLst>
              </a:tr>
              <a:tr h="157153">
                <a:tc>
                  <a:txBody>
                    <a:bodyPr/>
                    <a:lstStyle/>
                    <a:p>
                      <a:pPr algn="l" fontAlgn="ctr"/>
                      <a:r>
                        <a:rPr lang="en-GB" sz="900" b="0" i="0" u="none" strike="noStrike">
                          <a:solidFill>
                            <a:srgbClr val="000000"/>
                          </a:solidFill>
                          <a:effectLst/>
                          <a:latin typeface="Aptos Narrow" panose="020B0004020202020204" pitchFamily="34" charset="0"/>
                        </a:rPr>
                        <a:t>Bidding period and validation</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4248518"/>
                  </a:ext>
                </a:extLst>
              </a:tr>
              <a:tr h="157153">
                <a:tc>
                  <a:txBody>
                    <a:bodyPr/>
                    <a:lstStyle/>
                    <a:p>
                      <a:pPr algn="l" fontAlgn="ctr"/>
                      <a:r>
                        <a:rPr lang="en-GB" sz="900" b="0" i="0" u="none" strike="noStrike">
                          <a:solidFill>
                            <a:srgbClr val="000000"/>
                          </a:solidFill>
                          <a:effectLst/>
                          <a:latin typeface="Aptos Narrow" panose="020B0004020202020204" pitchFamily="34" charset="0"/>
                        </a:rPr>
                        <a:t>Adjudication propsoal</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9377072"/>
                  </a:ext>
                </a:extLst>
              </a:tr>
              <a:tr h="157153">
                <a:tc>
                  <a:txBody>
                    <a:bodyPr/>
                    <a:lstStyle/>
                    <a:p>
                      <a:pPr algn="l" fontAlgn="ctr"/>
                      <a:r>
                        <a:rPr lang="en-GB" sz="900" b="0" i="0" u="none" strike="noStrike">
                          <a:solidFill>
                            <a:srgbClr val="000000"/>
                          </a:solidFill>
                          <a:effectLst/>
                          <a:latin typeface="Aptos Narrow" panose="020B0004020202020204" pitchFamily="34" charset="0"/>
                        </a:rPr>
                        <a:t>Finance committee</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5470467"/>
                  </a:ext>
                </a:extLst>
              </a:tr>
              <a:tr h="157153">
                <a:tc>
                  <a:txBody>
                    <a:bodyPr/>
                    <a:lstStyle/>
                    <a:p>
                      <a:pPr algn="l" fontAlgn="ctr"/>
                      <a:r>
                        <a:rPr lang="en-GB" sz="900" b="0" i="0" u="none" strike="noStrike">
                          <a:solidFill>
                            <a:srgbClr val="000000"/>
                          </a:solidFill>
                          <a:effectLst/>
                          <a:latin typeface="Aptos Narrow" panose="020B0004020202020204" pitchFamily="34" charset="0"/>
                        </a:rPr>
                        <a:t>Contract placement</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8925324"/>
                  </a:ext>
                </a:extLst>
              </a:tr>
              <a:tr h="157153">
                <a:tc>
                  <a:txBody>
                    <a:bodyPr/>
                    <a:lstStyle/>
                    <a:p>
                      <a:pPr algn="l" fontAlgn="ctr"/>
                      <a:r>
                        <a:rPr lang="en-GB" sz="900" b="0" i="0" u="none" strike="noStrike">
                          <a:solidFill>
                            <a:srgbClr val="000000"/>
                          </a:solidFill>
                          <a:effectLst/>
                          <a:latin typeface="Aptos Narrow" panose="020B0004020202020204" pitchFamily="34" charset="0"/>
                        </a:rPr>
                        <a:t>Production</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222658059"/>
                  </a:ext>
                </a:extLst>
              </a:tr>
              <a:tr h="157153">
                <a:tc>
                  <a:txBody>
                    <a:bodyPr/>
                    <a:lstStyle/>
                    <a:p>
                      <a:pPr algn="l" fontAlgn="ctr"/>
                      <a:r>
                        <a:rPr lang="en-GB" sz="900" b="0" i="0" u="none" strike="noStrike">
                          <a:solidFill>
                            <a:srgbClr val="000000"/>
                          </a:solidFill>
                          <a:effectLst/>
                          <a:latin typeface="Aptos Narrow" panose="020B0004020202020204" pitchFamily="34" charset="0"/>
                        </a:rPr>
                        <a:t>Delievery of first series magnet</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00B05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3510335"/>
                  </a:ext>
                </a:extLst>
              </a:tr>
              <a:tr h="157153">
                <a:tc>
                  <a:txBody>
                    <a:bodyPr/>
                    <a:lstStyle/>
                    <a:p>
                      <a:pPr algn="l" fontAlgn="ctr"/>
                      <a:r>
                        <a:rPr lang="en-GB" sz="900" b="0" i="0" u="none" strike="noStrike">
                          <a:solidFill>
                            <a:srgbClr val="000000"/>
                          </a:solidFill>
                          <a:effectLst/>
                          <a:latin typeface="Aptos Narrow" panose="020B0004020202020204" pitchFamily="34" charset="0"/>
                        </a:rPr>
                        <a:t>Certification</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5147339"/>
                  </a:ext>
                </a:extLst>
              </a:tr>
              <a:tr h="157153">
                <a:tc>
                  <a:txBody>
                    <a:bodyPr/>
                    <a:lstStyle/>
                    <a:p>
                      <a:pPr algn="l" fontAlgn="ctr"/>
                      <a:r>
                        <a:rPr lang="en-GB" sz="900" b="0" i="0" u="none" strike="noStrike">
                          <a:solidFill>
                            <a:srgbClr val="000000"/>
                          </a:solidFill>
                          <a:effectLst/>
                          <a:latin typeface="Aptos Narrow" panose="020B0004020202020204" pitchFamily="34" charset="0"/>
                        </a:rPr>
                        <a:t>Installation</a:t>
                      </a:r>
                    </a:p>
                  </a:txBody>
                  <a:tcPr marL="52775"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fontAlgn="ctr"/>
                      <a:r>
                        <a:rPr lang="en-GB" sz="700" b="0" i="0" u="none" strike="noStrike" dirty="0">
                          <a:solidFill>
                            <a:srgbClr val="000000"/>
                          </a:solidFill>
                          <a:effectLst/>
                          <a:highlight>
                            <a:srgbClr val="C00000"/>
                          </a:highlight>
                          <a:latin typeface="Aptos Narrow" panose="020B0004020202020204" pitchFamily="34" charset="0"/>
                        </a:rPr>
                        <a:t> </a:t>
                      </a:r>
                    </a:p>
                  </a:txBody>
                  <a:tcPr marL="5864" marR="5864" marT="58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15798293"/>
                  </a:ext>
                </a:extLst>
              </a:tr>
            </a:tbl>
          </a:graphicData>
        </a:graphic>
      </p:graphicFrame>
    </p:spTree>
    <p:extLst>
      <p:ext uri="{BB962C8B-B14F-4D97-AF65-F5344CB8AC3E}">
        <p14:creationId xmlns:p14="http://schemas.microsoft.com/office/powerpoint/2010/main" val="157996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FDF91-9E1D-F9F7-58E9-E4AA11507808}"/>
              </a:ext>
            </a:extLst>
          </p:cNvPr>
          <p:cNvSpPr>
            <a:spLocks noGrp="1"/>
          </p:cNvSpPr>
          <p:nvPr>
            <p:ph type="title"/>
          </p:nvPr>
        </p:nvSpPr>
        <p:spPr/>
        <p:txBody>
          <a:bodyPr/>
          <a:lstStyle/>
          <a:p>
            <a:r>
              <a:rPr lang="en-GB" dirty="0"/>
              <a:t>Introduction</a:t>
            </a:r>
          </a:p>
        </p:txBody>
      </p:sp>
      <p:sp>
        <p:nvSpPr>
          <p:cNvPr id="3" name="Text Placeholder 2">
            <a:extLst>
              <a:ext uri="{FF2B5EF4-FFF2-40B4-BE49-F238E27FC236}">
                <a16:creationId xmlns:a16="http://schemas.microsoft.com/office/drawing/2014/main" id="{4649A4E6-6BE3-CC36-8857-BD4F5EA45C4B}"/>
              </a:ext>
            </a:extLst>
          </p:cNvPr>
          <p:cNvSpPr>
            <a:spLocks noGrp="1"/>
          </p:cNvSpPr>
          <p:nvPr>
            <p:ph type="body" idx="1"/>
          </p:nvPr>
        </p:nvSpPr>
        <p:spPr/>
        <p:txBody>
          <a:bodyPr/>
          <a:lstStyle/>
          <a:p>
            <a:r>
              <a:rPr lang="en-GB" dirty="0"/>
              <a:t>Courtesy of Thomas Zickler and Yacine Kadi</a:t>
            </a:r>
          </a:p>
        </p:txBody>
      </p:sp>
      <p:sp>
        <p:nvSpPr>
          <p:cNvPr id="4" name="Date Placeholder 3">
            <a:extLst>
              <a:ext uri="{FF2B5EF4-FFF2-40B4-BE49-F238E27FC236}">
                <a16:creationId xmlns:a16="http://schemas.microsoft.com/office/drawing/2014/main" id="{712C81B1-83AF-56B5-B949-3846AA1F21BB}"/>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5" name="Slide Number Placeholder 4">
            <a:extLst>
              <a:ext uri="{FF2B5EF4-FFF2-40B4-BE49-F238E27FC236}">
                <a16:creationId xmlns:a16="http://schemas.microsoft.com/office/drawing/2014/main" id="{386006A9-AF7A-53B4-D666-D70DCFD40FC1}"/>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6" name="Footer Placeholder 5">
            <a:extLst>
              <a:ext uri="{FF2B5EF4-FFF2-40B4-BE49-F238E27FC236}">
                <a16:creationId xmlns:a16="http://schemas.microsoft.com/office/drawing/2014/main" id="{8F49B68B-DC97-180D-30F8-C4495F6CCE71}"/>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2385310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505FBD-777B-1B5E-AB60-64FE8D9CFB9E}"/>
              </a:ext>
            </a:extLst>
          </p:cNvPr>
          <p:cNvSpPr>
            <a:spLocks noGrp="1"/>
          </p:cNvSpPr>
          <p:nvPr>
            <p:ph idx="1"/>
          </p:nvPr>
        </p:nvSpPr>
        <p:spPr/>
        <p:txBody>
          <a:bodyPr/>
          <a:lstStyle/>
          <a:p>
            <a:pPr marL="342900" indent="-342900">
              <a:buFont typeface="Arial" panose="020B0604020202020204" pitchFamily="34" charset="0"/>
              <a:buChar char="•"/>
            </a:pPr>
            <a:r>
              <a:rPr lang="en-US" dirty="0"/>
              <a:t>Budget and resources estimated based on East Area magnet procurement</a:t>
            </a:r>
          </a:p>
          <a:p>
            <a:pPr marL="342900" indent="-342900">
              <a:buFont typeface="Arial" panose="020B0604020202020204" pitchFamily="34" charset="0"/>
              <a:buChar char="•"/>
            </a:pPr>
            <a:r>
              <a:rPr lang="en-US" dirty="0"/>
              <a:t>Two designs will have to pass through the Finance Committee</a:t>
            </a:r>
          </a:p>
          <a:p>
            <a:pPr marL="342900" indent="-342900">
              <a:buFont typeface="Arial" panose="020B0604020202020204" pitchFamily="34" charset="0"/>
              <a:buChar char="•"/>
            </a:pPr>
            <a:r>
              <a:rPr lang="en-US" dirty="0"/>
              <a:t>Number of spare magnets chosen according to magnet type installation locations</a:t>
            </a:r>
          </a:p>
          <a:p>
            <a:pPr marL="342900" indent="-342900">
              <a:buFont typeface="Arial" panose="020B0604020202020204" pitchFamily="34" charset="0"/>
              <a:buChar char="•"/>
            </a:pPr>
            <a:r>
              <a:rPr lang="en-US" dirty="0"/>
              <a:t>Waste management not included in estimations (~460 t, (highly) activated)</a:t>
            </a:r>
          </a:p>
          <a:p>
            <a:pPr marL="342900" indent="-342900">
              <a:buFont typeface="Arial" panose="020B0604020202020204" pitchFamily="34" charset="0"/>
              <a:buChar char="•"/>
            </a:pPr>
            <a:r>
              <a:rPr lang="en-US" dirty="0"/>
              <a:t>Plug-in bases to be replaced alongside their magnets</a:t>
            </a:r>
          </a:p>
          <a:p>
            <a:pPr marL="342900" indent="-342900">
              <a:buFont typeface="Arial" panose="020B0604020202020204" pitchFamily="34" charset="0"/>
              <a:buChar char="•"/>
            </a:pPr>
            <a:r>
              <a:rPr lang="en-US" dirty="0"/>
              <a:t>One STAFF engineer required</a:t>
            </a:r>
          </a:p>
          <a:p>
            <a:pPr marL="342900" indent="-342900">
              <a:buFont typeface="Arial" panose="020B0604020202020204" pitchFamily="34" charset="0"/>
              <a:buChar char="•"/>
            </a:pPr>
            <a:r>
              <a:rPr lang="en-US" dirty="0"/>
              <a:t>Priority for magnet production / replacement </a:t>
            </a:r>
          </a:p>
          <a:p>
            <a:pPr marL="666750" lvl="1" indent="-342900">
              <a:buFont typeface="+mj-lt"/>
              <a:buAutoNum type="arabicPeriod"/>
            </a:pPr>
            <a:r>
              <a:rPr lang="en-US" dirty="0"/>
              <a:t>MTN</a:t>
            </a:r>
          </a:p>
          <a:p>
            <a:pPr marL="666750" lvl="1" indent="-342900">
              <a:buFont typeface="+mj-lt"/>
              <a:buAutoNum type="arabicPeriod"/>
            </a:pPr>
            <a:r>
              <a:rPr lang="en-US" dirty="0"/>
              <a:t>MSN</a:t>
            </a:r>
          </a:p>
          <a:p>
            <a:pPr marL="666750" lvl="1" indent="-342900">
              <a:buFont typeface="+mj-lt"/>
              <a:buAutoNum type="arabicPeriod"/>
            </a:pPr>
            <a:r>
              <a:rPr lang="en-US" dirty="0"/>
              <a:t>QSL</a:t>
            </a:r>
          </a:p>
          <a:p>
            <a:pPr marL="342900" indent="-342900">
              <a:buFont typeface="Arial" panose="020B0604020202020204" pitchFamily="34" charset="0"/>
              <a:buChar char="•"/>
            </a:pPr>
            <a:endParaRPr lang="en-US" dirty="0"/>
          </a:p>
          <a:p>
            <a:endParaRPr lang="en-GB" dirty="0"/>
          </a:p>
          <a:p>
            <a:endParaRPr lang="en-GB" dirty="0"/>
          </a:p>
        </p:txBody>
      </p:sp>
      <p:sp>
        <p:nvSpPr>
          <p:cNvPr id="3" name="Title 2">
            <a:extLst>
              <a:ext uri="{FF2B5EF4-FFF2-40B4-BE49-F238E27FC236}">
                <a16:creationId xmlns:a16="http://schemas.microsoft.com/office/drawing/2014/main" id="{661A2A68-2F70-FE02-BFC3-A307422A6DFA}"/>
              </a:ext>
            </a:extLst>
          </p:cNvPr>
          <p:cNvSpPr>
            <a:spLocks noGrp="1"/>
          </p:cNvSpPr>
          <p:nvPr>
            <p:ph type="title"/>
          </p:nvPr>
        </p:nvSpPr>
        <p:spPr/>
        <p:txBody>
          <a:bodyPr/>
          <a:lstStyle/>
          <a:p>
            <a:r>
              <a:rPr lang="en-GB" dirty="0"/>
              <a:t>Budget and resources</a:t>
            </a:r>
          </a:p>
        </p:txBody>
      </p:sp>
      <p:sp>
        <p:nvSpPr>
          <p:cNvPr id="4" name="Date Placeholder 3">
            <a:extLst>
              <a:ext uri="{FF2B5EF4-FFF2-40B4-BE49-F238E27FC236}">
                <a16:creationId xmlns:a16="http://schemas.microsoft.com/office/drawing/2014/main" id="{ED3252BA-2518-826D-95F3-5ED32AE164EA}"/>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A154D9F1-64D5-654B-0636-394CE14427CC}"/>
              </a:ext>
            </a:extLst>
          </p:cNvPr>
          <p:cNvSpPr>
            <a:spLocks noGrp="1"/>
          </p:cNvSpPr>
          <p:nvPr>
            <p:ph type="ftr" sz="quarter" idx="11"/>
          </p:nvPr>
        </p:nvSpPr>
        <p:spPr/>
        <p:txBody>
          <a:bodyPr/>
          <a:lstStyle/>
          <a:p>
            <a:r>
              <a:rPr lang="en-GB" dirty="0"/>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BA821421-7A26-2F6A-ABA5-D5BF6972CD48}"/>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2789126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44442-8DE1-F2AF-F3D3-78B41FFD7B70}"/>
              </a:ext>
            </a:extLst>
          </p:cNvPr>
          <p:cNvSpPr>
            <a:spLocks noGrp="1"/>
          </p:cNvSpPr>
          <p:nvPr>
            <p:ph type="title"/>
          </p:nvPr>
        </p:nvSpPr>
        <p:spPr/>
        <p:txBody>
          <a:bodyPr/>
          <a:lstStyle/>
          <a:p>
            <a:r>
              <a:rPr lang="en-GB" dirty="0"/>
              <a:t>TCC2 refurbishment</a:t>
            </a:r>
          </a:p>
        </p:txBody>
      </p:sp>
      <p:sp>
        <p:nvSpPr>
          <p:cNvPr id="3" name="Text Placeholder 2">
            <a:extLst>
              <a:ext uri="{FF2B5EF4-FFF2-40B4-BE49-F238E27FC236}">
                <a16:creationId xmlns:a16="http://schemas.microsoft.com/office/drawing/2014/main" id="{DDF6E8EB-447B-BEB8-9BDB-680FE2D61368}"/>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CC3C5376-F4D1-B359-1E09-0FE2A8AEC96E}"/>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5" name="Slide Number Placeholder 4">
            <a:extLst>
              <a:ext uri="{FF2B5EF4-FFF2-40B4-BE49-F238E27FC236}">
                <a16:creationId xmlns:a16="http://schemas.microsoft.com/office/drawing/2014/main" id="{8E88F515-D64B-F52C-B2A7-6940AF7740F4}"/>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6" name="Footer Placeholder 5">
            <a:extLst>
              <a:ext uri="{FF2B5EF4-FFF2-40B4-BE49-F238E27FC236}">
                <a16:creationId xmlns:a16="http://schemas.microsoft.com/office/drawing/2014/main" id="{61D52839-3F1A-9DC0-7A39-7918F6A5089B}"/>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2644464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A86ADB8-1A9B-C228-6A2D-CC13A1A70386}"/>
              </a:ext>
            </a:extLst>
          </p:cNvPr>
          <p:cNvGraphicFramePr>
            <a:graphicFrameLocks noGrp="1"/>
          </p:cNvGraphicFramePr>
          <p:nvPr>
            <p:ph idx="1"/>
            <p:extLst>
              <p:ext uri="{D42A27DB-BD31-4B8C-83A1-F6EECF244321}">
                <p14:modId xmlns:p14="http://schemas.microsoft.com/office/powerpoint/2010/main" val="1417531595"/>
              </p:ext>
            </p:extLst>
          </p:nvPr>
        </p:nvGraphicFramePr>
        <p:xfrm>
          <a:off x="402578" y="906464"/>
          <a:ext cx="11376024" cy="5274623"/>
        </p:xfrm>
        <a:graphic>
          <a:graphicData uri="http://schemas.openxmlformats.org/drawingml/2006/table">
            <a:tbl>
              <a:tblPr firstRow="1" bandRow="1">
                <a:tableStyleId>{5C22544A-7EE6-4342-B048-85BDC9FD1C3A}</a:tableStyleId>
              </a:tblPr>
              <a:tblGrid>
                <a:gridCol w="523320">
                  <a:extLst>
                    <a:ext uri="{9D8B030D-6E8A-4147-A177-3AD203B41FA5}">
                      <a16:colId xmlns:a16="http://schemas.microsoft.com/office/drawing/2014/main" val="3703771070"/>
                    </a:ext>
                  </a:extLst>
                </a:gridCol>
                <a:gridCol w="677946">
                  <a:extLst>
                    <a:ext uri="{9D8B030D-6E8A-4147-A177-3AD203B41FA5}">
                      <a16:colId xmlns:a16="http://schemas.microsoft.com/office/drawing/2014/main" val="4267190994"/>
                    </a:ext>
                  </a:extLst>
                </a:gridCol>
                <a:gridCol w="967373">
                  <a:extLst>
                    <a:ext uri="{9D8B030D-6E8A-4147-A177-3AD203B41FA5}">
                      <a16:colId xmlns:a16="http://schemas.microsoft.com/office/drawing/2014/main" val="3719783418"/>
                    </a:ext>
                  </a:extLst>
                </a:gridCol>
                <a:gridCol w="1281961">
                  <a:extLst>
                    <a:ext uri="{9D8B030D-6E8A-4147-A177-3AD203B41FA5}">
                      <a16:colId xmlns:a16="http://schemas.microsoft.com/office/drawing/2014/main" val="1865338426"/>
                    </a:ext>
                  </a:extLst>
                </a:gridCol>
                <a:gridCol w="1362084">
                  <a:extLst>
                    <a:ext uri="{9D8B030D-6E8A-4147-A177-3AD203B41FA5}">
                      <a16:colId xmlns:a16="http://schemas.microsoft.com/office/drawing/2014/main" val="1890082776"/>
                    </a:ext>
                  </a:extLst>
                </a:gridCol>
                <a:gridCol w="2243432">
                  <a:extLst>
                    <a:ext uri="{9D8B030D-6E8A-4147-A177-3AD203B41FA5}">
                      <a16:colId xmlns:a16="http://schemas.microsoft.com/office/drawing/2014/main" val="2747827366"/>
                    </a:ext>
                  </a:extLst>
                </a:gridCol>
                <a:gridCol w="4319908">
                  <a:extLst>
                    <a:ext uri="{9D8B030D-6E8A-4147-A177-3AD203B41FA5}">
                      <a16:colId xmlns:a16="http://schemas.microsoft.com/office/drawing/2014/main" val="2960485384"/>
                    </a:ext>
                  </a:extLst>
                </a:gridCol>
              </a:tblGrid>
              <a:tr h="666623">
                <a:tc>
                  <a:txBody>
                    <a:bodyPr/>
                    <a:lstStyle/>
                    <a:p>
                      <a:pPr algn="ctr" fontAlgn="b"/>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Type</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a:effectLst/>
                        </a:rPr>
                        <a:t>Installed</a:t>
                      </a:r>
                      <a:endParaRPr lang="en-GB"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Operational Spare</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Magnets in Stock, </a:t>
                      </a:r>
                    </a:p>
                    <a:p>
                      <a:pPr algn="ctr" fontAlgn="b"/>
                      <a:r>
                        <a:rPr lang="en-GB" sz="1400" u="none" strike="noStrike" dirty="0">
                          <a:effectLst/>
                        </a:rPr>
                        <a:t>non-validated</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Strategy</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u="none" strike="noStrike" dirty="0">
                          <a:effectLst/>
                        </a:rPr>
                        <a:t>Comment</a:t>
                      </a:r>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338583942"/>
                  </a:ext>
                </a:extLst>
              </a:tr>
              <a:tr h="288000">
                <a:tc rowSpan="8">
                  <a:txBody>
                    <a:bodyPr/>
                    <a:lstStyle/>
                    <a:p>
                      <a:pPr algn="ctr" fontAlgn="b"/>
                      <a:r>
                        <a:rPr lang="en-GB" sz="1400" b="0" i="0" u="none" strike="noStrike" dirty="0">
                          <a:solidFill>
                            <a:srgbClr val="000000"/>
                          </a:solidFill>
                          <a:effectLst/>
                          <a:latin typeface="Calibri" panose="020F0502020204030204" pitchFamily="34" charset="0"/>
                        </a:rPr>
                        <a:t>Plug-in</a:t>
                      </a:r>
                    </a:p>
                  </a:txBody>
                  <a:tcPr marL="9525" marR="9525" marT="9525" marB="0" vert="vert270" anchor="ctr">
                    <a:solidFill>
                      <a:schemeClr val="accent3"/>
                    </a:solidFill>
                  </a:tcP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MTN</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10</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chemeClr val="tx2">
                              <a:lumMod val="50000"/>
                              <a:lumOff val="50000"/>
                            </a:schemeClr>
                          </a:solidFill>
                          <a:effectLst/>
                          <a:latin typeface="Calibri" panose="020F0502020204030204" pitchFamily="34" charset="0"/>
                        </a:rPr>
                        <a:t>NC 2736854</a:t>
                      </a:r>
                    </a:p>
                  </a:txBody>
                  <a:tcPr marL="144000" marR="9525" marT="9525" marB="0" anchor="ctr"/>
                </a:tc>
                <a:extLst>
                  <a:ext uri="{0D108BD9-81ED-4DB2-BD59-A6C34878D82A}">
                    <a16:rowId xmlns:a16="http://schemas.microsoft.com/office/drawing/2014/main" val="3397698440"/>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MTS</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Same as MTN, but with collimator block installed</a:t>
                      </a:r>
                    </a:p>
                  </a:txBody>
                  <a:tcPr marL="144000" marR="9525" marT="9525" marB="0" anchor="ctr"/>
                </a:tc>
                <a:extLst>
                  <a:ext uri="{0D108BD9-81ED-4DB2-BD59-A6C34878D82A}">
                    <a16:rowId xmlns:a16="http://schemas.microsoft.com/office/drawing/2014/main" val="2105792548"/>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MSN</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8</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chemeClr val="tx2">
                              <a:lumMod val="50000"/>
                              <a:lumOff val="50000"/>
                            </a:schemeClr>
                          </a:solidFill>
                          <a:effectLst/>
                          <a:latin typeface="Calibri" panose="020F0502020204030204" pitchFamily="34" charset="0"/>
                        </a:rPr>
                        <a:t>+2 highly-activated magnets in stock</a:t>
                      </a:r>
                    </a:p>
                  </a:txBody>
                  <a:tcPr marL="144000" marR="9525" marT="9525" marB="0" anchor="ctr"/>
                </a:tc>
                <a:extLst>
                  <a:ext uri="{0D108BD9-81ED-4DB2-BD59-A6C34878D82A}">
                    <a16:rowId xmlns:a16="http://schemas.microsoft.com/office/drawing/2014/main" val="3788544837"/>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chemeClr val="tx2">
                              <a:lumMod val="50000"/>
                              <a:lumOff val="50000"/>
                            </a:schemeClr>
                          </a:solidFill>
                          <a:effectLst/>
                          <a:latin typeface="Calibri" panose="020F0502020204030204" pitchFamily="34" charset="0"/>
                        </a:rPr>
                        <a:t>QSL</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6</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13</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Replace</a:t>
                      </a:r>
                    </a:p>
                  </a:txBody>
                  <a:tcPr marL="9525" marR="9525" marT="9525" marB="0" anchor="ctr"/>
                </a:tc>
                <a:tc>
                  <a:txBody>
                    <a:bodyPr/>
                    <a:lstStyle/>
                    <a:p>
                      <a:pPr algn="l" fontAlgn="b"/>
                      <a:endParaRPr lang="en-GB" sz="1400" b="0" i="0" u="none" strike="noStrike" dirty="0">
                        <a:solidFill>
                          <a:schemeClr val="tx2">
                            <a:lumMod val="50000"/>
                            <a:lumOff val="50000"/>
                          </a:schemeClr>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472712043"/>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14</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in lower activation areas than QNLB and QNRB</a:t>
                      </a:r>
                    </a:p>
                  </a:txBody>
                  <a:tcPr marL="144000" marR="9525" marT="9525" marB="0" anchor="ctr"/>
                </a:tc>
                <a:extLst>
                  <a:ext uri="{0D108BD9-81ED-4DB2-BD59-A6C34878D82A}">
                    <a16:rowId xmlns:a16="http://schemas.microsoft.com/office/drawing/2014/main" val="2368233158"/>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QNLB</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spares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296512784"/>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QNRB</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3 magnets become available after LS3 from K12</a:t>
                      </a:r>
                    </a:p>
                  </a:txBody>
                  <a:tcPr marL="144000" marR="9525" marT="9525" marB="0" anchor="ctr"/>
                </a:tc>
                <a:extLst>
                  <a:ext uri="{0D108BD9-81ED-4DB2-BD59-A6C34878D82A}">
                    <a16:rowId xmlns:a16="http://schemas.microsoft.com/office/drawing/2014/main" val="3085552438"/>
                  </a:ext>
                </a:extLst>
              </a:tr>
              <a:tr h="288000">
                <a:tc vMerge="1">
                  <a:txBody>
                    <a:bodyPr/>
                    <a:lstStyle/>
                    <a:p>
                      <a:pPr algn="ctr" fontAlgn="b"/>
                      <a:endParaRPr lang="en-GB" sz="1400" b="0" i="0" u="none" strike="noStrike" kern="1200" dirty="0">
                        <a:solidFill>
                          <a:srgbClr val="000000"/>
                        </a:solidFill>
                        <a:effectLst/>
                        <a:latin typeface="Calibri" panose="020F0502020204030204" pitchFamily="34" charset="0"/>
                        <a:ea typeface="+mn-ea"/>
                        <a:cs typeface="+mn-cs"/>
                      </a:endParaRPr>
                    </a:p>
                  </a:txBody>
                  <a:tcPr marL="9525" marR="9525" marT="9525" marB="0" vert="vert270" anchor="ctr"/>
                </a:tc>
                <a:tc>
                  <a:txBody>
                    <a:bodyPr/>
                    <a:lstStyle/>
                    <a:p>
                      <a:pPr algn="ctr" fontAlgn="b"/>
                      <a:r>
                        <a:rPr lang="en-GB" sz="1400" b="0" i="0" u="none" strike="noStrike" dirty="0">
                          <a:solidFill>
                            <a:srgbClr val="000000"/>
                          </a:solidFill>
                          <a:effectLst/>
                          <a:latin typeface="Calibri" panose="020F0502020204030204" pitchFamily="34" charset="0"/>
                        </a:rPr>
                        <a:t>MSSB</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highlight>
                            <a:srgbClr val="00FFFF"/>
                          </a:highlight>
                          <a:latin typeface="Calibri" panose="020F0502020204030204" pitchFamily="34" charset="0"/>
                        </a:rPr>
                        <a:t>Prepare spares during LS3</a:t>
                      </a:r>
                    </a:p>
                  </a:txBody>
                  <a:tcPr marL="9525" marR="9525" marT="9525" marB="0" anchor="ctr"/>
                </a:tc>
                <a:tc>
                  <a:txBody>
                    <a:bodyPr/>
                    <a:lstStyle/>
                    <a:p>
                      <a:pPr algn="l" fontAlgn="b"/>
                      <a:r>
                        <a:rPr lang="en-GB" sz="1400" b="0" i="0" u="none" strike="noStrike" dirty="0">
                          <a:solidFill>
                            <a:srgbClr val="000000"/>
                          </a:solidFill>
                          <a:effectLst/>
                          <a:latin typeface="Calibri" panose="020F0502020204030204" pitchFamily="34" charset="0"/>
                        </a:rPr>
                        <a:t>Installed in TDC2</a:t>
                      </a:r>
                    </a:p>
                  </a:txBody>
                  <a:tcPr marL="144000" marR="9525" marT="9525" marB="0" anchor="ctr"/>
                </a:tc>
                <a:extLst>
                  <a:ext uri="{0D108BD9-81ED-4DB2-BD59-A6C34878D82A}">
                    <a16:rowId xmlns:a16="http://schemas.microsoft.com/office/drawing/2014/main" val="624858162"/>
                  </a:ext>
                </a:extLst>
              </a:tr>
              <a:tr h="288000">
                <a:tc rowSpan="8">
                  <a:txBody>
                    <a:bodyPr/>
                    <a:lstStyle/>
                    <a:p>
                      <a:pPr algn="ctr" fontAlgn="b"/>
                      <a:r>
                        <a:rPr lang="en-GB" sz="1400" b="0" i="0" u="none" strike="noStrike" kern="1200" dirty="0">
                          <a:solidFill>
                            <a:srgbClr val="000000"/>
                          </a:solidFill>
                          <a:effectLst/>
                          <a:latin typeface="Calibri" panose="020F0502020204030204" pitchFamily="34" charset="0"/>
                          <a:ea typeface="+mn-ea"/>
                          <a:cs typeface="+mn-cs"/>
                        </a:rPr>
                        <a:t>Standard</a:t>
                      </a:r>
                    </a:p>
                  </a:txBody>
                  <a:tcPr marL="9525" marR="9525" marT="9525" marB="0" vert="vert270" anchor="ctr">
                    <a:solidFill>
                      <a:srgbClr val="00B050"/>
                    </a:solidFill>
                  </a:tcPr>
                </a:tc>
                <a:tc>
                  <a:txBody>
                    <a:bodyPr/>
                    <a:lstStyle/>
                    <a:p>
                      <a:pPr algn="ctr" fontAlgn="b"/>
                      <a:r>
                        <a:rPr lang="en-GB" sz="1400" b="0" i="0" u="none" strike="noStrike">
                          <a:solidFill>
                            <a:srgbClr val="000000"/>
                          </a:solidFill>
                          <a:effectLst/>
                          <a:latin typeface="Calibri" panose="020F0502020204030204" pitchFamily="34" charset="0"/>
                        </a:rPr>
                        <a:t>MBNH</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776610583"/>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MBNV</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863007039"/>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MDX</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894231779"/>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MCV</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7</a:t>
                      </a:r>
                    </a:p>
                  </a:txBody>
                  <a:tcPr marL="9525" marR="9525" marT="9525" marB="0" anchor="ctr"/>
                </a:tc>
                <a:tc>
                  <a:txBody>
                    <a:bodyPr/>
                    <a:lstStyle/>
                    <a:p>
                      <a:pPr algn="ctr" fontAlgn="b"/>
                      <a:r>
                        <a:rPr lang="en-GB" sz="1400" b="0" i="0" u="none" strike="noStrike">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4240966514"/>
                  </a:ext>
                </a:extLst>
              </a:tr>
              <a:tr h="288000">
                <a:tc vMerge="1">
                  <a:txBody>
                    <a:bodyPr/>
                    <a:lstStyle/>
                    <a:p>
                      <a:pPr algn="ctr" fontAlgn="b"/>
                      <a:endParaRPr lang="en-GB"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MBW</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1147819936"/>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QWL</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38</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3912760454"/>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QNL</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b"/>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rPr>
                        <a:t>23</a:t>
                      </a:r>
                    </a:p>
                  </a:txBody>
                  <a:tcPr marL="9525" marR="9525" marT="9525" marB="0" anchor="ctr"/>
                </a:tc>
                <a:tc>
                  <a:txBody>
                    <a:bodyPr/>
                    <a:lstStyle/>
                    <a:p>
                      <a:pPr algn="ctr" fontAlgn="b"/>
                      <a:r>
                        <a:rPr lang="en-GB" sz="1400" b="0" i="0" u="none" strike="noStrike" dirty="0">
                          <a:solidFill>
                            <a:srgbClr val="000000"/>
                          </a:solidFill>
                          <a:effectLst/>
                          <a:highlight>
                            <a:srgbClr val="FFFF00"/>
                          </a:highlight>
                          <a:latin typeface="Calibri" panose="020F0502020204030204" pitchFamily="34" charset="0"/>
                        </a:rPr>
                        <a:t>Refurbish during LS3</a:t>
                      </a:r>
                    </a:p>
                  </a:txBody>
                  <a:tcPr marL="9525" marR="9525" marT="9525" marB="0" anchor="ctr"/>
                </a:tc>
                <a:tc>
                  <a:txBody>
                    <a:bodyPr/>
                    <a:lstStyle/>
                    <a:p>
                      <a:pPr algn="l" fontAlgn="b"/>
                      <a:endParaRPr lang="en-GB" sz="1400" b="0" i="0" u="none" strike="noStrike" dirty="0">
                        <a:solidFill>
                          <a:srgbClr val="000000"/>
                        </a:solidFill>
                        <a:effectLst/>
                        <a:latin typeface="Calibri" panose="020F0502020204030204" pitchFamily="34" charset="0"/>
                      </a:endParaRPr>
                    </a:p>
                  </a:txBody>
                  <a:tcPr marL="144000" marR="9525" marT="9525" marB="0" anchor="ctr"/>
                </a:tc>
                <a:extLst>
                  <a:ext uri="{0D108BD9-81ED-4DB2-BD59-A6C34878D82A}">
                    <a16:rowId xmlns:a16="http://schemas.microsoft.com/office/drawing/2014/main" val="2914044367"/>
                  </a:ext>
                </a:extLst>
              </a:tr>
              <a:tr h="288000">
                <a:tc vMerge="1">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MNPA</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1</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3</a:t>
                      </a:r>
                    </a:p>
                  </a:txBody>
                  <a:tcPr marL="9525" marR="9525" marT="9525" marB="0" anchor="ctr"/>
                </a:tc>
                <a:tc>
                  <a:txBody>
                    <a:bodyPr/>
                    <a:lstStyle/>
                    <a:p>
                      <a:pPr algn="ctr" fontAlgn="b"/>
                      <a:r>
                        <a:rPr lang="en-GB" sz="1400" b="0" i="0" u="none" strike="noStrike" dirty="0">
                          <a:solidFill>
                            <a:schemeClr val="tx2">
                              <a:lumMod val="50000"/>
                              <a:lumOff val="50000"/>
                            </a:schemeClr>
                          </a:solidFill>
                          <a:effectLst/>
                          <a:latin typeface="Calibri" panose="020F0502020204030204" pitchFamily="34" charset="0"/>
                        </a:rPr>
                        <a:t>Replace</a:t>
                      </a:r>
                    </a:p>
                  </a:txBody>
                  <a:tcPr marL="9525" marR="9525" marT="9525" marB="0" anchor="ctr"/>
                </a:tc>
                <a:tc>
                  <a:txBody>
                    <a:bodyPr/>
                    <a:lstStyle/>
                    <a:p>
                      <a:pPr algn="l" fontAlgn="b"/>
                      <a:r>
                        <a:rPr lang="en-GB" sz="1400" b="0" i="0" u="none" strike="noStrike" dirty="0">
                          <a:solidFill>
                            <a:schemeClr val="tx2">
                              <a:lumMod val="50000"/>
                              <a:lumOff val="50000"/>
                            </a:schemeClr>
                          </a:solidFill>
                          <a:effectLst/>
                          <a:latin typeface="Calibri" panose="020F0502020204030204" pitchFamily="34" charset="0"/>
                        </a:rPr>
                        <a:t>Needs to be replaced by a laminated magnet</a:t>
                      </a:r>
                    </a:p>
                  </a:txBody>
                  <a:tcPr marL="144000" marR="9525" marT="9525" marB="0" anchor="ctr"/>
                </a:tc>
                <a:extLst>
                  <a:ext uri="{0D108BD9-81ED-4DB2-BD59-A6C34878D82A}">
                    <a16:rowId xmlns:a16="http://schemas.microsoft.com/office/drawing/2014/main" val="680711209"/>
                  </a:ext>
                </a:extLst>
              </a:tr>
            </a:tbl>
          </a:graphicData>
        </a:graphic>
      </p:graphicFrame>
      <p:sp>
        <p:nvSpPr>
          <p:cNvPr id="4" name="Date Placeholder 3">
            <a:extLst>
              <a:ext uri="{FF2B5EF4-FFF2-40B4-BE49-F238E27FC236}">
                <a16:creationId xmlns:a16="http://schemas.microsoft.com/office/drawing/2014/main" id="{348AC303-484D-A06E-C8F9-B6DA30A3D32C}"/>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D8BA31D5-0122-50B2-2251-917B9F666705}"/>
              </a:ext>
            </a:extLst>
          </p:cNvPr>
          <p:cNvSpPr>
            <a:spLocks noGrp="1"/>
          </p:cNvSpPr>
          <p:nvPr>
            <p:ph type="ftr" sz="quarter" idx="11"/>
          </p:nvPr>
        </p:nvSpPr>
        <p:spPr/>
        <p:txBody>
          <a:bodyPr/>
          <a:lstStyle/>
          <a:p>
            <a:r>
              <a:rPr lang="en-GB"/>
              <a:t>Philip Schwarz | TCC2 Magnet Replacement Strategy</a:t>
            </a:r>
            <a:endParaRPr lang="en-US" dirty="0"/>
          </a:p>
        </p:txBody>
      </p:sp>
      <p:sp>
        <p:nvSpPr>
          <p:cNvPr id="6" name="Slide Number Placeholder 5">
            <a:extLst>
              <a:ext uri="{FF2B5EF4-FFF2-40B4-BE49-F238E27FC236}">
                <a16:creationId xmlns:a16="http://schemas.microsoft.com/office/drawing/2014/main" id="{9213A3F5-0E30-22AB-9E3E-7DBEFE54A697}"/>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2" name="Title 2">
            <a:extLst>
              <a:ext uri="{FF2B5EF4-FFF2-40B4-BE49-F238E27FC236}">
                <a16:creationId xmlns:a16="http://schemas.microsoft.com/office/drawing/2014/main" id="{186979C5-B3E1-A6B4-CA68-EE21FBEE2BAF}"/>
              </a:ext>
            </a:extLst>
          </p:cNvPr>
          <p:cNvSpPr txBox="1">
            <a:spLocks/>
          </p:cNvSpPr>
          <p:nvPr/>
        </p:nvSpPr>
        <p:spPr>
          <a:xfrm>
            <a:off x="407989" y="373593"/>
            <a:ext cx="11376024"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Treatment strategies</a:t>
            </a:r>
            <a:endParaRPr lang="en-GB" dirty="0"/>
          </a:p>
        </p:txBody>
      </p:sp>
    </p:spTree>
    <p:extLst>
      <p:ext uri="{BB962C8B-B14F-4D97-AF65-F5344CB8AC3E}">
        <p14:creationId xmlns:p14="http://schemas.microsoft.com/office/powerpoint/2010/main" val="2217425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D924B0-F43D-3FD9-6386-F7D3DB08B043}"/>
              </a:ext>
            </a:extLst>
          </p:cNvPr>
          <p:cNvSpPr>
            <a:spLocks noGrp="1"/>
          </p:cNvSpPr>
          <p:nvPr>
            <p:ph idx="1"/>
          </p:nvPr>
        </p:nvSpPr>
        <p:spPr/>
        <p:txBody>
          <a:bodyPr>
            <a:normAutofit lnSpcReduction="10000"/>
          </a:bodyPr>
          <a:lstStyle/>
          <a:p>
            <a:r>
              <a:rPr lang="en-GB" dirty="0"/>
              <a:t>Cleaning activities</a:t>
            </a:r>
          </a:p>
          <a:p>
            <a:pPr lvl="1"/>
            <a:r>
              <a:rPr lang="en-GB" dirty="0"/>
              <a:t>Disconnection of the magnets and plug-in bases </a:t>
            </a:r>
          </a:p>
          <a:p>
            <a:pPr lvl="1"/>
            <a:r>
              <a:rPr lang="en-GB" dirty="0"/>
              <a:t>Removal of the water hoses and manifolds </a:t>
            </a:r>
          </a:p>
          <a:p>
            <a:r>
              <a:rPr lang="en-GB" dirty="0"/>
              <a:t>Installation activities </a:t>
            </a:r>
          </a:p>
          <a:p>
            <a:pPr lvl="1"/>
            <a:r>
              <a:rPr lang="en-GB" dirty="0"/>
              <a:t>Follow-up of the transport and installation of the magnets </a:t>
            </a:r>
          </a:p>
          <a:p>
            <a:pPr lvl="1"/>
            <a:r>
              <a:rPr lang="en-GB" dirty="0"/>
              <a:t>Procurement and installation of new water hoses / manifolds</a:t>
            </a:r>
          </a:p>
          <a:p>
            <a:pPr lvl="1"/>
            <a:r>
              <a:rPr lang="en-GB" dirty="0"/>
              <a:t>Connection of magnets and plug-in bases</a:t>
            </a:r>
          </a:p>
          <a:p>
            <a:pPr lvl="1"/>
            <a:r>
              <a:rPr lang="en-GB" dirty="0"/>
              <a:t>Support to other groups for any magnet related questions</a:t>
            </a:r>
          </a:p>
          <a:p>
            <a:r>
              <a:rPr lang="en-GB" dirty="0"/>
              <a:t>Layout of the area and sequence of activities under discussion</a:t>
            </a:r>
          </a:p>
          <a:p>
            <a:r>
              <a:rPr lang="en-GB" dirty="0"/>
              <a:t>Exact estimates to be done once activities and responsibilities clearly defined</a:t>
            </a:r>
          </a:p>
          <a:p>
            <a:r>
              <a:rPr lang="en-GB" dirty="0"/>
              <a:t>Scope assumed:</a:t>
            </a:r>
          </a:p>
          <a:p>
            <a:pPr lvl="1"/>
            <a:r>
              <a:rPr lang="en-GB" dirty="0"/>
              <a:t>Procurement and installation of all manifolds after separation valve</a:t>
            </a:r>
          </a:p>
          <a:p>
            <a:pPr lvl="1"/>
            <a:r>
              <a:rPr lang="en-GB" dirty="0"/>
              <a:t>Procurement and installation of all flexible hoses</a:t>
            </a:r>
          </a:p>
          <a:p>
            <a:pPr lvl="1"/>
            <a:r>
              <a:rPr lang="en-GB" dirty="0"/>
              <a:t>Follow-up of zone refurbishment linked to magnets</a:t>
            </a:r>
          </a:p>
          <a:p>
            <a:endParaRPr lang="en-GB" dirty="0"/>
          </a:p>
          <a:p>
            <a:endParaRPr lang="en-GB" dirty="0"/>
          </a:p>
        </p:txBody>
      </p:sp>
      <p:sp>
        <p:nvSpPr>
          <p:cNvPr id="3" name="Title 2">
            <a:extLst>
              <a:ext uri="{FF2B5EF4-FFF2-40B4-BE49-F238E27FC236}">
                <a16:creationId xmlns:a16="http://schemas.microsoft.com/office/drawing/2014/main" id="{B534C8EB-B18B-325E-093F-4E444F0EC614}"/>
              </a:ext>
            </a:extLst>
          </p:cNvPr>
          <p:cNvSpPr>
            <a:spLocks noGrp="1"/>
          </p:cNvSpPr>
          <p:nvPr>
            <p:ph type="title"/>
          </p:nvPr>
        </p:nvSpPr>
        <p:spPr/>
        <p:txBody>
          <a:bodyPr/>
          <a:lstStyle/>
          <a:p>
            <a:r>
              <a:rPr lang="en-GB" dirty="0"/>
              <a:t>Removal / installation activities</a:t>
            </a:r>
          </a:p>
        </p:txBody>
      </p:sp>
      <p:sp>
        <p:nvSpPr>
          <p:cNvPr id="4" name="Date Placeholder 3">
            <a:extLst>
              <a:ext uri="{FF2B5EF4-FFF2-40B4-BE49-F238E27FC236}">
                <a16:creationId xmlns:a16="http://schemas.microsoft.com/office/drawing/2014/main" id="{7C913646-9879-C3E5-C962-C9D2E0AE97EC}"/>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5FCA2683-77D4-1CA9-BA84-1266D5A2008D}"/>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45B0C8D3-2146-4DC0-C18D-6DDCE4275DC0}"/>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3221384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4BDF72-73D4-C4D6-24A2-BAFA1D4BDF3B}"/>
              </a:ext>
            </a:extLst>
          </p:cNvPr>
          <p:cNvSpPr>
            <a:spLocks noGrp="1"/>
          </p:cNvSpPr>
          <p:nvPr>
            <p:ph idx="1"/>
          </p:nvPr>
        </p:nvSpPr>
        <p:spPr/>
        <p:txBody>
          <a:bodyPr/>
          <a:lstStyle/>
          <a:p>
            <a:r>
              <a:rPr lang="en-GB" dirty="0"/>
              <a:t>Concerns 60 magnets of six types  </a:t>
            </a:r>
          </a:p>
          <a:p>
            <a:r>
              <a:rPr lang="en-GB" dirty="0"/>
              <a:t>Motivation </a:t>
            </a:r>
          </a:p>
          <a:p>
            <a:pPr lvl="1"/>
            <a:r>
              <a:rPr lang="en-GB" dirty="0"/>
              <a:t>The magnets will be removed from the area to allow for the refurbishment of the zone</a:t>
            </a:r>
          </a:p>
          <a:p>
            <a:pPr lvl="1"/>
            <a:r>
              <a:rPr lang="en-GB" dirty="0"/>
              <a:t>Types proposed for refurbishment show less signs of degradation and have sufficient magnets in stock</a:t>
            </a:r>
          </a:p>
          <a:p>
            <a:pPr lvl="1"/>
            <a:r>
              <a:rPr lang="en-GB" dirty="0"/>
              <a:t>Standardisation of manifold designs would allow for removal of organic gaskets in the area </a:t>
            </a:r>
          </a:p>
          <a:p>
            <a:pPr lvl="1"/>
            <a:r>
              <a:rPr lang="en-GB" dirty="0"/>
              <a:t>Replacement of interlock cabling on these magnets allows to replace the system most susceptible to radiation damage </a:t>
            </a:r>
          </a:p>
          <a:p>
            <a:r>
              <a:rPr lang="en-GB" dirty="0"/>
              <a:t>Work proposed 	</a:t>
            </a:r>
          </a:p>
          <a:p>
            <a:pPr lvl="1"/>
            <a:r>
              <a:rPr lang="en-GB" dirty="0"/>
              <a:t>Start preparation of spares in Q3/2025 with magnets from storage </a:t>
            </a:r>
          </a:p>
          <a:p>
            <a:pPr lvl="1"/>
            <a:r>
              <a:rPr lang="en-GB" dirty="0"/>
              <a:t>Continuous exchange and refurbishment of magnets during LS3 </a:t>
            </a:r>
          </a:p>
          <a:p>
            <a:pPr lvl="1"/>
            <a:endParaRPr lang="en-GB" dirty="0"/>
          </a:p>
        </p:txBody>
      </p:sp>
      <p:sp>
        <p:nvSpPr>
          <p:cNvPr id="3" name="Title 2">
            <a:extLst>
              <a:ext uri="{FF2B5EF4-FFF2-40B4-BE49-F238E27FC236}">
                <a16:creationId xmlns:a16="http://schemas.microsoft.com/office/drawing/2014/main" id="{039DC54A-BEF2-A601-3DC9-695F5305906E}"/>
              </a:ext>
            </a:extLst>
          </p:cNvPr>
          <p:cNvSpPr>
            <a:spLocks noGrp="1"/>
          </p:cNvSpPr>
          <p:nvPr>
            <p:ph type="title"/>
          </p:nvPr>
        </p:nvSpPr>
        <p:spPr/>
        <p:txBody>
          <a:bodyPr/>
          <a:lstStyle/>
          <a:p>
            <a:r>
              <a:rPr lang="en-GB" dirty="0"/>
              <a:t>Proposal for refurbishment</a:t>
            </a:r>
          </a:p>
        </p:txBody>
      </p:sp>
      <p:sp>
        <p:nvSpPr>
          <p:cNvPr id="4" name="Date Placeholder 3">
            <a:extLst>
              <a:ext uri="{FF2B5EF4-FFF2-40B4-BE49-F238E27FC236}">
                <a16:creationId xmlns:a16="http://schemas.microsoft.com/office/drawing/2014/main" id="{F51B706B-EB3C-30D7-E14C-6D32F4BC6C65}"/>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1A7FD46E-B488-F50F-361E-7764AAB3D09A}"/>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CB7F009A-F390-2AEE-EED7-8CD128E3BCBD}"/>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4190515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C1E562-8ECF-619F-6203-ECE0D777F6D8}"/>
              </a:ext>
            </a:extLst>
          </p:cNvPr>
          <p:cNvSpPr>
            <a:spLocks noGrp="1"/>
          </p:cNvSpPr>
          <p:nvPr>
            <p:ph idx="1"/>
          </p:nvPr>
        </p:nvSpPr>
        <p:spPr/>
        <p:txBody>
          <a:bodyPr>
            <a:normAutofit lnSpcReduction="10000"/>
          </a:bodyPr>
          <a:lstStyle/>
          <a:p>
            <a:r>
              <a:rPr lang="en-GB" dirty="0"/>
              <a:t>Spares should be prepared for MTS (1), QNRB (1), QNLB (3), MSSB (3)</a:t>
            </a:r>
          </a:p>
          <a:p>
            <a:r>
              <a:rPr lang="en-GB" dirty="0"/>
              <a:t>Motivation MTS</a:t>
            </a:r>
          </a:p>
          <a:p>
            <a:pPr lvl="1"/>
            <a:r>
              <a:rPr lang="en-GB" dirty="0"/>
              <a:t>These magnets are of the MTN type, but with an additional collimator installed, rendering them not suitable for replacement with laminated magnets </a:t>
            </a:r>
          </a:p>
          <a:p>
            <a:pPr lvl="1"/>
            <a:r>
              <a:rPr lang="en-GB" dirty="0"/>
              <a:t>Thus, preparing one spare for the three installed magnets should ensure a possible restart</a:t>
            </a:r>
          </a:p>
          <a:p>
            <a:r>
              <a:rPr lang="en-GB" dirty="0"/>
              <a:t>Motivation QNRB, QNLB</a:t>
            </a:r>
          </a:p>
          <a:p>
            <a:pPr lvl="1"/>
            <a:r>
              <a:rPr lang="en-GB" dirty="0"/>
              <a:t>These magnets are subject to too residual dose rates (QNRB, QNLB) to justify refurbishment even during a long shutdown period </a:t>
            </a:r>
          </a:p>
          <a:p>
            <a:pPr lvl="1"/>
            <a:r>
              <a:rPr lang="en-GB" dirty="0"/>
              <a:t>Enough magnets are available in stock, however, to guarantee a timely restart of the facility, even if these magnets are not refurbished </a:t>
            </a:r>
          </a:p>
          <a:p>
            <a:r>
              <a:rPr lang="en-GB" dirty="0"/>
              <a:t>Motivation MSSB</a:t>
            </a:r>
          </a:p>
          <a:p>
            <a:pPr lvl="1"/>
            <a:r>
              <a:rPr lang="en-GB" dirty="0"/>
              <a:t>Plug-in base magnets moved to reduce ambient dose rate for the replacement of the TCSC </a:t>
            </a:r>
          </a:p>
          <a:p>
            <a:r>
              <a:rPr lang="en-GB" dirty="0"/>
              <a:t>Work proposed </a:t>
            </a:r>
          </a:p>
          <a:p>
            <a:pPr lvl="1"/>
            <a:r>
              <a:rPr lang="en-GB" dirty="0"/>
              <a:t>Prepare an adequate number of spare magnets from the magnets available in stock </a:t>
            </a:r>
          </a:p>
        </p:txBody>
      </p:sp>
      <p:sp>
        <p:nvSpPr>
          <p:cNvPr id="3" name="Title 2">
            <a:extLst>
              <a:ext uri="{FF2B5EF4-FFF2-40B4-BE49-F238E27FC236}">
                <a16:creationId xmlns:a16="http://schemas.microsoft.com/office/drawing/2014/main" id="{68C81050-C0F0-B88A-C935-43F8445F55BC}"/>
              </a:ext>
            </a:extLst>
          </p:cNvPr>
          <p:cNvSpPr>
            <a:spLocks noGrp="1"/>
          </p:cNvSpPr>
          <p:nvPr>
            <p:ph type="title"/>
          </p:nvPr>
        </p:nvSpPr>
        <p:spPr/>
        <p:txBody>
          <a:bodyPr/>
          <a:lstStyle/>
          <a:p>
            <a:r>
              <a:rPr lang="en-GB" dirty="0"/>
              <a:t>Proposal for spare preparation</a:t>
            </a:r>
          </a:p>
        </p:txBody>
      </p:sp>
      <p:sp>
        <p:nvSpPr>
          <p:cNvPr id="4" name="Date Placeholder 3">
            <a:extLst>
              <a:ext uri="{FF2B5EF4-FFF2-40B4-BE49-F238E27FC236}">
                <a16:creationId xmlns:a16="http://schemas.microsoft.com/office/drawing/2014/main" id="{5B6D5948-F0AC-3AB6-9D57-B50F7A7C4647}"/>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6BD8C2B7-58FB-4218-27ED-5DB429BE58E8}"/>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37675850-1FC2-0A8B-A2E7-41D5E277E68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140136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Content Placeholder 5">
            <a:extLst>
              <a:ext uri="{FF2B5EF4-FFF2-40B4-BE49-F238E27FC236}">
                <a16:creationId xmlns:a16="http://schemas.microsoft.com/office/drawing/2014/main" id="{2992A391-7AB2-5F6F-5475-4CAEB16254F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bwMode="auto">
          <a:xfrm>
            <a:off x="669485" y="2991645"/>
            <a:ext cx="10968567" cy="236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Radiological aspects</a:t>
            </a:r>
          </a:p>
        </p:txBody>
      </p:sp>
      <p:sp>
        <p:nvSpPr>
          <p:cNvPr id="2" name="Date Placeholder 1">
            <a:extLst>
              <a:ext uri="{FF2B5EF4-FFF2-40B4-BE49-F238E27FC236}">
                <a16:creationId xmlns:a16="http://schemas.microsoft.com/office/drawing/2014/main" id="{54C78D12-C472-77B0-2BC0-25956B0A8D25}"/>
              </a:ext>
            </a:extLst>
          </p:cNvPr>
          <p:cNvSpPr>
            <a:spLocks noGrp="1"/>
          </p:cNvSpPr>
          <p:nvPr>
            <p:ph type="dt" sz="half" idx="10"/>
          </p:nvPr>
        </p:nvSpPr>
        <p:spPr/>
        <p:txBody>
          <a:bodyPr/>
          <a:lstStyle/>
          <a:p>
            <a:r>
              <a:rPr lang="en-US"/>
              <a:t>22 August 2024</a:t>
            </a:r>
            <a:endParaRPr lang="en-US" dirty="0"/>
          </a:p>
        </p:txBody>
      </p:sp>
      <p:sp>
        <p:nvSpPr>
          <p:cNvPr id="4" name="Footer Placeholder 3">
            <a:extLst>
              <a:ext uri="{FF2B5EF4-FFF2-40B4-BE49-F238E27FC236}">
                <a16:creationId xmlns:a16="http://schemas.microsoft.com/office/drawing/2014/main" id="{E57BAB0E-87ED-0CCF-64CE-26AC48A4DE0F}"/>
              </a:ext>
            </a:extLst>
          </p:cNvPr>
          <p:cNvSpPr>
            <a:spLocks noGrp="1"/>
          </p:cNvSpPr>
          <p:nvPr>
            <p:ph type="ftr" sz="quarter" idx="11"/>
          </p:nvPr>
        </p:nvSpPr>
        <p:spPr/>
        <p:txBody>
          <a:bodyPr/>
          <a:lstStyle/>
          <a:p>
            <a:r>
              <a:rPr lang="en-GB"/>
              <a:t>TCC: TCC2 Renovation Strategy - Th. Zickler</a:t>
            </a:r>
            <a:endParaRPr lang="en-US" dirty="0"/>
          </a:p>
        </p:txBody>
      </p:sp>
      <p:grpSp>
        <p:nvGrpSpPr>
          <p:cNvPr id="5" name="Group 4">
            <a:extLst>
              <a:ext uri="{FF2B5EF4-FFF2-40B4-BE49-F238E27FC236}">
                <a16:creationId xmlns:a16="http://schemas.microsoft.com/office/drawing/2014/main" id="{053472C1-43CA-D1E5-8353-0420B1E290F9}"/>
              </a:ext>
            </a:extLst>
          </p:cNvPr>
          <p:cNvGrpSpPr/>
          <p:nvPr/>
        </p:nvGrpSpPr>
        <p:grpSpPr>
          <a:xfrm>
            <a:off x="664404" y="2571789"/>
            <a:ext cx="11181939" cy="2788650"/>
            <a:chOff x="593125" y="2210735"/>
            <a:chExt cx="11181939" cy="2788650"/>
          </a:xfrm>
        </p:grpSpPr>
        <p:grpSp>
          <p:nvGrpSpPr>
            <p:cNvPr id="7" name="Group 6">
              <a:extLst>
                <a:ext uri="{FF2B5EF4-FFF2-40B4-BE49-F238E27FC236}">
                  <a16:creationId xmlns:a16="http://schemas.microsoft.com/office/drawing/2014/main" id="{E9476D2A-DD06-C442-AB52-B506A225F8D8}"/>
                </a:ext>
              </a:extLst>
            </p:cNvPr>
            <p:cNvGrpSpPr/>
            <p:nvPr/>
          </p:nvGrpSpPr>
          <p:grpSpPr>
            <a:xfrm>
              <a:off x="593125" y="2223091"/>
              <a:ext cx="11181939" cy="2776294"/>
              <a:chOff x="-8238" y="2941401"/>
              <a:chExt cx="9144000" cy="1761240"/>
            </a:xfrm>
          </p:grpSpPr>
          <p:pic>
            <p:nvPicPr>
              <p:cNvPr id="30" name="Picture 29">
                <a:extLst>
                  <a:ext uri="{FF2B5EF4-FFF2-40B4-BE49-F238E27FC236}">
                    <a16:creationId xmlns:a16="http://schemas.microsoft.com/office/drawing/2014/main" id="{34EE0EEB-4243-C4C5-68B4-687856B3A47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38" y="3010690"/>
                <a:ext cx="9144000" cy="1691951"/>
              </a:xfrm>
              <a:prstGeom prst="rect">
                <a:avLst/>
              </a:prstGeom>
            </p:spPr>
          </p:pic>
          <p:sp>
            <p:nvSpPr>
              <p:cNvPr id="31" name="Oval 30">
                <a:extLst>
                  <a:ext uri="{FF2B5EF4-FFF2-40B4-BE49-F238E27FC236}">
                    <a16:creationId xmlns:a16="http://schemas.microsoft.com/office/drawing/2014/main" id="{6D69F2D0-438D-06B7-4B20-44BDE8A163AE}"/>
                  </a:ext>
                </a:extLst>
              </p:cNvPr>
              <p:cNvSpPr/>
              <p:nvPr/>
            </p:nvSpPr>
            <p:spPr>
              <a:xfrm>
                <a:off x="804987" y="3498984"/>
                <a:ext cx="826042" cy="95962"/>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2" name="Rectangle 31">
                <a:extLst>
                  <a:ext uri="{FF2B5EF4-FFF2-40B4-BE49-F238E27FC236}">
                    <a16:creationId xmlns:a16="http://schemas.microsoft.com/office/drawing/2014/main" id="{0780E777-38DE-F510-BBA2-6F9DC143939F}"/>
                  </a:ext>
                </a:extLst>
              </p:cNvPr>
              <p:cNvSpPr/>
              <p:nvPr/>
            </p:nvSpPr>
            <p:spPr>
              <a:xfrm>
                <a:off x="7791008" y="3395144"/>
                <a:ext cx="1097973" cy="578914"/>
              </a:xfrm>
              <a:prstGeom prst="rect">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3" name="TextBox 73">
                <a:extLst>
                  <a:ext uri="{FF2B5EF4-FFF2-40B4-BE49-F238E27FC236}">
                    <a16:creationId xmlns:a16="http://schemas.microsoft.com/office/drawing/2014/main" id="{E51E3193-378E-1015-E417-6F72F0AE932A}"/>
                  </a:ext>
                </a:extLst>
              </p:cNvPr>
              <p:cNvSpPr txBox="1"/>
              <p:nvPr/>
            </p:nvSpPr>
            <p:spPr>
              <a:xfrm>
                <a:off x="793676" y="3020726"/>
                <a:ext cx="795671"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34" name="TextBox 77">
                <a:extLst>
                  <a:ext uri="{FF2B5EF4-FFF2-40B4-BE49-F238E27FC236}">
                    <a16:creationId xmlns:a16="http://schemas.microsoft.com/office/drawing/2014/main" id="{75424183-2B9C-D83A-CEEE-B2C38673F69B}"/>
                  </a:ext>
                </a:extLst>
              </p:cNvPr>
              <p:cNvSpPr txBox="1"/>
              <p:nvPr/>
            </p:nvSpPr>
            <p:spPr>
              <a:xfrm>
                <a:off x="2204347" y="3020173"/>
                <a:ext cx="207564"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&lt;100</a:t>
                </a:r>
              </a:p>
            </p:txBody>
          </p:sp>
          <p:sp>
            <p:nvSpPr>
              <p:cNvPr id="35" name="Oval 34">
                <a:extLst>
                  <a:ext uri="{FF2B5EF4-FFF2-40B4-BE49-F238E27FC236}">
                    <a16:creationId xmlns:a16="http://schemas.microsoft.com/office/drawing/2014/main" id="{3616A294-7C87-2FE3-31A2-57B08C2BF245}"/>
                  </a:ext>
                </a:extLst>
              </p:cNvPr>
              <p:cNvSpPr/>
              <p:nvPr/>
            </p:nvSpPr>
            <p:spPr>
              <a:xfrm>
                <a:off x="2156923" y="3488532"/>
                <a:ext cx="200414" cy="121657"/>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6" name="TextBox 80">
                <a:extLst>
                  <a:ext uri="{FF2B5EF4-FFF2-40B4-BE49-F238E27FC236}">
                    <a16:creationId xmlns:a16="http://schemas.microsoft.com/office/drawing/2014/main" id="{CFA2EC90-15DA-4697-79DA-76F848FD4451}"/>
                  </a:ext>
                </a:extLst>
              </p:cNvPr>
              <p:cNvSpPr txBox="1"/>
              <p:nvPr/>
            </p:nvSpPr>
            <p:spPr>
              <a:xfrm>
                <a:off x="2905051" y="3019565"/>
                <a:ext cx="322582" cy="68337"/>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37" name="Oval 36">
                <a:extLst>
                  <a:ext uri="{FF2B5EF4-FFF2-40B4-BE49-F238E27FC236}">
                    <a16:creationId xmlns:a16="http://schemas.microsoft.com/office/drawing/2014/main" id="{0ED7F99F-5261-EDAF-9CA2-A27AF8696224}"/>
                  </a:ext>
                </a:extLst>
              </p:cNvPr>
              <p:cNvSpPr/>
              <p:nvPr/>
            </p:nvSpPr>
            <p:spPr>
              <a:xfrm>
                <a:off x="2959019" y="3485242"/>
                <a:ext cx="262588" cy="148536"/>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8" name="Oval 37">
                <a:extLst>
                  <a:ext uri="{FF2B5EF4-FFF2-40B4-BE49-F238E27FC236}">
                    <a16:creationId xmlns:a16="http://schemas.microsoft.com/office/drawing/2014/main" id="{69147D36-EA24-25D9-3E3E-CA8B2960ED12}"/>
                  </a:ext>
                </a:extLst>
              </p:cNvPr>
              <p:cNvSpPr/>
              <p:nvPr/>
            </p:nvSpPr>
            <p:spPr>
              <a:xfrm>
                <a:off x="3221606" y="3468763"/>
                <a:ext cx="2273921" cy="238653"/>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TextBox 83">
                <a:extLst>
                  <a:ext uri="{FF2B5EF4-FFF2-40B4-BE49-F238E27FC236}">
                    <a16:creationId xmlns:a16="http://schemas.microsoft.com/office/drawing/2014/main" id="{FB40E7FF-4D5C-1EEF-3F90-CF674FCC2E74}"/>
                  </a:ext>
                </a:extLst>
              </p:cNvPr>
              <p:cNvSpPr txBox="1"/>
              <p:nvPr/>
            </p:nvSpPr>
            <p:spPr>
              <a:xfrm>
                <a:off x="3221607" y="3020428"/>
                <a:ext cx="209362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40" name="Oval 39">
                <a:extLst>
                  <a:ext uri="{FF2B5EF4-FFF2-40B4-BE49-F238E27FC236}">
                    <a16:creationId xmlns:a16="http://schemas.microsoft.com/office/drawing/2014/main" id="{6E25ECAE-63DF-BA47-59DB-3FD86EE2CACC}"/>
                  </a:ext>
                </a:extLst>
              </p:cNvPr>
              <p:cNvSpPr/>
              <p:nvPr/>
            </p:nvSpPr>
            <p:spPr>
              <a:xfrm>
                <a:off x="5297580" y="3450753"/>
                <a:ext cx="802957" cy="121828"/>
              </a:xfrm>
              <a:prstGeom prst="ellipse">
                <a:avLst/>
              </a:prstGeom>
              <a:solidFill>
                <a:srgbClr val="FF6600">
                  <a:alpha val="73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1" name="Oval 40">
                <a:extLst>
                  <a:ext uri="{FF2B5EF4-FFF2-40B4-BE49-F238E27FC236}">
                    <a16:creationId xmlns:a16="http://schemas.microsoft.com/office/drawing/2014/main" id="{24C22EB5-0352-9B94-31F3-D148AB197210}"/>
                  </a:ext>
                </a:extLst>
              </p:cNvPr>
              <p:cNvSpPr/>
              <p:nvPr/>
            </p:nvSpPr>
            <p:spPr>
              <a:xfrm>
                <a:off x="5476174" y="3620201"/>
                <a:ext cx="566263" cy="108973"/>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2" name="Oval 41">
                <a:extLst>
                  <a:ext uri="{FF2B5EF4-FFF2-40B4-BE49-F238E27FC236}">
                    <a16:creationId xmlns:a16="http://schemas.microsoft.com/office/drawing/2014/main" id="{A72D25CB-2814-DC1F-4BBE-218CC962490B}"/>
                  </a:ext>
                </a:extLst>
              </p:cNvPr>
              <p:cNvSpPr/>
              <p:nvPr/>
            </p:nvSpPr>
            <p:spPr>
              <a:xfrm>
                <a:off x="6070536" y="3449831"/>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3" name="Oval 42">
                <a:extLst>
                  <a:ext uri="{FF2B5EF4-FFF2-40B4-BE49-F238E27FC236}">
                    <a16:creationId xmlns:a16="http://schemas.microsoft.com/office/drawing/2014/main" id="{2AB9B90D-3254-1D34-2FE0-E17C9315A3AB}"/>
                  </a:ext>
                </a:extLst>
              </p:cNvPr>
              <p:cNvSpPr/>
              <p:nvPr/>
            </p:nvSpPr>
            <p:spPr>
              <a:xfrm>
                <a:off x="5888610" y="3690256"/>
                <a:ext cx="181926" cy="129437"/>
              </a:xfrm>
              <a:prstGeom prst="ellipse">
                <a:avLst/>
              </a:prstGeom>
              <a:solidFill>
                <a:srgbClr val="FF6600">
                  <a:alpha val="69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4" name="Oval 43">
                <a:extLst>
                  <a:ext uri="{FF2B5EF4-FFF2-40B4-BE49-F238E27FC236}">
                    <a16:creationId xmlns:a16="http://schemas.microsoft.com/office/drawing/2014/main" id="{B4379B4E-731D-6146-3AF6-FDDCFCA1021D}"/>
                  </a:ext>
                </a:extLst>
              </p:cNvPr>
              <p:cNvSpPr/>
              <p:nvPr/>
            </p:nvSpPr>
            <p:spPr>
              <a:xfrm>
                <a:off x="6593501" y="3442559"/>
                <a:ext cx="462393" cy="93643"/>
              </a:xfrm>
              <a:prstGeom prst="ellipse">
                <a:avLst/>
              </a:prstGeom>
              <a:solidFill>
                <a:srgbClr val="FFC000">
                  <a:alpha val="65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5" name="Oval 44">
                <a:extLst>
                  <a:ext uri="{FF2B5EF4-FFF2-40B4-BE49-F238E27FC236}">
                    <a16:creationId xmlns:a16="http://schemas.microsoft.com/office/drawing/2014/main" id="{D6C1BB71-F12D-4A52-BB2F-1AEF2B65E599}"/>
                  </a:ext>
                </a:extLst>
              </p:cNvPr>
              <p:cNvSpPr/>
              <p:nvPr/>
            </p:nvSpPr>
            <p:spPr>
              <a:xfrm>
                <a:off x="6593500" y="3640944"/>
                <a:ext cx="395244" cy="102762"/>
              </a:xfrm>
              <a:prstGeom prst="ellipse">
                <a:avLst/>
              </a:prstGeom>
              <a:solidFill>
                <a:srgbClr val="FFC000">
                  <a:alpha val="6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6" name="TextBox 92">
                <a:extLst>
                  <a:ext uri="{FF2B5EF4-FFF2-40B4-BE49-F238E27FC236}">
                    <a16:creationId xmlns:a16="http://schemas.microsoft.com/office/drawing/2014/main" id="{A49B1196-92F5-6EEE-A7A3-53A53B6BD589}"/>
                  </a:ext>
                </a:extLst>
              </p:cNvPr>
              <p:cNvSpPr txBox="1"/>
              <p:nvPr/>
            </p:nvSpPr>
            <p:spPr>
              <a:xfrm>
                <a:off x="6233672" y="3020121"/>
                <a:ext cx="746372" cy="68337"/>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 </a:t>
                </a:r>
                <a:r>
                  <a:rPr lang="en-GB" sz="700" dirty="0" err="1"/>
                  <a:t>uSv</a:t>
                </a:r>
                <a:r>
                  <a:rPr lang="en-GB" sz="700" dirty="0"/>
                  <a:t>/h</a:t>
                </a:r>
              </a:p>
            </p:txBody>
          </p:sp>
          <p:sp>
            <p:nvSpPr>
              <p:cNvPr id="47" name="TextBox 93">
                <a:extLst>
                  <a:ext uri="{FF2B5EF4-FFF2-40B4-BE49-F238E27FC236}">
                    <a16:creationId xmlns:a16="http://schemas.microsoft.com/office/drawing/2014/main" id="{00C71623-ACB2-B76A-C7C5-49B482CDB4CB}"/>
                  </a:ext>
                </a:extLst>
              </p:cNvPr>
              <p:cNvSpPr txBox="1"/>
              <p:nvPr/>
            </p:nvSpPr>
            <p:spPr>
              <a:xfrm>
                <a:off x="5315232" y="3020428"/>
                <a:ext cx="822768" cy="68337"/>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1000 </a:t>
                </a:r>
                <a:r>
                  <a:rPr lang="en-GB" sz="700" dirty="0" err="1"/>
                  <a:t>uSv</a:t>
                </a:r>
                <a:r>
                  <a:rPr lang="en-GB" sz="700" dirty="0"/>
                  <a:t>/h</a:t>
                </a:r>
              </a:p>
            </p:txBody>
          </p:sp>
          <p:sp>
            <p:nvSpPr>
              <p:cNvPr id="48" name="TextBox 94">
                <a:extLst>
                  <a:ext uri="{FF2B5EF4-FFF2-40B4-BE49-F238E27FC236}">
                    <a16:creationId xmlns:a16="http://schemas.microsoft.com/office/drawing/2014/main" id="{257CBFFB-47CF-4B32-9F6B-76E834DAFCA4}"/>
                  </a:ext>
                </a:extLst>
              </p:cNvPr>
              <p:cNvSpPr txBox="1"/>
              <p:nvPr/>
            </p:nvSpPr>
            <p:spPr>
              <a:xfrm>
                <a:off x="7782676" y="3024099"/>
                <a:ext cx="110421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49" name="Oval 48">
                <a:extLst>
                  <a:ext uri="{FF2B5EF4-FFF2-40B4-BE49-F238E27FC236}">
                    <a16:creationId xmlns:a16="http://schemas.microsoft.com/office/drawing/2014/main" id="{D9F7EAC7-5357-1972-A3C6-7A55BB53AC17}"/>
                  </a:ext>
                </a:extLst>
              </p:cNvPr>
              <p:cNvSpPr/>
              <p:nvPr/>
            </p:nvSpPr>
            <p:spPr>
              <a:xfrm>
                <a:off x="7046152" y="3421042"/>
                <a:ext cx="744856" cy="148536"/>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0" name="Oval 49">
                <a:extLst>
                  <a:ext uri="{FF2B5EF4-FFF2-40B4-BE49-F238E27FC236}">
                    <a16:creationId xmlns:a16="http://schemas.microsoft.com/office/drawing/2014/main" id="{5B94DF9B-9DAB-A3EE-C2C9-7515A91D6C28}"/>
                  </a:ext>
                </a:extLst>
              </p:cNvPr>
              <p:cNvSpPr/>
              <p:nvPr/>
            </p:nvSpPr>
            <p:spPr>
              <a:xfrm>
                <a:off x="7034463" y="3612189"/>
                <a:ext cx="744856" cy="148536"/>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Oval 50">
                <a:extLst>
                  <a:ext uri="{FF2B5EF4-FFF2-40B4-BE49-F238E27FC236}">
                    <a16:creationId xmlns:a16="http://schemas.microsoft.com/office/drawing/2014/main" id="{7702F4DF-38F5-26BE-3192-81093FEA826E}"/>
                  </a:ext>
                </a:extLst>
              </p:cNvPr>
              <p:cNvSpPr/>
              <p:nvPr/>
            </p:nvSpPr>
            <p:spPr>
              <a:xfrm>
                <a:off x="7779319" y="3810169"/>
                <a:ext cx="185738" cy="71475"/>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2" name="TextBox 99">
                <a:extLst>
                  <a:ext uri="{FF2B5EF4-FFF2-40B4-BE49-F238E27FC236}">
                    <a16:creationId xmlns:a16="http://schemas.microsoft.com/office/drawing/2014/main" id="{8F7F14BF-850B-E3EF-4820-06BADB64A8E1}"/>
                  </a:ext>
                </a:extLst>
              </p:cNvPr>
              <p:cNvSpPr txBox="1"/>
              <p:nvPr/>
            </p:nvSpPr>
            <p:spPr>
              <a:xfrm>
                <a:off x="6980043" y="3022438"/>
                <a:ext cx="667398"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 </a:t>
                </a:r>
                <a:r>
                  <a:rPr lang="en-GB" sz="700" dirty="0" err="1"/>
                  <a:t>uSv</a:t>
                </a:r>
                <a:r>
                  <a:rPr lang="en-GB" sz="700" dirty="0"/>
                  <a:t>/h</a:t>
                </a:r>
              </a:p>
            </p:txBody>
          </p:sp>
          <p:sp>
            <p:nvSpPr>
              <p:cNvPr id="53" name="TextBox 102">
                <a:extLst>
                  <a:ext uri="{FF2B5EF4-FFF2-40B4-BE49-F238E27FC236}">
                    <a16:creationId xmlns:a16="http://schemas.microsoft.com/office/drawing/2014/main" id="{AEDE87A6-2C29-D6C7-B114-E8C4DD914B8E}"/>
                  </a:ext>
                </a:extLst>
              </p:cNvPr>
              <p:cNvSpPr txBox="1"/>
              <p:nvPr/>
            </p:nvSpPr>
            <p:spPr>
              <a:xfrm>
                <a:off x="2619140" y="3020029"/>
                <a:ext cx="281957"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a:t>
                </a:r>
              </a:p>
            </p:txBody>
          </p:sp>
          <p:sp>
            <p:nvSpPr>
              <p:cNvPr id="54" name="TextBox 103">
                <a:extLst>
                  <a:ext uri="{FF2B5EF4-FFF2-40B4-BE49-F238E27FC236}">
                    <a16:creationId xmlns:a16="http://schemas.microsoft.com/office/drawing/2014/main" id="{ED88FCEE-8462-D722-9925-29F0A8D8A6CD}"/>
                  </a:ext>
                </a:extLst>
              </p:cNvPr>
              <p:cNvSpPr txBox="1"/>
              <p:nvPr/>
            </p:nvSpPr>
            <p:spPr>
              <a:xfrm>
                <a:off x="2405070" y="3020029"/>
                <a:ext cx="20756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&lt;50</a:t>
                </a:r>
              </a:p>
            </p:txBody>
          </p:sp>
          <p:sp>
            <p:nvSpPr>
              <p:cNvPr id="55" name="Oval 54">
                <a:extLst>
                  <a:ext uri="{FF2B5EF4-FFF2-40B4-BE49-F238E27FC236}">
                    <a16:creationId xmlns:a16="http://schemas.microsoft.com/office/drawing/2014/main" id="{75839BD9-F4BF-6035-D3AD-6BC7C086C2A3}"/>
                  </a:ext>
                </a:extLst>
              </p:cNvPr>
              <p:cNvSpPr/>
              <p:nvPr/>
            </p:nvSpPr>
            <p:spPr>
              <a:xfrm>
                <a:off x="2346602" y="3487170"/>
                <a:ext cx="286896" cy="148536"/>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6" name="Oval 55">
                <a:extLst>
                  <a:ext uri="{FF2B5EF4-FFF2-40B4-BE49-F238E27FC236}">
                    <a16:creationId xmlns:a16="http://schemas.microsoft.com/office/drawing/2014/main" id="{556BA0EF-1FAA-7A37-12CC-B74636A63A4A}"/>
                  </a:ext>
                </a:extLst>
              </p:cNvPr>
              <p:cNvSpPr/>
              <p:nvPr/>
            </p:nvSpPr>
            <p:spPr>
              <a:xfrm>
                <a:off x="2633498" y="3483306"/>
                <a:ext cx="325521" cy="157638"/>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7" name="TextBox 117">
                <a:extLst>
                  <a:ext uri="{FF2B5EF4-FFF2-40B4-BE49-F238E27FC236}">
                    <a16:creationId xmlns:a16="http://schemas.microsoft.com/office/drawing/2014/main" id="{530E434D-7E4A-F06C-D22A-388F4AF960DF}"/>
                  </a:ext>
                </a:extLst>
              </p:cNvPr>
              <p:cNvSpPr txBox="1"/>
              <p:nvPr/>
            </p:nvSpPr>
            <p:spPr>
              <a:xfrm>
                <a:off x="6121060" y="3020726"/>
                <a:ext cx="131878" cy="94855"/>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58" name="TextBox 118">
                <a:extLst>
                  <a:ext uri="{FF2B5EF4-FFF2-40B4-BE49-F238E27FC236}">
                    <a16:creationId xmlns:a16="http://schemas.microsoft.com/office/drawing/2014/main" id="{C964D88F-F80C-020A-F145-F8B4CEFF46EC}"/>
                  </a:ext>
                </a:extLst>
              </p:cNvPr>
              <p:cNvSpPr txBox="1"/>
              <p:nvPr/>
            </p:nvSpPr>
            <p:spPr>
              <a:xfrm>
                <a:off x="5963253" y="2941401"/>
                <a:ext cx="405053" cy="68337"/>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59" name="TextBox 119">
                <a:extLst>
                  <a:ext uri="{FF2B5EF4-FFF2-40B4-BE49-F238E27FC236}">
                    <a16:creationId xmlns:a16="http://schemas.microsoft.com/office/drawing/2014/main" id="{879C1171-BF05-F5D7-9AA7-ABDDC64CA371}"/>
                  </a:ext>
                </a:extLst>
              </p:cNvPr>
              <p:cNvSpPr txBox="1"/>
              <p:nvPr/>
            </p:nvSpPr>
            <p:spPr>
              <a:xfrm>
                <a:off x="7647441" y="3021511"/>
                <a:ext cx="131878" cy="94855"/>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60" name="TextBox 120">
                <a:extLst>
                  <a:ext uri="{FF2B5EF4-FFF2-40B4-BE49-F238E27FC236}">
                    <a16:creationId xmlns:a16="http://schemas.microsoft.com/office/drawing/2014/main" id="{6418FC12-CD29-D030-4240-FF6BCD14FC99}"/>
                  </a:ext>
                </a:extLst>
              </p:cNvPr>
              <p:cNvSpPr txBox="1"/>
              <p:nvPr/>
            </p:nvSpPr>
            <p:spPr>
              <a:xfrm>
                <a:off x="7511977" y="2947381"/>
                <a:ext cx="405053" cy="68337"/>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61" name="Oval 60">
                <a:extLst>
                  <a:ext uri="{FF2B5EF4-FFF2-40B4-BE49-F238E27FC236}">
                    <a16:creationId xmlns:a16="http://schemas.microsoft.com/office/drawing/2014/main" id="{6F87223E-076C-D618-9D64-99B5C19C2A56}"/>
                  </a:ext>
                </a:extLst>
              </p:cNvPr>
              <p:cNvSpPr/>
              <p:nvPr/>
            </p:nvSpPr>
            <p:spPr>
              <a:xfrm>
                <a:off x="6066325" y="3614269"/>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4" name="Oval 63">
                <a:extLst>
                  <a:ext uri="{FF2B5EF4-FFF2-40B4-BE49-F238E27FC236}">
                    <a16:creationId xmlns:a16="http://schemas.microsoft.com/office/drawing/2014/main" id="{CFA72333-4175-7A9A-AC5D-6A8232EAB005}"/>
                  </a:ext>
                </a:extLst>
              </p:cNvPr>
              <p:cNvSpPr/>
              <p:nvPr/>
            </p:nvSpPr>
            <p:spPr>
              <a:xfrm>
                <a:off x="7597394" y="3764740"/>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Right Brace 64">
                <a:extLst>
                  <a:ext uri="{FF2B5EF4-FFF2-40B4-BE49-F238E27FC236}">
                    <a16:creationId xmlns:a16="http://schemas.microsoft.com/office/drawing/2014/main" id="{C0FFC494-359D-F184-D4E1-3197D59085AA}"/>
                  </a:ext>
                </a:extLst>
              </p:cNvPr>
              <p:cNvSpPr/>
              <p:nvPr/>
            </p:nvSpPr>
            <p:spPr>
              <a:xfrm rot="5400000">
                <a:off x="523203" y="3393705"/>
                <a:ext cx="195473" cy="851647"/>
              </a:xfrm>
              <a:prstGeom prst="rightBrace">
                <a:avLst>
                  <a:gd name="adj1" fmla="val 5706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grpSp>
        <p:sp>
          <p:nvSpPr>
            <p:cNvPr id="8" name="Oval 7">
              <a:extLst>
                <a:ext uri="{FF2B5EF4-FFF2-40B4-BE49-F238E27FC236}">
                  <a16:creationId xmlns:a16="http://schemas.microsoft.com/office/drawing/2014/main" id="{84F20039-7E63-764C-285E-6408B40ADAD8}"/>
                </a:ext>
              </a:extLst>
            </p:cNvPr>
            <p:cNvSpPr/>
            <p:nvPr/>
          </p:nvSpPr>
          <p:spPr>
            <a:xfrm>
              <a:off x="7990088" y="3454121"/>
              <a:ext cx="1914631" cy="204035"/>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9" name="Oval 8">
              <a:extLst>
                <a:ext uri="{FF2B5EF4-FFF2-40B4-BE49-F238E27FC236}">
                  <a16:creationId xmlns:a16="http://schemas.microsoft.com/office/drawing/2014/main" id="{949B0BBB-F1F4-A997-D600-7927552C2C85}"/>
                </a:ext>
              </a:extLst>
            </p:cNvPr>
            <p:cNvSpPr/>
            <p:nvPr/>
          </p:nvSpPr>
          <p:spPr>
            <a:xfrm>
              <a:off x="1299893" y="3080123"/>
              <a:ext cx="297070" cy="164251"/>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Oval 9">
              <a:extLst>
                <a:ext uri="{FF2B5EF4-FFF2-40B4-BE49-F238E27FC236}">
                  <a16:creationId xmlns:a16="http://schemas.microsoft.com/office/drawing/2014/main" id="{C77571E6-A825-9E96-280F-03D50AB09770}"/>
                </a:ext>
              </a:extLst>
            </p:cNvPr>
            <p:cNvSpPr/>
            <p:nvPr/>
          </p:nvSpPr>
          <p:spPr>
            <a:xfrm>
              <a:off x="969263" y="3081426"/>
              <a:ext cx="176395" cy="167069"/>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Oval 10">
              <a:extLst>
                <a:ext uri="{FF2B5EF4-FFF2-40B4-BE49-F238E27FC236}">
                  <a16:creationId xmlns:a16="http://schemas.microsoft.com/office/drawing/2014/main" id="{FDC4744C-0625-15CD-4230-2CB628283D6B}"/>
                </a:ext>
              </a:extLst>
            </p:cNvPr>
            <p:cNvSpPr/>
            <p:nvPr/>
          </p:nvSpPr>
          <p:spPr>
            <a:xfrm>
              <a:off x="1139393" y="3079481"/>
              <a:ext cx="175568" cy="175134"/>
            </a:xfrm>
            <a:prstGeom prst="ellipse">
              <a:avLst/>
            </a:prstGeom>
            <a:solidFill>
              <a:srgbClr val="FF6600">
                <a:alpha val="68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TextBox 12">
              <a:extLst>
                <a:ext uri="{FF2B5EF4-FFF2-40B4-BE49-F238E27FC236}">
                  <a16:creationId xmlns:a16="http://schemas.microsoft.com/office/drawing/2014/main" id="{1E0E559D-1D6F-C6C2-1A84-3638365DD128}"/>
                </a:ext>
              </a:extLst>
            </p:cNvPr>
            <p:cNvSpPr txBox="1"/>
            <p:nvPr/>
          </p:nvSpPr>
          <p:spPr>
            <a:xfrm>
              <a:off x="8244008" y="2451581"/>
              <a:ext cx="1711030" cy="123111"/>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800" dirty="0"/>
                <a:t>&lt; </a:t>
              </a:r>
              <a:r>
                <a:rPr lang="en-GB" sz="700" dirty="0"/>
                <a:t>1000 </a:t>
              </a:r>
              <a:r>
                <a:rPr lang="en-GB" sz="700" dirty="0" err="1"/>
                <a:t>uSv</a:t>
              </a:r>
              <a:r>
                <a:rPr lang="en-GB" sz="800" dirty="0"/>
                <a:t>/h</a:t>
              </a:r>
            </a:p>
          </p:txBody>
        </p:sp>
        <p:sp>
          <p:nvSpPr>
            <p:cNvPr id="13" name="Oval 12">
              <a:extLst>
                <a:ext uri="{FF2B5EF4-FFF2-40B4-BE49-F238E27FC236}">
                  <a16:creationId xmlns:a16="http://schemas.microsoft.com/office/drawing/2014/main" id="{5FDD58E9-8279-3B54-54F8-D4255B0B2895}"/>
                </a:ext>
              </a:extLst>
            </p:cNvPr>
            <p:cNvSpPr/>
            <p:nvPr/>
          </p:nvSpPr>
          <p:spPr>
            <a:xfrm>
              <a:off x="8266528" y="2992631"/>
              <a:ext cx="399676" cy="159826"/>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4" name="Oval 13">
              <a:extLst>
                <a:ext uri="{FF2B5EF4-FFF2-40B4-BE49-F238E27FC236}">
                  <a16:creationId xmlns:a16="http://schemas.microsoft.com/office/drawing/2014/main" id="{C0F5179F-A466-D935-8F32-D713F3D09769}"/>
                </a:ext>
              </a:extLst>
            </p:cNvPr>
            <p:cNvSpPr/>
            <p:nvPr/>
          </p:nvSpPr>
          <p:spPr>
            <a:xfrm>
              <a:off x="8268961" y="3292638"/>
              <a:ext cx="395482" cy="186913"/>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5" name="TextBox 16">
              <a:extLst>
                <a:ext uri="{FF2B5EF4-FFF2-40B4-BE49-F238E27FC236}">
                  <a16:creationId xmlns:a16="http://schemas.microsoft.com/office/drawing/2014/main" id="{CA3FE4D6-8A25-0901-EDDB-EE4AE089E90C}"/>
                </a:ext>
              </a:extLst>
            </p:cNvPr>
            <p:cNvSpPr txBox="1"/>
            <p:nvPr/>
          </p:nvSpPr>
          <p:spPr>
            <a:xfrm>
              <a:off x="3003971" y="2338982"/>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16" name="Oval 15">
              <a:extLst>
                <a:ext uri="{FF2B5EF4-FFF2-40B4-BE49-F238E27FC236}">
                  <a16:creationId xmlns:a16="http://schemas.microsoft.com/office/drawing/2014/main" id="{677956D7-C050-FE95-AC13-C0600BEC80A3}"/>
                </a:ext>
              </a:extLst>
            </p:cNvPr>
            <p:cNvSpPr/>
            <p:nvPr/>
          </p:nvSpPr>
          <p:spPr>
            <a:xfrm>
              <a:off x="2818825" y="3087603"/>
              <a:ext cx="211752" cy="156771"/>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TextBox 20">
              <a:extLst>
                <a:ext uri="{FF2B5EF4-FFF2-40B4-BE49-F238E27FC236}">
                  <a16:creationId xmlns:a16="http://schemas.microsoft.com/office/drawing/2014/main" id="{5187CF47-5843-DBC6-283E-313C8EB5EB16}"/>
                </a:ext>
              </a:extLst>
            </p:cNvPr>
            <p:cNvSpPr txBox="1"/>
            <p:nvPr/>
          </p:nvSpPr>
          <p:spPr>
            <a:xfrm>
              <a:off x="2833552" y="2339459"/>
              <a:ext cx="161270" cy="149523"/>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18" name="Oval 17">
              <a:extLst>
                <a:ext uri="{FF2B5EF4-FFF2-40B4-BE49-F238E27FC236}">
                  <a16:creationId xmlns:a16="http://schemas.microsoft.com/office/drawing/2014/main" id="{5725AD7F-6B22-657C-43C1-18386EE2147C}"/>
                </a:ext>
              </a:extLst>
            </p:cNvPr>
            <p:cNvSpPr/>
            <p:nvPr/>
          </p:nvSpPr>
          <p:spPr>
            <a:xfrm>
              <a:off x="2540288" y="3084246"/>
              <a:ext cx="286906" cy="164250"/>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Oval 18">
              <a:extLst>
                <a:ext uri="{FF2B5EF4-FFF2-40B4-BE49-F238E27FC236}">
                  <a16:creationId xmlns:a16="http://schemas.microsoft.com/office/drawing/2014/main" id="{DD239A1A-1784-897C-5628-D0D099A3EAF4}"/>
                </a:ext>
              </a:extLst>
            </p:cNvPr>
            <p:cNvSpPr/>
            <p:nvPr/>
          </p:nvSpPr>
          <p:spPr>
            <a:xfrm>
              <a:off x="2981013" y="3080124"/>
              <a:ext cx="286906" cy="164250"/>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TextBox 25">
              <a:extLst>
                <a:ext uri="{FF2B5EF4-FFF2-40B4-BE49-F238E27FC236}">
                  <a16:creationId xmlns:a16="http://schemas.microsoft.com/office/drawing/2014/main" id="{2C05B0AD-8668-A601-F28D-93F232D0A2C3}"/>
                </a:ext>
              </a:extLst>
            </p:cNvPr>
            <p:cNvSpPr txBox="1"/>
            <p:nvPr/>
          </p:nvSpPr>
          <p:spPr>
            <a:xfrm>
              <a:off x="1282997" y="2339007"/>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1" name="TextBox 26">
              <a:extLst>
                <a:ext uri="{FF2B5EF4-FFF2-40B4-BE49-F238E27FC236}">
                  <a16:creationId xmlns:a16="http://schemas.microsoft.com/office/drawing/2014/main" id="{D3686C99-CAFC-4B63-1B40-317A7A971C3B}"/>
                </a:ext>
              </a:extLst>
            </p:cNvPr>
            <p:cNvSpPr txBox="1"/>
            <p:nvPr/>
          </p:nvSpPr>
          <p:spPr>
            <a:xfrm>
              <a:off x="2546768" y="2343098"/>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2" name="TextBox 27">
              <a:extLst>
                <a:ext uri="{FF2B5EF4-FFF2-40B4-BE49-F238E27FC236}">
                  <a16:creationId xmlns:a16="http://schemas.microsoft.com/office/drawing/2014/main" id="{B64A3ADE-C5C2-1254-09AA-7E46A4C0EDAC}"/>
                </a:ext>
              </a:extLst>
            </p:cNvPr>
            <p:cNvSpPr txBox="1"/>
            <p:nvPr/>
          </p:nvSpPr>
          <p:spPr>
            <a:xfrm>
              <a:off x="1000867" y="2340737"/>
              <a:ext cx="161270" cy="149523"/>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23" name="Oval 22">
              <a:extLst>
                <a:ext uri="{FF2B5EF4-FFF2-40B4-BE49-F238E27FC236}">
                  <a16:creationId xmlns:a16="http://schemas.microsoft.com/office/drawing/2014/main" id="{43BC3A8C-1224-8B6F-F60A-5E9FEB228EBF}"/>
                </a:ext>
              </a:extLst>
            </p:cNvPr>
            <p:cNvSpPr/>
            <p:nvPr/>
          </p:nvSpPr>
          <p:spPr>
            <a:xfrm>
              <a:off x="789282" y="3075359"/>
              <a:ext cx="175568" cy="175134"/>
            </a:xfrm>
            <a:prstGeom prst="ellipse">
              <a:avLst/>
            </a:prstGeom>
            <a:solidFill>
              <a:srgbClr val="FF6600">
                <a:alpha val="68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Oval 23">
              <a:extLst>
                <a:ext uri="{FF2B5EF4-FFF2-40B4-BE49-F238E27FC236}">
                  <a16:creationId xmlns:a16="http://schemas.microsoft.com/office/drawing/2014/main" id="{16693AD3-AE84-2A22-ED44-58CDC7C324ED}"/>
                </a:ext>
              </a:extLst>
            </p:cNvPr>
            <p:cNvSpPr/>
            <p:nvPr/>
          </p:nvSpPr>
          <p:spPr>
            <a:xfrm>
              <a:off x="596154" y="3084922"/>
              <a:ext cx="194677" cy="164251"/>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TextBox 30">
              <a:extLst>
                <a:ext uri="{FF2B5EF4-FFF2-40B4-BE49-F238E27FC236}">
                  <a16:creationId xmlns:a16="http://schemas.microsoft.com/office/drawing/2014/main" id="{71E91784-E109-D36C-22C9-385925A334AC}"/>
                </a:ext>
              </a:extLst>
            </p:cNvPr>
            <p:cNvSpPr txBox="1"/>
            <p:nvPr/>
          </p:nvSpPr>
          <p:spPr>
            <a:xfrm>
              <a:off x="1166003" y="2342908"/>
              <a:ext cx="110382" cy="107722"/>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26" name="TextBox 31">
              <a:extLst>
                <a:ext uri="{FF2B5EF4-FFF2-40B4-BE49-F238E27FC236}">
                  <a16:creationId xmlns:a16="http://schemas.microsoft.com/office/drawing/2014/main" id="{455B250F-439B-7196-4284-13918ACBDB69}"/>
                </a:ext>
              </a:extLst>
            </p:cNvPr>
            <p:cNvSpPr txBox="1"/>
            <p:nvPr/>
          </p:nvSpPr>
          <p:spPr>
            <a:xfrm>
              <a:off x="881797" y="2338786"/>
              <a:ext cx="110382" cy="107722"/>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27" name="TextBox 32">
              <a:extLst>
                <a:ext uri="{FF2B5EF4-FFF2-40B4-BE49-F238E27FC236}">
                  <a16:creationId xmlns:a16="http://schemas.microsoft.com/office/drawing/2014/main" id="{CEEB4D56-64B1-7E5F-56AF-EC0385F47CD3}"/>
                </a:ext>
              </a:extLst>
            </p:cNvPr>
            <p:cNvSpPr txBox="1"/>
            <p:nvPr/>
          </p:nvSpPr>
          <p:spPr>
            <a:xfrm>
              <a:off x="598470" y="2343124"/>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8" name="TextBox 33">
              <a:extLst>
                <a:ext uri="{FF2B5EF4-FFF2-40B4-BE49-F238E27FC236}">
                  <a16:creationId xmlns:a16="http://schemas.microsoft.com/office/drawing/2014/main" id="{702E8ADD-ACF8-785D-86BF-8BCD36056DB3}"/>
                </a:ext>
              </a:extLst>
            </p:cNvPr>
            <p:cNvSpPr txBox="1"/>
            <p:nvPr/>
          </p:nvSpPr>
          <p:spPr>
            <a:xfrm>
              <a:off x="2709786" y="2210735"/>
              <a:ext cx="511358" cy="107722"/>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29" name="TextBox 34">
              <a:extLst>
                <a:ext uri="{FF2B5EF4-FFF2-40B4-BE49-F238E27FC236}">
                  <a16:creationId xmlns:a16="http://schemas.microsoft.com/office/drawing/2014/main" id="{AADEB47F-66C0-D6CE-66B3-A86DCE6A321B}"/>
                </a:ext>
              </a:extLst>
            </p:cNvPr>
            <p:cNvSpPr txBox="1"/>
            <p:nvPr/>
          </p:nvSpPr>
          <p:spPr>
            <a:xfrm>
              <a:off x="843918" y="2214851"/>
              <a:ext cx="511358" cy="107722"/>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grpSp>
      <p:grpSp>
        <p:nvGrpSpPr>
          <p:cNvPr id="66" name="Group 65">
            <a:extLst>
              <a:ext uri="{FF2B5EF4-FFF2-40B4-BE49-F238E27FC236}">
                <a16:creationId xmlns:a16="http://schemas.microsoft.com/office/drawing/2014/main" id="{7C6B3196-A0FB-1D7B-B57D-C73D498BB521}"/>
              </a:ext>
            </a:extLst>
          </p:cNvPr>
          <p:cNvGrpSpPr/>
          <p:nvPr/>
        </p:nvGrpSpPr>
        <p:grpSpPr>
          <a:xfrm>
            <a:off x="10228860" y="5106616"/>
            <a:ext cx="1298736" cy="1044582"/>
            <a:chOff x="6387167" y="4914083"/>
            <a:chExt cx="1298736" cy="1044582"/>
          </a:xfrm>
        </p:grpSpPr>
        <p:sp>
          <p:nvSpPr>
            <p:cNvPr id="67" name="TextBox 37">
              <a:extLst>
                <a:ext uri="{FF2B5EF4-FFF2-40B4-BE49-F238E27FC236}">
                  <a16:creationId xmlns:a16="http://schemas.microsoft.com/office/drawing/2014/main" id="{71AF448F-2DB2-A5ED-976D-6F685DBD7ACD}"/>
                </a:ext>
              </a:extLst>
            </p:cNvPr>
            <p:cNvSpPr txBox="1"/>
            <p:nvPr/>
          </p:nvSpPr>
          <p:spPr>
            <a:xfrm>
              <a:off x="6387169" y="4914083"/>
              <a:ext cx="1298734" cy="184666"/>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50 µ</a:t>
              </a:r>
              <a:r>
                <a:rPr lang="en-GB" sz="1200" dirty="0" err="1"/>
                <a:t>Sv</a:t>
              </a:r>
              <a:r>
                <a:rPr lang="en-GB" sz="1200" dirty="0"/>
                <a:t>/h</a:t>
              </a:r>
            </a:p>
          </p:txBody>
        </p:sp>
        <p:sp>
          <p:nvSpPr>
            <p:cNvPr id="68" name="TextBox 39">
              <a:extLst>
                <a:ext uri="{FF2B5EF4-FFF2-40B4-BE49-F238E27FC236}">
                  <a16:creationId xmlns:a16="http://schemas.microsoft.com/office/drawing/2014/main" id="{79585939-7A56-075D-8435-5D63A9A52F42}"/>
                </a:ext>
              </a:extLst>
            </p:cNvPr>
            <p:cNvSpPr txBox="1"/>
            <p:nvPr/>
          </p:nvSpPr>
          <p:spPr>
            <a:xfrm>
              <a:off x="6387168" y="5129527"/>
              <a:ext cx="1298733" cy="184666"/>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100 µ</a:t>
              </a:r>
              <a:r>
                <a:rPr lang="en-GB" sz="1200" dirty="0" err="1"/>
                <a:t>Sv</a:t>
              </a:r>
              <a:r>
                <a:rPr lang="en-GB" sz="1200" dirty="0"/>
                <a:t>/h</a:t>
              </a:r>
            </a:p>
          </p:txBody>
        </p:sp>
        <p:sp>
          <p:nvSpPr>
            <p:cNvPr id="69" name="TextBox 40">
              <a:extLst>
                <a:ext uri="{FF2B5EF4-FFF2-40B4-BE49-F238E27FC236}">
                  <a16:creationId xmlns:a16="http://schemas.microsoft.com/office/drawing/2014/main" id="{B7E06C3B-8B1F-A917-4211-14A76BBFD266}"/>
                </a:ext>
              </a:extLst>
            </p:cNvPr>
            <p:cNvSpPr txBox="1"/>
            <p:nvPr/>
          </p:nvSpPr>
          <p:spPr>
            <a:xfrm>
              <a:off x="6387168" y="5344506"/>
              <a:ext cx="1298733" cy="184666"/>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500 µ</a:t>
              </a:r>
              <a:r>
                <a:rPr lang="en-GB" sz="1200" dirty="0" err="1"/>
                <a:t>Sv</a:t>
              </a:r>
              <a:r>
                <a:rPr lang="en-GB" sz="1200" dirty="0"/>
                <a:t>/h</a:t>
              </a:r>
            </a:p>
          </p:txBody>
        </p:sp>
        <p:sp>
          <p:nvSpPr>
            <p:cNvPr id="70" name="TextBox 41">
              <a:extLst>
                <a:ext uri="{FF2B5EF4-FFF2-40B4-BE49-F238E27FC236}">
                  <a16:creationId xmlns:a16="http://schemas.microsoft.com/office/drawing/2014/main" id="{BBD4F9D0-D31B-F88E-798F-620163721F10}"/>
                </a:ext>
              </a:extLst>
            </p:cNvPr>
            <p:cNvSpPr txBox="1"/>
            <p:nvPr/>
          </p:nvSpPr>
          <p:spPr>
            <a:xfrm>
              <a:off x="6387167" y="5559485"/>
              <a:ext cx="1298733" cy="184666"/>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1000 µ</a:t>
              </a:r>
              <a:r>
                <a:rPr lang="en-GB" sz="1200" dirty="0" err="1"/>
                <a:t>Sv</a:t>
              </a:r>
              <a:r>
                <a:rPr lang="en-GB" sz="1200" dirty="0"/>
                <a:t>/h</a:t>
              </a:r>
            </a:p>
          </p:txBody>
        </p:sp>
        <p:sp>
          <p:nvSpPr>
            <p:cNvPr id="71" name="TextBox 42">
              <a:extLst>
                <a:ext uri="{FF2B5EF4-FFF2-40B4-BE49-F238E27FC236}">
                  <a16:creationId xmlns:a16="http://schemas.microsoft.com/office/drawing/2014/main" id="{8B9ADCDD-0A87-8FD0-8F3A-C4EA00F1A997}"/>
                </a:ext>
              </a:extLst>
            </p:cNvPr>
            <p:cNvSpPr txBox="1"/>
            <p:nvPr/>
          </p:nvSpPr>
          <p:spPr>
            <a:xfrm>
              <a:off x="6387167" y="5773999"/>
              <a:ext cx="1298733" cy="184666"/>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&gt; 2000 µ</a:t>
              </a:r>
              <a:r>
                <a:rPr lang="en-GB" sz="1200" dirty="0" err="1"/>
                <a:t>Sv</a:t>
              </a:r>
              <a:r>
                <a:rPr lang="en-GB" sz="1200" dirty="0"/>
                <a:t>/h</a:t>
              </a:r>
            </a:p>
          </p:txBody>
        </p:sp>
      </p:grpSp>
      <p:pic>
        <p:nvPicPr>
          <p:cNvPr id="72" name="Picture 71">
            <a:extLst>
              <a:ext uri="{FF2B5EF4-FFF2-40B4-BE49-F238E27FC236}">
                <a16:creationId xmlns:a16="http://schemas.microsoft.com/office/drawing/2014/main" id="{788191CE-0266-FD95-CFD9-6765461D43B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07141" y="3899601"/>
            <a:ext cx="1772652" cy="1254394"/>
          </a:xfrm>
          <a:prstGeom prst="rect">
            <a:avLst/>
          </a:prstGeom>
        </p:spPr>
      </p:pic>
      <p:pic>
        <p:nvPicPr>
          <p:cNvPr id="73" name="Picture 72">
            <a:extLst>
              <a:ext uri="{FF2B5EF4-FFF2-40B4-BE49-F238E27FC236}">
                <a16:creationId xmlns:a16="http://schemas.microsoft.com/office/drawing/2014/main" id="{CACAF440-C532-F2CC-01C9-77B99BBEA51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707763" y="5106616"/>
            <a:ext cx="1772652" cy="1254394"/>
          </a:xfrm>
          <a:prstGeom prst="rect">
            <a:avLst/>
          </a:prstGeom>
        </p:spPr>
      </p:pic>
      <p:sp>
        <p:nvSpPr>
          <p:cNvPr id="62" name="Content Placeholder 2">
            <a:extLst>
              <a:ext uri="{FF2B5EF4-FFF2-40B4-BE49-F238E27FC236}">
                <a16:creationId xmlns:a16="http://schemas.microsoft.com/office/drawing/2014/main" id="{BE847290-71DD-36B0-6EF8-A6910BFE167A}"/>
              </a:ext>
            </a:extLst>
          </p:cNvPr>
          <p:cNvSpPr txBox="1">
            <a:spLocks/>
          </p:cNvSpPr>
          <p:nvPr/>
        </p:nvSpPr>
        <p:spPr bwMode="auto">
          <a:xfrm>
            <a:off x="609602" y="1126097"/>
            <a:ext cx="10968565" cy="5118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1800" kern="1200" baseline="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sz="1800"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sz="1500"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sz="1500"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0" indent="0">
              <a:buClr>
                <a:srgbClr val="0C377B"/>
              </a:buClr>
              <a:buNone/>
              <a:defRPr/>
            </a:pPr>
            <a:r>
              <a:rPr lang="en-GB" sz="1600" dirty="0">
                <a:solidFill>
                  <a:schemeClr val="tx2"/>
                </a:solidFill>
              </a:rPr>
              <a:t>Radiological situation for TDC2/TCC2 during LS3 expected to be similar as in LS1</a:t>
            </a: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r>
              <a:rPr kumimoji="0" lang="en-GB" sz="1600" b="0" i="0" u="none" strike="noStrike" kern="1200" cap="none" spc="0" normalizeH="0" baseline="0" noProof="0" dirty="0">
                <a:ln>
                  <a:noFill/>
                </a:ln>
                <a:solidFill>
                  <a:schemeClr val="tx2"/>
                </a:solidFill>
                <a:effectLst/>
                <a:uLnTx/>
                <a:uFillTx/>
              </a:rPr>
              <a:t>Anticipated work can only be performed under the following conditions:</a:t>
            </a:r>
          </a:p>
          <a:p>
            <a:pPr marL="457200" marR="0" lvl="0" indent="-457200" algn="l" defTabSz="914400" rtl="0" eaLnBrk="0" fontAlgn="base" latinLnBrk="0" hangingPunct="0">
              <a:lnSpc>
                <a:spcPct val="100000"/>
              </a:lnSpc>
              <a:spcBef>
                <a:spcPts val="675"/>
              </a:spcBef>
              <a:spcAft>
                <a:spcPct val="0"/>
              </a:spcAft>
              <a:buClr>
                <a:srgbClr val="0C377B"/>
              </a:buClr>
              <a:buSzPct val="100000"/>
              <a:buFont typeface="+mj-lt"/>
              <a:buAutoNum type="alphaLcParenR"/>
              <a:tabLst/>
              <a:defRPr/>
            </a:pPr>
            <a:r>
              <a:rPr kumimoji="0" lang="en-GB" sz="1600" b="0" i="0" u="none" strike="noStrike" kern="1200" cap="none" spc="0" normalizeH="0" baseline="0" noProof="0" dirty="0">
                <a:ln>
                  <a:noFill/>
                </a:ln>
                <a:solidFill>
                  <a:schemeClr val="tx2"/>
                </a:solidFill>
                <a:effectLst/>
                <a:uLnTx/>
                <a:uFillTx/>
              </a:rPr>
              <a:t>A reasonable</a:t>
            </a:r>
            <a:r>
              <a:rPr kumimoji="0" lang="en-GB" sz="1600" b="0" i="0" u="none" strike="noStrike" kern="1200" cap="none" spc="0" normalizeH="0" baseline="0" noProof="0" dirty="0">
                <a:ln>
                  <a:noFill/>
                </a:ln>
                <a:solidFill>
                  <a:srgbClr val="00B0F0"/>
                </a:solidFill>
                <a:effectLst/>
                <a:uLnTx/>
                <a:uFillTx/>
              </a:rPr>
              <a:t> cooldown time </a:t>
            </a:r>
            <a:r>
              <a:rPr kumimoji="0" lang="en-GB" sz="1600" b="0" i="0" u="none" strike="noStrike" kern="1200" cap="none" spc="0" normalizeH="0" baseline="0" noProof="0" dirty="0">
                <a:ln>
                  <a:noFill/>
                </a:ln>
                <a:solidFill>
                  <a:schemeClr val="tx2"/>
                </a:solidFill>
                <a:effectLst/>
                <a:uLnTx/>
                <a:uFillTx/>
              </a:rPr>
              <a:t>(&gt; 6 months) can be guaranteed, and</a:t>
            </a:r>
          </a:p>
          <a:p>
            <a:pPr marL="457200" marR="0" lvl="0" indent="-457200" algn="l" defTabSz="914400" rtl="0" eaLnBrk="0" fontAlgn="base" latinLnBrk="0" hangingPunct="0">
              <a:lnSpc>
                <a:spcPct val="100000"/>
              </a:lnSpc>
              <a:spcBef>
                <a:spcPts val="675"/>
              </a:spcBef>
              <a:spcAft>
                <a:spcPct val="0"/>
              </a:spcAft>
              <a:buClr>
                <a:srgbClr val="0C377B"/>
              </a:buClr>
              <a:buSzPct val="100000"/>
              <a:buFont typeface="+mj-lt"/>
              <a:buAutoNum type="alphaLcParenR"/>
              <a:tabLst/>
              <a:defRPr/>
            </a:pPr>
            <a:r>
              <a:rPr kumimoji="0" lang="en-GB" sz="1600" b="0" i="0" u="none" strike="noStrike" kern="1200" cap="none" spc="0" normalizeH="0" baseline="0" noProof="0" dirty="0">
                <a:ln>
                  <a:noFill/>
                </a:ln>
                <a:solidFill>
                  <a:srgbClr val="00B0F0"/>
                </a:solidFill>
                <a:effectLst/>
                <a:uLnTx/>
                <a:uFillTx/>
              </a:rPr>
              <a:t>all highly radioactive elements </a:t>
            </a:r>
            <a:r>
              <a:rPr kumimoji="0" lang="en-GB" sz="1600" b="0" i="0" u="none" strike="noStrike" kern="1200" cap="none" spc="0" normalizeH="0" baseline="0" noProof="0" dirty="0">
                <a:ln>
                  <a:noFill/>
                </a:ln>
                <a:solidFill>
                  <a:schemeClr val="tx2"/>
                </a:solidFill>
                <a:effectLst/>
                <a:uLnTx/>
                <a:uFillTx/>
              </a:rPr>
              <a:t>are temporarily removed from TCC2</a:t>
            </a: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endParaRPr kumimoji="0" lang="en-GB" sz="1600" b="0" i="0" u="none" strike="noStrike" kern="1200" cap="none" spc="0" normalizeH="0" baseline="0" noProof="0" dirty="0">
              <a:ln>
                <a:noFill/>
              </a:ln>
              <a:solidFill>
                <a:schemeClr val="tx2"/>
              </a:solidFill>
              <a:effectLst/>
              <a:uLnTx/>
              <a:uFillTx/>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1800" b="0" i="0" u="none" strike="noStrike" kern="1200" cap="none" spc="0" normalizeH="0" baseline="0" noProof="0" dirty="0">
              <a:ln>
                <a:noFill/>
              </a:ln>
              <a:solidFill>
                <a:srgbClr val="0C377B"/>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endParaRPr kumimoji="0" lang="en-GB" sz="1800" b="0" i="0" u="none" strike="noStrike" kern="1200" cap="none" spc="0" normalizeH="0" baseline="0" noProof="0" dirty="0">
              <a:ln>
                <a:noFill/>
              </a:ln>
              <a:solidFill>
                <a:schemeClr val="tx2"/>
              </a:solidFill>
              <a:effectLst/>
              <a:uLnTx/>
              <a:uFillTx/>
            </a:endParaRP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r>
              <a:rPr kumimoji="0" lang="en-GB" sz="1600" b="0" i="0" u="none" strike="noStrike" kern="1200" cap="none" spc="0" normalizeH="0" baseline="0" noProof="0" dirty="0">
                <a:ln>
                  <a:noFill/>
                </a:ln>
                <a:solidFill>
                  <a:schemeClr val="tx2"/>
                </a:solidFill>
                <a:effectLst/>
                <a:uLnTx/>
                <a:uFillTx/>
              </a:rPr>
              <a:t> </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lang="en-GB" sz="1600" dirty="0">
                <a:solidFill>
                  <a:schemeClr val="tx2"/>
                </a:solidFill>
              </a:rPr>
              <a:t> </a:t>
            </a:r>
            <a:r>
              <a:rPr kumimoji="0" lang="en-GB" sz="1600" b="0" i="0" u="none" strike="noStrike" kern="1200" cap="none" spc="0" normalizeH="0" baseline="0" noProof="0" dirty="0">
                <a:ln>
                  <a:noFill/>
                </a:ln>
                <a:solidFill>
                  <a:schemeClr val="tx2"/>
                </a:solidFill>
                <a:effectLst/>
                <a:uLnTx/>
                <a:uFillTx/>
              </a:rPr>
              <a:t>Minimize dose to intervening teams</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kumimoji="0" lang="en-GB" sz="1600" b="0" i="0" u="none" strike="noStrike" kern="1200" cap="none" spc="0" normalizeH="0" baseline="0" noProof="0" dirty="0">
                <a:ln>
                  <a:noFill/>
                </a:ln>
                <a:solidFill>
                  <a:schemeClr val="tx2"/>
                </a:solidFill>
                <a:effectLst/>
                <a:uLnTx/>
                <a:uFillTx/>
              </a:rPr>
              <a:t>  Removal of obstacles</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kumimoji="0" lang="en-GB" sz="1600" b="0" i="0" u="none" strike="noStrike" kern="1200" cap="none" spc="0" normalizeH="0" baseline="0" noProof="0" dirty="0">
                <a:ln>
                  <a:noFill/>
                </a:ln>
                <a:solidFill>
                  <a:schemeClr val="tx2"/>
                </a:solidFill>
                <a:effectLst/>
                <a:uLnTx/>
                <a:uFillTx/>
              </a:rPr>
              <a:t>  Optimize workflow and intervention time</a:t>
            </a: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200" b="0" i="0" u="none" strike="noStrike" kern="1200" cap="none" spc="0" normalizeH="0" baseline="0" noProof="0" dirty="0">
              <a:ln>
                <a:noFill/>
              </a:ln>
              <a:solidFill>
                <a:srgbClr val="0C377B"/>
              </a:solidFill>
              <a:effectLst/>
              <a:uLnTx/>
              <a:uFillTx/>
              <a:latin typeface="Corbel" panose="020B0503020204020204"/>
            </a:endParaRPr>
          </a:p>
        </p:txBody>
      </p:sp>
      <p:sp>
        <p:nvSpPr>
          <p:cNvPr id="74" name="TextBox 73">
            <a:extLst>
              <a:ext uri="{FF2B5EF4-FFF2-40B4-BE49-F238E27FC236}">
                <a16:creationId xmlns:a16="http://schemas.microsoft.com/office/drawing/2014/main" id="{574C5051-382C-74A0-F3FD-7D57FA975E93}"/>
              </a:ext>
            </a:extLst>
          </p:cNvPr>
          <p:cNvSpPr txBox="1"/>
          <p:nvPr/>
        </p:nvSpPr>
        <p:spPr>
          <a:xfrm>
            <a:off x="8753817" y="872166"/>
            <a:ext cx="2699454" cy="612934"/>
          </a:xfrm>
          <a:prstGeom prst="roundRect">
            <a:avLst/>
          </a:prstGeom>
          <a:ln w="1905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l"/>
            <a:r>
              <a:rPr lang="en-CH" dirty="0"/>
              <a:t>Courtesy T. Zickler, </a:t>
            </a:r>
          </a:p>
          <a:p>
            <a:pPr algn="l"/>
            <a:r>
              <a:rPr lang="en-CH" dirty="0"/>
              <a:t>Indico </a:t>
            </a:r>
            <a:r>
              <a:rPr lang="en-CH" dirty="0">
                <a:hlinkClick r:id="rId5"/>
              </a:rPr>
              <a:t>1447430</a:t>
            </a:r>
            <a:endParaRPr lang="en-CH" dirty="0"/>
          </a:p>
        </p:txBody>
      </p:sp>
    </p:spTree>
    <p:extLst>
      <p:ext uri="{BB962C8B-B14F-4D97-AF65-F5344CB8AC3E}">
        <p14:creationId xmlns:p14="http://schemas.microsoft.com/office/powerpoint/2010/main" val="3195428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8E49A8-0FCB-BA7E-5F10-E8271BA99D59}"/>
              </a:ext>
            </a:extLst>
          </p:cNvPr>
          <p:cNvSpPr>
            <a:spLocks noGrp="1"/>
          </p:cNvSpPr>
          <p:nvPr>
            <p:ph idx="1"/>
          </p:nvPr>
        </p:nvSpPr>
        <p:spPr/>
        <p:txBody>
          <a:bodyPr/>
          <a:lstStyle/>
          <a:p>
            <a:r>
              <a:rPr lang="en-GB" dirty="0"/>
              <a:t>Before LS3 and during RP cool-down (October 25 – December 26)</a:t>
            </a:r>
          </a:p>
          <a:p>
            <a:pPr lvl="1"/>
            <a:r>
              <a:rPr lang="en-GB" dirty="0"/>
              <a:t>Preparation of 36 spares using magnets from stock </a:t>
            </a:r>
          </a:p>
          <a:p>
            <a:pPr lvl="2"/>
            <a:r>
              <a:rPr lang="en-GB" dirty="0"/>
              <a:t>1 MTS, 11 QNL (4 plug-in, 7 standard), 11 MBNV, 2 MBNH, 2 MDX, 3 MCV, 4 MBW, 2 QWL</a:t>
            </a:r>
          </a:p>
          <a:p>
            <a:endParaRPr lang="en-GB" dirty="0"/>
          </a:p>
          <a:p>
            <a:r>
              <a:rPr lang="en-GB" dirty="0"/>
              <a:t>During LS3 (December 26 – December 27)</a:t>
            </a:r>
          </a:p>
          <a:p>
            <a:pPr lvl="1"/>
            <a:r>
              <a:rPr lang="en-GB" dirty="0"/>
              <a:t>Refurbishment of 10 magnets using magnets from stock</a:t>
            </a:r>
          </a:p>
          <a:p>
            <a:pPr lvl="2"/>
            <a:r>
              <a:rPr lang="en-GB" dirty="0"/>
              <a:t>3 QNLB, 1 QNRB, 2 MDX, 1 QWL, 3 MSSB</a:t>
            </a:r>
          </a:p>
          <a:p>
            <a:pPr lvl="1"/>
            <a:r>
              <a:rPr lang="en-GB" dirty="0"/>
              <a:t>Refurbishment of 22 magnets using magnets from the machine</a:t>
            </a:r>
          </a:p>
          <a:p>
            <a:pPr lvl="2"/>
            <a:r>
              <a:rPr lang="en-GB" dirty="0"/>
              <a:t>11 MBNV, 1 MBW, 10 QNL (plug-in)</a:t>
            </a:r>
          </a:p>
          <a:p>
            <a:pPr lvl="2"/>
            <a:r>
              <a:rPr lang="en-GB" dirty="0"/>
              <a:t>Sequence chosen such that highest residual dose rate is treated last </a:t>
            </a:r>
          </a:p>
          <a:p>
            <a:pPr lvl="2"/>
            <a:r>
              <a:rPr lang="en-GB" dirty="0"/>
              <a:t>Rotation with existing FSU can be done to reduce individual exposure </a:t>
            </a:r>
          </a:p>
          <a:p>
            <a:pPr lvl="1"/>
            <a:endParaRPr lang="en-GB" dirty="0"/>
          </a:p>
          <a:p>
            <a:pPr lvl="2"/>
            <a:endParaRPr lang="en-GB" dirty="0"/>
          </a:p>
          <a:p>
            <a:endParaRPr lang="en-GB" dirty="0"/>
          </a:p>
        </p:txBody>
      </p:sp>
      <p:sp>
        <p:nvSpPr>
          <p:cNvPr id="3" name="Title 2">
            <a:extLst>
              <a:ext uri="{FF2B5EF4-FFF2-40B4-BE49-F238E27FC236}">
                <a16:creationId xmlns:a16="http://schemas.microsoft.com/office/drawing/2014/main" id="{604EED96-E8DE-A831-B93E-5FA67A922EDB}"/>
              </a:ext>
            </a:extLst>
          </p:cNvPr>
          <p:cNvSpPr>
            <a:spLocks noGrp="1"/>
          </p:cNvSpPr>
          <p:nvPr>
            <p:ph type="title"/>
          </p:nvPr>
        </p:nvSpPr>
        <p:spPr/>
        <p:txBody>
          <a:bodyPr/>
          <a:lstStyle/>
          <a:p>
            <a:r>
              <a:rPr lang="en-GB" dirty="0"/>
              <a:t>Work plan</a:t>
            </a:r>
          </a:p>
        </p:txBody>
      </p:sp>
      <p:sp>
        <p:nvSpPr>
          <p:cNvPr id="4" name="Date Placeholder 3">
            <a:extLst>
              <a:ext uri="{FF2B5EF4-FFF2-40B4-BE49-F238E27FC236}">
                <a16:creationId xmlns:a16="http://schemas.microsoft.com/office/drawing/2014/main" id="{865F53D9-0D15-D297-0CA7-8239B9FBC2B5}"/>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269E7144-B74D-9235-D79B-6DD92EFA574E}"/>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F1CD264C-3F9C-008A-04EF-B9CE3850116F}"/>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2618467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close-up of a blueprint&#10;&#10;Description automatically generated">
            <a:extLst>
              <a:ext uri="{FF2B5EF4-FFF2-40B4-BE49-F238E27FC236}">
                <a16:creationId xmlns:a16="http://schemas.microsoft.com/office/drawing/2014/main" id="{C3113DC1-951F-0786-D3DF-792F99113E15}"/>
              </a:ext>
            </a:extLst>
          </p:cNvPr>
          <p:cNvPicPr>
            <a:picLocks noGrp="1" noChangeAspect="1"/>
          </p:cNvPicPr>
          <p:nvPr>
            <p:ph idx="1"/>
          </p:nvPr>
        </p:nvPicPr>
        <p:blipFill>
          <a:blip r:embed="rId2"/>
          <a:stretch>
            <a:fillRect/>
          </a:stretch>
        </p:blipFill>
        <p:spPr>
          <a:xfrm>
            <a:off x="1919536" y="1255148"/>
            <a:ext cx="7876726" cy="4608512"/>
          </a:xfrm>
        </p:spPr>
      </p:pic>
      <p:sp>
        <p:nvSpPr>
          <p:cNvPr id="3" name="Title 2">
            <a:extLst>
              <a:ext uri="{FF2B5EF4-FFF2-40B4-BE49-F238E27FC236}">
                <a16:creationId xmlns:a16="http://schemas.microsoft.com/office/drawing/2014/main" id="{491AADC4-B4C4-7EE9-4839-E1CCCD9B3AC7}"/>
              </a:ext>
            </a:extLst>
          </p:cNvPr>
          <p:cNvSpPr>
            <a:spLocks noGrp="1"/>
          </p:cNvSpPr>
          <p:nvPr>
            <p:ph type="title"/>
          </p:nvPr>
        </p:nvSpPr>
        <p:spPr/>
        <p:txBody>
          <a:bodyPr/>
          <a:lstStyle/>
          <a:p>
            <a:r>
              <a:rPr lang="en-GB" dirty="0"/>
              <a:t>867 layout</a:t>
            </a:r>
          </a:p>
        </p:txBody>
      </p:sp>
      <p:sp>
        <p:nvSpPr>
          <p:cNvPr id="4" name="Date Placeholder 3">
            <a:extLst>
              <a:ext uri="{FF2B5EF4-FFF2-40B4-BE49-F238E27FC236}">
                <a16:creationId xmlns:a16="http://schemas.microsoft.com/office/drawing/2014/main" id="{3FB922B7-33D7-D1E2-A09D-AEA12E937536}"/>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378F7802-41EE-DF51-F974-84F8C1697537}"/>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1773D54F-971B-1F6E-087B-AD0556927ED8}"/>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37058804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D8237F-986C-A04D-6A0E-DBF8CADDBD3E}"/>
              </a:ext>
            </a:extLst>
          </p:cNvPr>
          <p:cNvSpPr>
            <a:spLocks noGrp="1"/>
          </p:cNvSpPr>
          <p:nvPr>
            <p:ph idx="1"/>
          </p:nvPr>
        </p:nvSpPr>
        <p:spPr>
          <a:xfrm>
            <a:off x="407989" y="1592263"/>
            <a:ext cx="11376022" cy="4608512"/>
          </a:xfrm>
        </p:spPr>
        <p:txBody>
          <a:bodyPr/>
          <a:lstStyle/>
          <a:p>
            <a:r>
              <a:rPr lang="en-GB" dirty="0"/>
              <a:t>Budget and resources estimated based on regular refurbishment work </a:t>
            </a:r>
          </a:p>
          <a:p>
            <a:r>
              <a:rPr lang="en-GB" dirty="0"/>
              <a:t>Storage after removal from TCC2 to be clarified (about 400 – 500 m² needed in 954)</a:t>
            </a:r>
          </a:p>
          <a:p>
            <a:r>
              <a:rPr lang="en-GB" dirty="0"/>
              <a:t>Includes budget for magnetic measurements / </a:t>
            </a:r>
            <a:r>
              <a:rPr lang="en-GB" dirty="0" err="1"/>
              <a:t>fiducialisation</a:t>
            </a:r>
            <a:endParaRPr lang="en-GB" dirty="0"/>
          </a:p>
          <a:p>
            <a:r>
              <a:rPr lang="en-GB" dirty="0"/>
              <a:t>Advanced start with magnets from stock allows to </a:t>
            </a:r>
          </a:p>
          <a:p>
            <a:pPr lvl="1"/>
            <a:r>
              <a:rPr lang="en-GB" dirty="0"/>
              <a:t>Educate potentially new personnel </a:t>
            </a:r>
          </a:p>
          <a:p>
            <a:pPr lvl="1"/>
            <a:r>
              <a:rPr lang="en-GB" dirty="0"/>
              <a:t>Alleviate dose to personnel by removing more activated magnets from the list of magnets to be prepared </a:t>
            </a:r>
          </a:p>
          <a:p>
            <a:pPr lvl="1"/>
            <a:r>
              <a:rPr lang="en-GB" dirty="0"/>
              <a:t>Create a margin with respect to LS3 duration</a:t>
            </a:r>
          </a:p>
          <a:p>
            <a:pPr lvl="1"/>
            <a:r>
              <a:rPr lang="en-GB" dirty="0"/>
              <a:t>Spread of workload</a:t>
            </a:r>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9598CAF5-AB9A-E425-FBDD-55A89E4C235A}"/>
              </a:ext>
            </a:extLst>
          </p:cNvPr>
          <p:cNvSpPr>
            <a:spLocks noGrp="1"/>
          </p:cNvSpPr>
          <p:nvPr>
            <p:ph type="title"/>
          </p:nvPr>
        </p:nvSpPr>
        <p:spPr/>
        <p:txBody>
          <a:bodyPr/>
          <a:lstStyle/>
          <a:p>
            <a:r>
              <a:rPr lang="en-GB" dirty="0"/>
              <a:t>Budget and resources</a:t>
            </a:r>
          </a:p>
        </p:txBody>
      </p:sp>
      <p:sp>
        <p:nvSpPr>
          <p:cNvPr id="4" name="Date Placeholder 3">
            <a:extLst>
              <a:ext uri="{FF2B5EF4-FFF2-40B4-BE49-F238E27FC236}">
                <a16:creationId xmlns:a16="http://schemas.microsoft.com/office/drawing/2014/main" id="{E1F90983-54DD-0C35-356E-17CC3BE93535}"/>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65B02992-F0C9-06B9-7358-51C9C2C12747}"/>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52D4F9A8-3C4D-BC50-4FD6-3147D16E0544}"/>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395312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0635C-45D7-8038-41E1-A356E393F734}"/>
              </a:ext>
            </a:extLst>
          </p:cNvPr>
          <p:cNvSpPr>
            <a:spLocks noGrp="1"/>
          </p:cNvSpPr>
          <p:nvPr>
            <p:ph type="title"/>
          </p:nvPr>
        </p:nvSpPr>
        <p:spPr/>
        <p:txBody>
          <a:bodyPr/>
          <a:lstStyle/>
          <a:p>
            <a:r>
              <a:rPr lang="en-CH" dirty="0"/>
              <a:t>North experimental area (NA) - introduction</a:t>
            </a:r>
          </a:p>
        </p:txBody>
      </p:sp>
      <p:sp>
        <p:nvSpPr>
          <p:cNvPr id="3" name="Date Placeholder 2">
            <a:extLst>
              <a:ext uri="{FF2B5EF4-FFF2-40B4-BE49-F238E27FC236}">
                <a16:creationId xmlns:a16="http://schemas.microsoft.com/office/drawing/2014/main" id="{988A86FF-8F2D-D4B8-D02E-30D63B1AA25B}"/>
              </a:ext>
            </a:extLst>
          </p:cNvPr>
          <p:cNvSpPr>
            <a:spLocks noGrp="1"/>
          </p:cNvSpPr>
          <p:nvPr>
            <p:ph type="dt" sz="half" idx="10"/>
          </p:nvPr>
        </p:nvSpPr>
        <p:spPr/>
        <p:txBody>
          <a:bodyPr/>
          <a:lstStyle/>
          <a:p>
            <a:fld id="{909059C8-5210-4D56-BEA5-C66060F6BE0E}" type="datetime1">
              <a:rPr lang="en-GB" smtClean="0"/>
              <a:t>24/09/2024</a:t>
            </a:fld>
            <a:endParaRPr lang="en-US" dirty="0"/>
          </a:p>
        </p:txBody>
      </p:sp>
      <p:sp>
        <p:nvSpPr>
          <p:cNvPr id="4" name="Slide Number Placeholder 3">
            <a:extLst>
              <a:ext uri="{FF2B5EF4-FFF2-40B4-BE49-F238E27FC236}">
                <a16:creationId xmlns:a16="http://schemas.microsoft.com/office/drawing/2014/main" id="{CDD5CDC2-8D31-16FF-ED82-4EAFB48AE3C4}"/>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Placeholder 6">
            <a:extLst>
              <a:ext uri="{FF2B5EF4-FFF2-40B4-BE49-F238E27FC236}">
                <a16:creationId xmlns:a16="http://schemas.microsoft.com/office/drawing/2014/main" id="{10BD2682-FC96-C29A-1E87-AEFF30E54C33}"/>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948035" y="1052736"/>
            <a:ext cx="9793089" cy="5027119"/>
          </a:xfrm>
          <a:prstGeom prst="rect">
            <a:avLst/>
          </a:prstGeom>
        </p:spPr>
      </p:pic>
      <p:sp>
        <p:nvSpPr>
          <p:cNvPr id="6" name="Footer Placeholder 5">
            <a:extLst>
              <a:ext uri="{FF2B5EF4-FFF2-40B4-BE49-F238E27FC236}">
                <a16:creationId xmlns:a16="http://schemas.microsoft.com/office/drawing/2014/main" id="{61FA5C13-1327-DBA2-6FA6-68DAFE6A2D41}"/>
              </a:ext>
            </a:extLst>
          </p:cNvPr>
          <p:cNvSpPr>
            <a:spLocks noGrp="1"/>
          </p:cNvSpPr>
          <p:nvPr>
            <p:ph type="ftr" sz="quarter" idx="11"/>
          </p:nvPr>
        </p:nvSpPr>
        <p:spPr/>
        <p:txBody>
          <a:bodyPr/>
          <a:lstStyle/>
          <a:p>
            <a:r>
              <a:rPr lang="en-GB" dirty="0"/>
              <a:t>Philip Schwarz | Normal-conducting magnet consolidation in TCC2</a:t>
            </a:r>
            <a:endParaRPr lang="en-US" dirty="0"/>
          </a:p>
        </p:txBody>
      </p:sp>
      <p:sp>
        <p:nvSpPr>
          <p:cNvPr id="8" name="Oval 7">
            <a:extLst>
              <a:ext uri="{FF2B5EF4-FFF2-40B4-BE49-F238E27FC236}">
                <a16:creationId xmlns:a16="http://schemas.microsoft.com/office/drawing/2014/main" id="{01C0F851-F91E-78EE-0180-DCE6D0CCE57E}"/>
              </a:ext>
            </a:extLst>
          </p:cNvPr>
          <p:cNvSpPr/>
          <p:nvPr/>
        </p:nvSpPr>
        <p:spPr>
          <a:xfrm rot="19545020">
            <a:off x="2599067" y="4696610"/>
            <a:ext cx="1584176" cy="64792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706317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C16B57E-7428-F7FD-BAC2-D10932EAC572}"/>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2" name="Title 1">
            <a:extLst>
              <a:ext uri="{FF2B5EF4-FFF2-40B4-BE49-F238E27FC236}">
                <a16:creationId xmlns:a16="http://schemas.microsoft.com/office/drawing/2014/main" id="{ABC0A2BB-76CD-1567-FF59-3181309E2432}"/>
              </a:ext>
            </a:extLst>
          </p:cNvPr>
          <p:cNvSpPr>
            <a:spLocks noGrp="1"/>
          </p:cNvSpPr>
          <p:nvPr>
            <p:ph type="title"/>
          </p:nvPr>
        </p:nvSpPr>
        <p:spPr/>
        <p:txBody>
          <a:bodyPr/>
          <a:lstStyle/>
          <a:p>
            <a:r>
              <a:rPr lang="en-GB" dirty="0"/>
              <a:t>Activities linked to spare coverage</a:t>
            </a:r>
          </a:p>
        </p:txBody>
      </p:sp>
      <p:sp>
        <p:nvSpPr>
          <p:cNvPr id="3" name="Text Placeholder 2">
            <a:extLst>
              <a:ext uri="{FF2B5EF4-FFF2-40B4-BE49-F238E27FC236}">
                <a16:creationId xmlns:a16="http://schemas.microsoft.com/office/drawing/2014/main" id="{27CCB962-02B7-ED08-15A5-61038E63173B}"/>
              </a:ext>
            </a:extLst>
          </p:cNvPr>
          <p:cNvSpPr>
            <a:spLocks noGrp="1"/>
          </p:cNvSpPr>
          <p:nvPr>
            <p:ph type="body" idx="1"/>
          </p:nvPr>
        </p:nvSpPr>
        <p:spPr/>
        <p:txBody>
          <a:bodyPr/>
          <a:lstStyle/>
          <a:p>
            <a:r>
              <a:rPr lang="en-GB" dirty="0"/>
              <a:t>(not part of TCC2 refurbishment)</a:t>
            </a:r>
          </a:p>
        </p:txBody>
      </p:sp>
      <p:sp>
        <p:nvSpPr>
          <p:cNvPr id="5" name="Slide Number Placeholder 4">
            <a:extLst>
              <a:ext uri="{FF2B5EF4-FFF2-40B4-BE49-F238E27FC236}">
                <a16:creationId xmlns:a16="http://schemas.microsoft.com/office/drawing/2014/main" id="{FF3147E2-F0EA-E17A-30CB-DF9F765069F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6" name="Footer Placeholder 5">
            <a:extLst>
              <a:ext uri="{FF2B5EF4-FFF2-40B4-BE49-F238E27FC236}">
                <a16:creationId xmlns:a16="http://schemas.microsoft.com/office/drawing/2014/main" id="{C22416E2-0A35-E4B5-C2D4-F3064CA06D51}"/>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4266471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3A205-3210-FCB4-5E9C-A8AF1996A5FB}"/>
              </a:ext>
            </a:extLst>
          </p:cNvPr>
          <p:cNvSpPr>
            <a:spLocks noGrp="1"/>
          </p:cNvSpPr>
          <p:nvPr>
            <p:ph idx="1"/>
          </p:nvPr>
        </p:nvSpPr>
        <p:spPr/>
        <p:txBody>
          <a:bodyPr/>
          <a:lstStyle/>
          <a:p>
            <a:r>
              <a:rPr lang="en-GB" dirty="0"/>
              <a:t>About 420 magnet of 44 types are installed in the North Area (including TCC2)</a:t>
            </a:r>
          </a:p>
          <a:p>
            <a:r>
              <a:rPr lang="en-GB" dirty="0"/>
              <a:t>23 of these types currently have 0 certified spares </a:t>
            </a:r>
          </a:p>
          <a:p>
            <a:r>
              <a:rPr lang="en-GB" dirty="0"/>
              <a:t>Currently approved WP 2.2.1 of NA-CONS aims at increasing this number by preparing 3 magnets per year </a:t>
            </a:r>
          </a:p>
          <a:p>
            <a:r>
              <a:rPr lang="en-GB" dirty="0"/>
              <a:t>However, progress is slow as about 2 magnets require exchange during the YETS</a:t>
            </a:r>
          </a:p>
          <a:p>
            <a:r>
              <a:rPr lang="en-GB" dirty="0"/>
              <a:t>Work proposed </a:t>
            </a:r>
          </a:p>
          <a:p>
            <a:pPr lvl="1"/>
            <a:r>
              <a:rPr lang="en-GB" dirty="0"/>
              <a:t>Following the continuous refurbishment during LS3, continue the preparation of certified spares until all magnet types are adequately covered by certified spares relative to their installed number</a:t>
            </a:r>
          </a:p>
          <a:p>
            <a:pPr lvl="1"/>
            <a:r>
              <a:rPr lang="en-GB" dirty="0"/>
              <a:t>Requires the preparation of 61 magnets </a:t>
            </a:r>
          </a:p>
          <a:p>
            <a:pPr marL="366712" lvl="1" indent="0">
              <a:buNone/>
            </a:pPr>
            <a:r>
              <a:rPr lang="en-GB" dirty="0"/>
              <a:t>    of 37 types </a:t>
            </a:r>
          </a:p>
          <a:p>
            <a:pPr lvl="1"/>
            <a:endParaRPr lang="en-GB" dirty="0"/>
          </a:p>
          <a:p>
            <a:endParaRPr lang="en-GB" dirty="0"/>
          </a:p>
        </p:txBody>
      </p:sp>
      <p:sp>
        <p:nvSpPr>
          <p:cNvPr id="3" name="Title 2">
            <a:extLst>
              <a:ext uri="{FF2B5EF4-FFF2-40B4-BE49-F238E27FC236}">
                <a16:creationId xmlns:a16="http://schemas.microsoft.com/office/drawing/2014/main" id="{877F1FFD-CC91-230F-D299-8232A4BB9DE3}"/>
              </a:ext>
            </a:extLst>
          </p:cNvPr>
          <p:cNvSpPr>
            <a:spLocks noGrp="1"/>
          </p:cNvSpPr>
          <p:nvPr>
            <p:ph type="title"/>
          </p:nvPr>
        </p:nvSpPr>
        <p:spPr/>
        <p:txBody>
          <a:bodyPr/>
          <a:lstStyle/>
          <a:p>
            <a:r>
              <a:rPr lang="en-GB" dirty="0"/>
              <a:t>Spare situation</a:t>
            </a:r>
          </a:p>
        </p:txBody>
      </p:sp>
      <p:sp>
        <p:nvSpPr>
          <p:cNvPr id="4" name="Date Placeholder 3">
            <a:extLst>
              <a:ext uri="{FF2B5EF4-FFF2-40B4-BE49-F238E27FC236}">
                <a16:creationId xmlns:a16="http://schemas.microsoft.com/office/drawing/2014/main" id="{75C099D7-C3D2-FC90-F58A-9F1932E1FD71}"/>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E57F158B-7465-AF5E-1835-FD6BC84E2C71}"/>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D2563326-5E0E-0145-E814-68D95A9B0665}"/>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4089141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B753F-009E-F3BA-A060-E34554E3AD6E}"/>
              </a:ext>
            </a:extLst>
          </p:cNvPr>
          <p:cNvSpPr>
            <a:spLocks noGrp="1"/>
          </p:cNvSpPr>
          <p:nvPr>
            <p:ph type="title"/>
          </p:nvPr>
        </p:nvSpPr>
        <p:spPr/>
        <p:txBody>
          <a:bodyPr/>
          <a:lstStyle/>
          <a:p>
            <a:r>
              <a:rPr lang="en-GB" dirty="0"/>
              <a:t>Summary</a:t>
            </a:r>
          </a:p>
        </p:txBody>
      </p:sp>
      <p:sp>
        <p:nvSpPr>
          <p:cNvPr id="3" name="Text Placeholder 2">
            <a:extLst>
              <a:ext uri="{FF2B5EF4-FFF2-40B4-BE49-F238E27FC236}">
                <a16:creationId xmlns:a16="http://schemas.microsoft.com/office/drawing/2014/main" id="{586D7BE6-E136-6B2F-DFFA-04FB36645982}"/>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00AF876B-3279-DB36-AC6A-20D85EA6F631}"/>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5" name="Slide Number Placeholder 4">
            <a:extLst>
              <a:ext uri="{FF2B5EF4-FFF2-40B4-BE49-F238E27FC236}">
                <a16:creationId xmlns:a16="http://schemas.microsoft.com/office/drawing/2014/main" id="{DBBFBEAE-4D11-FEA5-4AD2-6ABF8DCED81D}"/>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6" name="Footer Placeholder 5">
            <a:extLst>
              <a:ext uri="{FF2B5EF4-FFF2-40B4-BE49-F238E27FC236}">
                <a16:creationId xmlns:a16="http://schemas.microsoft.com/office/drawing/2014/main" id="{65E86F04-45F4-1056-3DDB-F619B9495C99}"/>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31686150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C7C9D2-368C-2A44-A6B1-2B767A02AB0E}"/>
              </a:ext>
            </a:extLst>
          </p:cNvPr>
          <p:cNvSpPr>
            <a:spLocks noGrp="1"/>
          </p:cNvSpPr>
          <p:nvPr>
            <p:ph idx="1"/>
          </p:nvPr>
        </p:nvSpPr>
        <p:spPr/>
        <p:txBody>
          <a:bodyPr/>
          <a:lstStyle/>
          <a:p>
            <a:r>
              <a:rPr lang="en-GB" dirty="0"/>
              <a:t>TCC2 activities </a:t>
            </a:r>
          </a:p>
          <a:p>
            <a:pPr lvl="1"/>
            <a:r>
              <a:rPr lang="en-GB" dirty="0"/>
              <a:t>Replacement of 24 magnets of three types </a:t>
            </a:r>
          </a:p>
          <a:p>
            <a:pPr lvl="1"/>
            <a:r>
              <a:rPr lang="en-GB" dirty="0"/>
              <a:t>Refurbishment of 60 magnets of six types</a:t>
            </a:r>
          </a:p>
          <a:p>
            <a:pPr lvl="1"/>
            <a:r>
              <a:rPr lang="en-GB" dirty="0"/>
              <a:t>Preparation of eight spare magnets of four types </a:t>
            </a:r>
          </a:p>
          <a:p>
            <a:pPr lvl="1"/>
            <a:r>
              <a:rPr lang="en-GB" dirty="0"/>
              <a:t>Follow-up of removal / installation </a:t>
            </a:r>
          </a:p>
          <a:p>
            <a:r>
              <a:rPr lang="en-GB" dirty="0"/>
              <a:t>NA spare coverage activity</a:t>
            </a:r>
          </a:p>
          <a:p>
            <a:pPr lvl="1"/>
            <a:r>
              <a:rPr lang="en-GB" dirty="0"/>
              <a:t>Prepare 60 certified spares of 37 types from magnets from stock</a:t>
            </a:r>
          </a:p>
          <a:p>
            <a:r>
              <a:rPr lang="en-GB" dirty="0"/>
              <a:t>One additional STAFF technician and one STAFF engineer required</a:t>
            </a:r>
          </a:p>
        </p:txBody>
      </p:sp>
      <p:sp>
        <p:nvSpPr>
          <p:cNvPr id="3" name="Title 2">
            <a:extLst>
              <a:ext uri="{FF2B5EF4-FFF2-40B4-BE49-F238E27FC236}">
                <a16:creationId xmlns:a16="http://schemas.microsoft.com/office/drawing/2014/main" id="{C88F99FE-3460-6BDC-0A3E-FE5FA4DA6A2D}"/>
              </a:ext>
            </a:extLst>
          </p:cNvPr>
          <p:cNvSpPr>
            <a:spLocks noGrp="1"/>
          </p:cNvSpPr>
          <p:nvPr>
            <p:ph type="title"/>
          </p:nvPr>
        </p:nvSpPr>
        <p:spPr/>
        <p:txBody>
          <a:bodyPr/>
          <a:lstStyle/>
          <a:p>
            <a:r>
              <a:rPr lang="en-GB" dirty="0"/>
              <a:t>Activities summary</a:t>
            </a:r>
            <a:r>
              <a:rPr lang="en-GB" dirty="0">
                <a:highlight>
                  <a:srgbClr val="FFFF00"/>
                </a:highlight>
              </a:rPr>
              <a:t> </a:t>
            </a:r>
          </a:p>
        </p:txBody>
      </p:sp>
      <p:sp>
        <p:nvSpPr>
          <p:cNvPr id="4" name="Date Placeholder 3">
            <a:extLst>
              <a:ext uri="{FF2B5EF4-FFF2-40B4-BE49-F238E27FC236}">
                <a16:creationId xmlns:a16="http://schemas.microsoft.com/office/drawing/2014/main" id="{0E5B3FBD-32DE-57A7-12A1-4F0D1588D87D}"/>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DE0FC58C-9E7B-52B1-E5C2-3D1AD34A6635}"/>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5ECD8704-88B3-52E9-85F3-87F5567EF5C1}"/>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22274480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79F5DB-084A-4D47-1BDB-DABAB4A16723}"/>
              </a:ext>
            </a:extLst>
          </p:cNvPr>
          <p:cNvSpPr>
            <a:spLocks noGrp="1"/>
          </p:cNvSpPr>
          <p:nvPr>
            <p:ph idx="1"/>
          </p:nvPr>
        </p:nvSpPr>
        <p:spPr>
          <a:xfrm>
            <a:off x="412776" y="2389835"/>
            <a:ext cx="11376024" cy="4355951"/>
          </a:xfrm>
        </p:spPr>
        <p:txBody>
          <a:bodyPr>
            <a:normAutofit/>
          </a:bodyPr>
          <a:lstStyle/>
          <a:p>
            <a:r>
              <a:rPr lang="en-GB" sz="1600" dirty="0"/>
              <a:t>Philip Schwarz</a:t>
            </a:r>
          </a:p>
          <a:p>
            <a:pPr lvl="1"/>
            <a:r>
              <a:rPr lang="en-GB" sz="1600" dirty="0"/>
              <a:t>Project coordination </a:t>
            </a:r>
          </a:p>
          <a:p>
            <a:pPr lvl="1"/>
            <a:r>
              <a:rPr lang="en-GB" sz="1600" dirty="0"/>
              <a:t>Mechanical design and magnet procurement lead</a:t>
            </a:r>
          </a:p>
          <a:p>
            <a:r>
              <a:rPr lang="en-GB" sz="1600" dirty="0"/>
              <a:t>Alexey Vorozhtsov (TEMP)</a:t>
            </a:r>
          </a:p>
          <a:p>
            <a:pPr lvl="1"/>
            <a:r>
              <a:rPr lang="en-GB" sz="1600" dirty="0"/>
              <a:t>Magnet design </a:t>
            </a:r>
          </a:p>
          <a:p>
            <a:pPr lvl="1"/>
            <a:r>
              <a:rPr lang="en-GB" sz="1600" dirty="0"/>
              <a:t>Magnet procurement follow-up </a:t>
            </a:r>
          </a:p>
          <a:p>
            <a:r>
              <a:rPr lang="en-GB" sz="1600" dirty="0"/>
              <a:t>Maxime Dumas</a:t>
            </a:r>
          </a:p>
          <a:p>
            <a:pPr lvl="1"/>
            <a:r>
              <a:rPr lang="en-GB" sz="1600" dirty="0"/>
              <a:t>Mechanical design and magnet procurement follow-up</a:t>
            </a:r>
          </a:p>
          <a:p>
            <a:pPr lvl="1"/>
            <a:r>
              <a:rPr lang="en-GB" sz="1600" dirty="0"/>
              <a:t>TCC2 refurbishment activities follow-up</a:t>
            </a:r>
          </a:p>
          <a:p>
            <a:r>
              <a:rPr lang="en-GB" sz="1600" dirty="0"/>
              <a:t>Cyril Cot</a:t>
            </a:r>
          </a:p>
          <a:p>
            <a:pPr lvl="1"/>
            <a:r>
              <a:rPr lang="en-GB" sz="1600" dirty="0"/>
              <a:t>Renovation activities in the workshop follow-up</a:t>
            </a:r>
          </a:p>
          <a:p>
            <a:r>
              <a:rPr lang="en-GB" sz="1600" dirty="0"/>
              <a:t>New technician &amp; engineer</a:t>
            </a:r>
          </a:p>
          <a:p>
            <a:pPr lvl="1"/>
            <a:endParaRPr lang="en-GB" sz="1600" dirty="0"/>
          </a:p>
          <a:p>
            <a:endParaRPr lang="en-GB" sz="1600" dirty="0"/>
          </a:p>
          <a:p>
            <a:pPr lvl="1"/>
            <a:endParaRPr lang="en-GB" sz="1600" dirty="0"/>
          </a:p>
          <a:p>
            <a:pPr lvl="1"/>
            <a:endParaRPr lang="en-GB" sz="1600" dirty="0"/>
          </a:p>
          <a:p>
            <a:endParaRPr lang="en-GB" sz="1600" dirty="0"/>
          </a:p>
          <a:p>
            <a:pPr lvl="1"/>
            <a:endParaRPr lang="en-GB" sz="1600" dirty="0"/>
          </a:p>
        </p:txBody>
      </p:sp>
      <p:sp>
        <p:nvSpPr>
          <p:cNvPr id="3" name="Title 2">
            <a:extLst>
              <a:ext uri="{FF2B5EF4-FFF2-40B4-BE49-F238E27FC236}">
                <a16:creationId xmlns:a16="http://schemas.microsoft.com/office/drawing/2014/main" id="{0D48B401-15A0-7023-69DA-62D28463EF1A}"/>
              </a:ext>
            </a:extLst>
          </p:cNvPr>
          <p:cNvSpPr>
            <a:spLocks noGrp="1"/>
          </p:cNvSpPr>
          <p:nvPr>
            <p:ph type="title"/>
          </p:nvPr>
        </p:nvSpPr>
        <p:spPr/>
        <p:txBody>
          <a:bodyPr/>
          <a:lstStyle/>
          <a:p>
            <a:r>
              <a:rPr lang="en-GB" dirty="0"/>
              <a:t>A possible team configuration with experienced staff (helping already with the preliminary study)… if resources are provided to maintain the other activities </a:t>
            </a:r>
            <a:br>
              <a:rPr lang="en-GB" dirty="0"/>
            </a:br>
            <a:endParaRPr lang="en-GB" dirty="0"/>
          </a:p>
        </p:txBody>
      </p:sp>
      <p:sp>
        <p:nvSpPr>
          <p:cNvPr id="4" name="Date Placeholder 3">
            <a:extLst>
              <a:ext uri="{FF2B5EF4-FFF2-40B4-BE49-F238E27FC236}">
                <a16:creationId xmlns:a16="http://schemas.microsoft.com/office/drawing/2014/main" id="{83630093-2DBA-FF3F-7089-FCA26973ADFC}"/>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1CCC1060-BE84-EB69-4BCC-9E6DFCD42E1C}"/>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F3C57B86-27A7-6229-6303-71424C005D1F}"/>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4164903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585D0EB-4F0D-BE5E-1417-F8525EB44061}"/>
              </a:ext>
            </a:extLst>
          </p:cNvPr>
          <p:cNvGrpSpPr/>
          <p:nvPr/>
        </p:nvGrpSpPr>
        <p:grpSpPr>
          <a:xfrm>
            <a:off x="8889355" y="3499574"/>
            <a:ext cx="3055345" cy="1942720"/>
            <a:chOff x="8571049" y="3473763"/>
            <a:chExt cx="3055345" cy="1942720"/>
          </a:xfrm>
        </p:grpSpPr>
        <p:pic>
          <p:nvPicPr>
            <p:cNvPr id="12" name="Image 12">
              <a:extLst>
                <a:ext uri="{FF2B5EF4-FFF2-40B4-BE49-F238E27FC236}">
                  <a16:creationId xmlns:a16="http://schemas.microsoft.com/office/drawing/2014/main" id="{C75C238B-ABF1-F33D-AB61-CED745F70E73}"/>
                </a:ext>
              </a:extLst>
            </p:cNvPr>
            <p:cNvPicPr>
              <a:picLocks/>
            </p:cNvPicPr>
            <p:nvPr/>
          </p:nvPicPr>
          <p:blipFill rotWithShape="1">
            <a:blip r:embed="rId2" cstate="print">
              <a:extLst>
                <a:ext uri="{28A0092B-C50C-407E-A947-70E740481C1C}">
                  <a14:useLocalDpi xmlns:a14="http://schemas.microsoft.com/office/drawing/2010/main"/>
                </a:ext>
              </a:extLst>
            </a:blip>
            <a:srcRect/>
            <a:stretch/>
          </p:blipFill>
          <p:spPr>
            <a:xfrm>
              <a:off x="8571049" y="3473763"/>
              <a:ext cx="3007114" cy="1942720"/>
            </a:xfrm>
            <a:prstGeom prst="rect">
              <a:avLst/>
            </a:prstGeom>
          </p:spPr>
        </p:pic>
        <p:sp>
          <p:nvSpPr>
            <p:cNvPr id="13" name="Content Placeholder 1">
              <a:extLst>
                <a:ext uri="{FF2B5EF4-FFF2-40B4-BE49-F238E27FC236}">
                  <a16:creationId xmlns:a16="http://schemas.microsoft.com/office/drawing/2014/main" id="{3B22D8AF-C006-242F-95AE-CFE74599D8AA}"/>
                </a:ext>
              </a:extLst>
            </p:cNvPr>
            <p:cNvSpPr txBox="1">
              <a:spLocks/>
            </p:cNvSpPr>
            <p:nvPr/>
          </p:nvSpPr>
          <p:spPr>
            <a:xfrm>
              <a:off x="8619277" y="3505700"/>
              <a:ext cx="3007117" cy="350484"/>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100" b="0" dirty="0">
                  <a:solidFill>
                    <a:schemeClr val="bg1"/>
                  </a:solidFill>
                </a:rPr>
                <a:t>Cables on the floor (and in water)</a:t>
              </a:r>
            </a:p>
          </p:txBody>
        </p:sp>
      </p:grpSp>
      <p:sp>
        <p:nvSpPr>
          <p:cNvPr id="3" name="Title 2">
            <a:extLst>
              <a:ext uri="{FF2B5EF4-FFF2-40B4-BE49-F238E27FC236}">
                <a16:creationId xmlns:a16="http://schemas.microsoft.com/office/drawing/2014/main" id="{9774C45C-946B-5240-F3A6-44BFDFB1E79B}"/>
              </a:ext>
            </a:extLst>
          </p:cNvPr>
          <p:cNvSpPr>
            <a:spLocks noGrp="1"/>
          </p:cNvSpPr>
          <p:nvPr>
            <p:ph type="title"/>
          </p:nvPr>
        </p:nvSpPr>
        <p:spPr/>
        <p:txBody>
          <a:bodyPr/>
          <a:lstStyle/>
          <a:p>
            <a:r>
              <a:rPr kumimoji="0" lang="en-GB" sz="3600" b="1" i="0" u="none" strike="noStrike" kern="1200" cap="none" spc="0" normalizeH="0" baseline="0" noProof="0" dirty="0">
                <a:ln>
                  <a:noFill/>
                </a:ln>
                <a:solidFill>
                  <a:srgbClr val="0C377B"/>
                </a:solidFill>
                <a:effectLst/>
                <a:uLnTx/>
                <a:uFillTx/>
                <a:latin typeface="Corbel" panose="020B0503020204020204"/>
              </a:rPr>
              <a:t>TCC2 Full Renovation</a:t>
            </a:r>
            <a:endParaRPr lang="en-GB" dirty="0"/>
          </a:p>
        </p:txBody>
      </p:sp>
      <p:sp>
        <p:nvSpPr>
          <p:cNvPr id="4" name="Date Placeholder 3">
            <a:extLst>
              <a:ext uri="{FF2B5EF4-FFF2-40B4-BE49-F238E27FC236}">
                <a16:creationId xmlns:a16="http://schemas.microsoft.com/office/drawing/2014/main" id="{9F32B11D-DCAD-3214-F569-47F750295400}"/>
              </a:ext>
            </a:extLst>
          </p:cNvPr>
          <p:cNvSpPr>
            <a:spLocks noGrp="1"/>
          </p:cNvSpPr>
          <p:nvPr>
            <p:ph type="dt" sz="half" idx="10"/>
          </p:nvPr>
        </p:nvSpPr>
        <p:spPr/>
        <p:txBody>
          <a:bodyPr/>
          <a:lstStyle/>
          <a:p>
            <a:r>
              <a:rPr lang="en-US"/>
              <a:t>22 August 2024</a:t>
            </a:r>
            <a:endParaRPr lang="en-US" dirty="0"/>
          </a:p>
        </p:txBody>
      </p:sp>
      <p:sp>
        <p:nvSpPr>
          <p:cNvPr id="5" name="Footer Placeholder 4">
            <a:extLst>
              <a:ext uri="{FF2B5EF4-FFF2-40B4-BE49-F238E27FC236}">
                <a16:creationId xmlns:a16="http://schemas.microsoft.com/office/drawing/2014/main" id="{08CB302C-D768-D45B-8521-7AB92DB44908}"/>
              </a:ext>
            </a:extLst>
          </p:cNvPr>
          <p:cNvSpPr>
            <a:spLocks noGrp="1"/>
          </p:cNvSpPr>
          <p:nvPr>
            <p:ph type="ftr" sz="quarter" idx="11"/>
          </p:nvPr>
        </p:nvSpPr>
        <p:spPr/>
        <p:txBody>
          <a:bodyPr/>
          <a:lstStyle/>
          <a:p>
            <a:r>
              <a:rPr lang="en-GB"/>
              <a:t>TCC: TCC2 Renovation Strategy - Th. Zickler</a:t>
            </a:r>
            <a:endParaRPr lang="en-US" dirty="0"/>
          </a:p>
        </p:txBody>
      </p:sp>
      <p:sp>
        <p:nvSpPr>
          <p:cNvPr id="6" name="Slide Number Placeholder 5">
            <a:extLst>
              <a:ext uri="{FF2B5EF4-FFF2-40B4-BE49-F238E27FC236}">
                <a16:creationId xmlns:a16="http://schemas.microsoft.com/office/drawing/2014/main" id="{9B03AEA0-0130-1159-CEBB-20421304132E}"/>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Content Placeholder 2">
            <a:extLst>
              <a:ext uri="{FF2B5EF4-FFF2-40B4-BE49-F238E27FC236}">
                <a16:creationId xmlns:a16="http://schemas.microsoft.com/office/drawing/2014/main" id="{C1754290-8764-7740-9E1D-7885C2BC304B}"/>
              </a:ext>
            </a:extLst>
          </p:cNvPr>
          <p:cNvSpPr txBox="1">
            <a:spLocks/>
          </p:cNvSpPr>
          <p:nvPr/>
        </p:nvSpPr>
        <p:spPr>
          <a:xfrm>
            <a:off x="609602" y="1245524"/>
            <a:ext cx="10968567" cy="502827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t>Motivation:</a:t>
            </a:r>
          </a:p>
          <a:p>
            <a:r>
              <a:rPr lang="en-GB" sz="2000" dirty="0">
                <a:solidFill>
                  <a:srgbClr val="00B050"/>
                </a:solidFill>
              </a:rPr>
              <a:t>NACONS Baseline: Consolidation of the NA Target Zone TCC2</a:t>
            </a:r>
          </a:p>
          <a:p>
            <a:r>
              <a:rPr lang="en-GB" sz="2000" dirty="0">
                <a:solidFill>
                  <a:srgbClr val="FFC000"/>
                </a:solidFill>
              </a:rPr>
              <a:t>Modifications and upgrades required for HI-ECN3: </a:t>
            </a:r>
            <a:br>
              <a:rPr lang="en-GB" sz="2000" dirty="0">
                <a:solidFill>
                  <a:srgbClr val="FFC000"/>
                </a:solidFill>
              </a:rPr>
            </a:br>
            <a:r>
              <a:rPr lang="en-GB" sz="2000" dirty="0">
                <a:solidFill>
                  <a:srgbClr val="FFC000"/>
                </a:solidFill>
              </a:rPr>
              <a:t>Wobbling, VXSS, XTAX, BLM, BTV,..</a:t>
            </a:r>
          </a:p>
          <a:p>
            <a:r>
              <a:rPr lang="en-GB" sz="2000" dirty="0">
                <a:solidFill>
                  <a:srgbClr val="FF0000"/>
                </a:solidFill>
              </a:rPr>
              <a:t>TCC2 Full Renovation (extension of scope):</a:t>
            </a:r>
          </a:p>
          <a:p>
            <a:pPr lvl="1"/>
            <a:r>
              <a:rPr lang="en-GB" sz="1600" dirty="0">
                <a:solidFill>
                  <a:schemeClr val="tx1"/>
                </a:solidFill>
              </a:rPr>
              <a:t>Unexpected increase of failure rates in TCC2 during Run3 (XTAX4, VXSS4, MTN, MSN, QNL,…)</a:t>
            </a:r>
          </a:p>
          <a:p>
            <a:pPr lvl="1"/>
            <a:r>
              <a:rPr lang="en-GB" sz="1600" dirty="0">
                <a:solidFill>
                  <a:schemeClr val="tx1"/>
                </a:solidFill>
              </a:rPr>
              <a:t>Replacement and repair of faulty or degraded equipment </a:t>
            </a:r>
          </a:p>
          <a:p>
            <a:pPr lvl="1"/>
            <a:r>
              <a:rPr lang="en-GB" sz="1600" dirty="0">
                <a:solidFill>
                  <a:schemeClr val="tx1"/>
                </a:solidFill>
              </a:rPr>
              <a:t>Mitigation of safety issues: DC cables on the ground (and in water)</a:t>
            </a:r>
          </a:p>
          <a:p>
            <a:pPr lvl="1"/>
            <a:r>
              <a:rPr lang="en-GB" sz="1600" dirty="0">
                <a:solidFill>
                  <a:schemeClr val="tx1"/>
                </a:solidFill>
              </a:rPr>
              <a:t>Mitigation of cooling water issues: leaks, faulty connections, flooding,…</a:t>
            </a:r>
          </a:p>
          <a:p>
            <a:pPr lvl="1"/>
            <a:r>
              <a:rPr lang="en-GB" sz="1600" dirty="0">
                <a:solidFill>
                  <a:schemeClr val="tx1"/>
                </a:solidFill>
              </a:rPr>
              <a:t>Mitigation of access issues: limited circulation path/access to highly radioactive equipment</a:t>
            </a:r>
          </a:p>
          <a:p>
            <a:pPr lvl="1"/>
            <a:r>
              <a:rPr lang="en-GB" sz="1600" dirty="0">
                <a:solidFill>
                  <a:schemeClr val="tx1"/>
                </a:solidFill>
              </a:rPr>
              <a:t>Optimization of a high-rad area respecting ALARA</a:t>
            </a:r>
          </a:p>
          <a:p>
            <a:pPr lvl="1"/>
            <a:r>
              <a:rPr lang="en-GB" sz="1600" dirty="0">
                <a:solidFill>
                  <a:schemeClr val="tx1"/>
                </a:solidFill>
              </a:rPr>
              <a:t>Unique possibility to clean up high-rad zone with maximum cool-down time</a:t>
            </a:r>
          </a:p>
          <a:p>
            <a:pPr marL="0" lvl="1" indent="0">
              <a:buNone/>
            </a:pPr>
            <a:r>
              <a:rPr lang="en-GB" sz="2000" dirty="0">
                <a:solidFill>
                  <a:srgbClr val="00B0F0"/>
                </a:solidFill>
              </a:rPr>
              <a:t>The Full Renovation Plan has been presented to the </a:t>
            </a:r>
            <a:r>
              <a:rPr lang="en-GB" sz="2000" dirty="0">
                <a:solidFill>
                  <a:srgbClr val="00B0F0"/>
                </a:solidFill>
                <a:hlinkClick r:id="rId3"/>
              </a:rPr>
              <a:t>NA-CONS/HI-ECN3 Steering Committee </a:t>
            </a:r>
            <a:r>
              <a:rPr lang="en-GB" sz="2000" dirty="0">
                <a:solidFill>
                  <a:srgbClr val="00B0F0"/>
                </a:solidFill>
              </a:rPr>
              <a:t>(8.-9.8.2024) and the ATSMB (19.8.2024)</a:t>
            </a:r>
          </a:p>
          <a:p>
            <a:pPr lvl="1"/>
            <a:endParaRPr lang="en-GB" sz="1600" dirty="0">
              <a:solidFill>
                <a:schemeClr val="tx1"/>
              </a:solidFill>
            </a:endParaRPr>
          </a:p>
          <a:p>
            <a:pPr lvl="1"/>
            <a:endParaRPr lang="en-GB" sz="1600" dirty="0">
              <a:solidFill>
                <a:schemeClr val="tx1"/>
              </a:solidFill>
            </a:endParaRPr>
          </a:p>
          <a:p>
            <a:endParaRPr lang="en-GB" sz="2000" dirty="0"/>
          </a:p>
          <a:p>
            <a:endParaRPr lang="en-GB" sz="2000" dirty="0"/>
          </a:p>
        </p:txBody>
      </p:sp>
      <p:grpSp>
        <p:nvGrpSpPr>
          <p:cNvPr id="8" name="Group 7">
            <a:extLst>
              <a:ext uri="{FF2B5EF4-FFF2-40B4-BE49-F238E27FC236}">
                <a16:creationId xmlns:a16="http://schemas.microsoft.com/office/drawing/2014/main" id="{0646DA33-25FC-6244-1194-9668B3304AE2}"/>
              </a:ext>
            </a:extLst>
          </p:cNvPr>
          <p:cNvGrpSpPr/>
          <p:nvPr/>
        </p:nvGrpSpPr>
        <p:grpSpPr>
          <a:xfrm>
            <a:off x="8889352" y="1158717"/>
            <a:ext cx="3007118" cy="1961788"/>
            <a:chOff x="8571050" y="1226455"/>
            <a:chExt cx="3007118" cy="1961788"/>
          </a:xfrm>
        </p:grpSpPr>
        <p:pic>
          <p:nvPicPr>
            <p:cNvPr id="9" name="Picture Placeholder 9" descr="Close-up of a machine&#10;&#10;Description automatically generated">
              <a:extLst>
                <a:ext uri="{FF2B5EF4-FFF2-40B4-BE49-F238E27FC236}">
                  <a16:creationId xmlns:a16="http://schemas.microsoft.com/office/drawing/2014/main" id="{F0A4D1D7-969C-64AD-4401-DBF88F9F690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571053" y="1245523"/>
              <a:ext cx="3007115" cy="1942720"/>
            </a:xfrm>
            <a:prstGeom prst="rect">
              <a:avLst/>
            </a:prstGeom>
            <a:ln w="19050">
              <a:noFill/>
            </a:ln>
          </p:spPr>
        </p:pic>
        <p:sp>
          <p:nvSpPr>
            <p:cNvPr id="10" name="Content Placeholder 1">
              <a:extLst>
                <a:ext uri="{FF2B5EF4-FFF2-40B4-BE49-F238E27FC236}">
                  <a16:creationId xmlns:a16="http://schemas.microsoft.com/office/drawing/2014/main" id="{C1160C96-A4AB-5A31-9089-68B657DACF90}"/>
                </a:ext>
              </a:extLst>
            </p:cNvPr>
            <p:cNvSpPr txBox="1">
              <a:spLocks/>
            </p:cNvSpPr>
            <p:nvPr/>
          </p:nvSpPr>
          <p:spPr>
            <a:xfrm>
              <a:off x="8571050" y="1226455"/>
              <a:ext cx="3007117" cy="350484"/>
            </a:xfrm>
            <a:prstGeom prst="rect">
              <a:avLst/>
            </a:prstGeom>
            <a:ln>
              <a:noFill/>
            </a:ln>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100" b="0" dirty="0">
                  <a:solidFill>
                    <a:schemeClr val="bg1"/>
                  </a:solidFill>
                </a:rPr>
                <a:t>Fire on MSN.X022031 (2023)</a:t>
              </a:r>
            </a:p>
          </p:txBody>
        </p:sp>
      </p:grpSp>
      <p:sp>
        <p:nvSpPr>
          <p:cNvPr id="2" name="TextBox 1">
            <a:extLst>
              <a:ext uri="{FF2B5EF4-FFF2-40B4-BE49-F238E27FC236}">
                <a16:creationId xmlns:a16="http://schemas.microsoft.com/office/drawing/2014/main" id="{5AD58703-214C-6D29-36DB-597DFAD9DE35}"/>
              </a:ext>
            </a:extLst>
          </p:cNvPr>
          <p:cNvSpPr txBox="1"/>
          <p:nvPr/>
        </p:nvSpPr>
        <p:spPr>
          <a:xfrm>
            <a:off x="5867889" y="545783"/>
            <a:ext cx="2699454" cy="612934"/>
          </a:xfrm>
          <a:prstGeom prst="roundRect">
            <a:avLst/>
          </a:prstGeom>
          <a:ln w="1905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l"/>
            <a:r>
              <a:rPr lang="en-CH" dirty="0"/>
              <a:t>Courtesy T. Zickler, </a:t>
            </a:r>
          </a:p>
          <a:p>
            <a:pPr algn="l"/>
            <a:r>
              <a:rPr lang="en-CH" dirty="0"/>
              <a:t>Indico </a:t>
            </a:r>
            <a:r>
              <a:rPr lang="en-CH" dirty="0">
                <a:hlinkClick r:id="rId5"/>
              </a:rPr>
              <a:t>1447430</a:t>
            </a:r>
            <a:endParaRPr lang="en-CH" dirty="0"/>
          </a:p>
        </p:txBody>
      </p:sp>
    </p:spTree>
    <p:extLst>
      <p:ext uri="{BB962C8B-B14F-4D97-AF65-F5344CB8AC3E}">
        <p14:creationId xmlns:p14="http://schemas.microsoft.com/office/powerpoint/2010/main" val="481129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GB" dirty="0"/>
              <a:t>Recommendations of the NA-CONS/HI-ECN3 Steering Committee</a:t>
            </a:r>
            <a:endParaRPr lang="en-US" dirty="0"/>
          </a:p>
        </p:txBody>
      </p:sp>
      <p:sp>
        <p:nvSpPr>
          <p:cNvPr id="2" name="Content Placeholder 6">
            <a:extLst>
              <a:ext uri="{FF2B5EF4-FFF2-40B4-BE49-F238E27FC236}">
                <a16:creationId xmlns:a16="http://schemas.microsoft.com/office/drawing/2014/main" id="{036FDA7B-407E-590C-616F-C17ECF75E9BB}"/>
              </a:ext>
            </a:extLst>
          </p:cNvPr>
          <p:cNvSpPr txBox="1">
            <a:spLocks/>
          </p:cNvSpPr>
          <p:nvPr/>
        </p:nvSpPr>
        <p:spPr>
          <a:xfrm>
            <a:off x="407987" y="1730415"/>
            <a:ext cx="11376026" cy="44040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23999" lvl="1" indent="-323999">
              <a:lnSpc>
                <a:spcPct val="90000"/>
              </a:lnSpc>
              <a:spcBef>
                <a:spcPts val="600"/>
              </a:spcBef>
              <a:buFont typeface="Arial"/>
              <a:buChar char="•"/>
              <a:defRPr/>
            </a:pPr>
            <a:r>
              <a:rPr lang="en-GB" i="1" dirty="0"/>
              <a:t>The committee is </a:t>
            </a:r>
            <a:r>
              <a:rPr lang="en-GB" i="1" dirty="0">
                <a:solidFill>
                  <a:srgbClr val="00B0F0"/>
                </a:solidFill>
              </a:rPr>
              <a:t>convinced that the refurbishing and reconfiguration of TCC2 is now unavoidable</a:t>
            </a:r>
            <a:r>
              <a:rPr lang="en-GB" i="1" dirty="0"/>
              <a:t>, although the impact both on budget and on schedule for fixed target experiments have to be discussed with:</a:t>
            </a:r>
          </a:p>
          <a:p>
            <a:pPr marL="648149" lvl="2" indent="-323999">
              <a:lnSpc>
                <a:spcPct val="90000"/>
              </a:lnSpc>
              <a:spcBef>
                <a:spcPts val="600"/>
              </a:spcBef>
              <a:buFont typeface="Arial"/>
              <a:buChar char="•"/>
              <a:defRPr/>
            </a:pPr>
            <a:r>
              <a:rPr lang="en-GB" sz="1600" i="1" dirty="0">
                <a:solidFill>
                  <a:srgbClr val="00B0F0"/>
                </a:solidFill>
              </a:rPr>
              <a:t>LS3 committee</a:t>
            </a:r>
            <a:r>
              <a:rPr lang="en-GB" sz="1600" i="1" dirty="0"/>
              <a:t>, to assess the impact on LS3 activities, related to the availability of equipment and service groups.</a:t>
            </a:r>
          </a:p>
          <a:p>
            <a:pPr marL="648149" lvl="2" indent="-323999">
              <a:lnSpc>
                <a:spcPct val="90000"/>
              </a:lnSpc>
              <a:spcBef>
                <a:spcPts val="600"/>
              </a:spcBef>
              <a:buFont typeface="Arial"/>
              <a:buChar char="•"/>
              <a:defRPr/>
            </a:pPr>
            <a:r>
              <a:rPr lang="en-GB" sz="1600" i="1" dirty="0"/>
              <a:t>IEFC, to discuss the schedule of the last year of operation</a:t>
            </a:r>
          </a:p>
          <a:p>
            <a:pPr marL="648149" lvl="2" indent="-323999">
              <a:lnSpc>
                <a:spcPct val="90000"/>
              </a:lnSpc>
              <a:spcBef>
                <a:spcPts val="600"/>
              </a:spcBef>
              <a:buFont typeface="Arial"/>
              <a:buChar char="•"/>
              <a:defRPr/>
            </a:pPr>
            <a:r>
              <a:rPr lang="en-GB" sz="1600" i="1" dirty="0"/>
              <a:t>Physics coordinator and SPSC, to clarify whether a compromise can be found between the need to stop as early as possible operation to provide sufficient radiation cooling, and the need for certain FT experiments to collect as many events as possible before LS3. </a:t>
            </a:r>
          </a:p>
          <a:p>
            <a:pPr marL="323999" lvl="1" indent="-323999">
              <a:lnSpc>
                <a:spcPct val="90000"/>
              </a:lnSpc>
              <a:spcBef>
                <a:spcPts val="600"/>
              </a:spcBef>
              <a:buFont typeface="Arial"/>
              <a:buChar char="•"/>
              <a:defRPr/>
            </a:pPr>
            <a:r>
              <a:rPr lang="en-GB" i="1" dirty="0"/>
              <a:t>We therefore recommend to </a:t>
            </a:r>
            <a:r>
              <a:rPr lang="en-GB" i="1" dirty="0">
                <a:solidFill>
                  <a:srgbClr val="00B0F0"/>
                </a:solidFill>
              </a:rPr>
              <a:t>provide by mid September a report</a:t>
            </a:r>
            <a:r>
              <a:rPr lang="en-GB" i="1" dirty="0"/>
              <a:t> detailing the different possible scenarios with appropriate KPIs to the various actors above, to put them in the best situation to take a good decision.</a:t>
            </a:r>
          </a:p>
          <a:p>
            <a:pPr marL="323999" lvl="1" indent="-323999">
              <a:lnSpc>
                <a:spcPct val="90000"/>
              </a:lnSpc>
              <a:spcBef>
                <a:spcPts val="600"/>
              </a:spcBef>
              <a:buFont typeface="Arial"/>
              <a:buChar char="•"/>
              <a:defRPr/>
            </a:pPr>
            <a:r>
              <a:rPr lang="en-GB" i="1" dirty="0"/>
              <a:t>In particular, </a:t>
            </a:r>
            <a:r>
              <a:rPr lang="en-GB" i="1" dirty="0">
                <a:solidFill>
                  <a:srgbClr val="00B0F0"/>
                </a:solidFill>
              </a:rPr>
              <a:t>detailed Work and Dose  planning </a:t>
            </a:r>
            <a:r>
              <a:rPr lang="en-GB" i="1" dirty="0"/>
              <a:t>for the different scenarios (12, 15 or 18 months of cooldown), or at least for the most impacting activities (e.g. the dismantling of the most radioactive equipment: XTAX, magnets etc... ). </a:t>
            </a:r>
          </a:p>
          <a:p>
            <a:pPr marL="323999" lvl="1" indent="-323999">
              <a:lnSpc>
                <a:spcPct val="90000"/>
              </a:lnSpc>
              <a:spcBef>
                <a:spcPts val="600"/>
              </a:spcBef>
              <a:buFont typeface="Arial"/>
              <a:buChar char="•"/>
              <a:defRPr/>
            </a:pPr>
            <a:r>
              <a:rPr lang="en-GB" i="1" dirty="0"/>
              <a:t>Also, maximum dose to individuals in the most exposed groups should be provided.</a:t>
            </a:r>
          </a:p>
          <a:p>
            <a:pPr marL="323999" lvl="1" indent="-323999">
              <a:lnSpc>
                <a:spcPct val="90000"/>
              </a:lnSpc>
              <a:spcBef>
                <a:spcPts val="0"/>
              </a:spcBef>
              <a:buFont typeface="Arial"/>
              <a:buChar char="•"/>
              <a:defRPr/>
            </a:pPr>
            <a:endParaRPr lang="en-GB" dirty="0"/>
          </a:p>
        </p:txBody>
      </p:sp>
      <p:sp>
        <p:nvSpPr>
          <p:cNvPr id="4" name="Date Placeholder 3">
            <a:extLst>
              <a:ext uri="{FF2B5EF4-FFF2-40B4-BE49-F238E27FC236}">
                <a16:creationId xmlns:a16="http://schemas.microsoft.com/office/drawing/2014/main" id="{7B7C84D1-46D7-2F76-64E5-4B201FE50506}"/>
              </a:ext>
            </a:extLst>
          </p:cNvPr>
          <p:cNvSpPr>
            <a:spLocks noGrp="1"/>
          </p:cNvSpPr>
          <p:nvPr>
            <p:ph type="dt" sz="half" idx="10"/>
          </p:nvPr>
        </p:nvSpPr>
        <p:spPr/>
        <p:txBody>
          <a:bodyPr/>
          <a:lstStyle/>
          <a:p>
            <a:r>
              <a:rPr lang="en-US"/>
              <a:t>22 August 2024</a:t>
            </a:r>
            <a:endParaRPr lang="en-US" dirty="0"/>
          </a:p>
        </p:txBody>
      </p:sp>
      <p:sp>
        <p:nvSpPr>
          <p:cNvPr id="5" name="Footer Placeholder 4">
            <a:extLst>
              <a:ext uri="{FF2B5EF4-FFF2-40B4-BE49-F238E27FC236}">
                <a16:creationId xmlns:a16="http://schemas.microsoft.com/office/drawing/2014/main" id="{B249FAF3-A821-34B6-2700-6E9473279BDC}"/>
              </a:ext>
            </a:extLst>
          </p:cNvPr>
          <p:cNvSpPr>
            <a:spLocks noGrp="1"/>
          </p:cNvSpPr>
          <p:nvPr>
            <p:ph type="ftr" sz="quarter" idx="11"/>
          </p:nvPr>
        </p:nvSpPr>
        <p:spPr/>
        <p:txBody>
          <a:bodyPr/>
          <a:lstStyle/>
          <a:p>
            <a:r>
              <a:rPr lang="en-GB"/>
              <a:t>TCC: TCC2 Renovation Strategy - Th. Zickler</a:t>
            </a:r>
            <a:endParaRPr lang="en-US" dirty="0"/>
          </a:p>
        </p:txBody>
      </p:sp>
      <p:sp>
        <p:nvSpPr>
          <p:cNvPr id="9" name="TextBox 8">
            <a:extLst>
              <a:ext uri="{FF2B5EF4-FFF2-40B4-BE49-F238E27FC236}">
                <a16:creationId xmlns:a16="http://schemas.microsoft.com/office/drawing/2014/main" id="{BCCE4C26-1AA5-FF3F-DAAE-19B800BEA3B3}"/>
              </a:ext>
            </a:extLst>
          </p:cNvPr>
          <p:cNvSpPr txBox="1"/>
          <p:nvPr/>
        </p:nvSpPr>
        <p:spPr>
          <a:xfrm>
            <a:off x="5844819" y="881677"/>
            <a:ext cx="2699454" cy="612934"/>
          </a:xfrm>
          <a:prstGeom prst="roundRect">
            <a:avLst/>
          </a:prstGeom>
          <a:ln w="1905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l"/>
            <a:r>
              <a:rPr lang="en-CH" dirty="0"/>
              <a:t>Courtesy T. Zickler, </a:t>
            </a:r>
          </a:p>
          <a:p>
            <a:pPr algn="l"/>
            <a:r>
              <a:rPr lang="en-CH" dirty="0"/>
              <a:t>Indico </a:t>
            </a:r>
            <a:r>
              <a:rPr lang="en-CH" dirty="0">
                <a:hlinkClick r:id="rId2"/>
              </a:rPr>
              <a:t>1447430</a:t>
            </a:r>
            <a:endParaRPr lang="en-CH" dirty="0"/>
          </a:p>
        </p:txBody>
      </p:sp>
    </p:spTree>
    <p:extLst>
      <p:ext uri="{BB962C8B-B14F-4D97-AF65-F5344CB8AC3E}">
        <p14:creationId xmlns:p14="http://schemas.microsoft.com/office/powerpoint/2010/main" val="1917159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Content Placeholder 5">
            <a:extLst>
              <a:ext uri="{FF2B5EF4-FFF2-40B4-BE49-F238E27FC236}">
                <a16:creationId xmlns:a16="http://schemas.microsoft.com/office/drawing/2014/main" id="{2992A391-7AB2-5F6F-5475-4CAEB16254F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bwMode="auto">
          <a:xfrm>
            <a:off x="669485" y="2991645"/>
            <a:ext cx="10968567" cy="236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Radiological aspects</a:t>
            </a:r>
          </a:p>
        </p:txBody>
      </p:sp>
      <p:sp>
        <p:nvSpPr>
          <p:cNvPr id="2" name="Date Placeholder 1">
            <a:extLst>
              <a:ext uri="{FF2B5EF4-FFF2-40B4-BE49-F238E27FC236}">
                <a16:creationId xmlns:a16="http://schemas.microsoft.com/office/drawing/2014/main" id="{54C78D12-C472-77B0-2BC0-25956B0A8D25}"/>
              </a:ext>
            </a:extLst>
          </p:cNvPr>
          <p:cNvSpPr>
            <a:spLocks noGrp="1"/>
          </p:cNvSpPr>
          <p:nvPr>
            <p:ph type="dt" sz="half" idx="10"/>
          </p:nvPr>
        </p:nvSpPr>
        <p:spPr/>
        <p:txBody>
          <a:bodyPr/>
          <a:lstStyle/>
          <a:p>
            <a:r>
              <a:rPr lang="en-US"/>
              <a:t>22 August 2024</a:t>
            </a:r>
            <a:endParaRPr lang="en-US" dirty="0"/>
          </a:p>
        </p:txBody>
      </p:sp>
      <p:sp>
        <p:nvSpPr>
          <p:cNvPr id="4" name="Footer Placeholder 3">
            <a:extLst>
              <a:ext uri="{FF2B5EF4-FFF2-40B4-BE49-F238E27FC236}">
                <a16:creationId xmlns:a16="http://schemas.microsoft.com/office/drawing/2014/main" id="{E57BAB0E-87ED-0CCF-64CE-26AC48A4DE0F}"/>
              </a:ext>
            </a:extLst>
          </p:cNvPr>
          <p:cNvSpPr>
            <a:spLocks noGrp="1"/>
          </p:cNvSpPr>
          <p:nvPr>
            <p:ph type="ftr" sz="quarter" idx="11"/>
          </p:nvPr>
        </p:nvSpPr>
        <p:spPr/>
        <p:txBody>
          <a:bodyPr/>
          <a:lstStyle/>
          <a:p>
            <a:r>
              <a:rPr lang="en-GB"/>
              <a:t>TCC: TCC2 Renovation Strategy - Th. Zickler</a:t>
            </a:r>
            <a:endParaRPr lang="en-US" dirty="0"/>
          </a:p>
        </p:txBody>
      </p:sp>
      <p:grpSp>
        <p:nvGrpSpPr>
          <p:cNvPr id="5" name="Group 4">
            <a:extLst>
              <a:ext uri="{FF2B5EF4-FFF2-40B4-BE49-F238E27FC236}">
                <a16:creationId xmlns:a16="http://schemas.microsoft.com/office/drawing/2014/main" id="{053472C1-43CA-D1E5-8353-0420B1E290F9}"/>
              </a:ext>
            </a:extLst>
          </p:cNvPr>
          <p:cNvGrpSpPr/>
          <p:nvPr/>
        </p:nvGrpSpPr>
        <p:grpSpPr>
          <a:xfrm>
            <a:off x="664404" y="2571789"/>
            <a:ext cx="11181939" cy="2788650"/>
            <a:chOff x="593125" y="2210735"/>
            <a:chExt cx="11181939" cy="2788650"/>
          </a:xfrm>
        </p:grpSpPr>
        <p:grpSp>
          <p:nvGrpSpPr>
            <p:cNvPr id="7" name="Group 6">
              <a:extLst>
                <a:ext uri="{FF2B5EF4-FFF2-40B4-BE49-F238E27FC236}">
                  <a16:creationId xmlns:a16="http://schemas.microsoft.com/office/drawing/2014/main" id="{E9476D2A-DD06-C442-AB52-B506A225F8D8}"/>
                </a:ext>
              </a:extLst>
            </p:cNvPr>
            <p:cNvGrpSpPr/>
            <p:nvPr/>
          </p:nvGrpSpPr>
          <p:grpSpPr>
            <a:xfrm>
              <a:off x="593125" y="2223091"/>
              <a:ext cx="11181939" cy="2776294"/>
              <a:chOff x="-8238" y="2941401"/>
              <a:chExt cx="9144000" cy="1761240"/>
            </a:xfrm>
          </p:grpSpPr>
          <p:pic>
            <p:nvPicPr>
              <p:cNvPr id="30" name="Picture 29">
                <a:extLst>
                  <a:ext uri="{FF2B5EF4-FFF2-40B4-BE49-F238E27FC236}">
                    <a16:creationId xmlns:a16="http://schemas.microsoft.com/office/drawing/2014/main" id="{34EE0EEB-4243-C4C5-68B4-687856B3A47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38" y="3010690"/>
                <a:ext cx="9144000" cy="1691951"/>
              </a:xfrm>
              <a:prstGeom prst="rect">
                <a:avLst/>
              </a:prstGeom>
            </p:spPr>
          </p:pic>
          <p:sp>
            <p:nvSpPr>
              <p:cNvPr id="31" name="Oval 30">
                <a:extLst>
                  <a:ext uri="{FF2B5EF4-FFF2-40B4-BE49-F238E27FC236}">
                    <a16:creationId xmlns:a16="http://schemas.microsoft.com/office/drawing/2014/main" id="{6D69F2D0-438D-06B7-4B20-44BDE8A163AE}"/>
                  </a:ext>
                </a:extLst>
              </p:cNvPr>
              <p:cNvSpPr/>
              <p:nvPr/>
            </p:nvSpPr>
            <p:spPr>
              <a:xfrm>
                <a:off x="804987" y="3498984"/>
                <a:ext cx="826042" cy="95962"/>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2" name="Rectangle 31">
                <a:extLst>
                  <a:ext uri="{FF2B5EF4-FFF2-40B4-BE49-F238E27FC236}">
                    <a16:creationId xmlns:a16="http://schemas.microsoft.com/office/drawing/2014/main" id="{0780E777-38DE-F510-BBA2-6F9DC143939F}"/>
                  </a:ext>
                </a:extLst>
              </p:cNvPr>
              <p:cNvSpPr/>
              <p:nvPr/>
            </p:nvSpPr>
            <p:spPr>
              <a:xfrm>
                <a:off x="7791008" y="3395144"/>
                <a:ext cx="1097973" cy="578914"/>
              </a:xfrm>
              <a:prstGeom prst="rect">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3" name="TextBox 73">
                <a:extLst>
                  <a:ext uri="{FF2B5EF4-FFF2-40B4-BE49-F238E27FC236}">
                    <a16:creationId xmlns:a16="http://schemas.microsoft.com/office/drawing/2014/main" id="{E51E3193-378E-1015-E417-6F72F0AE932A}"/>
                  </a:ext>
                </a:extLst>
              </p:cNvPr>
              <p:cNvSpPr txBox="1"/>
              <p:nvPr/>
            </p:nvSpPr>
            <p:spPr>
              <a:xfrm>
                <a:off x="793676" y="3020726"/>
                <a:ext cx="795671"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34" name="TextBox 77">
                <a:extLst>
                  <a:ext uri="{FF2B5EF4-FFF2-40B4-BE49-F238E27FC236}">
                    <a16:creationId xmlns:a16="http://schemas.microsoft.com/office/drawing/2014/main" id="{75424183-2B9C-D83A-CEEE-B2C38673F69B}"/>
                  </a:ext>
                </a:extLst>
              </p:cNvPr>
              <p:cNvSpPr txBox="1"/>
              <p:nvPr/>
            </p:nvSpPr>
            <p:spPr>
              <a:xfrm>
                <a:off x="2204347" y="3020173"/>
                <a:ext cx="207564"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&lt;100</a:t>
                </a:r>
              </a:p>
            </p:txBody>
          </p:sp>
          <p:sp>
            <p:nvSpPr>
              <p:cNvPr id="35" name="Oval 34">
                <a:extLst>
                  <a:ext uri="{FF2B5EF4-FFF2-40B4-BE49-F238E27FC236}">
                    <a16:creationId xmlns:a16="http://schemas.microsoft.com/office/drawing/2014/main" id="{3616A294-7C87-2FE3-31A2-57B08C2BF245}"/>
                  </a:ext>
                </a:extLst>
              </p:cNvPr>
              <p:cNvSpPr/>
              <p:nvPr/>
            </p:nvSpPr>
            <p:spPr>
              <a:xfrm>
                <a:off x="2156923" y="3488532"/>
                <a:ext cx="200414" cy="121657"/>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6" name="TextBox 80">
                <a:extLst>
                  <a:ext uri="{FF2B5EF4-FFF2-40B4-BE49-F238E27FC236}">
                    <a16:creationId xmlns:a16="http://schemas.microsoft.com/office/drawing/2014/main" id="{CFA2EC90-15DA-4697-79DA-76F848FD4451}"/>
                  </a:ext>
                </a:extLst>
              </p:cNvPr>
              <p:cNvSpPr txBox="1"/>
              <p:nvPr/>
            </p:nvSpPr>
            <p:spPr>
              <a:xfrm>
                <a:off x="2905051" y="3019565"/>
                <a:ext cx="322582" cy="68337"/>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37" name="Oval 36">
                <a:extLst>
                  <a:ext uri="{FF2B5EF4-FFF2-40B4-BE49-F238E27FC236}">
                    <a16:creationId xmlns:a16="http://schemas.microsoft.com/office/drawing/2014/main" id="{0ED7F99F-5261-EDAF-9CA2-A27AF8696224}"/>
                  </a:ext>
                </a:extLst>
              </p:cNvPr>
              <p:cNvSpPr/>
              <p:nvPr/>
            </p:nvSpPr>
            <p:spPr>
              <a:xfrm>
                <a:off x="2959019" y="3485242"/>
                <a:ext cx="262588" cy="148536"/>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8" name="Oval 37">
                <a:extLst>
                  <a:ext uri="{FF2B5EF4-FFF2-40B4-BE49-F238E27FC236}">
                    <a16:creationId xmlns:a16="http://schemas.microsoft.com/office/drawing/2014/main" id="{69147D36-EA24-25D9-3E3E-CA8B2960ED12}"/>
                  </a:ext>
                </a:extLst>
              </p:cNvPr>
              <p:cNvSpPr/>
              <p:nvPr/>
            </p:nvSpPr>
            <p:spPr>
              <a:xfrm>
                <a:off x="3221606" y="3468763"/>
                <a:ext cx="2273921" cy="238653"/>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TextBox 83">
                <a:extLst>
                  <a:ext uri="{FF2B5EF4-FFF2-40B4-BE49-F238E27FC236}">
                    <a16:creationId xmlns:a16="http://schemas.microsoft.com/office/drawing/2014/main" id="{FB40E7FF-4D5C-1EEF-3F90-CF674FCC2E74}"/>
                  </a:ext>
                </a:extLst>
              </p:cNvPr>
              <p:cNvSpPr txBox="1"/>
              <p:nvPr/>
            </p:nvSpPr>
            <p:spPr>
              <a:xfrm>
                <a:off x="3221607" y="3020428"/>
                <a:ext cx="209362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40" name="Oval 39">
                <a:extLst>
                  <a:ext uri="{FF2B5EF4-FFF2-40B4-BE49-F238E27FC236}">
                    <a16:creationId xmlns:a16="http://schemas.microsoft.com/office/drawing/2014/main" id="{6E25ECAE-63DF-BA47-59DB-3FD86EE2CACC}"/>
                  </a:ext>
                </a:extLst>
              </p:cNvPr>
              <p:cNvSpPr/>
              <p:nvPr/>
            </p:nvSpPr>
            <p:spPr>
              <a:xfrm>
                <a:off x="5297580" y="3450753"/>
                <a:ext cx="802957" cy="121828"/>
              </a:xfrm>
              <a:prstGeom prst="ellipse">
                <a:avLst/>
              </a:prstGeom>
              <a:solidFill>
                <a:srgbClr val="FF6600">
                  <a:alpha val="73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1" name="Oval 40">
                <a:extLst>
                  <a:ext uri="{FF2B5EF4-FFF2-40B4-BE49-F238E27FC236}">
                    <a16:creationId xmlns:a16="http://schemas.microsoft.com/office/drawing/2014/main" id="{24C22EB5-0352-9B94-31F3-D148AB197210}"/>
                  </a:ext>
                </a:extLst>
              </p:cNvPr>
              <p:cNvSpPr/>
              <p:nvPr/>
            </p:nvSpPr>
            <p:spPr>
              <a:xfrm>
                <a:off x="5476174" y="3620201"/>
                <a:ext cx="566263" cy="108973"/>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2" name="Oval 41">
                <a:extLst>
                  <a:ext uri="{FF2B5EF4-FFF2-40B4-BE49-F238E27FC236}">
                    <a16:creationId xmlns:a16="http://schemas.microsoft.com/office/drawing/2014/main" id="{A72D25CB-2814-DC1F-4BBE-218CC962490B}"/>
                  </a:ext>
                </a:extLst>
              </p:cNvPr>
              <p:cNvSpPr/>
              <p:nvPr/>
            </p:nvSpPr>
            <p:spPr>
              <a:xfrm>
                <a:off x="6070536" y="3449831"/>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3" name="Oval 42">
                <a:extLst>
                  <a:ext uri="{FF2B5EF4-FFF2-40B4-BE49-F238E27FC236}">
                    <a16:creationId xmlns:a16="http://schemas.microsoft.com/office/drawing/2014/main" id="{2AB9B90D-3254-1D34-2FE0-E17C9315A3AB}"/>
                  </a:ext>
                </a:extLst>
              </p:cNvPr>
              <p:cNvSpPr/>
              <p:nvPr/>
            </p:nvSpPr>
            <p:spPr>
              <a:xfrm>
                <a:off x="5888610" y="3690256"/>
                <a:ext cx="181926" cy="129437"/>
              </a:xfrm>
              <a:prstGeom prst="ellipse">
                <a:avLst/>
              </a:prstGeom>
              <a:solidFill>
                <a:srgbClr val="FF6600">
                  <a:alpha val="69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4" name="Oval 43">
                <a:extLst>
                  <a:ext uri="{FF2B5EF4-FFF2-40B4-BE49-F238E27FC236}">
                    <a16:creationId xmlns:a16="http://schemas.microsoft.com/office/drawing/2014/main" id="{B4379B4E-731D-6146-3AF6-FDDCFCA1021D}"/>
                  </a:ext>
                </a:extLst>
              </p:cNvPr>
              <p:cNvSpPr/>
              <p:nvPr/>
            </p:nvSpPr>
            <p:spPr>
              <a:xfrm>
                <a:off x="6593501" y="3442559"/>
                <a:ext cx="462393" cy="93643"/>
              </a:xfrm>
              <a:prstGeom prst="ellipse">
                <a:avLst/>
              </a:prstGeom>
              <a:solidFill>
                <a:srgbClr val="FFC000">
                  <a:alpha val="65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5" name="Oval 44">
                <a:extLst>
                  <a:ext uri="{FF2B5EF4-FFF2-40B4-BE49-F238E27FC236}">
                    <a16:creationId xmlns:a16="http://schemas.microsoft.com/office/drawing/2014/main" id="{D6C1BB71-F12D-4A52-BB2F-1AEF2B65E599}"/>
                  </a:ext>
                </a:extLst>
              </p:cNvPr>
              <p:cNvSpPr/>
              <p:nvPr/>
            </p:nvSpPr>
            <p:spPr>
              <a:xfrm>
                <a:off x="6593500" y="3640944"/>
                <a:ext cx="395244" cy="102762"/>
              </a:xfrm>
              <a:prstGeom prst="ellipse">
                <a:avLst/>
              </a:prstGeom>
              <a:solidFill>
                <a:srgbClr val="FFC000">
                  <a:alpha val="6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6" name="TextBox 92">
                <a:extLst>
                  <a:ext uri="{FF2B5EF4-FFF2-40B4-BE49-F238E27FC236}">
                    <a16:creationId xmlns:a16="http://schemas.microsoft.com/office/drawing/2014/main" id="{A49B1196-92F5-6EEE-A7A3-53A53B6BD589}"/>
                  </a:ext>
                </a:extLst>
              </p:cNvPr>
              <p:cNvSpPr txBox="1"/>
              <p:nvPr/>
            </p:nvSpPr>
            <p:spPr>
              <a:xfrm>
                <a:off x="6233672" y="3020121"/>
                <a:ext cx="746372" cy="68337"/>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 </a:t>
                </a:r>
                <a:r>
                  <a:rPr lang="en-GB" sz="700" dirty="0" err="1"/>
                  <a:t>uSv</a:t>
                </a:r>
                <a:r>
                  <a:rPr lang="en-GB" sz="700" dirty="0"/>
                  <a:t>/h</a:t>
                </a:r>
              </a:p>
            </p:txBody>
          </p:sp>
          <p:sp>
            <p:nvSpPr>
              <p:cNvPr id="47" name="TextBox 93">
                <a:extLst>
                  <a:ext uri="{FF2B5EF4-FFF2-40B4-BE49-F238E27FC236}">
                    <a16:creationId xmlns:a16="http://schemas.microsoft.com/office/drawing/2014/main" id="{00C71623-ACB2-B76A-C7C5-49B482CDB4CB}"/>
                  </a:ext>
                </a:extLst>
              </p:cNvPr>
              <p:cNvSpPr txBox="1"/>
              <p:nvPr/>
            </p:nvSpPr>
            <p:spPr>
              <a:xfrm>
                <a:off x="5315232" y="3020428"/>
                <a:ext cx="822768" cy="68337"/>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1000 </a:t>
                </a:r>
                <a:r>
                  <a:rPr lang="en-GB" sz="700" dirty="0" err="1"/>
                  <a:t>uSv</a:t>
                </a:r>
                <a:r>
                  <a:rPr lang="en-GB" sz="700" dirty="0"/>
                  <a:t>/h</a:t>
                </a:r>
              </a:p>
            </p:txBody>
          </p:sp>
          <p:sp>
            <p:nvSpPr>
              <p:cNvPr id="48" name="TextBox 94">
                <a:extLst>
                  <a:ext uri="{FF2B5EF4-FFF2-40B4-BE49-F238E27FC236}">
                    <a16:creationId xmlns:a16="http://schemas.microsoft.com/office/drawing/2014/main" id="{257CBFFB-47CF-4B32-9F6B-76E834DAFCA4}"/>
                  </a:ext>
                </a:extLst>
              </p:cNvPr>
              <p:cNvSpPr txBox="1"/>
              <p:nvPr/>
            </p:nvSpPr>
            <p:spPr>
              <a:xfrm>
                <a:off x="7782676" y="3024099"/>
                <a:ext cx="110421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 </a:t>
                </a:r>
                <a:r>
                  <a:rPr lang="en-GB" sz="700" dirty="0" err="1"/>
                  <a:t>uSv</a:t>
                </a:r>
                <a:r>
                  <a:rPr lang="en-GB" sz="700" dirty="0"/>
                  <a:t>/h</a:t>
                </a:r>
              </a:p>
            </p:txBody>
          </p:sp>
          <p:sp>
            <p:nvSpPr>
              <p:cNvPr id="49" name="Oval 48">
                <a:extLst>
                  <a:ext uri="{FF2B5EF4-FFF2-40B4-BE49-F238E27FC236}">
                    <a16:creationId xmlns:a16="http://schemas.microsoft.com/office/drawing/2014/main" id="{D9F7EAC7-5357-1972-A3C6-7A55BB53AC17}"/>
                  </a:ext>
                </a:extLst>
              </p:cNvPr>
              <p:cNvSpPr/>
              <p:nvPr/>
            </p:nvSpPr>
            <p:spPr>
              <a:xfrm>
                <a:off x="7046152" y="3421042"/>
                <a:ext cx="744856" cy="148536"/>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0" name="Oval 49">
                <a:extLst>
                  <a:ext uri="{FF2B5EF4-FFF2-40B4-BE49-F238E27FC236}">
                    <a16:creationId xmlns:a16="http://schemas.microsoft.com/office/drawing/2014/main" id="{5B94DF9B-9DAB-A3EE-C2C9-7515A91D6C28}"/>
                  </a:ext>
                </a:extLst>
              </p:cNvPr>
              <p:cNvSpPr/>
              <p:nvPr/>
            </p:nvSpPr>
            <p:spPr>
              <a:xfrm>
                <a:off x="7034463" y="3612189"/>
                <a:ext cx="744856" cy="148536"/>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Oval 50">
                <a:extLst>
                  <a:ext uri="{FF2B5EF4-FFF2-40B4-BE49-F238E27FC236}">
                    <a16:creationId xmlns:a16="http://schemas.microsoft.com/office/drawing/2014/main" id="{7702F4DF-38F5-26BE-3192-81093FEA826E}"/>
                  </a:ext>
                </a:extLst>
              </p:cNvPr>
              <p:cNvSpPr/>
              <p:nvPr/>
            </p:nvSpPr>
            <p:spPr>
              <a:xfrm>
                <a:off x="7779319" y="3810169"/>
                <a:ext cx="185738" cy="71475"/>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2" name="TextBox 99">
                <a:extLst>
                  <a:ext uri="{FF2B5EF4-FFF2-40B4-BE49-F238E27FC236}">
                    <a16:creationId xmlns:a16="http://schemas.microsoft.com/office/drawing/2014/main" id="{8F7F14BF-850B-E3EF-4820-06BADB64A8E1}"/>
                  </a:ext>
                </a:extLst>
              </p:cNvPr>
              <p:cNvSpPr txBox="1"/>
              <p:nvPr/>
            </p:nvSpPr>
            <p:spPr>
              <a:xfrm>
                <a:off x="6980043" y="3022438"/>
                <a:ext cx="667398"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 </a:t>
                </a:r>
                <a:r>
                  <a:rPr lang="en-GB" sz="700" dirty="0" err="1"/>
                  <a:t>uSv</a:t>
                </a:r>
                <a:r>
                  <a:rPr lang="en-GB" sz="700" dirty="0"/>
                  <a:t>/h</a:t>
                </a:r>
              </a:p>
            </p:txBody>
          </p:sp>
          <p:sp>
            <p:nvSpPr>
              <p:cNvPr id="53" name="TextBox 102">
                <a:extLst>
                  <a:ext uri="{FF2B5EF4-FFF2-40B4-BE49-F238E27FC236}">
                    <a16:creationId xmlns:a16="http://schemas.microsoft.com/office/drawing/2014/main" id="{AEDE87A6-2C29-D6C7-B114-E8C4DD914B8E}"/>
                  </a:ext>
                </a:extLst>
              </p:cNvPr>
              <p:cNvSpPr txBox="1"/>
              <p:nvPr/>
            </p:nvSpPr>
            <p:spPr>
              <a:xfrm>
                <a:off x="2619140" y="3020029"/>
                <a:ext cx="281957" cy="68337"/>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100</a:t>
                </a:r>
              </a:p>
            </p:txBody>
          </p:sp>
          <p:sp>
            <p:nvSpPr>
              <p:cNvPr id="54" name="TextBox 103">
                <a:extLst>
                  <a:ext uri="{FF2B5EF4-FFF2-40B4-BE49-F238E27FC236}">
                    <a16:creationId xmlns:a16="http://schemas.microsoft.com/office/drawing/2014/main" id="{ED88FCEE-8462-D722-9925-29F0A8D8A6CD}"/>
                  </a:ext>
                </a:extLst>
              </p:cNvPr>
              <p:cNvSpPr txBox="1"/>
              <p:nvPr/>
            </p:nvSpPr>
            <p:spPr>
              <a:xfrm>
                <a:off x="2405070" y="3020029"/>
                <a:ext cx="207564" cy="68337"/>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&lt;50</a:t>
                </a:r>
              </a:p>
            </p:txBody>
          </p:sp>
          <p:sp>
            <p:nvSpPr>
              <p:cNvPr id="55" name="Oval 54">
                <a:extLst>
                  <a:ext uri="{FF2B5EF4-FFF2-40B4-BE49-F238E27FC236}">
                    <a16:creationId xmlns:a16="http://schemas.microsoft.com/office/drawing/2014/main" id="{75839BD9-F4BF-6035-D3AD-6BC7C086C2A3}"/>
                  </a:ext>
                </a:extLst>
              </p:cNvPr>
              <p:cNvSpPr/>
              <p:nvPr/>
            </p:nvSpPr>
            <p:spPr>
              <a:xfrm>
                <a:off x="2346602" y="3487170"/>
                <a:ext cx="286896" cy="148536"/>
              </a:xfrm>
              <a:prstGeom prst="ellipse">
                <a:avLst/>
              </a:prstGeom>
              <a:solidFill>
                <a:srgbClr val="92D05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6" name="Oval 55">
                <a:extLst>
                  <a:ext uri="{FF2B5EF4-FFF2-40B4-BE49-F238E27FC236}">
                    <a16:creationId xmlns:a16="http://schemas.microsoft.com/office/drawing/2014/main" id="{556BA0EF-1FAA-7A37-12CC-B74636A63A4A}"/>
                  </a:ext>
                </a:extLst>
              </p:cNvPr>
              <p:cNvSpPr/>
              <p:nvPr/>
            </p:nvSpPr>
            <p:spPr>
              <a:xfrm>
                <a:off x="2633498" y="3483306"/>
                <a:ext cx="325521" cy="157638"/>
              </a:xfrm>
              <a:prstGeom prst="ellipse">
                <a:avLst/>
              </a:prstGeom>
              <a:solidFill>
                <a:srgbClr val="FFFF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7" name="TextBox 117">
                <a:extLst>
                  <a:ext uri="{FF2B5EF4-FFF2-40B4-BE49-F238E27FC236}">
                    <a16:creationId xmlns:a16="http://schemas.microsoft.com/office/drawing/2014/main" id="{530E434D-7E4A-F06C-D22A-388F4AF960DF}"/>
                  </a:ext>
                </a:extLst>
              </p:cNvPr>
              <p:cNvSpPr txBox="1"/>
              <p:nvPr/>
            </p:nvSpPr>
            <p:spPr>
              <a:xfrm>
                <a:off x="6121060" y="3020726"/>
                <a:ext cx="131878" cy="94855"/>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58" name="TextBox 118">
                <a:extLst>
                  <a:ext uri="{FF2B5EF4-FFF2-40B4-BE49-F238E27FC236}">
                    <a16:creationId xmlns:a16="http://schemas.microsoft.com/office/drawing/2014/main" id="{C964D88F-F80C-020A-F145-F8B4CEFF46EC}"/>
                  </a:ext>
                </a:extLst>
              </p:cNvPr>
              <p:cNvSpPr txBox="1"/>
              <p:nvPr/>
            </p:nvSpPr>
            <p:spPr>
              <a:xfrm>
                <a:off x="5963253" y="2941401"/>
                <a:ext cx="405053" cy="68337"/>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59" name="TextBox 119">
                <a:extLst>
                  <a:ext uri="{FF2B5EF4-FFF2-40B4-BE49-F238E27FC236}">
                    <a16:creationId xmlns:a16="http://schemas.microsoft.com/office/drawing/2014/main" id="{879C1171-BF05-F5D7-9AA7-ABDDC64CA371}"/>
                  </a:ext>
                </a:extLst>
              </p:cNvPr>
              <p:cNvSpPr txBox="1"/>
              <p:nvPr/>
            </p:nvSpPr>
            <p:spPr>
              <a:xfrm>
                <a:off x="7647441" y="3021511"/>
                <a:ext cx="131878" cy="94855"/>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60" name="TextBox 120">
                <a:extLst>
                  <a:ext uri="{FF2B5EF4-FFF2-40B4-BE49-F238E27FC236}">
                    <a16:creationId xmlns:a16="http://schemas.microsoft.com/office/drawing/2014/main" id="{6418FC12-CD29-D030-4240-FF6BCD14FC99}"/>
                  </a:ext>
                </a:extLst>
              </p:cNvPr>
              <p:cNvSpPr txBox="1"/>
              <p:nvPr/>
            </p:nvSpPr>
            <p:spPr>
              <a:xfrm>
                <a:off x="7511977" y="2947381"/>
                <a:ext cx="405053" cy="68337"/>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61" name="Oval 60">
                <a:extLst>
                  <a:ext uri="{FF2B5EF4-FFF2-40B4-BE49-F238E27FC236}">
                    <a16:creationId xmlns:a16="http://schemas.microsoft.com/office/drawing/2014/main" id="{6F87223E-076C-D618-9D64-99B5C19C2A56}"/>
                  </a:ext>
                </a:extLst>
              </p:cNvPr>
              <p:cNvSpPr/>
              <p:nvPr/>
            </p:nvSpPr>
            <p:spPr>
              <a:xfrm>
                <a:off x="6066325" y="3614269"/>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4" name="Oval 63">
                <a:extLst>
                  <a:ext uri="{FF2B5EF4-FFF2-40B4-BE49-F238E27FC236}">
                    <a16:creationId xmlns:a16="http://schemas.microsoft.com/office/drawing/2014/main" id="{CFA72333-4175-7A9A-AC5D-6A8232EAB005}"/>
                  </a:ext>
                </a:extLst>
              </p:cNvPr>
              <p:cNvSpPr/>
              <p:nvPr/>
            </p:nvSpPr>
            <p:spPr>
              <a:xfrm>
                <a:off x="7597394" y="3764740"/>
                <a:ext cx="181926" cy="129437"/>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Right Brace 64">
                <a:extLst>
                  <a:ext uri="{FF2B5EF4-FFF2-40B4-BE49-F238E27FC236}">
                    <a16:creationId xmlns:a16="http://schemas.microsoft.com/office/drawing/2014/main" id="{C0FFC494-359D-F184-D4E1-3197D59085AA}"/>
                  </a:ext>
                </a:extLst>
              </p:cNvPr>
              <p:cNvSpPr/>
              <p:nvPr/>
            </p:nvSpPr>
            <p:spPr>
              <a:xfrm rot="5400000">
                <a:off x="523203" y="3393705"/>
                <a:ext cx="195473" cy="851647"/>
              </a:xfrm>
              <a:prstGeom prst="rightBrace">
                <a:avLst>
                  <a:gd name="adj1" fmla="val 5706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grpSp>
        <p:sp>
          <p:nvSpPr>
            <p:cNvPr id="8" name="Oval 7">
              <a:extLst>
                <a:ext uri="{FF2B5EF4-FFF2-40B4-BE49-F238E27FC236}">
                  <a16:creationId xmlns:a16="http://schemas.microsoft.com/office/drawing/2014/main" id="{84F20039-7E63-764C-285E-6408B40ADAD8}"/>
                </a:ext>
              </a:extLst>
            </p:cNvPr>
            <p:cNvSpPr/>
            <p:nvPr/>
          </p:nvSpPr>
          <p:spPr>
            <a:xfrm>
              <a:off x="7990088" y="3454121"/>
              <a:ext cx="1914631" cy="204035"/>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9" name="Oval 8">
              <a:extLst>
                <a:ext uri="{FF2B5EF4-FFF2-40B4-BE49-F238E27FC236}">
                  <a16:creationId xmlns:a16="http://schemas.microsoft.com/office/drawing/2014/main" id="{949B0BBB-F1F4-A997-D600-7927552C2C85}"/>
                </a:ext>
              </a:extLst>
            </p:cNvPr>
            <p:cNvSpPr/>
            <p:nvPr/>
          </p:nvSpPr>
          <p:spPr>
            <a:xfrm>
              <a:off x="1299893" y="3080123"/>
              <a:ext cx="297070" cy="164251"/>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Oval 9">
              <a:extLst>
                <a:ext uri="{FF2B5EF4-FFF2-40B4-BE49-F238E27FC236}">
                  <a16:creationId xmlns:a16="http://schemas.microsoft.com/office/drawing/2014/main" id="{C77571E6-A825-9E96-280F-03D50AB09770}"/>
                </a:ext>
              </a:extLst>
            </p:cNvPr>
            <p:cNvSpPr/>
            <p:nvPr/>
          </p:nvSpPr>
          <p:spPr>
            <a:xfrm>
              <a:off x="969263" y="3081426"/>
              <a:ext cx="176395" cy="167069"/>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Oval 10">
              <a:extLst>
                <a:ext uri="{FF2B5EF4-FFF2-40B4-BE49-F238E27FC236}">
                  <a16:creationId xmlns:a16="http://schemas.microsoft.com/office/drawing/2014/main" id="{FDC4744C-0625-15CD-4230-2CB628283D6B}"/>
                </a:ext>
              </a:extLst>
            </p:cNvPr>
            <p:cNvSpPr/>
            <p:nvPr/>
          </p:nvSpPr>
          <p:spPr>
            <a:xfrm>
              <a:off x="1139393" y="3079481"/>
              <a:ext cx="175568" cy="175134"/>
            </a:xfrm>
            <a:prstGeom prst="ellipse">
              <a:avLst/>
            </a:prstGeom>
            <a:solidFill>
              <a:srgbClr val="FF6600">
                <a:alpha val="68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TextBox 12">
              <a:extLst>
                <a:ext uri="{FF2B5EF4-FFF2-40B4-BE49-F238E27FC236}">
                  <a16:creationId xmlns:a16="http://schemas.microsoft.com/office/drawing/2014/main" id="{1E0E559D-1D6F-C6C2-1A84-3638365DD128}"/>
                </a:ext>
              </a:extLst>
            </p:cNvPr>
            <p:cNvSpPr txBox="1"/>
            <p:nvPr/>
          </p:nvSpPr>
          <p:spPr>
            <a:xfrm>
              <a:off x="8244008" y="2451581"/>
              <a:ext cx="1711030" cy="123111"/>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800" dirty="0"/>
                <a:t>&lt; </a:t>
              </a:r>
              <a:r>
                <a:rPr lang="en-GB" sz="700" dirty="0"/>
                <a:t>1000 </a:t>
              </a:r>
              <a:r>
                <a:rPr lang="en-GB" sz="700" dirty="0" err="1"/>
                <a:t>uSv</a:t>
              </a:r>
              <a:r>
                <a:rPr lang="en-GB" sz="800" dirty="0"/>
                <a:t>/h</a:t>
              </a:r>
            </a:p>
          </p:txBody>
        </p:sp>
        <p:sp>
          <p:nvSpPr>
            <p:cNvPr id="13" name="Oval 12">
              <a:extLst>
                <a:ext uri="{FF2B5EF4-FFF2-40B4-BE49-F238E27FC236}">
                  <a16:creationId xmlns:a16="http://schemas.microsoft.com/office/drawing/2014/main" id="{5FDD58E9-8279-3B54-54F8-D4255B0B2895}"/>
                </a:ext>
              </a:extLst>
            </p:cNvPr>
            <p:cNvSpPr/>
            <p:nvPr/>
          </p:nvSpPr>
          <p:spPr>
            <a:xfrm>
              <a:off x="8266528" y="2992631"/>
              <a:ext cx="399676" cy="159826"/>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4" name="Oval 13">
              <a:extLst>
                <a:ext uri="{FF2B5EF4-FFF2-40B4-BE49-F238E27FC236}">
                  <a16:creationId xmlns:a16="http://schemas.microsoft.com/office/drawing/2014/main" id="{C0F5179F-A466-D935-8F32-D713F3D09769}"/>
                </a:ext>
              </a:extLst>
            </p:cNvPr>
            <p:cNvSpPr/>
            <p:nvPr/>
          </p:nvSpPr>
          <p:spPr>
            <a:xfrm>
              <a:off x="8268961" y="3292638"/>
              <a:ext cx="395482" cy="186913"/>
            </a:xfrm>
            <a:prstGeom prst="ellipse">
              <a:avLst/>
            </a:prstGeom>
            <a:solidFill>
              <a:srgbClr val="FF6600">
                <a:alpha val="74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5" name="TextBox 16">
              <a:extLst>
                <a:ext uri="{FF2B5EF4-FFF2-40B4-BE49-F238E27FC236}">
                  <a16:creationId xmlns:a16="http://schemas.microsoft.com/office/drawing/2014/main" id="{CA3FE4D6-8A25-0901-EDDB-EE4AE089E90C}"/>
                </a:ext>
              </a:extLst>
            </p:cNvPr>
            <p:cNvSpPr txBox="1"/>
            <p:nvPr/>
          </p:nvSpPr>
          <p:spPr>
            <a:xfrm>
              <a:off x="3003971" y="2338982"/>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16" name="Oval 15">
              <a:extLst>
                <a:ext uri="{FF2B5EF4-FFF2-40B4-BE49-F238E27FC236}">
                  <a16:creationId xmlns:a16="http://schemas.microsoft.com/office/drawing/2014/main" id="{677956D7-C050-FE95-AC13-C0600BEC80A3}"/>
                </a:ext>
              </a:extLst>
            </p:cNvPr>
            <p:cNvSpPr/>
            <p:nvPr/>
          </p:nvSpPr>
          <p:spPr>
            <a:xfrm>
              <a:off x="2818825" y="3087603"/>
              <a:ext cx="211752" cy="156771"/>
            </a:xfrm>
            <a:prstGeom prst="ellipse">
              <a:avLst/>
            </a:prstGeom>
            <a:solidFill>
              <a:srgbClr val="FF0000">
                <a:alpha val="72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TextBox 20">
              <a:extLst>
                <a:ext uri="{FF2B5EF4-FFF2-40B4-BE49-F238E27FC236}">
                  <a16:creationId xmlns:a16="http://schemas.microsoft.com/office/drawing/2014/main" id="{5187CF47-5843-DBC6-283E-313C8EB5EB16}"/>
                </a:ext>
              </a:extLst>
            </p:cNvPr>
            <p:cNvSpPr txBox="1"/>
            <p:nvPr/>
          </p:nvSpPr>
          <p:spPr>
            <a:xfrm>
              <a:off x="2833552" y="2339459"/>
              <a:ext cx="161270" cy="149523"/>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18" name="Oval 17">
              <a:extLst>
                <a:ext uri="{FF2B5EF4-FFF2-40B4-BE49-F238E27FC236}">
                  <a16:creationId xmlns:a16="http://schemas.microsoft.com/office/drawing/2014/main" id="{5725AD7F-6B22-657C-43C1-18386EE2147C}"/>
                </a:ext>
              </a:extLst>
            </p:cNvPr>
            <p:cNvSpPr/>
            <p:nvPr/>
          </p:nvSpPr>
          <p:spPr>
            <a:xfrm>
              <a:off x="2540288" y="3084246"/>
              <a:ext cx="286906" cy="164250"/>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Oval 18">
              <a:extLst>
                <a:ext uri="{FF2B5EF4-FFF2-40B4-BE49-F238E27FC236}">
                  <a16:creationId xmlns:a16="http://schemas.microsoft.com/office/drawing/2014/main" id="{DD239A1A-1784-897C-5628-D0D099A3EAF4}"/>
                </a:ext>
              </a:extLst>
            </p:cNvPr>
            <p:cNvSpPr/>
            <p:nvPr/>
          </p:nvSpPr>
          <p:spPr>
            <a:xfrm>
              <a:off x="2981013" y="3080124"/>
              <a:ext cx="286906" cy="164250"/>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TextBox 25">
              <a:extLst>
                <a:ext uri="{FF2B5EF4-FFF2-40B4-BE49-F238E27FC236}">
                  <a16:creationId xmlns:a16="http://schemas.microsoft.com/office/drawing/2014/main" id="{2C05B0AD-8668-A601-F28D-93F232D0A2C3}"/>
                </a:ext>
              </a:extLst>
            </p:cNvPr>
            <p:cNvSpPr txBox="1"/>
            <p:nvPr/>
          </p:nvSpPr>
          <p:spPr>
            <a:xfrm>
              <a:off x="1282997" y="2339007"/>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1" name="TextBox 26">
              <a:extLst>
                <a:ext uri="{FF2B5EF4-FFF2-40B4-BE49-F238E27FC236}">
                  <a16:creationId xmlns:a16="http://schemas.microsoft.com/office/drawing/2014/main" id="{D3686C99-CAFC-4B63-1B40-317A7A971C3B}"/>
                </a:ext>
              </a:extLst>
            </p:cNvPr>
            <p:cNvSpPr txBox="1"/>
            <p:nvPr/>
          </p:nvSpPr>
          <p:spPr>
            <a:xfrm>
              <a:off x="2546768" y="2343098"/>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2" name="TextBox 27">
              <a:extLst>
                <a:ext uri="{FF2B5EF4-FFF2-40B4-BE49-F238E27FC236}">
                  <a16:creationId xmlns:a16="http://schemas.microsoft.com/office/drawing/2014/main" id="{B64A3ADE-C5C2-1254-09AA-7E46A4C0EDAC}"/>
                </a:ext>
              </a:extLst>
            </p:cNvPr>
            <p:cNvSpPr txBox="1"/>
            <p:nvPr/>
          </p:nvSpPr>
          <p:spPr>
            <a:xfrm>
              <a:off x="1000867" y="2340737"/>
              <a:ext cx="161270" cy="149523"/>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sz="700" dirty="0"/>
            </a:p>
          </p:txBody>
        </p:sp>
        <p:sp>
          <p:nvSpPr>
            <p:cNvPr id="23" name="Oval 22">
              <a:extLst>
                <a:ext uri="{FF2B5EF4-FFF2-40B4-BE49-F238E27FC236}">
                  <a16:creationId xmlns:a16="http://schemas.microsoft.com/office/drawing/2014/main" id="{43BC3A8C-1224-8B6F-F60A-5E9FEB228EBF}"/>
                </a:ext>
              </a:extLst>
            </p:cNvPr>
            <p:cNvSpPr/>
            <p:nvPr/>
          </p:nvSpPr>
          <p:spPr>
            <a:xfrm>
              <a:off x="789282" y="3075359"/>
              <a:ext cx="175568" cy="175134"/>
            </a:xfrm>
            <a:prstGeom prst="ellipse">
              <a:avLst/>
            </a:prstGeom>
            <a:solidFill>
              <a:srgbClr val="FF6600">
                <a:alpha val="68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Oval 23">
              <a:extLst>
                <a:ext uri="{FF2B5EF4-FFF2-40B4-BE49-F238E27FC236}">
                  <a16:creationId xmlns:a16="http://schemas.microsoft.com/office/drawing/2014/main" id="{16693AD3-AE84-2A22-ED44-58CDC7C324ED}"/>
                </a:ext>
              </a:extLst>
            </p:cNvPr>
            <p:cNvSpPr/>
            <p:nvPr/>
          </p:nvSpPr>
          <p:spPr>
            <a:xfrm>
              <a:off x="596154" y="3084922"/>
              <a:ext cx="194677" cy="164251"/>
            </a:xfrm>
            <a:prstGeom prst="ellipse">
              <a:avLst/>
            </a:prstGeom>
            <a:solidFill>
              <a:srgbClr val="FFC000">
                <a:alpha val="37000"/>
              </a:srgbClr>
            </a:solidFill>
            <a:ln>
              <a:noFill/>
            </a:ln>
            <a:effectLst/>
            <a:scene3d>
              <a:camera prst="orthographicFront" fov="0">
                <a:rot lat="0" lon="0" rev="0"/>
              </a:camera>
              <a:lightRig rig="balanced" dir="t">
                <a:rot lat="0" lon="0" rev="0"/>
              </a:lightRig>
            </a:scene3d>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TextBox 30">
              <a:extLst>
                <a:ext uri="{FF2B5EF4-FFF2-40B4-BE49-F238E27FC236}">
                  <a16:creationId xmlns:a16="http://schemas.microsoft.com/office/drawing/2014/main" id="{71E91784-E109-D36C-22C9-385925A334AC}"/>
                </a:ext>
              </a:extLst>
            </p:cNvPr>
            <p:cNvSpPr txBox="1"/>
            <p:nvPr/>
          </p:nvSpPr>
          <p:spPr>
            <a:xfrm>
              <a:off x="1166003" y="2342908"/>
              <a:ext cx="110382" cy="107722"/>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26" name="TextBox 31">
              <a:extLst>
                <a:ext uri="{FF2B5EF4-FFF2-40B4-BE49-F238E27FC236}">
                  <a16:creationId xmlns:a16="http://schemas.microsoft.com/office/drawing/2014/main" id="{455B250F-439B-7196-4284-13918ACBDB69}"/>
                </a:ext>
              </a:extLst>
            </p:cNvPr>
            <p:cNvSpPr txBox="1"/>
            <p:nvPr/>
          </p:nvSpPr>
          <p:spPr>
            <a:xfrm>
              <a:off x="881797" y="2338786"/>
              <a:ext cx="110382" cy="107722"/>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27" name="TextBox 32">
              <a:extLst>
                <a:ext uri="{FF2B5EF4-FFF2-40B4-BE49-F238E27FC236}">
                  <a16:creationId xmlns:a16="http://schemas.microsoft.com/office/drawing/2014/main" id="{CEEB4D56-64B1-7E5F-56AF-EC0385F47CD3}"/>
                </a:ext>
              </a:extLst>
            </p:cNvPr>
            <p:cNvSpPr txBox="1"/>
            <p:nvPr/>
          </p:nvSpPr>
          <p:spPr>
            <a:xfrm>
              <a:off x="598470" y="2343124"/>
              <a:ext cx="286906" cy="107722"/>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700" dirty="0"/>
                <a:t>&lt; 500</a:t>
              </a:r>
            </a:p>
          </p:txBody>
        </p:sp>
        <p:sp>
          <p:nvSpPr>
            <p:cNvPr id="28" name="TextBox 33">
              <a:extLst>
                <a:ext uri="{FF2B5EF4-FFF2-40B4-BE49-F238E27FC236}">
                  <a16:creationId xmlns:a16="http://schemas.microsoft.com/office/drawing/2014/main" id="{702E8ADD-ACF8-785D-86BF-8BCD36056DB3}"/>
                </a:ext>
              </a:extLst>
            </p:cNvPr>
            <p:cNvSpPr txBox="1"/>
            <p:nvPr/>
          </p:nvSpPr>
          <p:spPr>
            <a:xfrm>
              <a:off x="2709786" y="2210735"/>
              <a:ext cx="511358" cy="107722"/>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sp>
          <p:nvSpPr>
            <p:cNvPr id="29" name="TextBox 34">
              <a:extLst>
                <a:ext uri="{FF2B5EF4-FFF2-40B4-BE49-F238E27FC236}">
                  <a16:creationId xmlns:a16="http://schemas.microsoft.com/office/drawing/2014/main" id="{AADEB47F-66C0-D6CE-66B3-A86DCE6A321B}"/>
                </a:ext>
              </a:extLst>
            </p:cNvPr>
            <p:cNvSpPr txBox="1"/>
            <p:nvPr/>
          </p:nvSpPr>
          <p:spPr>
            <a:xfrm>
              <a:off x="843918" y="2214851"/>
              <a:ext cx="511358" cy="107722"/>
            </a:xfrm>
            <a:prstGeom prst="rect">
              <a:avLst/>
            </a:prstGeom>
            <a:noFill/>
            <a:ln w="3175">
              <a:noFill/>
            </a:ln>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t>&gt; 2000 </a:t>
              </a:r>
              <a:r>
                <a:rPr lang="en-GB" sz="700" b="1" dirty="0" err="1"/>
                <a:t>uSv</a:t>
              </a:r>
              <a:r>
                <a:rPr lang="en-GB" sz="700" b="1" dirty="0"/>
                <a:t>/h</a:t>
              </a:r>
            </a:p>
          </p:txBody>
        </p:sp>
      </p:grpSp>
      <p:grpSp>
        <p:nvGrpSpPr>
          <p:cNvPr id="66" name="Group 65">
            <a:extLst>
              <a:ext uri="{FF2B5EF4-FFF2-40B4-BE49-F238E27FC236}">
                <a16:creationId xmlns:a16="http://schemas.microsoft.com/office/drawing/2014/main" id="{7C6B3196-A0FB-1D7B-B57D-C73D498BB521}"/>
              </a:ext>
            </a:extLst>
          </p:cNvPr>
          <p:cNvGrpSpPr/>
          <p:nvPr/>
        </p:nvGrpSpPr>
        <p:grpSpPr>
          <a:xfrm>
            <a:off x="10228860" y="5106616"/>
            <a:ext cx="1298736" cy="1044582"/>
            <a:chOff x="6387167" y="4914083"/>
            <a:chExt cx="1298736" cy="1044582"/>
          </a:xfrm>
        </p:grpSpPr>
        <p:sp>
          <p:nvSpPr>
            <p:cNvPr id="67" name="TextBox 37">
              <a:extLst>
                <a:ext uri="{FF2B5EF4-FFF2-40B4-BE49-F238E27FC236}">
                  <a16:creationId xmlns:a16="http://schemas.microsoft.com/office/drawing/2014/main" id="{71AF448F-2DB2-A5ED-976D-6F685DBD7ACD}"/>
                </a:ext>
              </a:extLst>
            </p:cNvPr>
            <p:cNvSpPr txBox="1"/>
            <p:nvPr/>
          </p:nvSpPr>
          <p:spPr>
            <a:xfrm>
              <a:off x="6387169" y="4914083"/>
              <a:ext cx="1298734" cy="184666"/>
            </a:xfrm>
            <a:prstGeom prst="rect">
              <a:avLst/>
            </a:prstGeom>
            <a:solidFill>
              <a:srgbClr val="33CC33">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50 µ</a:t>
              </a:r>
              <a:r>
                <a:rPr lang="en-GB" sz="1200" dirty="0" err="1"/>
                <a:t>Sv</a:t>
              </a:r>
              <a:r>
                <a:rPr lang="en-GB" sz="1200" dirty="0"/>
                <a:t>/h</a:t>
              </a:r>
            </a:p>
          </p:txBody>
        </p:sp>
        <p:sp>
          <p:nvSpPr>
            <p:cNvPr id="68" name="TextBox 39">
              <a:extLst>
                <a:ext uri="{FF2B5EF4-FFF2-40B4-BE49-F238E27FC236}">
                  <a16:creationId xmlns:a16="http://schemas.microsoft.com/office/drawing/2014/main" id="{79585939-7A56-075D-8435-5D63A9A52F42}"/>
                </a:ext>
              </a:extLst>
            </p:cNvPr>
            <p:cNvSpPr txBox="1"/>
            <p:nvPr/>
          </p:nvSpPr>
          <p:spPr>
            <a:xfrm>
              <a:off x="6387168" y="5129527"/>
              <a:ext cx="1298733" cy="184666"/>
            </a:xfrm>
            <a:prstGeom prst="rect">
              <a:avLst/>
            </a:prstGeom>
            <a:solidFill>
              <a:srgbClr val="FFFF00">
                <a:alpha val="50196"/>
              </a:srgbClr>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100 µ</a:t>
              </a:r>
              <a:r>
                <a:rPr lang="en-GB" sz="1200" dirty="0" err="1"/>
                <a:t>Sv</a:t>
              </a:r>
              <a:r>
                <a:rPr lang="en-GB" sz="1200" dirty="0"/>
                <a:t>/h</a:t>
              </a:r>
            </a:p>
          </p:txBody>
        </p:sp>
        <p:sp>
          <p:nvSpPr>
            <p:cNvPr id="69" name="TextBox 40">
              <a:extLst>
                <a:ext uri="{FF2B5EF4-FFF2-40B4-BE49-F238E27FC236}">
                  <a16:creationId xmlns:a16="http://schemas.microsoft.com/office/drawing/2014/main" id="{B7E06C3B-8B1F-A917-4211-14A76BBFD266}"/>
                </a:ext>
              </a:extLst>
            </p:cNvPr>
            <p:cNvSpPr txBox="1"/>
            <p:nvPr/>
          </p:nvSpPr>
          <p:spPr>
            <a:xfrm>
              <a:off x="6387168" y="5344506"/>
              <a:ext cx="1298733" cy="184666"/>
            </a:xfrm>
            <a:prstGeom prst="rect">
              <a:avLst/>
            </a:prstGeom>
            <a:solidFill>
              <a:srgbClr val="FFC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500 µ</a:t>
              </a:r>
              <a:r>
                <a:rPr lang="en-GB" sz="1200" dirty="0" err="1"/>
                <a:t>Sv</a:t>
              </a:r>
              <a:r>
                <a:rPr lang="en-GB" sz="1200" dirty="0"/>
                <a:t>/h</a:t>
              </a:r>
            </a:p>
          </p:txBody>
        </p:sp>
        <p:sp>
          <p:nvSpPr>
            <p:cNvPr id="70" name="TextBox 41">
              <a:extLst>
                <a:ext uri="{FF2B5EF4-FFF2-40B4-BE49-F238E27FC236}">
                  <a16:creationId xmlns:a16="http://schemas.microsoft.com/office/drawing/2014/main" id="{BBD4F9D0-D31B-F88E-798F-620163721F10}"/>
                </a:ext>
              </a:extLst>
            </p:cNvPr>
            <p:cNvSpPr txBox="1"/>
            <p:nvPr/>
          </p:nvSpPr>
          <p:spPr>
            <a:xfrm>
              <a:off x="6387167" y="5559485"/>
              <a:ext cx="1298733" cy="184666"/>
            </a:xfrm>
            <a:prstGeom prst="rect">
              <a:avLst/>
            </a:prstGeom>
            <a:solidFill>
              <a:srgbClr val="FF66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&lt; 1000 µ</a:t>
              </a:r>
              <a:r>
                <a:rPr lang="en-GB" sz="1200" dirty="0" err="1"/>
                <a:t>Sv</a:t>
              </a:r>
              <a:r>
                <a:rPr lang="en-GB" sz="1200" dirty="0"/>
                <a:t>/h</a:t>
              </a:r>
            </a:p>
          </p:txBody>
        </p:sp>
        <p:sp>
          <p:nvSpPr>
            <p:cNvPr id="71" name="TextBox 42">
              <a:extLst>
                <a:ext uri="{FF2B5EF4-FFF2-40B4-BE49-F238E27FC236}">
                  <a16:creationId xmlns:a16="http://schemas.microsoft.com/office/drawing/2014/main" id="{8B9ADCDD-0A87-8FD0-8F3A-C4EA00F1A997}"/>
                </a:ext>
              </a:extLst>
            </p:cNvPr>
            <p:cNvSpPr txBox="1"/>
            <p:nvPr/>
          </p:nvSpPr>
          <p:spPr>
            <a:xfrm>
              <a:off x="6387167" y="5773999"/>
              <a:ext cx="1298733" cy="184666"/>
            </a:xfrm>
            <a:prstGeom prst="rect">
              <a:avLst/>
            </a:prstGeom>
            <a:solidFill>
              <a:srgbClr val="FF0000"/>
            </a:solidFill>
            <a:ln w="3175">
              <a:solidFill>
                <a:schemeClr val="accent1"/>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t>&gt; 2000 µ</a:t>
              </a:r>
              <a:r>
                <a:rPr lang="en-GB" sz="1200" dirty="0" err="1"/>
                <a:t>Sv</a:t>
              </a:r>
              <a:r>
                <a:rPr lang="en-GB" sz="1200" dirty="0"/>
                <a:t>/h</a:t>
              </a:r>
            </a:p>
          </p:txBody>
        </p:sp>
      </p:grpSp>
      <p:pic>
        <p:nvPicPr>
          <p:cNvPr id="72" name="Picture 71">
            <a:extLst>
              <a:ext uri="{FF2B5EF4-FFF2-40B4-BE49-F238E27FC236}">
                <a16:creationId xmlns:a16="http://schemas.microsoft.com/office/drawing/2014/main" id="{788191CE-0266-FD95-CFD9-6765461D43B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07141" y="3899601"/>
            <a:ext cx="1772652" cy="1254394"/>
          </a:xfrm>
          <a:prstGeom prst="rect">
            <a:avLst/>
          </a:prstGeom>
        </p:spPr>
      </p:pic>
      <p:pic>
        <p:nvPicPr>
          <p:cNvPr id="73" name="Picture 72">
            <a:extLst>
              <a:ext uri="{FF2B5EF4-FFF2-40B4-BE49-F238E27FC236}">
                <a16:creationId xmlns:a16="http://schemas.microsoft.com/office/drawing/2014/main" id="{CACAF440-C532-F2CC-01C9-77B99BBEA51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707763" y="5106616"/>
            <a:ext cx="1772652" cy="1254394"/>
          </a:xfrm>
          <a:prstGeom prst="rect">
            <a:avLst/>
          </a:prstGeom>
        </p:spPr>
      </p:pic>
      <p:sp>
        <p:nvSpPr>
          <p:cNvPr id="62" name="Content Placeholder 2">
            <a:extLst>
              <a:ext uri="{FF2B5EF4-FFF2-40B4-BE49-F238E27FC236}">
                <a16:creationId xmlns:a16="http://schemas.microsoft.com/office/drawing/2014/main" id="{BE847290-71DD-36B0-6EF8-A6910BFE167A}"/>
              </a:ext>
            </a:extLst>
          </p:cNvPr>
          <p:cNvSpPr txBox="1">
            <a:spLocks/>
          </p:cNvSpPr>
          <p:nvPr/>
        </p:nvSpPr>
        <p:spPr bwMode="auto">
          <a:xfrm>
            <a:off x="609602" y="1126097"/>
            <a:ext cx="10968565" cy="5118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1800" kern="1200" baseline="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sz="1800"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sz="1500"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sz="1500"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0" indent="0">
              <a:buClr>
                <a:srgbClr val="0C377B"/>
              </a:buClr>
              <a:buNone/>
              <a:defRPr/>
            </a:pPr>
            <a:r>
              <a:rPr lang="en-GB" sz="1600" dirty="0">
                <a:solidFill>
                  <a:schemeClr val="tx2"/>
                </a:solidFill>
              </a:rPr>
              <a:t>Radiological situation for TDC2/TCC2 during LS3 expected to be similar as in LS1</a:t>
            </a: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r>
              <a:rPr kumimoji="0" lang="en-GB" sz="1600" b="0" i="0" u="none" strike="noStrike" kern="1200" cap="none" spc="0" normalizeH="0" baseline="0" noProof="0" dirty="0">
                <a:ln>
                  <a:noFill/>
                </a:ln>
                <a:solidFill>
                  <a:schemeClr val="tx2"/>
                </a:solidFill>
                <a:effectLst/>
                <a:uLnTx/>
                <a:uFillTx/>
              </a:rPr>
              <a:t>Anticipated work can only be performed under the following conditions:</a:t>
            </a:r>
          </a:p>
          <a:p>
            <a:pPr marL="457200" marR="0" lvl="0" indent="-457200" algn="l" defTabSz="914400" rtl="0" eaLnBrk="0" fontAlgn="base" latinLnBrk="0" hangingPunct="0">
              <a:lnSpc>
                <a:spcPct val="100000"/>
              </a:lnSpc>
              <a:spcBef>
                <a:spcPts val="675"/>
              </a:spcBef>
              <a:spcAft>
                <a:spcPct val="0"/>
              </a:spcAft>
              <a:buClr>
                <a:srgbClr val="0C377B"/>
              </a:buClr>
              <a:buSzPct val="100000"/>
              <a:buFont typeface="+mj-lt"/>
              <a:buAutoNum type="alphaLcParenR"/>
              <a:tabLst/>
              <a:defRPr/>
            </a:pPr>
            <a:r>
              <a:rPr kumimoji="0" lang="en-GB" sz="1600" b="0" i="0" u="none" strike="noStrike" kern="1200" cap="none" spc="0" normalizeH="0" baseline="0" noProof="0" dirty="0">
                <a:ln>
                  <a:noFill/>
                </a:ln>
                <a:solidFill>
                  <a:schemeClr val="tx2"/>
                </a:solidFill>
                <a:effectLst/>
                <a:uLnTx/>
                <a:uFillTx/>
              </a:rPr>
              <a:t>A reasonable</a:t>
            </a:r>
            <a:r>
              <a:rPr kumimoji="0" lang="en-GB" sz="1600" b="0" i="0" u="none" strike="noStrike" kern="1200" cap="none" spc="0" normalizeH="0" baseline="0" noProof="0" dirty="0">
                <a:ln>
                  <a:noFill/>
                </a:ln>
                <a:solidFill>
                  <a:srgbClr val="00B0F0"/>
                </a:solidFill>
                <a:effectLst/>
                <a:uLnTx/>
                <a:uFillTx/>
              </a:rPr>
              <a:t> cooldown time </a:t>
            </a:r>
            <a:r>
              <a:rPr kumimoji="0" lang="en-GB" sz="1600" b="0" i="0" u="none" strike="noStrike" kern="1200" cap="none" spc="0" normalizeH="0" baseline="0" noProof="0" dirty="0">
                <a:ln>
                  <a:noFill/>
                </a:ln>
                <a:solidFill>
                  <a:schemeClr val="tx2"/>
                </a:solidFill>
                <a:effectLst/>
                <a:uLnTx/>
                <a:uFillTx/>
              </a:rPr>
              <a:t>(&gt; 6 months) can be guaranteed, and</a:t>
            </a:r>
          </a:p>
          <a:p>
            <a:pPr marL="457200" marR="0" lvl="0" indent="-457200" algn="l" defTabSz="914400" rtl="0" eaLnBrk="0" fontAlgn="base" latinLnBrk="0" hangingPunct="0">
              <a:lnSpc>
                <a:spcPct val="100000"/>
              </a:lnSpc>
              <a:spcBef>
                <a:spcPts val="675"/>
              </a:spcBef>
              <a:spcAft>
                <a:spcPct val="0"/>
              </a:spcAft>
              <a:buClr>
                <a:srgbClr val="0C377B"/>
              </a:buClr>
              <a:buSzPct val="100000"/>
              <a:buFont typeface="+mj-lt"/>
              <a:buAutoNum type="alphaLcParenR"/>
              <a:tabLst/>
              <a:defRPr/>
            </a:pPr>
            <a:r>
              <a:rPr kumimoji="0" lang="en-GB" sz="1600" b="0" i="0" u="none" strike="noStrike" kern="1200" cap="none" spc="0" normalizeH="0" baseline="0" noProof="0" dirty="0">
                <a:ln>
                  <a:noFill/>
                </a:ln>
                <a:solidFill>
                  <a:srgbClr val="00B0F0"/>
                </a:solidFill>
                <a:effectLst/>
                <a:uLnTx/>
                <a:uFillTx/>
              </a:rPr>
              <a:t>all highly radioactive elements </a:t>
            </a:r>
            <a:r>
              <a:rPr kumimoji="0" lang="en-GB" sz="1600" b="0" i="0" u="none" strike="noStrike" kern="1200" cap="none" spc="0" normalizeH="0" baseline="0" noProof="0" dirty="0">
                <a:ln>
                  <a:noFill/>
                </a:ln>
                <a:solidFill>
                  <a:schemeClr val="tx2"/>
                </a:solidFill>
                <a:effectLst/>
                <a:uLnTx/>
                <a:uFillTx/>
              </a:rPr>
              <a:t>are temporarily removed from TCC2</a:t>
            </a: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endParaRPr kumimoji="0" lang="en-GB" sz="1600" b="0" i="0" u="none" strike="noStrike" kern="1200" cap="none" spc="0" normalizeH="0" baseline="0" noProof="0" dirty="0">
              <a:ln>
                <a:noFill/>
              </a:ln>
              <a:solidFill>
                <a:schemeClr val="tx2"/>
              </a:solidFill>
              <a:effectLst/>
              <a:uLnTx/>
              <a:uFillTx/>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400" b="0" i="0" u="none" strike="noStrike" kern="1200" cap="none" spc="0" normalizeH="0" baseline="0" noProof="0" dirty="0">
              <a:ln>
                <a:noFill/>
              </a:ln>
              <a:solidFill>
                <a:srgbClr val="00B0F0"/>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1800" b="0" i="0" u="none" strike="noStrike" kern="1200" cap="none" spc="0" normalizeH="0" baseline="0" noProof="0" dirty="0">
              <a:ln>
                <a:noFill/>
              </a:ln>
              <a:solidFill>
                <a:srgbClr val="0C377B"/>
              </a:solidFill>
              <a:effectLst/>
              <a:uLnTx/>
              <a:uFillTx/>
              <a:latin typeface="Corbel" panose="020B0503020204020204"/>
            </a:endParaRP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endParaRPr kumimoji="0" lang="en-GB" sz="1800" b="0" i="0" u="none" strike="noStrike" kern="1200" cap="none" spc="0" normalizeH="0" baseline="0" noProof="0" dirty="0">
              <a:ln>
                <a:noFill/>
              </a:ln>
              <a:solidFill>
                <a:schemeClr val="tx2"/>
              </a:solidFill>
              <a:effectLst/>
              <a:uLnTx/>
              <a:uFillTx/>
            </a:endParaRPr>
          </a:p>
          <a:p>
            <a:pPr marL="0" marR="0" lvl="0" indent="0" algn="l" defTabSz="914400" rtl="0" eaLnBrk="0" fontAlgn="base" latinLnBrk="0" hangingPunct="0">
              <a:lnSpc>
                <a:spcPct val="100000"/>
              </a:lnSpc>
              <a:spcBef>
                <a:spcPts val="675"/>
              </a:spcBef>
              <a:spcAft>
                <a:spcPct val="0"/>
              </a:spcAft>
              <a:buClr>
                <a:srgbClr val="0C377B"/>
              </a:buClr>
              <a:buSzPct val="100000"/>
              <a:buNone/>
              <a:tabLst/>
              <a:defRPr/>
            </a:pPr>
            <a:r>
              <a:rPr kumimoji="0" lang="en-GB" sz="1600" b="0" i="0" u="none" strike="noStrike" kern="1200" cap="none" spc="0" normalizeH="0" baseline="0" noProof="0" dirty="0">
                <a:ln>
                  <a:noFill/>
                </a:ln>
                <a:solidFill>
                  <a:schemeClr val="tx2"/>
                </a:solidFill>
                <a:effectLst/>
                <a:uLnTx/>
                <a:uFillTx/>
              </a:rPr>
              <a:t> </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lang="en-GB" sz="1600" dirty="0">
                <a:solidFill>
                  <a:schemeClr val="tx2"/>
                </a:solidFill>
              </a:rPr>
              <a:t> </a:t>
            </a:r>
            <a:r>
              <a:rPr kumimoji="0" lang="en-GB" sz="1600" b="0" i="0" u="none" strike="noStrike" kern="1200" cap="none" spc="0" normalizeH="0" baseline="0" noProof="0" dirty="0">
                <a:ln>
                  <a:noFill/>
                </a:ln>
                <a:solidFill>
                  <a:schemeClr val="tx2"/>
                </a:solidFill>
                <a:effectLst/>
                <a:uLnTx/>
                <a:uFillTx/>
              </a:rPr>
              <a:t>Minimize dose to intervening teams</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kumimoji="0" lang="en-GB" sz="1600" b="0" i="0" u="none" strike="noStrike" kern="1200" cap="none" spc="0" normalizeH="0" baseline="0" noProof="0" dirty="0">
                <a:ln>
                  <a:noFill/>
                </a:ln>
                <a:solidFill>
                  <a:schemeClr val="tx2"/>
                </a:solidFill>
                <a:effectLst/>
                <a:uLnTx/>
                <a:uFillTx/>
              </a:rPr>
              <a:t>  Removal of obstacles</a:t>
            </a:r>
          </a:p>
          <a:p>
            <a:pPr marL="168275" marR="0" lvl="0" indent="-168275" algn="l" defTabSz="914400" rtl="0" eaLnBrk="0" fontAlgn="base" latinLnBrk="0" hangingPunct="0">
              <a:lnSpc>
                <a:spcPct val="100000"/>
              </a:lnSpc>
              <a:spcBef>
                <a:spcPts val="675"/>
              </a:spcBef>
              <a:spcAft>
                <a:spcPct val="0"/>
              </a:spcAft>
              <a:buClr>
                <a:srgbClr val="0C377B"/>
              </a:buClr>
              <a:buSzPct val="100000"/>
              <a:buFont typeface="Wingdings" panose="05000000000000000000" pitchFamily="2" charset="2"/>
              <a:buChar char="Ø"/>
              <a:tabLst/>
              <a:defRPr/>
            </a:pPr>
            <a:r>
              <a:rPr kumimoji="0" lang="en-GB" sz="1600" b="0" i="0" u="none" strike="noStrike" kern="1200" cap="none" spc="0" normalizeH="0" baseline="0" noProof="0" dirty="0">
                <a:ln>
                  <a:noFill/>
                </a:ln>
                <a:solidFill>
                  <a:schemeClr val="tx2"/>
                </a:solidFill>
                <a:effectLst/>
                <a:uLnTx/>
                <a:uFillTx/>
              </a:rPr>
              <a:t>  Optimize workflow and intervention time</a:t>
            </a:r>
          </a:p>
          <a:p>
            <a:pPr marL="0" marR="0" lvl="0" indent="0" algn="l" defTabSz="914400" rtl="0" eaLnBrk="0" fontAlgn="base" latinLnBrk="0" hangingPunct="0">
              <a:lnSpc>
                <a:spcPct val="100000"/>
              </a:lnSpc>
              <a:spcBef>
                <a:spcPts val="675"/>
              </a:spcBef>
              <a:spcAft>
                <a:spcPct val="0"/>
              </a:spcAft>
              <a:buClr>
                <a:srgbClr val="0C377B"/>
              </a:buClr>
              <a:buSzPct val="100000"/>
              <a:buFont typeface="Arial" panose="020B0604020202020204" pitchFamily="34" charset="0"/>
              <a:buNone/>
              <a:tabLst/>
              <a:defRPr/>
            </a:pPr>
            <a:endParaRPr kumimoji="0" lang="en-GB" sz="2200" b="0" i="0" u="none" strike="noStrike" kern="1200" cap="none" spc="0" normalizeH="0" baseline="0" noProof="0" dirty="0">
              <a:ln>
                <a:noFill/>
              </a:ln>
              <a:solidFill>
                <a:srgbClr val="0C377B"/>
              </a:solidFill>
              <a:effectLst/>
              <a:uLnTx/>
              <a:uFillTx/>
              <a:latin typeface="Corbel" panose="020B0503020204020204"/>
            </a:endParaRPr>
          </a:p>
        </p:txBody>
      </p:sp>
      <p:sp>
        <p:nvSpPr>
          <p:cNvPr id="74" name="TextBox 73">
            <a:extLst>
              <a:ext uri="{FF2B5EF4-FFF2-40B4-BE49-F238E27FC236}">
                <a16:creationId xmlns:a16="http://schemas.microsoft.com/office/drawing/2014/main" id="{574C5051-382C-74A0-F3FD-7D57FA975E93}"/>
              </a:ext>
            </a:extLst>
          </p:cNvPr>
          <p:cNvSpPr txBox="1"/>
          <p:nvPr/>
        </p:nvSpPr>
        <p:spPr>
          <a:xfrm>
            <a:off x="8753817" y="872166"/>
            <a:ext cx="2699454" cy="612934"/>
          </a:xfrm>
          <a:prstGeom prst="roundRect">
            <a:avLst/>
          </a:prstGeom>
          <a:ln w="1905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l"/>
            <a:r>
              <a:rPr lang="en-CH" dirty="0"/>
              <a:t>Courtesy T. Zickler, </a:t>
            </a:r>
          </a:p>
          <a:p>
            <a:pPr algn="l"/>
            <a:r>
              <a:rPr lang="en-CH" dirty="0"/>
              <a:t>Indico </a:t>
            </a:r>
            <a:r>
              <a:rPr lang="en-CH" dirty="0">
                <a:hlinkClick r:id="rId5"/>
              </a:rPr>
              <a:t>1447430</a:t>
            </a:r>
            <a:endParaRPr lang="en-CH" dirty="0"/>
          </a:p>
        </p:txBody>
      </p:sp>
    </p:spTree>
    <p:extLst>
      <p:ext uri="{BB962C8B-B14F-4D97-AF65-F5344CB8AC3E}">
        <p14:creationId xmlns:p14="http://schemas.microsoft.com/office/powerpoint/2010/main" val="2568913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0F7A5B-ABF7-91AA-6853-37C407A7933A}"/>
              </a:ext>
            </a:extLst>
          </p:cNvPr>
          <p:cNvSpPr>
            <a:spLocks noGrp="1"/>
          </p:cNvSpPr>
          <p:nvPr>
            <p:ph idx="1"/>
          </p:nvPr>
        </p:nvSpPr>
        <p:spPr/>
        <p:txBody>
          <a:bodyPr/>
          <a:lstStyle/>
          <a:p>
            <a:r>
              <a:rPr lang="en-GB" dirty="0"/>
              <a:t>In TDC2 only the 6 MSSBs (splitters) and 4-6 other magnets will be removed from the beamline but will stay in TDC2 during LS3. To mitigate potential risks of damages, the three MSBB magnets in stock will be refurbished and certified to become operational spares.</a:t>
            </a:r>
          </a:p>
          <a:p>
            <a:r>
              <a:rPr lang="en-GB" dirty="0"/>
              <a:t>In addition, there is not enough MDLV spare magnets available. For this magnet type, a SPS CONS request was approved in July 2024 (EDMS 2637599). The procurement of these spare magnets is ongoing and will cover eventual needs of TDC2.</a:t>
            </a:r>
          </a:p>
          <a:p>
            <a:r>
              <a:rPr lang="en-GB" dirty="0"/>
              <a:t>At the current stage, no further consolidation of the magnets in TDC2 is requested, as radiation levels are lower than in TCC2, and spares are available; so, at this stage, we consider that operation of TDC2 can be ensured during Run4 with the mitigation measures listed above.</a:t>
            </a:r>
          </a:p>
          <a:p>
            <a:endParaRPr lang="en-GB" dirty="0"/>
          </a:p>
        </p:txBody>
      </p:sp>
      <p:sp>
        <p:nvSpPr>
          <p:cNvPr id="3" name="Title 2">
            <a:extLst>
              <a:ext uri="{FF2B5EF4-FFF2-40B4-BE49-F238E27FC236}">
                <a16:creationId xmlns:a16="http://schemas.microsoft.com/office/drawing/2014/main" id="{5206CBAB-DC48-E37E-152B-95C58FDCD17E}"/>
              </a:ext>
            </a:extLst>
          </p:cNvPr>
          <p:cNvSpPr>
            <a:spLocks noGrp="1"/>
          </p:cNvSpPr>
          <p:nvPr>
            <p:ph type="title"/>
          </p:nvPr>
        </p:nvSpPr>
        <p:spPr/>
        <p:txBody>
          <a:bodyPr/>
          <a:lstStyle/>
          <a:p>
            <a:r>
              <a:rPr lang="en-GB" dirty="0"/>
              <a:t>TDC2 Partial Renovation</a:t>
            </a:r>
          </a:p>
        </p:txBody>
      </p:sp>
      <p:sp>
        <p:nvSpPr>
          <p:cNvPr id="4" name="Date Placeholder 3">
            <a:extLst>
              <a:ext uri="{FF2B5EF4-FFF2-40B4-BE49-F238E27FC236}">
                <a16:creationId xmlns:a16="http://schemas.microsoft.com/office/drawing/2014/main" id="{16748E31-E46C-BD44-65AB-5424A92F53AE}"/>
              </a:ext>
            </a:extLst>
          </p:cNvPr>
          <p:cNvSpPr>
            <a:spLocks noGrp="1"/>
          </p:cNvSpPr>
          <p:nvPr>
            <p:ph type="dt" sz="half" idx="10"/>
          </p:nvPr>
        </p:nvSpPr>
        <p:spPr/>
        <p:txBody>
          <a:bodyPr/>
          <a:lstStyle/>
          <a:p>
            <a:fld id="{465289D1-7284-4B99-984D-DD0119450437}" type="datetime1">
              <a:rPr lang="en-GB" smtClean="0"/>
              <a:t>24/09/2024</a:t>
            </a:fld>
            <a:endParaRPr lang="en-US" dirty="0"/>
          </a:p>
        </p:txBody>
      </p:sp>
      <p:sp>
        <p:nvSpPr>
          <p:cNvPr id="5" name="Footer Placeholder 4">
            <a:extLst>
              <a:ext uri="{FF2B5EF4-FFF2-40B4-BE49-F238E27FC236}">
                <a16:creationId xmlns:a16="http://schemas.microsoft.com/office/drawing/2014/main" id="{B1FBFCC7-8995-214A-3D2C-1B6D4987E91D}"/>
              </a:ext>
            </a:extLst>
          </p:cNvPr>
          <p:cNvSpPr>
            <a:spLocks noGrp="1"/>
          </p:cNvSpPr>
          <p:nvPr>
            <p:ph type="ftr" sz="quarter" idx="11"/>
          </p:nvPr>
        </p:nvSpPr>
        <p:spPr/>
        <p:txBody>
          <a:bodyPr/>
          <a:lstStyle/>
          <a:p>
            <a:r>
              <a:rPr lang="en-GB"/>
              <a:t>Philip Schwarz | Normal-conducting magnet consolidation in TCC2</a:t>
            </a:r>
            <a:endParaRPr lang="en-US" dirty="0"/>
          </a:p>
        </p:txBody>
      </p:sp>
      <p:sp>
        <p:nvSpPr>
          <p:cNvPr id="6" name="Slide Number Placeholder 5">
            <a:extLst>
              <a:ext uri="{FF2B5EF4-FFF2-40B4-BE49-F238E27FC236}">
                <a16:creationId xmlns:a16="http://schemas.microsoft.com/office/drawing/2014/main" id="{278728BC-2DAC-207D-AD26-86A3FD56968F}"/>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803200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5DD6A8-A085-EE69-812D-F01A15AC7A81}"/>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249E02DF-6E26-4B39-6B0B-F917B421953F}"/>
              </a:ext>
            </a:extLst>
          </p:cNvPr>
          <p:cNvSpPr>
            <a:spLocks noGrp="1"/>
          </p:cNvSpPr>
          <p:nvPr>
            <p:ph type="title"/>
          </p:nvPr>
        </p:nvSpPr>
        <p:spPr/>
        <p:txBody>
          <a:bodyPr/>
          <a:lstStyle/>
          <a:p>
            <a:r>
              <a:rPr lang="en-GB" dirty="0"/>
              <a:t>Preliminary planning of renovation</a:t>
            </a:r>
          </a:p>
        </p:txBody>
      </p:sp>
      <p:sp>
        <p:nvSpPr>
          <p:cNvPr id="4" name="Date Placeholder 3">
            <a:extLst>
              <a:ext uri="{FF2B5EF4-FFF2-40B4-BE49-F238E27FC236}">
                <a16:creationId xmlns:a16="http://schemas.microsoft.com/office/drawing/2014/main" id="{C57DA0D8-0DFB-23FA-9A58-D360C1DC4A1A}"/>
              </a:ext>
            </a:extLst>
          </p:cNvPr>
          <p:cNvSpPr>
            <a:spLocks noGrp="1"/>
          </p:cNvSpPr>
          <p:nvPr>
            <p:ph type="dt" sz="half" idx="10"/>
          </p:nvPr>
        </p:nvSpPr>
        <p:spPr/>
        <p:txBody>
          <a:bodyPr/>
          <a:lstStyle/>
          <a:p>
            <a:r>
              <a:rPr lang="en-US"/>
              <a:t>22 August 2024</a:t>
            </a:r>
            <a:endParaRPr lang="en-US" dirty="0"/>
          </a:p>
        </p:txBody>
      </p:sp>
      <p:sp>
        <p:nvSpPr>
          <p:cNvPr id="5" name="Footer Placeholder 4">
            <a:extLst>
              <a:ext uri="{FF2B5EF4-FFF2-40B4-BE49-F238E27FC236}">
                <a16:creationId xmlns:a16="http://schemas.microsoft.com/office/drawing/2014/main" id="{B34BC3B8-98A5-0EAA-2FEA-2204692BC4D5}"/>
              </a:ext>
            </a:extLst>
          </p:cNvPr>
          <p:cNvSpPr>
            <a:spLocks noGrp="1"/>
          </p:cNvSpPr>
          <p:nvPr>
            <p:ph type="ftr" sz="quarter" idx="11"/>
          </p:nvPr>
        </p:nvSpPr>
        <p:spPr/>
        <p:txBody>
          <a:bodyPr/>
          <a:lstStyle/>
          <a:p>
            <a:r>
              <a:rPr lang="en-GB"/>
              <a:t>TCC: TCC2 Renovation Strategy - Th. Zickler</a:t>
            </a:r>
            <a:endParaRPr lang="en-US" dirty="0"/>
          </a:p>
        </p:txBody>
      </p:sp>
      <p:sp>
        <p:nvSpPr>
          <p:cNvPr id="6" name="Slide Number Placeholder 5">
            <a:extLst>
              <a:ext uri="{FF2B5EF4-FFF2-40B4-BE49-F238E27FC236}">
                <a16:creationId xmlns:a16="http://schemas.microsoft.com/office/drawing/2014/main" id="{5DF42FCC-1174-84F0-BD22-484AE4F5E653}"/>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026" name="Picture 3">
            <a:extLst>
              <a:ext uri="{FF2B5EF4-FFF2-40B4-BE49-F238E27FC236}">
                <a16:creationId xmlns:a16="http://schemas.microsoft.com/office/drawing/2014/main" id="{DE90D6C4-15DE-AC34-0B3E-5EC17861947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5359" y="1616908"/>
            <a:ext cx="11448651" cy="4202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A38CB348-1D47-64E9-546B-11215499210F}"/>
              </a:ext>
            </a:extLst>
          </p:cNvPr>
          <p:cNvSpPr txBox="1"/>
          <p:nvPr/>
        </p:nvSpPr>
        <p:spPr>
          <a:xfrm>
            <a:off x="8753817" y="872166"/>
            <a:ext cx="2699454" cy="306467"/>
          </a:xfrm>
          <a:prstGeom prst="roundRect">
            <a:avLst/>
          </a:prstGeom>
          <a:ln w="1905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l"/>
            <a:r>
              <a:rPr lang="en-CH" dirty="0"/>
              <a:t>Courtesy </a:t>
            </a:r>
            <a:r>
              <a:rPr lang="en-US" dirty="0"/>
              <a:t>Y. Kadi</a:t>
            </a:r>
            <a:endParaRPr lang="en-CH" dirty="0"/>
          </a:p>
        </p:txBody>
      </p:sp>
    </p:spTree>
    <p:extLst>
      <p:ext uri="{BB962C8B-B14F-4D97-AF65-F5344CB8AC3E}">
        <p14:creationId xmlns:p14="http://schemas.microsoft.com/office/powerpoint/2010/main" val="146562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CD54-C446-E00F-C6C3-EEE4EB245113}"/>
              </a:ext>
            </a:extLst>
          </p:cNvPr>
          <p:cNvSpPr>
            <a:spLocks noGrp="1"/>
          </p:cNvSpPr>
          <p:nvPr>
            <p:ph type="title"/>
          </p:nvPr>
        </p:nvSpPr>
        <p:spPr/>
        <p:txBody>
          <a:bodyPr/>
          <a:lstStyle/>
          <a:p>
            <a:r>
              <a:rPr lang="en-GB" dirty="0"/>
              <a:t>Situation and proposed strategy</a:t>
            </a:r>
          </a:p>
        </p:txBody>
      </p:sp>
      <p:sp>
        <p:nvSpPr>
          <p:cNvPr id="3" name="Text Placeholder 2">
            <a:extLst>
              <a:ext uri="{FF2B5EF4-FFF2-40B4-BE49-F238E27FC236}">
                <a16:creationId xmlns:a16="http://schemas.microsoft.com/office/drawing/2014/main" id="{7998A8C1-454D-5B37-DB40-CBAC5087E50E}"/>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9D200A40-A687-C7B7-A96B-4C2B35B3BEB7}"/>
              </a:ext>
            </a:extLst>
          </p:cNvPr>
          <p:cNvSpPr>
            <a:spLocks noGrp="1"/>
          </p:cNvSpPr>
          <p:nvPr>
            <p:ph type="dt" sz="half" idx="10"/>
          </p:nvPr>
        </p:nvSpPr>
        <p:spPr/>
        <p:txBody>
          <a:bodyPr/>
          <a:lstStyle/>
          <a:p>
            <a:fld id="{A68BA33A-6D01-4F9B-8235-6B34FB04F71F}" type="datetime1">
              <a:rPr lang="en-GB" smtClean="0"/>
              <a:t>24/09/2024</a:t>
            </a:fld>
            <a:endParaRPr lang="en-US" dirty="0"/>
          </a:p>
        </p:txBody>
      </p:sp>
      <p:sp>
        <p:nvSpPr>
          <p:cNvPr id="5" name="Slide Number Placeholder 4">
            <a:extLst>
              <a:ext uri="{FF2B5EF4-FFF2-40B4-BE49-F238E27FC236}">
                <a16:creationId xmlns:a16="http://schemas.microsoft.com/office/drawing/2014/main" id="{17DC1364-479F-400F-5F27-0C23226C441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6" name="Footer Placeholder 5">
            <a:extLst>
              <a:ext uri="{FF2B5EF4-FFF2-40B4-BE49-F238E27FC236}">
                <a16:creationId xmlns:a16="http://schemas.microsoft.com/office/drawing/2014/main" id="{53EA746B-4B4B-1524-EC60-8CD085D2C589}"/>
              </a:ext>
            </a:extLst>
          </p:cNvPr>
          <p:cNvSpPr>
            <a:spLocks noGrp="1"/>
          </p:cNvSpPr>
          <p:nvPr>
            <p:ph type="ftr" sz="quarter" idx="11"/>
          </p:nvPr>
        </p:nvSpPr>
        <p:spPr/>
        <p:txBody>
          <a:bodyPr/>
          <a:lstStyle/>
          <a:p>
            <a:r>
              <a:rPr lang="en-GB"/>
              <a:t>Philip Schwarz | Normal-conducting magnet consolidation in TCC2</a:t>
            </a:r>
            <a:endParaRPr lang="en-US" dirty="0"/>
          </a:p>
        </p:txBody>
      </p:sp>
    </p:spTree>
    <p:extLst>
      <p:ext uri="{BB962C8B-B14F-4D97-AF65-F5344CB8AC3E}">
        <p14:creationId xmlns:p14="http://schemas.microsoft.com/office/powerpoint/2010/main" val="26819304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_16x9 PPT_v2024.pptx" id="{DFBC6625-1CCB-9E43-8DAE-BEFAD74E24A0}" vid="{9CD4E85F-30DA-2443-B3AE-B766ED3BC7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Cobranding_16x9 PPT_v2024</Template>
  <TotalTime>16862</TotalTime>
  <Words>4705</Words>
  <Application>Microsoft Office PowerPoint</Application>
  <PresentationFormat>Widescreen</PresentationFormat>
  <Paragraphs>2326</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Aptos Narrow</vt:lpstr>
      <vt:lpstr>Arial</vt:lpstr>
      <vt:lpstr>Calibri</vt:lpstr>
      <vt:lpstr>Corbel</vt:lpstr>
      <vt:lpstr>Wingdings</vt:lpstr>
      <vt:lpstr>Office Theme</vt:lpstr>
      <vt:lpstr>Normal-conducting magnet consolidation in TCC2 </vt:lpstr>
      <vt:lpstr>Introduction</vt:lpstr>
      <vt:lpstr>North experimental area (NA) - introduction</vt:lpstr>
      <vt:lpstr>TCC2 Full Renovation</vt:lpstr>
      <vt:lpstr>Recommendations of the NA-CONS/HI-ECN3 Steering Committee</vt:lpstr>
      <vt:lpstr>Radiological aspects</vt:lpstr>
      <vt:lpstr>TDC2 Partial Renovation</vt:lpstr>
      <vt:lpstr>Preliminary planning of renovation</vt:lpstr>
      <vt:lpstr>Situation and proposed strategy</vt:lpstr>
      <vt:lpstr>TCC2 magnets – current situation</vt:lpstr>
      <vt:lpstr>Plug-in types</vt:lpstr>
      <vt:lpstr>“Standard” types</vt:lpstr>
      <vt:lpstr>PowerPoint Presentation</vt:lpstr>
      <vt:lpstr>Strategies summary</vt:lpstr>
      <vt:lpstr>Magnet replacement</vt:lpstr>
      <vt:lpstr>Proposal MTN</vt:lpstr>
      <vt:lpstr>Proposal MSN</vt:lpstr>
      <vt:lpstr>Proposal QSL</vt:lpstr>
      <vt:lpstr>Preliminary timeline</vt:lpstr>
      <vt:lpstr>Budget and resources</vt:lpstr>
      <vt:lpstr>TCC2 refurbishment</vt:lpstr>
      <vt:lpstr>PowerPoint Presentation</vt:lpstr>
      <vt:lpstr>Removal / installation activities</vt:lpstr>
      <vt:lpstr>Proposal for refurbishment</vt:lpstr>
      <vt:lpstr>Proposal for spare preparation</vt:lpstr>
      <vt:lpstr>Radiological aspects</vt:lpstr>
      <vt:lpstr>Work plan</vt:lpstr>
      <vt:lpstr>867 layout</vt:lpstr>
      <vt:lpstr>Budget and resources</vt:lpstr>
      <vt:lpstr>Activities linked to spare coverage</vt:lpstr>
      <vt:lpstr>Spare situation</vt:lpstr>
      <vt:lpstr>Summary</vt:lpstr>
      <vt:lpstr>Activities summary </vt:lpstr>
      <vt:lpstr>A possible team configuration with experienced staff (helping already with the preliminary study)… if resources are provided to maintain the other activities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Activities for the SPS complex and NA</dc:title>
  <dc:creator>Philip Schwarz</dc:creator>
  <cp:lastModifiedBy>Philip Schwarz</cp:lastModifiedBy>
  <cp:revision>162</cp:revision>
  <cp:lastPrinted>2024-06-04T12:59:48Z</cp:lastPrinted>
  <dcterms:created xsi:type="dcterms:W3CDTF">2024-04-30T06:59:13Z</dcterms:created>
  <dcterms:modified xsi:type="dcterms:W3CDTF">2024-09-24T13:25:27Z</dcterms:modified>
</cp:coreProperties>
</file>