
<file path=[Content_Types].xml><?xml version="1.0" encoding="utf-8"?>
<Types xmlns="http://schemas.openxmlformats.org/package/2006/content-types">
  <Default Extension="emf" ContentType="image/x-emf"/>
  <Default Extension="gif" ContentType="image/gi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omments/comment1.xml" ContentType="application/vnd.openxmlformats-officedocument.presentationml.comments+xml"/>
  <Override PartName="/ppt/notesSlides/notesSlide25.xml" ContentType="application/vnd.openxmlformats-officedocument.presentationml.notesSlide+xml"/>
  <Override PartName="/ppt/comments/comment2.xml" ContentType="application/vnd.openxmlformats-officedocument.presentationml.comment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1714" r:id="rId3"/>
    <p:sldId id="1735" r:id="rId4"/>
    <p:sldId id="1736" r:id="rId5"/>
    <p:sldId id="1737" r:id="rId6"/>
    <p:sldId id="1740" r:id="rId7"/>
    <p:sldId id="1738" r:id="rId8"/>
    <p:sldId id="1739" r:id="rId9"/>
    <p:sldId id="1741" r:id="rId10"/>
    <p:sldId id="273" r:id="rId11"/>
    <p:sldId id="1682" r:id="rId12"/>
    <p:sldId id="1742" r:id="rId13"/>
    <p:sldId id="1712" r:id="rId14"/>
    <p:sldId id="1671" r:id="rId15"/>
    <p:sldId id="1726" r:id="rId16"/>
    <p:sldId id="1734" r:id="rId17"/>
    <p:sldId id="270" r:id="rId18"/>
    <p:sldId id="278" r:id="rId19"/>
    <p:sldId id="277" r:id="rId20"/>
    <p:sldId id="1673" r:id="rId21"/>
    <p:sldId id="1674" r:id="rId22"/>
    <p:sldId id="1678" r:id="rId23"/>
    <p:sldId id="1713" r:id="rId24"/>
    <p:sldId id="1680" r:id="rId25"/>
    <p:sldId id="279" r:id="rId26"/>
    <p:sldId id="1668" r:id="rId27"/>
    <p:sldId id="1679" r:id="rId28"/>
    <p:sldId id="1670" r:id="rId29"/>
    <p:sldId id="1669" r:id="rId30"/>
    <p:sldId id="1705" r:id="rId31"/>
    <p:sldId id="1711" r:id="rId32"/>
  </p:sldIdLst>
  <p:sldSz cx="12192000" cy="6858000"/>
  <p:notesSz cx="12192000" cy="6858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cesco Maria Velotti" initials="" lastIdx="4" clrIdx="0">
    <p:extLst>
      <p:ext uri="{19B8F6BF-5375-455C-9EA6-DF929625EA0E}">
        <p15:presenceInfo xmlns:p15="http://schemas.microsoft.com/office/powerpoint/2012/main" userId="S::francesco.maria.velotti@cern.ch::d3d7d334-0026-45c8-9ea3-14691586968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B4B4B"/>
    <a:srgbClr val="404071"/>
    <a:srgbClr val="FF0208"/>
    <a:srgbClr val="A2645B"/>
    <a:srgbClr val="3BB471"/>
    <a:srgbClr val="0033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6616011-9738-0579-ADF7-3CEE4CE8EEA3}">
  <a:tblStyle styleId="{66616011-9738-0579-ADF7-3CEE4CE8EEA3}" styleName="Medium Style 2 - Accent 1">
    <a:wholeTbl>
      <a:tcTxStyle>
        <a:fontRef idx="minor"/>
        <a:schemeClr val="dk1"/>
      </a:tcTxStyle>
      <a:tcStyle>
        <a:tcBdr>
          <a:left>
            <a:ln w="12700">
              <a:solidFill>
                <a:schemeClr val="lt1"/>
              </a:solidFill>
            </a:ln>
          </a:left>
          <a:right>
            <a:ln w="12700">
              <a:solidFill>
                <a:schemeClr val="lt1"/>
              </a:solidFill>
            </a:ln>
          </a:right>
          <a:top>
            <a:ln w="12700">
              <a:solidFill>
                <a:schemeClr val="lt1"/>
              </a:solidFill>
            </a:ln>
          </a:top>
          <a:bottom>
            <a:ln w="12700">
              <a:solidFill>
                <a:schemeClr val="lt1"/>
              </a:solidFill>
            </a:ln>
          </a:bottom>
          <a:insideH>
            <a:ln w="12700">
              <a:solidFill>
                <a:schemeClr val="lt1"/>
              </a:solidFill>
            </a:ln>
          </a:insideH>
          <a:insideV>
            <a:ln w="12700">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schemeClr val="lt1"/>
      </a:tcTxStyle>
      <a:tcStyle>
        <a:tcBdr/>
        <a:fill>
          <a:solidFill>
            <a:schemeClr val="accent1"/>
          </a:solidFill>
        </a:fill>
      </a:tcStyle>
    </a:lastCol>
    <a:firstCol>
      <a:tcTxStyle b="on">
        <a:fontRef idx="minor"/>
        <a:schemeClr val="lt1"/>
      </a:tcTxStyle>
      <a:tcStyle>
        <a:tcBdr/>
        <a:fill>
          <a:solidFill>
            <a:schemeClr val="accent1"/>
          </a:solidFill>
        </a:fill>
      </a:tcStyle>
    </a:firstCol>
    <a:lastRow>
      <a:tcTxStyle b="on">
        <a:fontRef idx="minor"/>
        <a:schemeClr val="lt1"/>
      </a:tcTxStyle>
      <a:tcStyle>
        <a:tcBdr>
          <a:top>
            <a:ln w="38100">
              <a:solidFill>
                <a:schemeClr val="lt1"/>
              </a:solidFill>
            </a:ln>
          </a:top>
        </a:tcBdr>
        <a:fill>
          <a:solidFill>
            <a:schemeClr val="accent1"/>
          </a:solidFill>
        </a:fill>
      </a:tcStyle>
    </a:lastRow>
    <a:seCell>
      <a:tcStyle>
        <a:tcBdr/>
      </a:tcStyle>
    </a:seCell>
    <a:swCell>
      <a:tcStyle>
        <a:tcBdr/>
      </a:tcStyle>
    </a:swCell>
    <a:firstRow>
      <a:tcTxStyle b="on">
        <a:fontRef idx="minor"/>
        <a:schemeClr val="lt1"/>
      </a:tcTxStyle>
      <a:tcStyle>
        <a:tcBdr>
          <a:bottom>
            <a:ln w="38100">
              <a:solidFill>
                <a:schemeClr val="lt1"/>
              </a:solidFill>
            </a:ln>
          </a:bottom>
        </a:tcBdr>
        <a:fill>
          <a:solidFill>
            <a:schemeClr val="accent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15"/>
    <p:restoredTop sz="96067"/>
  </p:normalViewPr>
  <p:slideViewPr>
    <p:cSldViewPr snapToGrid="0">
      <p:cViewPr>
        <p:scale>
          <a:sx n="116" d="100"/>
          <a:sy n="116" d="100"/>
        </p:scale>
        <p:origin x="1200" y="9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notesViewPr>
    <p:cSldViewPr snapToGrid="0">
      <p:cViewPr varScale="1">
        <p:scale>
          <a:sx n="125" d="100"/>
          <a:sy n="125" d="100"/>
        </p:scale>
        <p:origin x="1248"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4-04-26T20:22:52.327" idx="1">
    <p:pos x="10" y="10"/>
    <p:text>too much details - I would remove this 
</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4-04-26T20:23:15.648" idx="2">
    <p:pos x="10" y="10"/>
    <p:text>I would remove this too </p:text>
    <p:extLst>
      <p:ext uri="{C676402C-5697-4E1C-873F-D02D1690AC5C}">
        <p15:threadingInfo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RU"/>
          </a:p>
        </p:txBody>
      </p:sp>
      <p:sp>
        <p:nvSpPr>
          <p:cNvPr id="3" name="Date Placeholder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44726633-DD6B-3544-A432-3E909C594006}" type="datetimeFigureOut">
              <a:rPr lang="en-RU" smtClean="0"/>
              <a:t>29.08.2024</a:t>
            </a:fld>
            <a:endParaRPr lang="en-RU"/>
          </a:p>
        </p:txBody>
      </p:sp>
      <p:sp>
        <p:nvSpPr>
          <p:cNvPr id="4" name="Slide Image Placeholder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en-RU"/>
          </a:p>
        </p:txBody>
      </p:sp>
      <p:sp>
        <p:nvSpPr>
          <p:cNvPr id="5" name="Notes Placeholder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RU"/>
          </a:p>
        </p:txBody>
      </p:sp>
      <p:sp>
        <p:nvSpPr>
          <p:cNvPr id="6" name="Footer Placeholder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en-RU"/>
          </a:p>
        </p:txBody>
      </p:sp>
      <p:sp>
        <p:nvSpPr>
          <p:cNvPr id="7" name="Slide Number Placeholder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4041E454-B094-CD4C-9FC8-4772C2969308}" type="slidenum">
              <a:rPr lang="en-RU" smtClean="0"/>
              <a:t>‹#›</a:t>
            </a:fld>
            <a:endParaRPr lang="en-RU"/>
          </a:p>
        </p:txBody>
      </p:sp>
    </p:spTree>
    <p:extLst>
      <p:ext uri="{BB962C8B-B14F-4D97-AF65-F5344CB8AC3E}">
        <p14:creationId xmlns:p14="http://schemas.microsoft.com/office/powerpoint/2010/main" val="29025438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1446D4-D90F-688A-542E-384305FDB03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9041855-24D6-7F7C-87D3-1EE7DE5385D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D192AA1-1F35-8A17-29F4-BE82F155E8B7}"/>
              </a:ext>
            </a:extLst>
          </p:cNvPr>
          <p:cNvSpPr>
            <a:spLocks noGrp="1"/>
          </p:cNvSpPr>
          <p:nvPr>
            <p:ph type="body" idx="1"/>
          </p:nvPr>
        </p:nvSpPr>
        <p:spPr/>
        <p:txBody>
          <a:bodyPr/>
          <a:lstStyle/>
          <a:p>
            <a:endParaRPr lang="en-RU"/>
          </a:p>
        </p:txBody>
      </p:sp>
      <p:sp>
        <p:nvSpPr>
          <p:cNvPr id="4" name="Slide Number Placeholder 3">
            <a:extLst>
              <a:ext uri="{FF2B5EF4-FFF2-40B4-BE49-F238E27FC236}">
                <a16:creationId xmlns:a16="http://schemas.microsoft.com/office/drawing/2014/main" id="{4A37ABDF-46C2-2C2C-16FA-8D5E006B44F2}"/>
              </a:ext>
            </a:extLst>
          </p:cNvPr>
          <p:cNvSpPr>
            <a:spLocks noGrp="1"/>
          </p:cNvSpPr>
          <p:nvPr>
            <p:ph type="sldNum" sz="quarter" idx="5"/>
          </p:nvPr>
        </p:nvSpPr>
        <p:spPr/>
        <p:txBody>
          <a:bodyPr/>
          <a:lstStyle/>
          <a:p>
            <a:fld id="{4041E454-B094-CD4C-9FC8-4772C2969308}" type="slidenum">
              <a:rPr lang="en-RU" smtClean="0"/>
              <a:t>3</a:t>
            </a:fld>
            <a:endParaRPr lang="en-RU"/>
          </a:p>
        </p:txBody>
      </p:sp>
    </p:spTree>
    <p:extLst>
      <p:ext uri="{BB962C8B-B14F-4D97-AF65-F5344CB8AC3E}">
        <p14:creationId xmlns:p14="http://schemas.microsoft.com/office/powerpoint/2010/main" val="28936524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B8B6A1-64D0-F990-EE14-44B7288CAF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9C5C228-9EF6-226A-AE55-122E13A2237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39121B1-8950-AC5A-84DC-6A696D0580EC}"/>
              </a:ext>
            </a:extLst>
          </p:cNvPr>
          <p:cNvSpPr>
            <a:spLocks noGrp="1"/>
          </p:cNvSpPr>
          <p:nvPr>
            <p:ph type="body" idx="1"/>
          </p:nvPr>
        </p:nvSpPr>
        <p:spPr/>
        <p:txBody>
          <a:bodyPr/>
          <a:lstStyle/>
          <a:p>
            <a:endParaRPr lang="en-RU"/>
          </a:p>
        </p:txBody>
      </p:sp>
      <p:sp>
        <p:nvSpPr>
          <p:cNvPr id="4" name="Slide Number Placeholder 3">
            <a:extLst>
              <a:ext uri="{FF2B5EF4-FFF2-40B4-BE49-F238E27FC236}">
                <a16:creationId xmlns:a16="http://schemas.microsoft.com/office/drawing/2014/main" id="{4FEC420B-0AD5-E007-3BD6-49535BD466A4}"/>
              </a:ext>
            </a:extLst>
          </p:cNvPr>
          <p:cNvSpPr>
            <a:spLocks noGrp="1"/>
          </p:cNvSpPr>
          <p:nvPr>
            <p:ph type="sldNum" sz="quarter" idx="5"/>
          </p:nvPr>
        </p:nvSpPr>
        <p:spPr/>
        <p:txBody>
          <a:bodyPr/>
          <a:lstStyle/>
          <a:p>
            <a:fld id="{4041E454-B094-CD4C-9FC8-4772C2969308}" type="slidenum">
              <a:rPr lang="en-RU" smtClean="0"/>
              <a:t>12</a:t>
            </a:fld>
            <a:endParaRPr lang="en-RU"/>
          </a:p>
        </p:txBody>
      </p:sp>
    </p:spTree>
    <p:extLst>
      <p:ext uri="{BB962C8B-B14F-4D97-AF65-F5344CB8AC3E}">
        <p14:creationId xmlns:p14="http://schemas.microsoft.com/office/powerpoint/2010/main" val="1773049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14</a:t>
            </a:fld>
            <a:endParaRPr lang="en-RU"/>
          </a:p>
        </p:txBody>
      </p:sp>
    </p:spTree>
    <p:extLst>
      <p:ext uri="{BB962C8B-B14F-4D97-AF65-F5344CB8AC3E}">
        <p14:creationId xmlns:p14="http://schemas.microsoft.com/office/powerpoint/2010/main" val="14766982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15</a:t>
            </a:fld>
            <a:endParaRPr lang="en-RU"/>
          </a:p>
        </p:txBody>
      </p:sp>
    </p:spTree>
    <p:extLst>
      <p:ext uri="{BB962C8B-B14F-4D97-AF65-F5344CB8AC3E}">
        <p14:creationId xmlns:p14="http://schemas.microsoft.com/office/powerpoint/2010/main" val="41804155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16</a:t>
            </a:fld>
            <a:endParaRPr lang="en-RU"/>
          </a:p>
        </p:txBody>
      </p:sp>
    </p:spTree>
    <p:extLst>
      <p:ext uri="{BB962C8B-B14F-4D97-AF65-F5344CB8AC3E}">
        <p14:creationId xmlns:p14="http://schemas.microsoft.com/office/powerpoint/2010/main" val="16451489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17</a:t>
            </a:fld>
            <a:endParaRPr lang="en-RU"/>
          </a:p>
        </p:txBody>
      </p:sp>
    </p:spTree>
    <p:extLst>
      <p:ext uri="{BB962C8B-B14F-4D97-AF65-F5344CB8AC3E}">
        <p14:creationId xmlns:p14="http://schemas.microsoft.com/office/powerpoint/2010/main" val="31799891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18</a:t>
            </a:fld>
            <a:endParaRPr lang="en-RU"/>
          </a:p>
        </p:txBody>
      </p:sp>
    </p:spTree>
    <p:extLst>
      <p:ext uri="{BB962C8B-B14F-4D97-AF65-F5344CB8AC3E}">
        <p14:creationId xmlns:p14="http://schemas.microsoft.com/office/powerpoint/2010/main" val="4944990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19</a:t>
            </a:fld>
            <a:endParaRPr lang="en-RU"/>
          </a:p>
        </p:txBody>
      </p:sp>
    </p:spTree>
    <p:extLst>
      <p:ext uri="{BB962C8B-B14F-4D97-AF65-F5344CB8AC3E}">
        <p14:creationId xmlns:p14="http://schemas.microsoft.com/office/powerpoint/2010/main" val="25243530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20</a:t>
            </a:fld>
            <a:endParaRPr lang="en-RU"/>
          </a:p>
        </p:txBody>
      </p:sp>
    </p:spTree>
    <p:extLst>
      <p:ext uri="{BB962C8B-B14F-4D97-AF65-F5344CB8AC3E}">
        <p14:creationId xmlns:p14="http://schemas.microsoft.com/office/powerpoint/2010/main" val="1918909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21</a:t>
            </a:fld>
            <a:endParaRPr lang="en-RU"/>
          </a:p>
        </p:txBody>
      </p:sp>
    </p:spTree>
    <p:extLst>
      <p:ext uri="{BB962C8B-B14F-4D97-AF65-F5344CB8AC3E}">
        <p14:creationId xmlns:p14="http://schemas.microsoft.com/office/powerpoint/2010/main" val="32197612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22</a:t>
            </a:fld>
            <a:endParaRPr lang="en-RU"/>
          </a:p>
        </p:txBody>
      </p:sp>
    </p:spTree>
    <p:extLst>
      <p:ext uri="{BB962C8B-B14F-4D97-AF65-F5344CB8AC3E}">
        <p14:creationId xmlns:p14="http://schemas.microsoft.com/office/powerpoint/2010/main" val="2869678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DA82F3-CBC6-7CF4-638F-5C01D859A0F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4099401-7271-5A6F-0784-1B1D8CFEDBD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A06C47F-672C-F4FA-A720-8177F2A80A27}"/>
              </a:ext>
            </a:extLst>
          </p:cNvPr>
          <p:cNvSpPr>
            <a:spLocks noGrp="1"/>
          </p:cNvSpPr>
          <p:nvPr>
            <p:ph type="body" idx="1"/>
          </p:nvPr>
        </p:nvSpPr>
        <p:spPr/>
        <p:txBody>
          <a:bodyPr/>
          <a:lstStyle/>
          <a:p>
            <a:endParaRPr lang="en-RU"/>
          </a:p>
        </p:txBody>
      </p:sp>
      <p:sp>
        <p:nvSpPr>
          <p:cNvPr id="4" name="Slide Number Placeholder 3">
            <a:extLst>
              <a:ext uri="{FF2B5EF4-FFF2-40B4-BE49-F238E27FC236}">
                <a16:creationId xmlns:a16="http://schemas.microsoft.com/office/drawing/2014/main" id="{357DAECA-4F50-7B5C-7E11-D9BB1F32F3E8}"/>
              </a:ext>
            </a:extLst>
          </p:cNvPr>
          <p:cNvSpPr>
            <a:spLocks noGrp="1"/>
          </p:cNvSpPr>
          <p:nvPr>
            <p:ph type="sldNum" sz="quarter" idx="5"/>
          </p:nvPr>
        </p:nvSpPr>
        <p:spPr/>
        <p:txBody>
          <a:bodyPr/>
          <a:lstStyle/>
          <a:p>
            <a:fld id="{4041E454-B094-CD4C-9FC8-4772C2969308}" type="slidenum">
              <a:rPr lang="en-RU" smtClean="0"/>
              <a:t>4</a:t>
            </a:fld>
            <a:endParaRPr lang="en-RU"/>
          </a:p>
        </p:txBody>
      </p:sp>
    </p:spTree>
    <p:extLst>
      <p:ext uri="{BB962C8B-B14F-4D97-AF65-F5344CB8AC3E}">
        <p14:creationId xmlns:p14="http://schemas.microsoft.com/office/powerpoint/2010/main" val="1004937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23</a:t>
            </a:fld>
            <a:endParaRPr lang="en-RU"/>
          </a:p>
        </p:txBody>
      </p:sp>
    </p:spTree>
    <p:extLst>
      <p:ext uri="{BB962C8B-B14F-4D97-AF65-F5344CB8AC3E}">
        <p14:creationId xmlns:p14="http://schemas.microsoft.com/office/powerpoint/2010/main" val="9363470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24</a:t>
            </a:fld>
            <a:endParaRPr lang="en-RU"/>
          </a:p>
        </p:txBody>
      </p:sp>
    </p:spTree>
    <p:extLst>
      <p:ext uri="{BB962C8B-B14F-4D97-AF65-F5344CB8AC3E}">
        <p14:creationId xmlns:p14="http://schemas.microsoft.com/office/powerpoint/2010/main" val="28954793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25</a:t>
            </a:fld>
            <a:endParaRPr lang="en-RU"/>
          </a:p>
        </p:txBody>
      </p:sp>
    </p:spTree>
    <p:extLst>
      <p:ext uri="{BB962C8B-B14F-4D97-AF65-F5344CB8AC3E}">
        <p14:creationId xmlns:p14="http://schemas.microsoft.com/office/powerpoint/2010/main" val="35271978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26</a:t>
            </a:fld>
            <a:endParaRPr lang="en-RU"/>
          </a:p>
        </p:txBody>
      </p:sp>
    </p:spTree>
    <p:extLst>
      <p:ext uri="{BB962C8B-B14F-4D97-AF65-F5344CB8AC3E}">
        <p14:creationId xmlns:p14="http://schemas.microsoft.com/office/powerpoint/2010/main" val="5372852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28</a:t>
            </a:fld>
            <a:endParaRPr lang="en-RU"/>
          </a:p>
        </p:txBody>
      </p:sp>
    </p:spTree>
    <p:extLst>
      <p:ext uri="{BB962C8B-B14F-4D97-AF65-F5344CB8AC3E}">
        <p14:creationId xmlns:p14="http://schemas.microsoft.com/office/powerpoint/2010/main" val="26330869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29</a:t>
            </a:fld>
            <a:endParaRPr lang="en-RU"/>
          </a:p>
        </p:txBody>
      </p:sp>
    </p:spTree>
    <p:extLst>
      <p:ext uri="{BB962C8B-B14F-4D97-AF65-F5344CB8AC3E}">
        <p14:creationId xmlns:p14="http://schemas.microsoft.com/office/powerpoint/2010/main" val="16110927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31</a:t>
            </a:fld>
            <a:endParaRPr lang="en-RU"/>
          </a:p>
        </p:txBody>
      </p:sp>
    </p:spTree>
    <p:extLst>
      <p:ext uri="{BB962C8B-B14F-4D97-AF65-F5344CB8AC3E}">
        <p14:creationId xmlns:p14="http://schemas.microsoft.com/office/powerpoint/2010/main" val="17691431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F06963-3AE0-8336-8F09-81F62C86D71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3289379-9A43-873D-5BB4-C8F0866E8D0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8224575-B126-5FFD-073A-0DA6F43BDE10}"/>
              </a:ext>
            </a:extLst>
          </p:cNvPr>
          <p:cNvSpPr>
            <a:spLocks noGrp="1"/>
          </p:cNvSpPr>
          <p:nvPr>
            <p:ph type="body" idx="1"/>
          </p:nvPr>
        </p:nvSpPr>
        <p:spPr/>
        <p:txBody>
          <a:bodyPr/>
          <a:lstStyle/>
          <a:p>
            <a:endParaRPr lang="en-RU"/>
          </a:p>
        </p:txBody>
      </p:sp>
      <p:sp>
        <p:nvSpPr>
          <p:cNvPr id="4" name="Slide Number Placeholder 3">
            <a:extLst>
              <a:ext uri="{FF2B5EF4-FFF2-40B4-BE49-F238E27FC236}">
                <a16:creationId xmlns:a16="http://schemas.microsoft.com/office/drawing/2014/main" id="{0BB19AE4-F764-7260-8D88-7D0B384949BE}"/>
              </a:ext>
            </a:extLst>
          </p:cNvPr>
          <p:cNvSpPr>
            <a:spLocks noGrp="1"/>
          </p:cNvSpPr>
          <p:nvPr>
            <p:ph type="sldNum" sz="quarter" idx="5"/>
          </p:nvPr>
        </p:nvSpPr>
        <p:spPr/>
        <p:txBody>
          <a:bodyPr/>
          <a:lstStyle/>
          <a:p>
            <a:fld id="{4041E454-B094-CD4C-9FC8-4772C2969308}" type="slidenum">
              <a:rPr lang="en-RU" smtClean="0"/>
              <a:t>5</a:t>
            </a:fld>
            <a:endParaRPr lang="en-RU"/>
          </a:p>
        </p:txBody>
      </p:sp>
    </p:spTree>
    <p:extLst>
      <p:ext uri="{BB962C8B-B14F-4D97-AF65-F5344CB8AC3E}">
        <p14:creationId xmlns:p14="http://schemas.microsoft.com/office/powerpoint/2010/main" val="2415113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BDA382-9CEB-B6D8-B56D-A7F693466B5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CAF804B-5F05-31E2-99CF-9417691E479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4FEDCC-6F43-F5AF-6DF9-1C3D9D8DBB0B}"/>
              </a:ext>
            </a:extLst>
          </p:cNvPr>
          <p:cNvSpPr>
            <a:spLocks noGrp="1"/>
          </p:cNvSpPr>
          <p:nvPr>
            <p:ph type="body" idx="1"/>
          </p:nvPr>
        </p:nvSpPr>
        <p:spPr/>
        <p:txBody>
          <a:bodyPr/>
          <a:lstStyle/>
          <a:p>
            <a:endParaRPr lang="en-RU"/>
          </a:p>
        </p:txBody>
      </p:sp>
      <p:sp>
        <p:nvSpPr>
          <p:cNvPr id="4" name="Slide Number Placeholder 3">
            <a:extLst>
              <a:ext uri="{FF2B5EF4-FFF2-40B4-BE49-F238E27FC236}">
                <a16:creationId xmlns:a16="http://schemas.microsoft.com/office/drawing/2014/main" id="{AEA0933D-2C35-608B-2F76-515CA81EBDA5}"/>
              </a:ext>
            </a:extLst>
          </p:cNvPr>
          <p:cNvSpPr>
            <a:spLocks noGrp="1"/>
          </p:cNvSpPr>
          <p:nvPr>
            <p:ph type="sldNum" sz="quarter" idx="5"/>
          </p:nvPr>
        </p:nvSpPr>
        <p:spPr/>
        <p:txBody>
          <a:bodyPr/>
          <a:lstStyle/>
          <a:p>
            <a:fld id="{4041E454-B094-CD4C-9FC8-4772C2969308}" type="slidenum">
              <a:rPr lang="en-RU" smtClean="0"/>
              <a:t>6</a:t>
            </a:fld>
            <a:endParaRPr lang="en-RU"/>
          </a:p>
        </p:txBody>
      </p:sp>
    </p:spTree>
    <p:extLst>
      <p:ext uri="{BB962C8B-B14F-4D97-AF65-F5344CB8AC3E}">
        <p14:creationId xmlns:p14="http://schemas.microsoft.com/office/powerpoint/2010/main" val="30282707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4D9CA6-75D2-3101-46AE-401569CC72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B825D6-3850-9F8A-5954-B5CDD6270B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019788A-5C61-F9C9-372E-119E0B06D768}"/>
              </a:ext>
            </a:extLst>
          </p:cNvPr>
          <p:cNvSpPr>
            <a:spLocks noGrp="1"/>
          </p:cNvSpPr>
          <p:nvPr>
            <p:ph type="body" idx="1"/>
          </p:nvPr>
        </p:nvSpPr>
        <p:spPr/>
        <p:txBody>
          <a:bodyPr/>
          <a:lstStyle/>
          <a:p>
            <a:endParaRPr lang="en-RU"/>
          </a:p>
        </p:txBody>
      </p:sp>
      <p:sp>
        <p:nvSpPr>
          <p:cNvPr id="4" name="Slide Number Placeholder 3">
            <a:extLst>
              <a:ext uri="{FF2B5EF4-FFF2-40B4-BE49-F238E27FC236}">
                <a16:creationId xmlns:a16="http://schemas.microsoft.com/office/drawing/2014/main" id="{6FECE52F-72E1-D8DF-1E98-2182432801E9}"/>
              </a:ext>
            </a:extLst>
          </p:cNvPr>
          <p:cNvSpPr>
            <a:spLocks noGrp="1"/>
          </p:cNvSpPr>
          <p:nvPr>
            <p:ph type="sldNum" sz="quarter" idx="5"/>
          </p:nvPr>
        </p:nvSpPr>
        <p:spPr/>
        <p:txBody>
          <a:bodyPr/>
          <a:lstStyle/>
          <a:p>
            <a:fld id="{4041E454-B094-CD4C-9FC8-4772C2969308}" type="slidenum">
              <a:rPr lang="en-RU" smtClean="0"/>
              <a:t>7</a:t>
            </a:fld>
            <a:endParaRPr lang="en-RU"/>
          </a:p>
        </p:txBody>
      </p:sp>
    </p:spTree>
    <p:extLst>
      <p:ext uri="{BB962C8B-B14F-4D97-AF65-F5344CB8AC3E}">
        <p14:creationId xmlns:p14="http://schemas.microsoft.com/office/powerpoint/2010/main" val="30324113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71C3DF-BAB8-6EFA-596E-059F98EA3A5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DC3805-F0F4-1273-E6A1-E5E8A7FDA17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71597D8-9D04-354A-C088-CE914198B5C4}"/>
              </a:ext>
            </a:extLst>
          </p:cNvPr>
          <p:cNvSpPr>
            <a:spLocks noGrp="1"/>
          </p:cNvSpPr>
          <p:nvPr>
            <p:ph type="body" idx="1"/>
          </p:nvPr>
        </p:nvSpPr>
        <p:spPr/>
        <p:txBody>
          <a:bodyPr/>
          <a:lstStyle/>
          <a:p>
            <a:endParaRPr lang="en-RU"/>
          </a:p>
        </p:txBody>
      </p:sp>
      <p:sp>
        <p:nvSpPr>
          <p:cNvPr id="4" name="Slide Number Placeholder 3">
            <a:extLst>
              <a:ext uri="{FF2B5EF4-FFF2-40B4-BE49-F238E27FC236}">
                <a16:creationId xmlns:a16="http://schemas.microsoft.com/office/drawing/2014/main" id="{D5A09D01-0558-96CE-DD4F-9E347BB33A57}"/>
              </a:ext>
            </a:extLst>
          </p:cNvPr>
          <p:cNvSpPr>
            <a:spLocks noGrp="1"/>
          </p:cNvSpPr>
          <p:nvPr>
            <p:ph type="sldNum" sz="quarter" idx="5"/>
          </p:nvPr>
        </p:nvSpPr>
        <p:spPr/>
        <p:txBody>
          <a:bodyPr/>
          <a:lstStyle/>
          <a:p>
            <a:fld id="{4041E454-B094-CD4C-9FC8-4772C2969308}" type="slidenum">
              <a:rPr lang="en-RU" smtClean="0"/>
              <a:t>8</a:t>
            </a:fld>
            <a:endParaRPr lang="en-RU"/>
          </a:p>
        </p:txBody>
      </p:sp>
    </p:spTree>
    <p:extLst>
      <p:ext uri="{BB962C8B-B14F-4D97-AF65-F5344CB8AC3E}">
        <p14:creationId xmlns:p14="http://schemas.microsoft.com/office/powerpoint/2010/main" val="12593500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79BD2C-6367-F3CA-69F8-433423A516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BBF82D-5FD9-B683-67E2-1A902D72CA8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07967F9-4A9C-629B-5D7E-3D65AFC0195C}"/>
              </a:ext>
            </a:extLst>
          </p:cNvPr>
          <p:cNvSpPr>
            <a:spLocks noGrp="1"/>
          </p:cNvSpPr>
          <p:nvPr>
            <p:ph type="body" idx="1"/>
          </p:nvPr>
        </p:nvSpPr>
        <p:spPr/>
        <p:txBody>
          <a:bodyPr/>
          <a:lstStyle/>
          <a:p>
            <a:endParaRPr lang="en-RU"/>
          </a:p>
        </p:txBody>
      </p:sp>
      <p:sp>
        <p:nvSpPr>
          <p:cNvPr id="4" name="Slide Number Placeholder 3">
            <a:extLst>
              <a:ext uri="{FF2B5EF4-FFF2-40B4-BE49-F238E27FC236}">
                <a16:creationId xmlns:a16="http://schemas.microsoft.com/office/drawing/2014/main" id="{0EFE7E0C-9DD4-BEBB-5BAD-2711D68832BE}"/>
              </a:ext>
            </a:extLst>
          </p:cNvPr>
          <p:cNvSpPr>
            <a:spLocks noGrp="1"/>
          </p:cNvSpPr>
          <p:nvPr>
            <p:ph type="sldNum" sz="quarter" idx="5"/>
          </p:nvPr>
        </p:nvSpPr>
        <p:spPr/>
        <p:txBody>
          <a:bodyPr/>
          <a:lstStyle/>
          <a:p>
            <a:fld id="{4041E454-B094-CD4C-9FC8-4772C2969308}" type="slidenum">
              <a:rPr lang="en-RU" smtClean="0"/>
              <a:t>9</a:t>
            </a:fld>
            <a:endParaRPr lang="en-RU"/>
          </a:p>
        </p:txBody>
      </p:sp>
    </p:spTree>
    <p:extLst>
      <p:ext uri="{BB962C8B-B14F-4D97-AF65-F5344CB8AC3E}">
        <p14:creationId xmlns:p14="http://schemas.microsoft.com/office/powerpoint/2010/main" val="41931657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10</a:t>
            </a:fld>
            <a:endParaRPr lang="en-RU"/>
          </a:p>
        </p:txBody>
      </p:sp>
    </p:spTree>
    <p:extLst>
      <p:ext uri="{BB962C8B-B14F-4D97-AF65-F5344CB8AC3E}">
        <p14:creationId xmlns:p14="http://schemas.microsoft.com/office/powerpoint/2010/main" val="3773573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11</a:t>
            </a:fld>
            <a:endParaRPr lang="en-RU"/>
          </a:p>
        </p:txBody>
      </p:sp>
    </p:spTree>
    <p:extLst>
      <p:ext uri="{BB962C8B-B14F-4D97-AF65-F5344CB8AC3E}">
        <p14:creationId xmlns:p14="http://schemas.microsoft.com/office/powerpoint/2010/main" val="8004781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Logo Slide">
    <p:bg>
      <p:bgPr>
        <a:solidFill>
          <a:schemeClr val="tx1"/>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p:nvPicPr>
        <p:blipFill>
          <a:blip r:embed="rId2"/>
          <a:stretch/>
        </p:blipFill>
        <p:spPr bwMode="auto">
          <a:xfrm>
            <a:off x="4836403" y="2169047"/>
            <a:ext cx="2520000" cy="249467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3"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9" name="Picture Placeholder 8"/>
          <p:cNvSpPr>
            <a:spLocks noGrp="1"/>
          </p:cNvSpPr>
          <p:nvPr>
            <p:ph type="pic" sz="quarter" idx="13" hasCustomPrompt="1"/>
          </p:nvPr>
        </p:nvSpPr>
        <p:spPr bwMode="auto">
          <a:xfrm>
            <a:off x="6167438" y="0"/>
            <a:ext cx="6024562" cy="6317986"/>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4" name="Date Placeholder 3"/>
          <p:cNvSpPr>
            <a:spLocks noGrp="1"/>
          </p:cNvSpPr>
          <p:nvPr>
            <p:ph type="dt" sz="half" idx="14"/>
          </p:nvPr>
        </p:nvSpPr>
        <p:spPr bwMode="auto"/>
        <p:txBody>
          <a:bodyPr/>
          <a:lstStyle/>
          <a:p>
            <a:pPr>
              <a:defRPr/>
            </a:pPr>
            <a:fld id="{C69AC1C6-AA32-3204-C296-69B47CBF89C5}" type="datetime2">
              <a:rPr lang="en-GB"/>
              <a:t>Thursday 29 August 2024</a:t>
            </a:fld>
            <a:endParaRPr/>
          </a:p>
        </p:txBody>
      </p:sp>
      <p:sp>
        <p:nvSpPr>
          <p:cNvPr id="8" name="Footer Placeholder 7"/>
          <p:cNvSpPr>
            <a:spLocks noGrp="1"/>
          </p:cNvSpPr>
          <p:nvPr>
            <p:ph type="ftr" sz="quarter" idx="15"/>
          </p:nvPr>
        </p:nvSpPr>
        <p:spPr bwMode="auto"/>
        <p:txBody>
          <a:bodyPr/>
          <a:lstStyle/>
          <a:p>
            <a:pPr>
              <a:defRPr/>
            </a:pPr>
            <a:r>
              <a:rPr lang="en-GB"/>
              <a:t>R. Ramjiawan</a:t>
            </a:r>
            <a:endParaRPr/>
          </a:p>
        </p:txBody>
      </p:sp>
      <p:sp>
        <p:nvSpPr>
          <p:cNvPr id="10" name="Slide Number Placeholder 9"/>
          <p:cNvSpPr>
            <a:spLocks noGrp="1"/>
          </p:cNvSpPr>
          <p:nvPr>
            <p:ph type="sldNum" sz="quarter" idx="16"/>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3"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4" name="Date Placeholder 3"/>
          <p:cNvSpPr>
            <a:spLocks noGrp="1"/>
          </p:cNvSpPr>
          <p:nvPr>
            <p:ph type="dt" sz="half" idx="14"/>
          </p:nvPr>
        </p:nvSpPr>
        <p:spPr bwMode="auto"/>
        <p:txBody>
          <a:bodyPr/>
          <a:lstStyle/>
          <a:p>
            <a:pPr>
              <a:defRPr/>
            </a:pPr>
            <a:fld id="{733273C7-1CFC-EB07-A7E0-881A3661F4F1}" type="datetime2">
              <a:rPr lang="en-GB"/>
              <a:t>Thursday 29 August 2024</a:t>
            </a:fld>
            <a:endParaRPr/>
          </a:p>
        </p:txBody>
      </p:sp>
      <p:sp>
        <p:nvSpPr>
          <p:cNvPr id="8" name="Footer Placeholder 7"/>
          <p:cNvSpPr>
            <a:spLocks noGrp="1"/>
          </p:cNvSpPr>
          <p:nvPr>
            <p:ph type="ftr" sz="quarter" idx="15"/>
          </p:nvPr>
        </p:nvSpPr>
        <p:spPr bwMode="auto"/>
        <p:txBody>
          <a:bodyPr/>
          <a:lstStyle/>
          <a:p>
            <a:pPr>
              <a:defRPr/>
            </a:pPr>
            <a:r>
              <a:rPr lang="en-GB"/>
              <a:t>R. Ramjiawan</a:t>
            </a:r>
            <a:endParaRPr/>
          </a:p>
        </p:txBody>
      </p:sp>
      <p:sp>
        <p:nvSpPr>
          <p:cNvPr id="10" name="Slide Number Placeholder 9"/>
          <p:cNvSpPr>
            <a:spLocks noGrp="1"/>
          </p:cNvSpPr>
          <p:nvPr>
            <p:ph type="sldNum" sz="quarter" idx="16"/>
          </p:nvPr>
        </p:nvSpPr>
        <p:spPr bwMode="auto"/>
        <p:txBody>
          <a:bodyPr/>
          <a:lstStyle/>
          <a:p>
            <a:pPr>
              <a:defRPr/>
            </a:pPr>
            <a:fld id="{6F5466C4-E5CD-4E84-8892-8426DCDF1367}" type="slidenum">
              <a:rPr lang="en-GB"/>
              <a:t>‹#›</a:t>
            </a:fld>
            <a:endParaRPr lang="en-GB"/>
          </a:p>
        </p:txBody>
      </p:sp>
      <p:sp>
        <p:nvSpPr>
          <p:cNvPr id="11"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3"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4" name="Date Placeholder 3"/>
          <p:cNvSpPr>
            <a:spLocks noGrp="1"/>
          </p:cNvSpPr>
          <p:nvPr>
            <p:ph type="dt" sz="half" idx="14"/>
          </p:nvPr>
        </p:nvSpPr>
        <p:spPr bwMode="auto"/>
        <p:txBody>
          <a:bodyPr/>
          <a:lstStyle/>
          <a:p>
            <a:pPr>
              <a:defRPr/>
            </a:pPr>
            <a:fld id="{993CB79D-6DFE-1231-4617-1E6E262C6759}" type="datetime2">
              <a:rPr lang="en-GB"/>
              <a:t>Thursday 29 August 2024</a:t>
            </a:fld>
            <a:endParaRPr/>
          </a:p>
        </p:txBody>
      </p:sp>
      <p:sp>
        <p:nvSpPr>
          <p:cNvPr id="8" name="Footer Placeholder 7"/>
          <p:cNvSpPr>
            <a:spLocks noGrp="1"/>
          </p:cNvSpPr>
          <p:nvPr>
            <p:ph type="ftr" sz="quarter" idx="15"/>
          </p:nvPr>
        </p:nvSpPr>
        <p:spPr bwMode="auto"/>
        <p:txBody>
          <a:bodyPr/>
          <a:lstStyle/>
          <a:p>
            <a:pPr>
              <a:defRPr/>
            </a:pPr>
            <a:r>
              <a:rPr lang="en-GB"/>
              <a:t>R. Ramjiawan</a:t>
            </a:r>
            <a:endParaRPr/>
          </a:p>
        </p:txBody>
      </p:sp>
      <p:sp>
        <p:nvSpPr>
          <p:cNvPr id="10" name="Slide Number Placeholder 9"/>
          <p:cNvSpPr>
            <a:spLocks noGrp="1"/>
          </p:cNvSpPr>
          <p:nvPr>
            <p:ph type="sldNum" sz="quarter" idx="16"/>
          </p:nvPr>
        </p:nvSpPr>
        <p:spPr bwMode="auto"/>
        <p:txBody>
          <a:bodyPr/>
          <a:lstStyle/>
          <a:p>
            <a:pPr>
              <a:defRPr/>
            </a:pPr>
            <a:fld id="{6F5466C4-E5CD-4E84-8892-8426DCDF1367}" type="slidenum">
              <a:rPr lang="en-GB"/>
              <a:t>‹#›</a:t>
            </a:fld>
            <a:endParaRPr lang="en-GB"/>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3"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4"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5"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3"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5"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1"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4" name="Date Placeholder 3"/>
          <p:cNvSpPr>
            <a:spLocks noGrp="1"/>
          </p:cNvSpPr>
          <p:nvPr>
            <p:ph type="dt" sz="half" idx="15"/>
          </p:nvPr>
        </p:nvSpPr>
        <p:spPr bwMode="auto"/>
        <p:txBody>
          <a:bodyPr/>
          <a:lstStyle/>
          <a:p>
            <a:pPr>
              <a:defRPr/>
            </a:pPr>
            <a:fld id="{61F39E7E-EC18-D0E5-D4D6-AE79EEE8E336}" type="datetime2">
              <a:rPr lang="en-GB"/>
              <a:t>Thursday 29 August 2024</a:t>
            </a:fld>
            <a:endParaRPr/>
          </a:p>
        </p:txBody>
      </p:sp>
      <p:sp>
        <p:nvSpPr>
          <p:cNvPr id="6" name="Footer Placeholder 5"/>
          <p:cNvSpPr>
            <a:spLocks noGrp="1"/>
          </p:cNvSpPr>
          <p:nvPr>
            <p:ph type="ftr" sz="quarter" idx="16"/>
          </p:nvPr>
        </p:nvSpPr>
        <p:spPr bwMode="auto"/>
        <p:txBody>
          <a:bodyPr/>
          <a:lstStyle/>
          <a:p>
            <a:pPr>
              <a:defRPr/>
            </a:pPr>
            <a:r>
              <a:rPr lang="en-GB"/>
              <a:t>R. Ramjiawan</a:t>
            </a:r>
            <a:endParaRPr/>
          </a:p>
        </p:txBody>
      </p:sp>
      <p:sp>
        <p:nvSpPr>
          <p:cNvPr id="10" name="Slide Number Placeholder 9"/>
          <p:cNvSpPr>
            <a:spLocks noGrp="1"/>
          </p:cNvSpPr>
          <p:nvPr>
            <p:ph type="sldNum" sz="quarter" idx="17"/>
          </p:nvPr>
        </p:nvSpPr>
        <p:spPr bwMode="auto"/>
        <p:txBody>
          <a:bodyPr/>
          <a:lstStyle/>
          <a:p>
            <a:pPr>
              <a:defRPr/>
            </a:pPr>
            <a:fld id="{6F5466C4-E5CD-4E84-8892-8426DCDF1367}" type="slidenum">
              <a:rPr lang="en-GB"/>
              <a:t>‹#›</a:t>
            </a:fld>
            <a:endParaRPr lang="en-GB"/>
          </a:p>
        </p:txBody>
      </p:sp>
      <p:sp>
        <p:nvSpPr>
          <p:cNvPr id="8"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accent4"/>
            </a:fgClr>
            <a:bgClr>
              <a:schemeClr val="bg1"/>
            </a:bgClr>
          </a:pattFill>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3"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5"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1"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3"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accent4"/>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10"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2"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4" name="Date Placeholder 3"/>
          <p:cNvSpPr>
            <a:spLocks noGrp="1"/>
          </p:cNvSpPr>
          <p:nvPr>
            <p:ph type="dt" sz="half" idx="17"/>
          </p:nvPr>
        </p:nvSpPr>
        <p:spPr bwMode="auto"/>
        <p:txBody>
          <a:bodyPr/>
          <a:lstStyle/>
          <a:p>
            <a:pPr>
              <a:defRPr/>
            </a:pPr>
            <a:fld id="{A98EAB7E-0549-F647-6F75-FF0B1DE8867C}" type="datetime2">
              <a:rPr lang="en-GB"/>
              <a:t>Thursday 29 August 2024</a:t>
            </a:fld>
            <a:endParaRPr/>
          </a:p>
        </p:txBody>
      </p:sp>
      <p:sp>
        <p:nvSpPr>
          <p:cNvPr id="6" name="Footer Placeholder 5"/>
          <p:cNvSpPr>
            <a:spLocks noGrp="1"/>
          </p:cNvSpPr>
          <p:nvPr>
            <p:ph type="ftr" sz="quarter" idx="18"/>
          </p:nvPr>
        </p:nvSpPr>
        <p:spPr bwMode="auto"/>
        <p:txBody>
          <a:bodyPr/>
          <a:lstStyle/>
          <a:p>
            <a:pPr>
              <a:defRPr/>
            </a:pPr>
            <a:r>
              <a:rPr lang="en-GB"/>
              <a:t>R. Ramjiawan</a:t>
            </a:r>
            <a:endParaRPr/>
          </a:p>
        </p:txBody>
      </p:sp>
      <p:sp>
        <p:nvSpPr>
          <p:cNvPr id="14" name="Slide Number Placeholder 13"/>
          <p:cNvSpPr>
            <a:spLocks noGrp="1"/>
          </p:cNvSpPr>
          <p:nvPr>
            <p:ph type="sldNum" sz="quarter" idx="19"/>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10" name="Text Placeholder 2"/>
          <p:cNvSpPr>
            <a:spLocks noGrp="1"/>
          </p:cNvSpPr>
          <p:nvPr>
            <p:ph type="body" idx="15"/>
          </p:nvPr>
        </p:nvSpPr>
        <p:spPr bwMode="auto">
          <a:xfrm>
            <a:off x="4116386" y="1601376"/>
            <a:ext cx="3960000" cy="1131215"/>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2" name="Picture Placeholder 10"/>
          <p:cNvSpPr>
            <a:spLocks noGrp="1"/>
          </p:cNvSpPr>
          <p:nvPr>
            <p:ph type="pic" sz="quarter" idx="16" hasCustomPrompt="1"/>
          </p:nvPr>
        </p:nvSpPr>
        <p:spPr bwMode="auto">
          <a:xfrm>
            <a:off x="4116386" y="2732442"/>
            <a:ext cx="3959225" cy="347729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4" name="Date Placeholder 3"/>
          <p:cNvSpPr>
            <a:spLocks noGrp="1"/>
          </p:cNvSpPr>
          <p:nvPr>
            <p:ph type="dt" sz="half" idx="17"/>
          </p:nvPr>
        </p:nvSpPr>
        <p:spPr bwMode="auto"/>
        <p:txBody>
          <a:bodyPr/>
          <a:lstStyle/>
          <a:p>
            <a:pPr>
              <a:defRPr/>
            </a:pPr>
            <a:fld id="{566CAA3B-95CC-96BB-8A49-5A38BB34751A}" type="datetime2">
              <a:rPr lang="en-GB"/>
              <a:t>Thursday 29 August 2024</a:t>
            </a:fld>
            <a:endParaRPr/>
          </a:p>
        </p:txBody>
      </p:sp>
      <p:sp>
        <p:nvSpPr>
          <p:cNvPr id="6" name="Footer Placeholder 5"/>
          <p:cNvSpPr>
            <a:spLocks noGrp="1"/>
          </p:cNvSpPr>
          <p:nvPr>
            <p:ph type="ftr" sz="quarter" idx="18"/>
          </p:nvPr>
        </p:nvSpPr>
        <p:spPr bwMode="auto"/>
        <p:txBody>
          <a:bodyPr/>
          <a:lstStyle/>
          <a:p>
            <a:pPr>
              <a:defRPr/>
            </a:pPr>
            <a:r>
              <a:rPr lang="en-GB"/>
              <a:t>R. Ramjiawan</a:t>
            </a:r>
            <a:endParaRPr/>
          </a:p>
        </p:txBody>
      </p:sp>
      <p:sp>
        <p:nvSpPr>
          <p:cNvPr id="14" name="Slide Number Placeholder 13"/>
          <p:cNvSpPr>
            <a:spLocks noGrp="1"/>
          </p:cNvSpPr>
          <p:nvPr>
            <p:ph type="sldNum" sz="quarter" idx="19"/>
          </p:nvPr>
        </p:nvSpPr>
        <p:spPr bwMode="auto"/>
        <p:txBody>
          <a:bodyPr/>
          <a:lstStyle/>
          <a:p>
            <a:pPr>
              <a:defRPr/>
            </a:pPr>
            <a:fld id="{6F5466C4-E5CD-4E84-8892-8426DCDF1367}" type="slidenum">
              <a:rPr lang="en-GB"/>
              <a:t>‹#›</a:t>
            </a:fld>
            <a:endParaRPr lang="en-GB"/>
          </a:p>
        </p:txBody>
      </p:sp>
      <p:sp>
        <p:nvSpPr>
          <p:cNvPr id="15" name="Text Placeholder 2"/>
          <p:cNvSpPr>
            <a:spLocks noGrp="1"/>
          </p:cNvSpPr>
          <p:nvPr>
            <p:ph type="body" idx="20"/>
          </p:nvPr>
        </p:nvSpPr>
        <p:spPr bwMode="auto">
          <a:xfrm>
            <a:off x="3275" y="5078524"/>
            <a:ext cx="3960000" cy="1131215"/>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6" name="Picture Placeholder 10"/>
          <p:cNvSpPr>
            <a:spLocks noGrp="1"/>
          </p:cNvSpPr>
          <p:nvPr>
            <p:ph type="pic" sz="quarter" idx="21" hasCustomPrompt="1"/>
          </p:nvPr>
        </p:nvSpPr>
        <p:spPr bwMode="auto">
          <a:xfrm>
            <a:off x="4050" y="1601376"/>
            <a:ext cx="3959225" cy="347729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7" name="Text Placeholder 2"/>
          <p:cNvSpPr>
            <a:spLocks noGrp="1"/>
          </p:cNvSpPr>
          <p:nvPr>
            <p:ph type="body" idx="22"/>
          </p:nvPr>
        </p:nvSpPr>
        <p:spPr bwMode="auto">
          <a:xfrm>
            <a:off x="8232388" y="5078524"/>
            <a:ext cx="3960000" cy="1131215"/>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8" name="Picture Placeholder 10"/>
          <p:cNvSpPr>
            <a:spLocks noGrp="1"/>
          </p:cNvSpPr>
          <p:nvPr>
            <p:ph type="pic" sz="quarter" idx="23" hasCustomPrompt="1"/>
          </p:nvPr>
        </p:nvSpPr>
        <p:spPr bwMode="auto">
          <a:xfrm>
            <a:off x="8232388" y="1601376"/>
            <a:ext cx="3959225" cy="347729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11"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p:txBody>
      </p:sp>
      <p:sp>
        <p:nvSpPr>
          <p:cNvPr id="14" name="Text Placeholder 5"/>
          <p:cNvSpPr>
            <a:spLocks noGrp="1"/>
          </p:cNvSpPr>
          <p:nvPr>
            <p:ph type="body" sz="quarter" idx="15"/>
          </p:nvPr>
        </p:nvSpPr>
        <p:spPr bwMode="auto">
          <a:xfrm>
            <a:off x="4267201" y="4294188"/>
            <a:ext cx="3665537" cy="1906587"/>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p:txBody>
      </p:sp>
      <p:sp>
        <p:nvSpPr>
          <p:cNvPr id="3" name="Date Placeholder 2"/>
          <p:cNvSpPr>
            <a:spLocks noGrp="1"/>
          </p:cNvSpPr>
          <p:nvPr>
            <p:ph type="dt" sz="half" idx="16"/>
          </p:nvPr>
        </p:nvSpPr>
        <p:spPr bwMode="auto"/>
        <p:txBody>
          <a:bodyPr/>
          <a:lstStyle/>
          <a:p>
            <a:pPr>
              <a:defRPr/>
            </a:pPr>
            <a:fld id="{88759617-48D6-3E56-D072-A37C7A2194A1}" type="datetime2">
              <a:rPr lang="en-GB"/>
              <a:t>Thursday 29 August 2024</a:t>
            </a:fld>
            <a:endParaRPr/>
          </a:p>
        </p:txBody>
      </p:sp>
      <p:sp>
        <p:nvSpPr>
          <p:cNvPr id="4" name="Footer Placeholder 3"/>
          <p:cNvSpPr>
            <a:spLocks noGrp="1"/>
          </p:cNvSpPr>
          <p:nvPr>
            <p:ph type="ftr" sz="quarter" idx="17"/>
          </p:nvPr>
        </p:nvSpPr>
        <p:spPr bwMode="auto"/>
        <p:txBody>
          <a:bodyPr/>
          <a:lstStyle/>
          <a:p>
            <a:pPr>
              <a:defRPr/>
            </a:pPr>
            <a:r>
              <a:rPr lang="en-GB"/>
              <a:t>R. Ramjiawan</a:t>
            </a:r>
            <a:endParaRPr/>
          </a:p>
        </p:txBody>
      </p:sp>
      <p:sp>
        <p:nvSpPr>
          <p:cNvPr id="5" name="Slide Number Placeholder 4"/>
          <p:cNvSpPr>
            <a:spLocks noGrp="1"/>
          </p:cNvSpPr>
          <p:nvPr>
            <p:ph type="sldNum" sz="quarter" idx="18"/>
          </p:nvPr>
        </p:nvSpPr>
        <p:spPr bwMode="auto"/>
        <p:txBody>
          <a:bodyPr/>
          <a:lstStyle/>
          <a:p>
            <a:pPr>
              <a:defRPr/>
            </a:pPr>
            <a:fld id="{6F5466C4-E5CD-4E84-8892-8426DCDF1367}" type="slidenum">
              <a:rPr lang="en-GB"/>
              <a:t>‹#›</a:t>
            </a:fld>
            <a:endParaRPr lang="en-GB"/>
          </a:p>
        </p:txBody>
      </p:sp>
      <p:sp>
        <p:nvSpPr>
          <p:cNvPr id="9" name="Text Placeholder 5"/>
          <p:cNvSpPr>
            <a:spLocks noGrp="1"/>
          </p:cNvSpPr>
          <p:nvPr>
            <p:ph type="body" sz="quarter" idx="19"/>
          </p:nvPr>
        </p:nvSpPr>
        <p:spPr bwMode="auto">
          <a:xfrm>
            <a:off x="8085668" y="4294188"/>
            <a:ext cx="3703132" cy="1906587"/>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in boxes">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11" name="Picture Placeholder 10"/>
          <p:cNvSpPr>
            <a:spLocks noGrp="1"/>
          </p:cNvSpPr>
          <p:nvPr>
            <p:ph type="pic" sz="quarter" idx="13" hasCustomPrompt="1"/>
          </p:nvPr>
        </p:nvSpPr>
        <p:spPr bwMode="auto">
          <a:xfrm>
            <a:off x="0" y="1592263"/>
            <a:ext cx="12192000" cy="2945870"/>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a:prstGeom prst="rect">
            <a:avLst/>
          </a:prstGeo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Edit Master text styles</a:t>
            </a:r>
            <a:endParaRPr/>
          </a:p>
          <a:p>
            <a:pPr lvl="1">
              <a:defRPr/>
            </a:pPr>
            <a:r>
              <a:rPr lang="en-US"/>
              <a:t>Second level</a:t>
            </a:r>
            <a:endParaRPr/>
          </a:p>
          <a:p>
            <a:pPr lvl="2">
              <a:defRPr/>
            </a:pPr>
            <a:r>
              <a:rPr lang="en-US"/>
              <a:t>Third level</a:t>
            </a:r>
            <a:endParaRPr/>
          </a:p>
        </p:txBody>
      </p:sp>
      <p:sp>
        <p:nvSpPr>
          <p:cNvPr id="14" name="Text Placeholder 5"/>
          <p:cNvSpPr>
            <a:spLocks noGrp="1"/>
          </p:cNvSpPr>
          <p:nvPr>
            <p:ph type="body" sz="quarter" idx="15"/>
          </p:nvPr>
        </p:nvSpPr>
        <p:spPr bwMode="auto">
          <a:xfrm>
            <a:off x="4267201" y="4294188"/>
            <a:ext cx="3665537" cy="1906587"/>
          </a:xfrm>
          <a:prstGeom prst="rect">
            <a:avLst/>
          </a:prstGeo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Edit Master text styles</a:t>
            </a:r>
            <a:endParaRPr/>
          </a:p>
          <a:p>
            <a:pPr lvl="1">
              <a:defRPr/>
            </a:pPr>
            <a:r>
              <a:rPr lang="en-US"/>
              <a:t>Second level</a:t>
            </a:r>
            <a:endParaRPr/>
          </a:p>
          <a:p>
            <a:pPr lvl="2">
              <a:defRPr/>
            </a:pPr>
            <a:r>
              <a:rPr lang="en-US"/>
              <a:t>Third level</a:t>
            </a:r>
            <a:endParaRPr/>
          </a:p>
        </p:txBody>
      </p:sp>
      <p:sp>
        <p:nvSpPr>
          <p:cNvPr id="3" name="Date Placeholder 2"/>
          <p:cNvSpPr>
            <a:spLocks noGrp="1"/>
          </p:cNvSpPr>
          <p:nvPr>
            <p:ph type="dt" sz="half" idx="16"/>
          </p:nvPr>
        </p:nvSpPr>
        <p:spPr bwMode="auto"/>
        <p:txBody>
          <a:bodyPr/>
          <a:lstStyle/>
          <a:p>
            <a:pPr>
              <a:defRPr/>
            </a:pPr>
            <a:fld id="{8FB34D92-1362-5037-83B3-3E87B1152ECD}" type="datetime2">
              <a:rPr lang="en-GB"/>
              <a:t>Thursday 29 August 2024</a:t>
            </a:fld>
            <a:endParaRPr/>
          </a:p>
        </p:txBody>
      </p:sp>
      <p:sp>
        <p:nvSpPr>
          <p:cNvPr id="4" name="Footer Placeholder 3"/>
          <p:cNvSpPr>
            <a:spLocks noGrp="1"/>
          </p:cNvSpPr>
          <p:nvPr>
            <p:ph type="ftr" sz="quarter" idx="17"/>
          </p:nvPr>
        </p:nvSpPr>
        <p:spPr bwMode="auto"/>
        <p:txBody>
          <a:bodyPr/>
          <a:lstStyle/>
          <a:p>
            <a:pPr>
              <a:defRPr/>
            </a:pPr>
            <a:r>
              <a:rPr lang="en-GB"/>
              <a:t>R. Ramjiawan</a:t>
            </a:r>
            <a:endParaRPr/>
          </a:p>
        </p:txBody>
      </p:sp>
      <p:sp>
        <p:nvSpPr>
          <p:cNvPr id="5" name="Slide Number Placeholder 4"/>
          <p:cNvSpPr>
            <a:spLocks noGrp="1"/>
          </p:cNvSpPr>
          <p:nvPr>
            <p:ph type="sldNum" sz="quarter" idx="18"/>
          </p:nvPr>
        </p:nvSpPr>
        <p:spPr bwMode="auto"/>
        <p:txBody>
          <a:bodyPr/>
          <a:lstStyle/>
          <a:p>
            <a:pPr>
              <a:defRPr/>
            </a:pPr>
            <a:fld id="{6F5466C4-E5CD-4E84-8892-8426DCDF1367}" type="slidenum">
              <a:rPr lang="en-GB"/>
              <a:t>‹#›</a:t>
            </a:fld>
            <a:endParaRPr lang="en-GB"/>
          </a:p>
        </p:txBody>
      </p:sp>
      <p:sp>
        <p:nvSpPr>
          <p:cNvPr id="9" name="Text Placeholder 5"/>
          <p:cNvSpPr>
            <a:spLocks noGrp="1"/>
          </p:cNvSpPr>
          <p:nvPr>
            <p:ph type="body" sz="quarter" idx="19"/>
          </p:nvPr>
        </p:nvSpPr>
        <p:spPr bwMode="auto">
          <a:xfrm>
            <a:off x="8085668" y="4294188"/>
            <a:ext cx="3703132" cy="1906587"/>
          </a:xfrm>
          <a:prstGeom prst="rect">
            <a:avLst/>
          </a:prstGeo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Edit Master text styles</a:t>
            </a:r>
            <a:endParaRPr/>
          </a:p>
          <a:p>
            <a:pPr lvl="1">
              <a:defRPr/>
            </a:pPr>
            <a:r>
              <a:rPr lang="en-US"/>
              <a:t>Second level</a:t>
            </a:r>
            <a:endParaRPr/>
          </a:p>
          <a:p>
            <a:pPr lvl="2">
              <a:defRPr/>
            </a:pPr>
            <a:r>
              <a:rPr lang="en-US"/>
              <a:t>Third level</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3"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Edit Master text styles</a:t>
            </a:r>
            <a:endParaRPr/>
          </a:p>
        </p:txBody>
      </p:sp>
      <p:sp>
        <p:nvSpPr>
          <p:cNvPr id="7" name="Date Placeholder 6"/>
          <p:cNvSpPr>
            <a:spLocks noGrp="1"/>
          </p:cNvSpPr>
          <p:nvPr>
            <p:ph type="dt" sz="half" idx="10"/>
          </p:nvPr>
        </p:nvSpPr>
        <p:spPr bwMode="auto"/>
        <p:txBody>
          <a:bodyPr/>
          <a:lstStyle/>
          <a:p>
            <a:pPr>
              <a:defRPr/>
            </a:pPr>
            <a:fld id="{22EE870D-3367-C6D2-11FB-3D73921CB948}" type="datetime2">
              <a:rPr lang="en-GB"/>
              <a:t>Thursday 29 August 2024</a:t>
            </a:fld>
            <a:endParaRPr/>
          </a:p>
        </p:txBody>
      </p:sp>
      <p:sp>
        <p:nvSpPr>
          <p:cNvPr id="8" name="Footer Placeholder 7"/>
          <p:cNvSpPr>
            <a:spLocks noGrp="1"/>
          </p:cNvSpPr>
          <p:nvPr>
            <p:ph type="ftr" sz="quarter" idx="11"/>
          </p:nvPr>
        </p:nvSpPr>
        <p:spPr bwMode="auto"/>
        <p:txBody>
          <a:bodyPr/>
          <a:lstStyle/>
          <a:p>
            <a:pPr>
              <a:defRPr/>
            </a:pPr>
            <a:r>
              <a:rPr lang="en-GB"/>
              <a:t>R. Ramjiawan</a:t>
            </a:r>
            <a:endParaRPr/>
          </a:p>
        </p:txBody>
      </p:sp>
      <p:sp>
        <p:nvSpPr>
          <p:cNvPr id="9" name="Slide Number Placeholder 8"/>
          <p:cNvSpPr>
            <a:spLocks noGrp="1"/>
          </p:cNvSpPr>
          <p:nvPr>
            <p:ph type="sldNum" sz="quarter" idx="12"/>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type="titleOnly" preserve="1" userDrawn="1">
  <p:cSld name="Title Only  ">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a:t>Click to edit Master title style</a:t>
            </a:r>
          </a:p>
        </p:txBody>
      </p:sp>
      <p:sp>
        <p:nvSpPr>
          <p:cNvPr id="6" name="Date Placeholder 5"/>
          <p:cNvSpPr>
            <a:spLocks noGrp="1"/>
          </p:cNvSpPr>
          <p:nvPr>
            <p:ph type="dt" sz="half" idx="10"/>
          </p:nvPr>
        </p:nvSpPr>
        <p:spPr bwMode="auto"/>
        <p:txBody>
          <a:bodyPr/>
          <a:lstStyle/>
          <a:p>
            <a:pPr>
              <a:defRPr/>
            </a:pPr>
            <a:fld id="{72E11637-9896-0925-C5D8-95BC06460504}" type="datetime2">
              <a:rPr lang="en-GB"/>
              <a:t>Thursday 29 August 2024</a:t>
            </a:fld>
            <a:endParaRPr/>
          </a:p>
        </p:txBody>
      </p:sp>
      <p:sp>
        <p:nvSpPr>
          <p:cNvPr id="7" name="Footer Placeholder 6"/>
          <p:cNvSpPr>
            <a:spLocks noGrp="1"/>
          </p:cNvSpPr>
          <p:nvPr>
            <p:ph type="ftr" sz="quarter" idx="11"/>
          </p:nvPr>
        </p:nvSpPr>
        <p:spPr bwMode="auto"/>
        <p:txBody>
          <a:bodyPr/>
          <a:lstStyle/>
          <a:p>
            <a:pPr>
              <a:defRPr/>
            </a:pPr>
            <a:r>
              <a:rPr lang="en-GB"/>
              <a:t>R. Ramjiawan</a:t>
            </a:r>
            <a:endParaRPr/>
          </a:p>
        </p:txBody>
      </p:sp>
      <p:sp>
        <p:nvSpPr>
          <p:cNvPr id="8" name="Slide Number Placeholder 7"/>
          <p:cNvSpPr>
            <a:spLocks noGrp="1"/>
          </p:cNvSpPr>
          <p:nvPr>
            <p:ph type="sldNum" sz="quarter" idx="12"/>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2"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3"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7" name="Date Placeholder 6"/>
          <p:cNvSpPr>
            <a:spLocks noGrp="1"/>
          </p:cNvSpPr>
          <p:nvPr>
            <p:ph type="dt" sz="half" idx="10"/>
          </p:nvPr>
        </p:nvSpPr>
        <p:spPr bwMode="auto"/>
        <p:txBody>
          <a:bodyPr/>
          <a:lstStyle/>
          <a:p>
            <a:pPr>
              <a:defRPr/>
            </a:pPr>
            <a:fld id="{DE6EB6E4-105A-1D8D-1E57-B20D796F466E}" type="datetime2">
              <a:rPr lang="en-GB"/>
              <a:t>Thursday 29 August 2024</a:t>
            </a:fld>
            <a:endParaRPr/>
          </a:p>
        </p:txBody>
      </p:sp>
      <p:sp>
        <p:nvSpPr>
          <p:cNvPr id="8" name="Footer Placeholder 7"/>
          <p:cNvSpPr>
            <a:spLocks noGrp="1"/>
          </p:cNvSpPr>
          <p:nvPr>
            <p:ph type="ftr" sz="quarter" idx="11"/>
          </p:nvPr>
        </p:nvSpPr>
        <p:spPr bwMode="auto"/>
        <p:txBody>
          <a:bodyPr/>
          <a:lstStyle/>
          <a:p>
            <a:pPr>
              <a:defRPr/>
            </a:pPr>
            <a:r>
              <a:rPr lang="en-GB"/>
              <a:t>R. Ramjiawan</a:t>
            </a:r>
            <a:endParaRPr/>
          </a:p>
        </p:txBody>
      </p:sp>
      <p:sp>
        <p:nvSpPr>
          <p:cNvPr id="9" name="Slide Number Placeholder 8"/>
          <p:cNvSpPr>
            <a:spLocks noGrp="1"/>
          </p:cNvSpPr>
          <p:nvPr>
            <p:ph type="sldNum" sz="quarter" idx="12"/>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5" name="Date Placeholder 4"/>
          <p:cNvSpPr>
            <a:spLocks noGrp="1"/>
          </p:cNvSpPr>
          <p:nvPr>
            <p:ph type="dt" sz="half" idx="10"/>
          </p:nvPr>
        </p:nvSpPr>
        <p:spPr bwMode="auto"/>
        <p:txBody>
          <a:bodyPr/>
          <a:lstStyle/>
          <a:p>
            <a:pPr>
              <a:defRPr/>
            </a:pPr>
            <a:fld id="{C1A11260-2925-AAA9-A480-DAC76A323C4C}" type="datetime2">
              <a:rPr lang="en-GB"/>
              <a:t>Thursday 29 August 2024</a:t>
            </a:fld>
            <a:endParaRPr/>
          </a:p>
        </p:txBody>
      </p:sp>
      <p:sp>
        <p:nvSpPr>
          <p:cNvPr id="6" name="Footer Placeholder 5"/>
          <p:cNvSpPr>
            <a:spLocks noGrp="1"/>
          </p:cNvSpPr>
          <p:nvPr>
            <p:ph type="ftr" sz="quarter" idx="11"/>
          </p:nvPr>
        </p:nvSpPr>
        <p:spPr bwMode="auto"/>
        <p:txBody>
          <a:bodyPr/>
          <a:lstStyle/>
          <a:p>
            <a:pPr>
              <a:defRPr/>
            </a:pPr>
            <a:r>
              <a:rPr lang="en-GB"/>
              <a:t>R. Ramjiawan</a:t>
            </a:r>
            <a:endParaRPr/>
          </a:p>
        </p:txBody>
      </p:sp>
      <p:sp>
        <p:nvSpPr>
          <p:cNvPr id="7" name="Slide Number Placeholder 6"/>
          <p:cNvSpPr>
            <a:spLocks noGrp="1"/>
          </p:cNvSpPr>
          <p:nvPr>
            <p:ph type="sldNum" sz="quarter" idx="12"/>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txBox="1"/>
          <p:nvPr/>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6_Titre small et contenu +">
    <p:spTree>
      <p:nvGrpSpPr>
        <p:cNvPr id="1" name=""/>
        <p:cNvGrpSpPr/>
        <p:nvPr/>
      </p:nvGrpSpPr>
      <p:grpSpPr>
        <a:xfrm>
          <a:off x="0" y="0"/>
          <a:ext cx="0" cy="0"/>
          <a:chOff x="0" y="0"/>
          <a:chExt cx="0" cy="0"/>
        </a:xfrm>
      </p:grpSpPr>
      <p:sp>
        <p:nvSpPr>
          <p:cNvPr id="2" name="Titre 1"/>
          <p:cNvSpPr>
            <a:spLocks noGrp="1"/>
          </p:cNvSpPr>
          <p:nvPr>
            <p:ph type="title"/>
          </p:nvPr>
        </p:nvSpPr>
        <p:spPr>
          <a:xfrm>
            <a:off x="114325" y="55061"/>
            <a:ext cx="11959688" cy="503420"/>
          </a:xfrm>
        </p:spPr>
        <p:txBody>
          <a:bodyPr>
            <a:noAutofit/>
          </a:bodyPr>
          <a:lstStyle>
            <a:lvl1pPr algn="l">
              <a:defRPr sz="3733"/>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contenu 2"/>
          <p:cNvSpPr>
            <a:spLocks noGrp="1"/>
          </p:cNvSpPr>
          <p:nvPr>
            <p:ph idx="1"/>
          </p:nvPr>
        </p:nvSpPr>
        <p:spPr>
          <a:xfrm>
            <a:off x="0" y="660729"/>
            <a:ext cx="12192000" cy="5191431"/>
          </a:xfrm>
        </p:spPr>
        <p:txBody>
          <a:bodyPr/>
          <a:lstStyle>
            <a:lvl1pPr marL="357708" indent="-357708">
              <a:lnSpc>
                <a:spcPct val="100000"/>
              </a:lnSpc>
              <a:defRPr sz="2667"/>
            </a:lvl1pPr>
            <a:lvl2pPr marL="715415" indent="-357708">
              <a:buFont typeface="Arial" panose="020B0604020202020204" pitchFamily="34" charset="0"/>
              <a:buChar char="–"/>
              <a:defRPr sz="2133"/>
            </a:lvl2pPr>
            <a:lvl3pPr marL="1096406" indent="-380990">
              <a:buFont typeface="Arial" panose="020B0604020202020204" pitchFamily="34" charset="0"/>
              <a:buChar char="."/>
              <a:tabLst/>
              <a:defRPr sz="1733"/>
            </a:lvl3pPr>
            <a:lvl4pPr marL="1389853" indent="0">
              <a:buFontTx/>
              <a:buNone/>
              <a:defRPr sz="1067"/>
            </a:lvl4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p:txBody>
      </p:sp>
      <p:sp>
        <p:nvSpPr>
          <p:cNvPr id="13" name="Date Placeholder 1">
            <a:extLst>
              <a:ext uri="{FF2B5EF4-FFF2-40B4-BE49-F238E27FC236}">
                <a16:creationId xmlns:a16="http://schemas.microsoft.com/office/drawing/2014/main" id="{21880BD3-3ACA-441B-B39E-7ED64387DA3F}"/>
              </a:ext>
            </a:extLst>
          </p:cNvPr>
          <p:cNvSpPr>
            <a:spLocks noGrp="1"/>
          </p:cNvSpPr>
          <p:nvPr>
            <p:ph type="dt" sz="half" idx="2"/>
          </p:nvPr>
        </p:nvSpPr>
        <p:spPr>
          <a:xfrm>
            <a:off x="3959113" y="6624509"/>
            <a:ext cx="2844800" cy="243271"/>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11/03/2022</a:t>
            </a:r>
            <a:endParaRPr lang="en-US" dirty="0"/>
          </a:p>
        </p:txBody>
      </p:sp>
      <p:sp>
        <p:nvSpPr>
          <p:cNvPr id="14" name="Footer Placeholder 2">
            <a:extLst>
              <a:ext uri="{FF2B5EF4-FFF2-40B4-BE49-F238E27FC236}">
                <a16:creationId xmlns:a16="http://schemas.microsoft.com/office/drawing/2014/main" id="{6AB426A4-F759-4223-9F01-2D29D5057688}"/>
              </a:ext>
            </a:extLst>
          </p:cNvPr>
          <p:cNvSpPr>
            <a:spLocks noGrp="1"/>
          </p:cNvSpPr>
          <p:nvPr>
            <p:ph type="ftr" sz="quarter" idx="3"/>
          </p:nvPr>
        </p:nvSpPr>
        <p:spPr>
          <a:xfrm>
            <a:off x="6910341" y="6625439"/>
            <a:ext cx="3860800" cy="242340"/>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Splitting MD outcome</a:t>
            </a:r>
            <a:endParaRPr lang="en-US" dirty="0"/>
          </a:p>
        </p:txBody>
      </p:sp>
      <p:sp>
        <p:nvSpPr>
          <p:cNvPr id="15" name="Slide Number Placeholder 3">
            <a:extLst>
              <a:ext uri="{FF2B5EF4-FFF2-40B4-BE49-F238E27FC236}">
                <a16:creationId xmlns:a16="http://schemas.microsoft.com/office/drawing/2014/main" id="{53CD70F2-E63D-4566-8F22-2D1C339A6E3C}"/>
              </a:ext>
            </a:extLst>
          </p:cNvPr>
          <p:cNvSpPr>
            <a:spLocks noGrp="1"/>
          </p:cNvSpPr>
          <p:nvPr>
            <p:ph type="sldNum" sz="quarter" idx="4"/>
          </p:nvPr>
        </p:nvSpPr>
        <p:spPr>
          <a:xfrm>
            <a:off x="10913835" y="6624507"/>
            <a:ext cx="668565" cy="245532"/>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6741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Pr>
        <a:solidFill>
          <a:schemeClr val="tx1"/>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p:nvPicPr>
        <p:blipFill>
          <a:blip r:embed="rId2"/>
          <a:stretch/>
        </p:blipFill>
        <p:spPr bwMode="auto">
          <a:xfrm>
            <a:off x="5106130" y="710117"/>
            <a:ext cx="1990424" cy="1970420"/>
          </a:xfrm>
          <a:prstGeom prst="rect">
            <a:avLst/>
          </a:prstGeom>
        </p:spPr>
      </p:pic>
      <p:sp>
        <p:nvSpPr>
          <p:cNvPr id="3"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5"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3"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7" name="Title 6"/>
          <p:cNvSpPr>
            <a:spLocks noGrp="1"/>
          </p:cNvSpPr>
          <p:nvPr>
            <p:ph type="title"/>
          </p:nvPr>
        </p:nvSpPr>
        <p:spPr bwMode="auto"/>
        <p:txBody>
          <a:bodyPr/>
          <a:lstStyle/>
          <a:p>
            <a:pPr>
              <a:defRPr/>
            </a:pPr>
            <a:r>
              <a:rPr lang="en-US"/>
              <a:t>Click to edit Master title style</a:t>
            </a:r>
          </a:p>
        </p:txBody>
      </p:sp>
      <p:sp>
        <p:nvSpPr>
          <p:cNvPr id="11" name="Date Placeholder 10"/>
          <p:cNvSpPr>
            <a:spLocks noGrp="1"/>
          </p:cNvSpPr>
          <p:nvPr>
            <p:ph type="dt" sz="half" idx="10"/>
          </p:nvPr>
        </p:nvSpPr>
        <p:spPr bwMode="auto"/>
        <p:txBody>
          <a:bodyPr/>
          <a:lstStyle/>
          <a:p>
            <a:pPr>
              <a:defRPr/>
            </a:pPr>
            <a:fld id="{34DE8217-A306-51DA-AD9F-6C0839D6B7C7}" type="datetime2">
              <a:rPr lang="en-GB"/>
              <a:t>Thursday 29 August 2024</a:t>
            </a:fld>
            <a:endParaRPr/>
          </a:p>
        </p:txBody>
      </p:sp>
      <p:sp>
        <p:nvSpPr>
          <p:cNvPr id="12" name="Footer Placeholder 11"/>
          <p:cNvSpPr>
            <a:spLocks noGrp="1"/>
          </p:cNvSpPr>
          <p:nvPr>
            <p:ph type="ftr" sz="quarter" idx="11"/>
          </p:nvPr>
        </p:nvSpPr>
        <p:spPr bwMode="auto"/>
        <p:txBody>
          <a:bodyPr/>
          <a:lstStyle/>
          <a:p>
            <a:pPr>
              <a:defRPr/>
            </a:pPr>
            <a:r>
              <a:rPr lang="en-GB"/>
              <a:t>R. Ramjiawan</a:t>
            </a:r>
            <a:endParaRPr/>
          </a:p>
        </p:txBody>
      </p:sp>
      <p:sp>
        <p:nvSpPr>
          <p:cNvPr id="13" name="Slide Number Placeholder 12"/>
          <p:cNvSpPr>
            <a:spLocks noGrp="1"/>
          </p:cNvSpPr>
          <p:nvPr>
            <p:ph type="sldNum" sz="quarter" idx="12"/>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3"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0">
              <a:defRPr/>
            </a:pPr>
            <a:endParaRPr lang="en-US"/>
          </a:p>
        </p:txBody>
      </p:sp>
      <p:sp>
        <p:nvSpPr>
          <p:cNvPr id="7" name="Title 6"/>
          <p:cNvSpPr>
            <a:spLocks noGrp="1"/>
          </p:cNvSpPr>
          <p:nvPr>
            <p:ph type="title"/>
          </p:nvPr>
        </p:nvSpPr>
        <p:spPr bwMode="auto"/>
        <p:txBody>
          <a:bodyPr/>
          <a:lstStyle/>
          <a:p>
            <a:pPr>
              <a:defRPr/>
            </a:pPr>
            <a:r>
              <a:rPr lang="en-US"/>
              <a:t>Click to edit Master title style</a:t>
            </a:r>
          </a:p>
        </p:txBody>
      </p:sp>
      <p:sp>
        <p:nvSpPr>
          <p:cNvPr id="11" name="Date Placeholder 10"/>
          <p:cNvSpPr>
            <a:spLocks noGrp="1"/>
          </p:cNvSpPr>
          <p:nvPr>
            <p:ph type="dt" sz="half" idx="10"/>
          </p:nvPr>
        </p:nvSpPr>
        <p:spPr bwMode="auto"/>
        <p:txBody>
          <a:bodyPr/>
          <a:lstStyle/>
          <a:p>
            <a:pPr>
              <a:defRPr/>
            </a:pPr>
            <a:fld id="{2ECBF4D5-68FF-78DD-0A19-E4438BA74BC4}" type="datetime2">
              <a:rPr lang="en-GB"/>
              <a:t>Thursday 29 August 2024</a:t>
            </a:fld>
            <a:endParaRPr/>
          </a:p>
        </p:txBody>
      </p:sp>
      <p:sp>
        <p:nvSpPr>
          <p:cNvPr id="12" name="Footer Placeholder 11"/>
          <p:cNvSpPr>
            <a:spLocks noGrp="1"/>
          </p:cNvSpPr>
          <p:nvPr>
            <p:ph type="ftr" sz="quarter" idx="11"/>
          </p:nvPr>
        </p:nvSpPr>
        <p:spPr bwMode="auto"/>
        <p:txBody>
          <a:bodyPr/>
          <a:lstStyle/>
          <a:p>
            <a:pPr>
              <a:defRPr/>
            </a:pPr>
            <a:r>
              <a:rPr lang="en-GB"/>
              <a:t>R. Ramjiawan</a:t>
            </a:r>
            <a:endParaRPr/>
          </a:p>
        </p:txBody>
      </p:sp>
      <p:sp>
        <p:nvSpPr>
          <p:cNvPr id="13" name="Slide Number Placeholder 12"/>
          <p:cNvSpPr>
            <a:spLocks noGrp="1"/>
          </p:cNvSpPr>
          <p:nvPr>
            <p:ph type="sldNum" sz="quarter" idx="12"/>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7" name="Title 6"/>
          <p:cNvSpPr>
            <a:spLocks noGrp="1"/>
          </p:cNvSpPr>
          <p:nvPr>
            <p:ph type="title"/>
          </p:nvPr>
        </p:nvSpPr>
        <p:spPr bwMode="auto"/>
        <p:txBody>
          <a:bodyPr/>
          <a:lstStyle/>
          <a:p>
            <a:pPr>
              <a:defRPr/>
            </a:pPr>
            <a:r>
              <a:rPr lang="en-US"/>
              <a:t>Click to edit Master title style</a:t>
            </a:r>
          </a:p>
        </p:txBody>
      </p:sp>
      <p:sp>
        <p:nvSpPr>
          <p:cNvPr id="11" name="Date Placeholder 10"/>
          <p:cNvSpPr>
            <a:spLocks noGrp="1"/>
          </p:cNvSpPr>
          <p:nvPr>
            <p:ph type="dt" sz="half" idx="10"/>
          </p:nvPr>
        </p:nvSpPr>
        <p:spPr bwMode="auto"/>
        <p:txBody>
          <a:bodyPr/>
          <a:lstStyle/>
          <a:p>
            <a:pPr>
              <a:defRPr/>
            </a:pPr>
            <a:fld id="{BFB5E4EC-1B6C-3A73-7318-F99323FD79A7}" type="datetime2">
              <a:rPr lang="en-GB"/>
              <a:t>Thursday 29 August 2024</a:t>
            </a:fld>
            <a:endParaRPr/>
          </a:p>
        </p:txBody>
      </p:sp>
      <p:sp>
        <p:nvSpPr>
          <p:cNvPr id="12" name="Footer Placeholder 11"/>
          <p:cNvSpPr>
            <a:spLocks noGrp="1"/>
          </p:cNvSpPr>
          <p:nvPr>
            <p:ph type="ftr" sz="quarter" idx="11"/>
          </p:nvPr>
        </p:nvSpPr>
        <p:spPr bwMode="auto"/>
        <p:txBody>
          <a:bodyPr/>
          <a:lstStyle/>
          <a:p>
            <a:pPr>
              <a:defRPr/>
            </a:pPr>
            <a:r>
              <a:rPr lang="en-GB"/>
              <a:t>R. Ramjiawan</a:t>
            </a:r>
            <a:endParaRPr/>
          </a:p>
        </p:txBody>
      </p:sp>
      <p:sp>
        <p:nvSpPr>
          <p:cNvPr id="13" name="Slide Number Placeholder 12"/>
          <p:cNvSpPr>
            <a:spLocks noGrp="1"/>
          </p:cNvSpPr>
          <p:nvPr>
            <p:ph type="sldNum" sz="quarter" idx="12"/>
          </p:nvPr>
        </p:nvSpPr>
        <p:spPr bwMode="auto"/>
        <p:txBody>
          <a:bodyPr/>
          <a:lstStyle/>
          <a:p>
            <a:pPr>
              <a:defRPr/>
            </a:pPr>
            <a:fld id="{6F5466C4-E5CD-4E84-8892-8426DCDF1367}" type="slidenum">
              <a:rPr lang="en-GB"/>
              <a:t>‹#›</a:t>
            </a:fld>
            <a:endParaRPr lang="en-GB"/>
          </a:p>
        </p:txBody>
      </p:sp>
      <p:sp>
        <p:nvSpPr>
          <p:cNvPr id="4"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8" name="Picture Placeholder 3"/>
          <p:cNvSpPr>
            <a:spLocks noGrp="1"/>
          </p:cNvSpPr>
          <p:nvPr>
            <p:ph type="pic" sz="quarter" idx="13" hasCustomPrompt="1"/>
          </p:nvPr>
        </p:nvSpPr>
        <p:spPr bwMode="auto">
          <a:xfrm>
            <a:off x="0" y="-29980"/>
            <a:ext cx="12192000" cy="6351588"/>
          </a:xfrm>
          <a:prstGeom prst="rect">
            <a:avLst/>
          </a:prstGeom>
          <a:pattFill prst="lgCheck">
            <a:fgClr>
              <a:schemeClr val="accent4"/>
            </a:fgClr>
            <a:bgClr>
              <a:schemeClr val="bg1"/>
            </a:bgClr>
          </a:pattFill>
        </p:spPr>
        <p:txBody>
          <a:bodyPr anchor="ctr" anchorCtr="0"/>
          <a:lstStyle>
            <a:lvl1pPr algn="ctr">
              <a:defRPr/>
            </a:lvl1pPr>
          </a:lstStyle>
          <a:p>
            <a:pPr>
              <a:defRPr/>
            </a:pPr>
            <a:r>
              <a:rPr lang="en-US"/>
              <a:t>Drag and drop picture</a:t>
            </a:r>
            <a:endParaRPr/>
          </a:p>
        </p:txBody>
      </p:sp>
      <p:sp>
        <p:nvSpPr>
          <p:cNvPr id="3"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11" name="Date Placeholder 10"/>
          <p:cNvSpPr>
            <a:spLocks noGrp="1"/>
          </p:cNvSpPr>
          <p:nvPr>
            <p:ph type="dt" sz="half" idx="10"/>
          </p:nvPr>
        </p:nvSpPr>
        <p:spPr bwMode="auto"/>
        <p:txBody>
          <a:bodyPr/>
          <a:lstStyle/>
          <a:p>
            <a:pPr>
              <a:defRPr/>
            </a:pPr>
            <a:fld id="{E6CFDB0E-CC66-D3BA-4B45-3265C1E88342}" type="datetime2">
              <a:rPr lang="en-GB"/>
              <a:t>Thursday 29 August 2024</a:t>
            </a:fld>
            <a:endParaRPr/>
          </a:p>
        </p:txBody>
      </p:sp>
      <p:sp>
        <p:nvSpPr>
          <p:cNvPr id="12" name="Footer Placeholder 11"/>
          <p:cNvSpPr>
            <a:spLocks noGrp="1"/>
          </p:cNvSpPr>
          <p:nvPr>
            <p:ph type="ftr" sz="quarter" idx="11"/>
          </p:nvPr>
        </p:nvSpPr>
        <p:spPr bwMode="auto"/>
        <p:txBody>
          <a:bodyPr/>
          <a:lstStyle/>
          <a:p>
            <a:pPr>
              <a:defRPr/>
            </a:pPr>
            <a:r>
              <a:rPr lang="en-GB"/>
              <a:t>R. Ramjiawan</a:t>
            </a:r>
            <a:endParaRPr/>
          </a:p>
        </p:txBody>
      </p:sp>
      <p:sp>
        <p:nvSpPr>
          <p:cNvPr id="13" name="Slide Number Placeholder 12"/>
          <p:cNvSpPr>
            <a:spLocks noGrp="1"/>
          </p:cNvSpPr>
          <p:nvPr>
            <p:ph type="sldNum" sz="quarter" idx="12"/>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a:t>Click to edit Master title style</a:t>
            </a:r>
            <a:endParaRPr/>
          </a:p>
        </p:txBody>
      </p:sp>
      <p:sp>
        <p:nvSpPr>
          <p:cNvPr id="3" name="Content Placeholder 2"/>
          <p:cNvSpPr>
            <a:spLocks noGrp="1"/>
          </p:cNvSpPr>
          <p:nvPr>
            <p:ph sz="half" idx="1"/>
          </p:nvPr>
        </p:nvSpPr>
        <p:spPr bwMode="auto">
          <a:xfrm>
            <a:off x="407987" y="1592264"/>
            <a:ext cx="5616575" cy="4608512"/>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4" name="Content Placeholder 3"/>
          <p:cNvSpPr>
            <a:spLocks noGrp="1"/>
          </p:cNvSpPr>
          <p:nvPr>
            <p:ph sz="half" idx="2"/>
          </p:nvPr>
        </p:nvSpPr>
        <p:spPr bwMode="auto">
          <a:xfrm>
            <a:off x="6172199" y="1592264"/>
            <a:ext cx="5611813" cy="4608511"/>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8" name="Date Placeholder 7"/>
          <p:cNvSpPr>
            <a:spLocks noGrp="1"/>
          </p:cNvSpPr>
          <p:nvPr>
            <p:ph type="dt" sz="half" idx="10"/>
          </p:nvPr>
        </p:nvSpPr>
        <p:spPr bwMode="auto"/>
        <p:txBody>
          <a:bodyPr/>
          <a:lstStyle/>
          <a:p>
            <a:pPr>
              <a:defRPr/>
            </a:pPr>
            <a:fld id="{3C0C8156-90D0-76DB-7EDA-952B2450F0FF}" type="datetime2">
              <a:rPr lang="en-GB"/>
              <a:t>Thursday 29 August 2024</a:t>
            </a:fld>
            <a:endParaRPr/>
          </a:p>
        </p:txBody>
      </p:sp>
      <p:sp>
        <p:nvSpPr>
          <p:cNvPr id="9" name="Footer Placeholder 8"/>
          <p:cNvSpPr>
            <a:spLocks noGrp="1"/>
          </p:cNvSpPr>
          <p:nvPr>
            <p:ph type="ftr" sz="quarter" idx="11"/>
          </p:nvPr>
        </p:nvSpPr>
        <p:spPr bwMode="auto"/>
        <p:txBody>
          <a:bodyPr/>
          <a:lstStyle/>
          <a:p>
            <a:pPr>
              <a:defRPr/>
            </a:pPr>
            <a:r>
              <a:rPr lang="en-GB"/>
              <a:t>R. Ramjiawan</a:t>
            </a:r>
            <a:endParaRPr/>
          </a:p>
        </p:txBody>
      </p:sp>
      <p:sp>
        <p:nvSpPr>
          <p:cNvPr id="10" name="Slide Number Placeholder 9"/>
          <p:cNvSpPr>
            <a:spLocks noGrp="1"/>
          </p:cNvSpPr>
          <p:nvPr>
            <p:ph type="sldNum" sz="quarter" idx="12"/>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3"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4"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5"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6"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10" name="Date Placeholder 9"/>
          <p:cNvSpPr>
            <a:spLocks noGrp="1"/>
          </p:cNvSpPr>
          <p:nvPr>
            <p:ph type="dt" sz="half" idx="10"/>
          </p:nvPr>
        </p:nvSpPr>
        <p:spPr bwMode="auto"/>
        <p:txBody>
          <a:bodyPr/>
          <a:lstStyle/>
          <a:p>
            <a:pPr>
              <a:defRPr/>
            </a:pPr>
            <a:fld id="{124E3017-3131-729D-4055-B7C1BFBE1F21}" type="datetime2">
              <a:rPr lang="en-GB"/>
              <a:t>Thursday 29 August 2024</a:t>
            </a:fld>
            <a:endParaRPr/>
          </a:p>
        </p:txBody>
      </p:sp>
      <p:sp>
        <p:nvSpPr>
          <p:cNvPr id="11" name="Footer Placeholder 10"/>
          <p:cNvSpPr>
            <a:spLocks noGrp="1"/>
          </p:cNvSpPr>
          <p:nvPr>
            <p:ph type="ftr" sz="quarter" idx="11"/>
          </p:nvPr>
        </p:nvSpPr>
        <p:spPr bwMode="auto"/>
        <p:txBody>
          <a:bodyPr/>
          <a:lstStyle/>
          <a:p>
            <a:pPr>
              <a:defRPr/>
            </a:pPr>
            <a:r>
              <a:rPr lang="en-GB"/>
              <a:t>R. Ramjiawan</a:t>
            </a:r>
            <a:endParaRPr/>
          </a:p>
        </p:txBody>
      </p:sp>
      <p:sp>
        <p:nvSpPr>
          <p:cNvPr id="12" name="Slide Number Placeholder 11"/>
          <p:cNvSpPr>
            <a:spLocks noGrp="1"/>
          </p:cNvSpPr>
          <p:nvPr>
            <p:ph type="sldNum" sz="quarter" idx="12"/>
          </p:nvPr>
        </p:nvSpPr>
        <p:spPr bwMode="auto"/>
        <p:txBody>
          <a:bodyPr/>
          <a:lstStyle/>
          <a:p>
            <a:pPr>
              <a:defRPr/>
            </a:pPr>
            <a:fld id="{6F5466C4-E5CD-4E84-8892-8426DCDF1367}" type="slidenum">
              <a:rPr lang="en-GB"/>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pic>
        <p:nvPicPr>
          <p:cNvPr id="5" name="Picture 4"/>
          <p:cNvPicPr>
            <a:picLocks noChangeAspect="1"/>
          </p:cNvPicPr>
          <p:nvPr/>
        </p:nvPicPr>
        <p:blipFill>
          <a:blip r:embed="rId24"/>
          <a:stretch/>
        </p:blipFill>
        <p:spPr bwMode="auto">
          <a:xfrm>
            <a:off x="0" y="6315998"/>
            <a:ext cx="12192000" cy="542002"/>
          </a:xfrm>
          <a:prstGeom prst="rect">
            <a:avLst/>
          </a:prstGeom>
        </p:spPr>
      </p:pic>
      <p:sp>
        <p:nvSpPr>
          <p:cNvPr id="3"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4" name="Date Placeholder 3"/>
          <p:cNvSpPr>
            <a:spLocks noGrp="1"/>
          </p:cNvSpPr>
          <p:nvPr>
            <p:ph type="dt" sz="half" idx="2"/>
          </p:nvPr>
        </p:nvSpPr>
        <p:spPr bwMode="auto">
          <a:xfrm>
            <a:off x="2574099" y="6350851"/>
            <a:ext cx="1542289" cy="365125"/>
          </a:xfrm>
          <a:prstGeom prst="rect">
            <a:avLst/>
          </a:prstGeom>
        </p:spPr>
        <p:txBody>
          <a:bodyPr vert="horz" lIns="0" tIns="0" rIns="0" bIns="0" rtlCol="0" anchor="ctr"/>
          <a:lstStyle>
            <a:lvl1pPr algn="r">
              <a:defRPr sz="1000">
                <a:solidFill>
                  <a:schemeClr val="bg1"/>
                </a:solidFill>
              </a:defRPr>
            </a:lvl1pPr>
          </a:lstStyle>
          <a:p>
            <a:pPr>
              <a:defRPr/>
            </a:pPr>
            <a:fld id="{C9A8CD83-9D01-CDEA-CC6C-6864898B8CE0}" type="datetime2">
              <a:rPr lang="en-GB"/>
              <a:t>Thursday 29 August 2024</a:t>
            </a:fld>
            <a:endParaRPr/>
          </a:p>
        </p:txBody>
      </p:sp>
      <p:sp>
        <p:nvSpPr>
          <p:cNvPr id="6" name="Slide Number Placeholder 5"/>
          <p:cNvSpPr>
            <a:spLocks noGrp="1"/>
          </p:cNvSpPr>
          <p:nvPr>
            <p:ph type="sldNum" sz="quarter" idx="4"/>
          </p:nvPr>
        </p:nvSpPr>
        <p:spPr bwMode="auto">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pPr>
              <a:defRPr/>
            </a:pPr>
            <a:fld id="{6F5466C4-E5CD-4E84-8892-8426DCDF1367}" type="slidenum">
              <a:rPr lang="en-GB"/>
              <a:t>‹#›</a:t>
            </a:fld>
            <a:endParaRPr lang="en-GB"/>
          </a:p>
        </p:txBody>
      </p:sp>
      <p:sp>
        <p:nvSpPr>
          <p:cNvPr id="7" name="Footer Placeholder 6"/>
          <p:cNvSpPr>
            <a:spLocks noGrp="1"/>
          </p:cNvSpPr>
          <p:nvPr>
            <p:ph type="ftr" sz="quarter" idx="3"/>
          </p:nvPr>
        </p:nvSpPr>
        <p:spPr bwMode="auto">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GB"/>
              <a:t>R. Ramjiawan</a:t>
            </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p:hf hdr="0"/>
  <p:txStyles>
    <p:titleStyle>
      <a:lvl1pPr algn="l" defTabSz="914400">
        <a:lnSpc>
          <a:spcPct val="90000"/>
        </a:lnSpc>
        <a:spcBef>
          <a:spcPts val="0"/>
        </a:spcBef>
        <a:buNone/>
        <a:defRPr sz="3600" b="1">
          <a:solidFill>
            <a:schemeClr val="tx1"/>
          </a:solidFill>
          <a:latin typeface="+mj-lt"/>
          <a:ea typeface="+mj-ea"/>
          <a:cs typeface="+mj-cs"/>
        </a:defRPr>
      </a:lvl1pPr>
    </p:titleStyle>
    <p:bodyStyle>
      <a:lvl1pPr marL="0" indent="0" algn="l" defTabSz="914400">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17.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hyperlink" Target="https://cds.cern.ch/record/2703984?ln=en" TargetMode="External"/><Relationship Id="rId5" Type="http://schemas.openxmlformats.org/officeDocument/2006/relationships/image" Target="../media/image16.png"/><Relationship Id="rId4"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25.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hyperlink" Target="https://indico.cern.ch/event/451905/contributions/2159032/attachments/1425216/2188137/CAS_ERICE_Hadrons_Injection.pdf"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30.png"/><Relationship Id="rId5" Type="http://schemas.openxmlformats.org/officeDocument/2006/relationships/image" Target="../media/image120.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24.png"/><Relationship Id="rId4" Type="http://schemas.openxmlformats.org/officeDocument/2006/relationships/hyperlink" Target="https://cds.cern.ch/record/2802785"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hyperlink" Target="https://cds.cern.ch/record/2847433"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hyperlink" Target="https://cds.cern.ch/record/2847433"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8.xml"/><Relationship Id="rId1" Type="http://schemas.openxmlformats.org/officeDocument/2006/relationships/slideLayout" Target="../slideLayouts/slideLayout4.xml"/><Relationship Id="rId5" Type="http://schemas.openxmlformats.org/officeDocument/2006/relationships/image" Target="../media/image33.png"/><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hyperlink" Target="https://cds.cern.ch/record/2847433"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2.xml"/><Relationship Id="rId1" Type="http://schemas.openxmlformats.org/officeDocument/2006/relationships/slideLayout" Target="../slideLayouts/slideLayout4.xml"/><Relationship Id="rId5" Type="http://schemas.openxmlformats.org/officeDocument/2006/relationships/hyperlink" Target="https://indico.cern.ch/event/1348108/contributions/5674688/attachments/2753058/4792809/ECN3%20High%20Intensity%20P42%20Dump%2015-11-2023.pdf" TargetMode="External"/><Relationship Id="rId4" Type="http://schemas.openxmlformats.org/officeDocument/2006/relationships/image" Target="../media/image37.png"/></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180.png"/><Relationship Id="rId5" Type="http://schemas.openxmlformats.org/officeDocument/2006/relationships/image" Target="../media/image40.png"/><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comments" Target="../comments/comment1.xml"/><Relationship Id="rId5" Type="http://schemas.openxmlformats.org/officeDocument/2006/relationships/image" Target="../media/image42.png"/><Relationship Id="rId4" Type="http://schemas.openxmlformats.org/officeDocument/2006/relationships/image" Target="../media/image39.png"/></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comments" Target="../comments/comment2.xml"/><Relationship Id="rId5" Type="http://schemas.openxmlformats.org/officeDocument/2006/relationships/image" Target="../media/image43.png"/><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3"/>
          <p:cNvSpPr>
            <a:spLocks noGrp="1"/>
          </p:cNvSpPr>
          <p:nvPr>
            <p:ph type="ctrTitle"/>
          </p:nvPr>
        </p:nvSpPr>
        <p:spPr bwMode="auto">
          <a:xfrm>
            <a:off x="407987" y="3573016"/>
            <a:ext cx="11376025" cy="2153265"/>
          </a:xfrm>
        </p:spPr>
        <p:txBody>
          <a:bodyPr/>
          <a:lstStyle/>
          <a:p>
            <a:pPr>
              <a:defRPr/>
            </a:pPr>
            <a:r>
              <a:rPr lang="en-GB" sz="3600" b="0" dirty="0">
                <a:latin typeface="Helvetica Neue Medium" panose="02000503000000020004" pitchFamily="2" charset="0"/>
                <a:ea typeface="Helvetica Neue Medium" panose="02000503000000020004" pitchFamily="2" charset="0"/>
                <a:cs typeface="Helvetica Neue Medium" panose="02000503000000020004" pitchFamily="2" charset="0"/>
              </a:rPr>
              <a:t>Geometry of beam line for BDF/</a:t>
            </a:r>
            <a:r>
              <a:rPr lang="en-GB" sz="3600" b="0" dirty="0" err="1">
                <a:latin typeface="Helvetica Neue Medium" panose="02000503000000020004" pitchFamily="2" charset="0"/>
                <a:ea typeface="Helvetica Neue Medium" panose="02000503000000020004" pitchFamily="2" charset="0"/>
                <a:cs typeface="Helvetica Neue Medium" panose="02000503000000020004" pitchFamily="2" charset="0"/>
              </a:rPr>
              <a:t>SHiP</a:t>
            </a:r>
            <a:r>
              <a:rPr lang="en-GB" sz="3600" b="0" dirty="0">
                <a:latin typeface="Helvetica Neue Medium" panose="02000503000000020004" pitchFamily="2" charset="0"/>
                <a:ea typeface="Helvetica Neue Medium" panose="02000503000000020004" pitchFamily="2" charset="0"/>
                <a:cs typeface="Helvetica Neue Medium" panose="02000503000000020004" pitchFamily="2" charset="0"/>
              </a:rPr>
              <a:t> final focus and dilution system</a:t>
            </a:r>
            <a:endParaRPr sz="3600" b="0" dirty="0">
              <a:latin typeface="Helvetica Neue Medium" panose="02000503000000020004" pitchFamily="2" charset="0"/>
              <a:ea typeface="Helvetica Neue Medium" panose="02000503000000020004" pitchFamily="2" charset="0"/>
              <a:cs typeface="Helvetica Neue Medium" panose="02000503000000020004" pitchFamily="2" charset="0"/>
            </a:endParaRPr>
          </a:p>
        </p:txBody>
      </p:sp>
      <p:sp>
        <p:nvSpPr>
          <p:cNvPr id="5" name="Subtitle 4"/>
          <p:cNvSpPr>
            <a:spLocks noGrp="1"/>
          </p:cNvSpPr>
          <p:nvPr>
            <p:ph type="subTitle" idx="1"/>
          </p:nvPr>
        </p:nvSpPr>
        <p:spPr bwMode="auto">
          <a:xfrm>
            <a:off x="407986" y="4766216"/>
            <a:ext cx="11084077" cy="803786"/>
          </a:xfrm>
        </p:spPr>
        <p:txBody>
          <a:bodyPr/>
          <a:lstStyle/>
          <a:p>
            <a:pPr>
              <a:spcBef>
                <a:spcPts val="600"/>
              </a:spcBef>
              <a:defRPr/>
            </a:pPr>
            <a:r>
              <a:rPr lang="en-GB" sz="2200" dirty="0">
                <a:latin typeface="Helvetica Neue Light" panose="02000403000000020004" pitchFamily="2" charset="0"/>
                <a:ea typeface="Helvetica Neue Light" panose="02000403000000020004" pitchFamily="2" charset="0"/>
                <a:cs typeface="Calibri"/>
              </a:rPr>
              <a:t>Alexander Gorn, </a:t>
            </a:r>
            <a:r>
              <a:rPr lang="en-GB" sz="2200" dirty="0" err="1">
                <a:latin typeface="Helvetica Neue Light" panose="02000403000000020004" pitchFamily="2" charset="0"/>
                <a:ea typeface="Helvetica Neue Light" panose="02000403000000020004" pitchFamily="2" charset="0"/>
                <a:cs typeface="Calibri"/>
              </a:rPr>
              <a:t>Dipanwita</a:t>
            </a:r>
            <a:r>
              <a:rPr lang="en-GB" sz="2200" dirty="0">
                <a:latin typeface="Helvetica Neue Light" panose="02000403000000020004" pitchFamily="2" charset="0"/>
                <a:ea typeface="Helvetica Neue Light" panose="02000403000000020004" pitchFamily="2" charset="0"/>
                <a:cs typeface="Calibri"/>
              </a:rPr>
              <a:t> Banerjee, Fabian Metzger, </a:t>
            </a:r>
            <a:r>
              <a:rPr lang="en-US" sz="2200" dirty="0">
                <a:latin typeface="Helvetica Neue Light" panose="02000403000000020004" pitchFamily="2" charset="0"/>
                <a:ea typeface="Helvetica Neue Light" panose="02000403000000020004" pitchFamily="2" charset="0"/>
                <a:cs typeface="Calibri"/>
              </a:rPr>
              <a:t>Laurie </a:t>
            </a:r>
            <a:r>
              <a:rPr lang="en-US" sz="2200" dirty="0" err="1">
                <a:latin typeface="Helvetica Neue Light" panose="02000403000000020004" pitchFamily="2" charset="0"/>
                <a:ea typeface="Helvetica Neue Light" panose="02000403000000020004" pitchFamily="2" charset="0"/>
                <a:cs typeface="Calibri"/>
              </a:rPr>
              <a:t>Nevay</a:t>
            </a:r>
            <a:r>
              <a:rPr lang="en-US" sz="2200" dirty="0">
                <a:latin typeface="Helvetica Neue Light" panose="02000403000000020004" pitchFamily="2" charset="0"/>
                <a:ea typeface="Helvetica Neue Light" panose="02000403000000020004" pitchFamily="2" charset="0"/>
                <a:cs typeface="Calibri"/>
              </a:rPr>
              <a:t>, Francesco </a:t>
            </a:r>
            <a:r>
              <a:rPr lang="en-US" sz="2200" dirty="0" err="1">
                <a:latin typeface="Helvetica Neue Light" panose="02000403000000020004" pitchFamily="2" charset="0"/>
                <a:ea typeface="Helvetica Neue Light" panose="02000403000000020004" pitchFamily="2" charset="0"/>
                <a:cs typeface="Calibri"/>
              </a:rPr>
              <a:t>Velotti</a:t>
            </a:r>
            <a:r>
              <a:rPr lang="en-US" sz="2200" dirty="0">
                <a:latin typeface="Helvetica Neue Light" panose="02000403000000020004" pitchFamily="2" charset="0"/>
                <a:ea typeface="Helvetica Neue Light" panose="02000403000000020004" pitchFamily="2" charset="0"/>
                <a:cs typeface="Calibri"/>
              </a:rPr>
              <a:t>, Matthew Fraser</a:t>
            </a:r>
            <a:endParaRPr sz="2200" dirty="0">
              <a:solidFill>
                <a:schemeClr val="bg1"/>
              </a:solidFill>
              <a:latin typeface="Helvetica Neue Light" panose="02000403000000020004" pitchFamily="2" charset="0"/>
              <a:ea typeface="Helvetica Neue Light" panose="02000403000000020004" pitchFamily="2" charset="0"/>
              <a:cs typeface="Calibri"/>
            </a:endParaRPr>
          </a:p>
          <a:p>
            <a:pPr>
              <a:spcBef>
                <a:spcPts val="600"/>
              </a:spcBef>
              <a:defRPr/>
            </a:pPr>
            <a:r>
              <a:rPr lang="en-US" dirty="0">
                <a:solidFill>
                  <a:schemeClr val="bg1"/>
                </a:solidFill>
                <a:latin typeface="Helvetica Neue Light" panose="02000403000000020004" pitchFamily="2" charset="0"/>
                <a:ea typeface="Helvetica Neue Light" panose="02000403000000020004" pitchFamily="2" charset="0"/>
                <a:cs typeface="Calibri"/>
              </a:rPr>
              <a:t>29.08.2024</a:t>
            </a:r>
            <a:endParaRPr dirty="0">
              <a:solidFill>
                <a:schemeClr val="bg1"/>
              </a:solidFill>
              <a:latin typeface="Helvetica Neue Light" panose="02000403000000020004" pitchFamily="2" charset="0"/>
              <a:ea typeface="Helvetica Neue Light" panose="02000403000000020004" pitchFamily="2" charset="0"/>
              <a:cs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10</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Title 2">
            <a:extLst>
              <a:ext uri="{FF2B5EF4-FFF2-40B4-BE49-F238E27FC236}">
                <a16:creationId xmlns:a16="http://schemas.microsoft.com/office/drawing/2014/main" id="{DFF95043-3327-C9CE-BAD1-99BCF49F43A7}"/>
              </a:ext>
            </a:extLst>
          </p:cNvPr>
          <p:cNvSpPr>
            <a:spLocks noGrp="1"/>
          </p:cNvSpPr>
          <p:nvPr>
            <p:ph type="title"/>
          </p:nvPr>
        </p:nvSpPr>
        <p:spPr>
          <a:xfrm>
            <a:off x="407988" y="373593"/>
            <a:ext cx="11376025" cy="1065742"/>
          </a:xfrm>
        </p:spPr>
        <p:txBody>
          <a:bodyPr/>
          <a:lstStyle/>
          <a:p>
            <a:r>
              <a:rPr lang="en-RU" b="0" dirty="0">
                <a:latin typeface="Helvetica Neue" panose="02000503000000020004" pitchFamily="2" charset="0"/>
                <a:ea typeface="Helvetica Neue" panose="02000503000000020004" pitchFamily="2" charset="0"/>
                <a:cs typeface="Helvetica Neue" panose="02000503000000020004" pitchFamily="2" charset="0"/>
              </a:rPr>
              <a:t>Summary of the changes in P42</a:t>
            </a:r>
          </a:p>
        </p:txBody>
      </p:sp>
      <p:sp>
        <p:nvSpPr>
          <p:cNvPr id="6" name="Date Placeholder 10">
            <a:extLst>
              <a:ext uri="{FF2B5EF4-FFF2-40B4-BE49-F238E27FC236}">
                <a16:creationId xmlns:a16="http://schemas.microsoft.com/office/drawing/2014/main" id="{93B3279C-A1A6-69DC-3BBD-8323B83345CB}"/>
              </a:ext>
            </a:extLst>
          </p:cNvPr>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pic>
        <p:nvPicPr>
          <p:cNvPr id="2" name="Picture 1">
            <a:extLst>
              <a:ext uri="{FF2B5EF4-FFF2-40B4-BE49-F238E27FC236}">
                <a16:creationId xmlns:a16="http://schemas.microsoft.com/office/drawing/2014/main" id="{DD64FA51-68F7-8625-566B-9B5E6CA8646E}"/>
              </a:ext>
            </a:extLst>
          </p:cNvPr>
          <p:cNvPicPr>
            <a:picLocks noChangeAspect="1"/>
          </p:cNvPicPr>
          <p:nvPr/>
        </p:nvPicPr>
        <p:blipFill>
          <a:blip r:embed="rId3"/>
          <a:stretch>
            <a:fillRect/>
          </a:stretch>
        </p:blipFill>
        <p:spPr>
          <a:xfrm>
            <a:off x="3441673" y="1108921"/>
            <a:ext cx="5308654" cy="4640156"/>
          </a:xfrm>
          <a:prstGeom prst="rect">
            <a:avLst/>
          </a:prstGeom>
        </p:spPr>
      </p:pic>
    </p:spTree>
    <p:extLst>
      <p:ext uri="{BB962C8B-B14F-4D97-AF65-F5344CB8AC3E}">
        <p14:creationId xmlns:p14="http://schemas.microsoft.com/office/powerpoint/2010/main" val="12757864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11</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3" name="Circle 4 turns 50 mm 8mm beam cut">
            <a:hlinkClick r:id="" action="ppaction://media"/>
            <a:extLst>
              <a:ext uri="{FF2B5EF4-FFF2-40B4-BE49-F238E27FC236}">
                <a16:creationId xmlns:a16="http://schemas.microsoft.com/office/drawing/2014/main" id="{B4DA4F4D-049E-6922-330D-9817321BC1C6}"/>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5"/>
          <a:srcRect r="66240" b="21545"/>
          <a:stretch>
            <a:fillRect/>
          </a:stretch>
        </p:blipFill>
        <p:spPr>
          <a:xfrm>
            <a:off x="7802853" y="1246062"/>
            <a:ext cx="3981160" cy="4042818"/>
          </a:xfrm>
          <a:prstGeom prst="rect">
            <a:avLst/>
          </a:prstGeom>
        </p:spPr>
      </p:pic>
      <p:sp>
        <p:nvSpPr>
          <p:cNvPr id="5" name="TextBox 4">
            <a:extLst>
              <a:ext uri="{FF2B5EF4-FFF2-40B4-BE49-F238E27FC236}">
                <a16:creationId xmlns:a16="http://schemas.microsoft.com/office/drawing/2014/main" id="{698DD781-37CC-66E9-B5C3-EA735EB7A1D5}"/>
              </a:ext>
            </a:extLst>
          </p:cNvPr>
          <p:cNvSpPr txBox="1"/>
          <p:nvPr/>
        </p:nvSpPr>
        <p:spPr bwMode="auto">
          <a:xfrm>
            <a:off x="540190" y="1196509"/>
            <a:ext cx="6973313" cy="4524315"/>
          </a:xfrm>
          <a:prstGeom prst="rect">
            <a:avLst/>
          </a:prstGeom>
          <a:noFill/>
        </p:spPr>
        <p:txBody>
          <a:bodyPr wrap="square">
            <a:spAutoFit/>
          </a:bodyPr>
          <a:lstStyle/>
          <a:p>
            <a:r>
              <a:rPr lang="en-GB" dirty="0">
                <a:latin typeface="Arial" panose="020B0604020202020204" pitchFamily="34" charset="0"/>
                <a:ea typeface="Verdana" panose="020B0604030504040204" pitchFamily="34" charset="0"/>
                <a:cs typeface="Arial" panose="020B0604020202020204" pitchFamily="34" charset="0"/>
              </a:rPr>
              <a:t>SPS Beam Dump Facility - Comprehensive Design Study: </a:t>
            </a:r>
            <a:r>
              <a:rPr lang="en-US" dirty="0">
                <a:hlinkClick r:id="rId6"/>
              </a:rPr>
              <a:t>CERN-2020-002</a:t>
            </a:r>
            <a:endParaRPr lang="en-US" dirty="0"/>
          </a:p>
          <a:p>
            <a:pPr marL="268287" lvl="1" indent="0">
              <a:buNone/>
            </a:pPr>
            <a:endParaRPr lang="en-US" dirty="0"/>
          </a:p>
          <a:p>
            <a:pPr marL="285750" indent="-285750">
              <a:buFont typeface="Arial" panose="020B0604020202020204" pitchFamily="34" charset="0"/>
              <a:buChar char="•"/>
            </a:pPr>
            <a:r>
              <a:rPr lang="en-US" dirty="0"/>
              <a:t>Round beam with 𝛔 = 8 / 16 mm on target </a:t>
            </a:r>
          </a:p>
          <a:p>
            <a:pPr marL="285750" indent="-285750">
              <a:buFont typeface="Arial" panose="020B0604020202020204" pitchFamily="34" charset="0"/>
              <a:buChar char="•"/>
            </a:pPr>
            <a:r>
              <a:rPr lang="en-US" dirty="0"/>
              <a:t>50 mm sweep radius @ 4 Hz</a:t>
            </a:r>
          </a:p>
          <a:p>
            <a:pPr marL="285750" indent="-285750">
              <a:buFont typeface="Arial" panose="020B0604020202020204" pitchFamily="34" charset="0"/>
              <a:buChar char="•"/>
            </a:pPr>
            <a:r>
              <a:rPr lang="en-US" dirty="0"/>
              <a:t>About 120 m drift</a:t>
            </a:r>
          </a:p>
          <a:p>
            <a:pPr marL="285750" indent="-285750">
              <a:buFont typeface="Arial" panose="020B0604020202020204" pitchFamily="34" charset="0"/>
              <a:buChar char="•"/>
            </a:pPr>
            <a:endParaRPr lang="en-US" dirty="0"/>
          </a:p>
          <a:p>
            <a:endParaRPr lang="en-US" dirty="0"/>
          </a:p>
          <a:p>
            <a:endParaRPr lang="en-US" dirty="0"/>
          </a:p>
          <a:p>
            <a:endParaRPr lang="en-US" dirty="0"/>
          </a:p>
          <a:p>
            <a:endParaRPr lang="en-US" dirty="0"/>
          </a:p>
          <a:p>
            <a:endParaRPr lang="en-US" dirty="0"/>
          </a:p>
          <a:p>
            <a:endParaRPr lang="en-US" dirty="0"/>
          </a:p>
          <a:p>
            <a:r>
              <a:rPr lang="en-US" dirty="0"/>
              <a:t>About 80 m is needed to fit 4 magnets and achieve 50 mm sweep. </a:t>
            </a:r>
          </a:p>
          <a:p>
            <a:endParaRPr lang="en-US" dirty="0"/>
          </a:p>
          <a:p>
            <a:r>
              <a:rPr lang="en-US" dirty="0"/>
              <a:t>The model is to be updated.</a:t>
            </a:r>
          </a:p>
        </p:txBody>
      </p:sp>
      <p:sp>
        <p:nvSpPr>
          <p:cNvPr id="4" name="TextBox 3">
            <a:extLst>
              <a:ext uri="{FF2B5EF4-FFF2-40B4-BE49-F238E27FC236}">
                <a16:creationId xmlns:a16="http://schemas.microsoft.com/office/drawing/2014/main" id="{8225CE12-93B9-CFE8-54A0-22541818BDD4}"/>
              </a:ext>
            </a:extLst>
          </p:cNvPr>
          <p:cNvSpPr txBox="1"/>
          <p:nvPr/>
        </p:nvSpPr>
        <p:spPr bwMode="auto">
          <a:xfrm>
            <a:off x="870696" y="3148032"/>
            <a:ext cx="5320865" cy="369332"/>
          </a:xfrm>
          <a:prstGeom prst="rect">
            <a:avLst/>
          </a:prstGeom>
          <a:noFill/>
        </p:spPr>
        <p:txBody>
          <a:bodyPr wrap="square">
            <a:spAutoFit/>
          </a:bodyPr>
          <a:lstStyle/>
          <a:p>
            <a:r>
              <a:rPr lang="en-US" dirty="0">
                <a:latin typeface="Arial" panose="020B0604020202020204" pitchFamily="34" charset="0"/>
                <a:ea typeface="Verdana" panose="020B0604030504040204" pitchFamily="34" charset="0"/>
                <a:cs typeface="Arial" panose="020B0604020202020204" pitchFamily="34" charset="0"/>
              </a:rPr>
              <a:t>Possible solution – 4 magnets (2 per plane)</a:t>
            </a:r>
            <a:endParaRPr lang="en-US" dirty="0"/>
          </a:p>
        </p:txBody>
      </p:sp>
      <p:sp>
        <p:nvSpPr>
          <p:cNvPr id="12" name="Title 6">
            <a:extLst>
              <a:ext uri="{FF2B5EF4-FFF2-40B4-BE49-F238E27FC236}">
                <a16:creationId xmlns:a16="http://schemas.microsoft.com/office/drawing/2014/main" id="{EFD7DBB1-6183-E63A-7958-44F76A4A9DD0}"/>
              </a:ext>
            </a:extLst>
          </p:cNvPr>
          <p:cNvSpPr txBox="1">
            <a:spLocks/>
          </p:cNvSpPr>
          <p:nvPr/>
        </p:nvSpPr>
        <p:spPr bwMode="auto">
          <a:xfrm>
            <a:off x="407988" y="373593"/>
            <a:ext cx="11376025" cy="751151"/>
          </a:xfrm>
          <a:prstGeom prst="rect">
            <a:avLst/>
          </a:prstGeom>
        </p:spPr>
        <p:txBody>
          <a:bodyPr vert="horz" lIns="0" tIns="0" rIns="0" bIns="0" rtlCol="0" anchor="t" anchorCtr="0">
            <a:noAutofit/>
          </a:bodyPr>
          <a:lstStyle>
            <a:lvl1pPr algn="l" defTabSz="914400">
              <a:lnSpc>
                <a:spcPct val="90000"/>
              </a:lnSpc>
              <a:spcBef>
                <a:spcPts val="0"/>
              </a:spcBef>
              <a:buNone/>
              <a:defRPr sz="3733" b="1">
                <a:solidFill>
                  <a:schemeClr val="tx1"/>
                </a:solidFill>
                <a:latin typeface="+mj-lt"/>
                <a:ea typeface="+mj-ea"/>
                <a:cs typeface="+mj-cs"/>
              </a:defRPr>
            </a:lvl1p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Final focus and dilution system: requirements</a:t>
            </a:r>
          </a:p>
        </p:txBody>
      </p:sp>
      <p:pic>
        <p:nvPicPr>
          <p:cNvPr id="1026" name="Picture 2">
            <a:extLst>
              <a:ext uri="{FF2B5EF4-FFF2-40B4-BE49-F238E27FC236}">
                <a16:creationId xmlns:a16="http://schemas.microsoft.com/office/drawing/2014/main" id="{999EDB30-24ED-C7F7-D74F-5BF00DE07CD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0191" y="3623870"/>
            <a:ext cx="6882066" cy="681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8810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666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3"/>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CA65D84F-3928-CFCF-32A3-CF037A56BD99}"/>
            </a:ext>
          </a:extLst>
        </p:cNvPr>
        <p:cNvGrpSpPr/>
        <p:nvPr/>
      </p:nvGrpSpPr>
      <p:grpSpPr bwMode="auto">
        <a:xfrm>
          <a:off x="0" y="0"/>
          <a:ext cx="0" cy="0"/>
          <a:chOff x="0" y="0"/>
          <a:chExt cx="0" cy="0"/>
        </a:xfrm>
      </p:grpSpPr>
      <p:sp>
        <p:nvSpPr>
          <p:cNvPr id="1776141285" name="Footer Placeholder 11">
            <a:extLst>
              <a:ext uri="{FF2B5EF4-FFF2-40B4-BE49-F238E27FC236}">
                <a16:creationId xmlns:a16="http://schemas.microsoft.com/office/drawing/2014/main" id="{3EE2454C-1557-1ED4-E80C-A44EDD56259A}"/>
              </a:ext>
            </a:extLst>
          </p:cNvPr>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a:extLst>
              <a:ext uri="{FF2B5EF4-FFF2-40B4-BE49-F238E27FC236}">
                <a16:creationId xmlns:a16="http://schemas.microsoft.com/office/drawing/2014/main" id="{EB5D1AC2-3E5A-22BD-A6F9-BBBBC020D64D}"/>
              </a:ext>
            </a:extLst>
          </p:cNvPr>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12</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Title 2">
            <a:extLst>
              <a:ext uri="{FF2B5EF4-FFF2-40B4-BE49-F238E27FC236}">
                <a16:creationId xmlns:a16="http://schemas.microsoft.com/office/drawing/2014/main" id="{D910B373-5AE7-AAA3-23B6-FB39B6F57279}"/>
              </a:ext>
            </a:extLst>
          </p:cNvPr>
          <p:cNvSpPr>
            <a:spLocks noGrp="1"/>
          </p:cNvSpPr>
          <p:nvPr>
            <p:ph type="title"/>
          </p:nvPr>
        </p:nvSpPr>
        <p:spPr>
          <a:xfrm>
            <a:off x="407988" y="373593"/>
            <a:ext cx="11376025" cy="1065742"/>
          </a:xfrm>
        </p:spPr>
        <p:txBody>
          <a:bodyPr/>
          <a:lstStyle/>
          <a:p>
            <a:r>
              <a:rPr lang="en-RU" b="0" dirty="0">
                <a:latin typeface="Helvetica Neue" panose="02000503000000020004" pitchFamily="2" charset="0"/>
                <a:ea typeface="Helvetica Neue" panose="02000503000000020004" pitchFamily="2" charset="0"/>
                <a:cs typeface="Helvetica Neue" panose="02000503000000020004" pitchFamily="2" charset="0"/>
              </a:rPr>
              <a:t>Summary and the next step</a:t>
            </a:r>
          </a:p>
        </p:txBody>
      </p:sp>
      <p:sp>
        <p:nvSpPr>
          <p:cNvPr id="5" name="TextBox 4">
            <a:extLst>
              <a:ext uri="{FF2B5EF4-FFF2-40B4-BE49-F238E27FC236}">
                <a16:creationId xmlns:a16="http://schemas.microsoft.com/office/drawing/2014/main" id="{9668DA5D-4BF8-009B-1FBF-9640A4F2932B}"/>
              </a:ext>
            </a:extLst>
          </p:cNvPr>
          <p:cNvSpPr txBox="1"/>
          <p:nvPr/>
        </p:nvSpPr>
        <p:spPr bwMode="auto">
          <a:xfrm>
            <a:off x="649539" y="1439335"/>
            <a:ext cx="10892922" cy="2585323"/>
          </a:xfrm>
          <a:prstGeom prst="rect">
            <a:avLst/>
          </a:prstGeom>
          <a:noFill/>
        </p:spPr>
        <p:txBody>
          <a:bodyPr wrap="square" rtlCol="0">
            <a:spAutoFit/>
          </a:bodyPr>
          <a:lstStyle/>
          <a:p>
            <a:pPr marL="285750" indent="-285750">
              <a:buFont typeface="Arial" panose="020B0604020202020204" pitchFamily="34" charset="0"/>
              <a:buChar char="•"/>
            </a:pPr>
            <a:endParaRPr lang="en-US" dirty="0">
              <a:latin typeface="Helvetica Neue" panose="02000503000000020004" pitchFamily="2" charset="0"/>
              <a:ea typeface="Helvetica Neue" panose="02000503000000020004" pitchFamily="2" charset="0"/>
              <a:cs typeface="Helvetica Neue" panose="02000503000000020004" pitchFamily="2" charset="0"/>
            </a:endParaRPr>
          </a:p>
          <a:p>
            <a:pPr marL="285750" indent="-285750">
              <a:buFont typeface="Arial" panose="020B0604020202020204" pitchFamily="34" charset="0"/>
              <a:buChar char="•"/>
            </a:pPr>
            <a:r>
              <a:rPr lang="en-RU" dirty="0"/>
              <a:t>We need to iterate the madx model comparing it to the 3D integration model. </a:t>
            </a:r>
          </a:p>
          <a:p>
            <a:pPr lvl="1"/>
            <a:r>
              <a:rPr lang="en-RU" dirty="0"/>
              <a:t>Currently </a:t>
            </a:r>
            <a:r>
              <a:rPr lang="en-GB" dirty="0"/>
              <a:t>154.5 m f</a:t>
            </a:r>
            <a:r>
              <a:rPr lang="en-RU" dirty="0"/>
              <a:t>rom QNL.X0430817 entrance</a:t>
            </a:r>
          </a:p>
          <a:p>
            <a:pPr marL="285750" indent="-285750">
              <a:buFont typeface="Arial" panose="020B0604020202020204" pitchFamily="34" charset="0"/>
              <a:buChar char="•"/>
            </a:pPr>
            <a:endParaRPr lang="en-RU" dirty="0"/>
          </a:p>
          <a:p>
            <a:pPr marL="285750" indent="-285750">
              <a:buFont typeface="Arial" panose="020B0604020202020204" pitchFamily="34" charset="0"/>
              <a:buChar char="•"/>
            </a:pPr>
            <a:r>
              <a:rPr lang="en-RU" dirty="0"/>
              <a:t>Double check the target position and the angle between NA62 and future SHiP line.</a:t>
            </a:r>
          </a:p>
          <a:p>
            <a:pPr lvl="1"/>
            <a:r>
              <a:rPr lang="en-RU" dirty="0"/>
              <a:t>Currently </a:t>
            </a:r>
            <a:r>
              <a:rPr lang="en-GB" dirty="0"/>
              <a:t>3.878 </a:t>
            </a:r>
            <a:r>
              <a:rPr lang="en-GB" dirty="0" err="1"/>
              <a:t>mrad</a:t>
            </a:r>
            <a:endParaRPr lang="en-GB" dirty="0"/>
          </a:p>
          <a:p>
            <a:endParaRPr lang="en-RU" dirty="0"/>
          </a:p>
          <a:p>
            <a:pPr marL="285750" indent="-285750">
              <a:buFont typeface="Arial" panose="020B0604020202020204" pitchFamily="34" charset="0"/>
              <a:buChar char="•"/>
            </a:pPr>
            <a:r>
              <a:rPr lang="en-RU" dirty="0"/>
              <a:t>Current concept of the dilution system is feasible for the new beam line geometry. The model is to be updated.</a:t>
            </a:r>
          </a:p>
        </p:txBody>
      </p:sp>
      <p:sp>
        <p:nvSpPr>
          <p:cNvPr id="6" name="Date Placeholder 10">
            <a:extLst>
              <a:ext uri="{FF2B5EF4-FFF2-40B4-BE49-F238E27FC236}">
                <a16:creationId xmlns:a16="http://schemas.microsoft.com/office/drawing/2014/main" id="{316EEE49-AF82-0CCA-5633-1F3724CD0E00}"/>
              </a:ext>
            </a:extLst>
          </p:cNvPr>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Tree>
    <p:extLst>
      <p:ext uri="{BB962C8B-B14F-4D97-AF65-F5344CB8AC3E}">
        <p14:creationId xmlns:p14="http://schemas.microsoft.com/office/powerpoint/2010/main" val="13949345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3"/>
          <p:cNvSpPr>
            <a:spLocks noGrp="1"/>
          </p:cNvSpPr>
          <p:nvPr>
            <p:ph type="ctrTitle"/>
          </p:nvPr>
        </p:nvSpPr>
        <p:spPr bwMode="auto">
          <a:xfrm>
            <a:off x="2253773" y="3360420"/>
            <a:ext cx="7684453" cy="793244"/>
          </a:xfrm>
        </p:spPr>
        <p:txBody>
          <a:bodyPr/>
          <a:lstStyle/>
          <a:p>
            <a:pPr>
              <a:defRPr/>
            </a:pPr>
            <a:r>
              <a:rPr lang="en-GB" b="0" dirty="0">
                <a:latin typeface="Helvetica Neue Medium" panose="02000503000000020004" pitchFamily="2" charset="0"/>
                <a:ea typeface="Helvetica Neue Medium" panose="02000503000000020004" pitchFamily="2" charset="0"/>
                <a:cs typeface="Helvetica Neue Medium" panose="02000503000000020004" pitchFamily="2" charset="0"/>
              </a:rPr>
              <a:t>Thanks for your attention!</a:t>
            </a:r>
            <a:endParaRPr b="0" dirty="0">
              <a:latin typeface="Helvetica Neue Medium" panose="02000503000000020004" pitchFamily="2" charset="0"/>
              <a:ea typeface="Helvetica Neue Medium" panose="02000503000000020004" pitchFamily="2" charset="0"/>
              <a:cs typeface="Helvetica Neue Medium" panose="02000503000000020004" pitchFamily="2" charset="0"/>
            </a:endParaRPr>
          </a:p>
        </p:txBody>
      </p:sp>
    </p:spTree>
    <p:extLst>
      <p:ext uri="{BB962C8B-B14F-4D97-AF65-F5344CB8AC3E}">
        <p14:creationId xmlns:p14="http://schemas.microsoft.com/office/powerpoint/2010/main" val="40377990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14</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8" name="Title 6">
            <a:extLst>
              <a:ext uri="{FF2B5EF4-FFF2-40B4-BE49-F238E27FC236}">
                <a16:creationId xmlns:a16="http://schemas.microsoft.com/office/drawing/2014/main" id="{28794A4A-56C0-4568-FAD7-189B00B763F6}"/>
              </a:ext>
            </a:extLst>
          </p:cNvPr>
          <p:cNvSpPr txBox="1">
            <a:spLocks/>
          </p:cNvSpPr>
          <p:nvPr/>
        </p:nvSpPr>
        <p:spPr bwMode="auto">
          <a:xfrm>
            <a:off x="407988" y="373593"/>
            <a:ext cx="11376025" cy="751151"/>
          </a:xfrm>
          <a:prstGeom prst="rect">
            <a:avLst/>
          </a:prstGeom>
        </p:spPr>
        <p:txBody>
          <a:bodyPr vert="horz" lIns="0" tIns="0" rIns="0" bIns="0" rtlCol="0" anchor="t" anchorCtr="0">
            <a:noAutofit/>
          </a:bodyPr>
          <a:lstStyle>
            <a:lvl1pPr algn="l" defTabSz="914400">
              <a:lnSpc>
                <a:spcPct val="90000"/>
              </a:lnSpc>
              <a:spcBef>
                <a:spcPts val="0"/>
              </a:spcBef>
              <a:buNone/>
              <a:defRPr sz="3733" b="1">
                <a:solidFill>
                  <a:schemeClr val="tx1"/>
                </a:solidFill>
                <a:latin typeface="+mj-lt"/>
                <a:ea typeface="+mj-ea"/>
                <a:cs typeface="+mj-cs"/>
              </a:defRPr>
            </a:lvl1p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Final focus and dilution system: dilution failure</a:t>
            </a:r>
          </a:p>
        </p:txBody>
      </p:sp>
      <mc:AlternateContent xmlns:mc="http://schemas.openxmlformats.org/markup-compatibility/2006" xmlns:a14="http://schemas.microsoft.com/office/drawing/2010/main">
        <mc:Choice Requires="a14">
          <p:sp>
            <p:nvSpPr>
              <p:cNvPr id="9" name="Content Placeholder 4">
                <a:extLst>
                  <a:ext uri="{FF2B5EF4-FFF2-40B4-BE49-F238E27FC236}">
                    <a16:creationId xmlns:a16="http://schemas.microsoft.com/office/drawing/2014/main" id="{9F2839E6-B684-350E-640F-4882C537C43E}"/>
                  </a:ext>
                </a:extLst>
              </p:cNvPr>
              <p:cNvSpPr>
                <a:spLocks noGrp="1"/>
              </p:cNvSpPr>
              <p:nvPr>
                <p:ph idx="1"/>
              </p:nvPr>
            </p:nvSpPr>
            <p:spPr>
              <a:xfrm>
                <a:off x="564198" y="1306818"/>
                <a:ext cx="11309425" cy="5271151"/>
              </a:xfrm>
            </p:spPr>
            <p:txBody>
              <a:bodyPr>
                <a:normAutofit/>
              </a:bodyPr>
              <a:lstStyle/>
              <a:p>
                <a:pPr algn="l"/>
                <a:r>
                  <a:rPr lang="en-GB" b="0"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Since 4 magnets are needed we can do:</a:t>
                </a:r>
              </a:p>
              <a:p>
                <a:pPr lvl="1">
                  <a:buFont typeface="Arial" panose="020B0604020202020204" pitchFamily="34" charset="0"/>
                  <a:buChar char="•"/>
                </a:pPr>
                <a14:m>
                  <m:oMath xmlns:m="http://schemas.openxmlformats.org/officeDocument/2006/math">
                    <m:r>
                      <a:rPr lang="en-GB" b="1" i="1" u="none" strike="noStrike" smtClean="0">
                        <a:solidFill>
                          <a:schemeClr val="tx1"/>
                        </a:solidFill>
                        <a:effectLst/>
                        <a:latin typeface="Cambria Math" panose="02040503050406030204" pitchFamily="18" charset="0"/>
                        <a:ea typeface="Cambria Math" panose="02040503050406030204" pitchFamily="18" charset="0"/>
                      </a:rPr>
                      <m:t>𝝅</m:t>
                    </m:r>
                  </m:oMath>
                </a14:m>
                <a:r>
                  <a:rPr lang="en-GB" b="1"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/2 scheme: 2x orientated in H + 2x orientated </a:t>
                </a:r>
                <a:r>
                  <a:rPr lang="en-GB" b="1"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in </a:t>
                </a:r>
                <a:r>
                  <a:rPr lang="en-GB" b="1"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V</a:t>
                </a:r>
                <a:r>
                  <a:rPr lang="en-GB" b="1"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de-phased by</a:t>
                </a:r>
                <a:r>
                  <a:rPr lang="en-GB" b="1"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 90 degrees</a:t>
                </a:r>
              </a:p>
              <a:p>
                <a:pPr lvl="1">
                  <a:buFont typeface="Arial" panose="020B0604020202020204" pitchFamily="34" charset="0"/>
                  <a:buChar char="•"/>
                </a:pPr>
                <a14:m>
                  <m:oMath xmlns:m="http://schemas.openxmlformats.org/officeDocument/2006/math">
                    <m:r>
                      <a:rPr lang="en-GB" b="0" i="1" u="none" strike="noStrike" smtClean="0">
                        <a:solidFill>
                          <a:schemeClr val="tx1"/>
                        </a:solidFill>
                        <a:effectLst/>
                        <a:latin typeface="Cambria Math" panose="02040503050406030204" pitchFamily="18" charset="0"/>
                        <a:ea typeface="Cambria Math" panose="02040503050406030204" pitchFamily="18" charset="0"/>
                      </a:rPr>
                      <m:t>𝜋</m:t>
                    </m:r>
                  </m:oMath>
                </a14:m>
                <a:r>
                  <a:rPr lang="en-GB" b="0"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/4 scheme: each magnet rotated by 45 degrees, and each de-phased by 45 degrees</a:t>
                </a:r>
              </a:p>
            </p:txBody>
          </p:sp>
        </mc:Choice>
        <mc:Fallback xmlns="">
          <p:sp>
            <p:nvSpPr>
              <p:cNvPr id="9" name="Content Placeholder 4">
                <a:extLst>
                  <a:ext uri="{FF2B5EF4-FFF2-40B4-BE49-F238E27FC236}">
                    <a16:creationId xmlns:a16="http://schemas.microsoft.com/office/drawing/2014/main" id="{9F2839E6-B684-350E-640F-4882C537C43E}"/>
                  </a:ext>
                </a:extLst>
              </p:cNvPr>
              <p:cNvSpPr>
                <a:spLocks noGrp="1" noRot="1" noChangeAspect="1" noMove="1" noResize="1" noEditPoints="1" noAdjustHandles="1" noChangeArrowheads="1" noChangeShapeType="1" noTextEdit="1"/>
              </p:cNvSpPr>
              <p:nvPr>
                <p:ph idx="1"/>
              </p:nvPr>
            </p:nvSpPr>
            <p:spPr>
              <a:xfrm>
                <a:off x="564198" y="1306818"/>
                <a:ext cx="11309425" cy="5271151"/>
              </a:xfrm>
              <a:blipFill>
                <a:blip r:embed="rId3"/>
                <a:stretch>
                  <a:fillRect l="-1457" t="-2163"/>
                </a:stretch>
              </a:blipFill>
            </p:spPr>
            <p:txBody>
              <a:bodyPr/>
              <a:lstStyle/>
              <a:p>
                <a:r>
                  <a:rPr lang="en-RU">
                    <a:noFill/>
                  </a:rPr>
                  <a:t> </a:t>
                </a:r>
              </a:p>
            </p:txBody>
          </p:sp>
        </mc:Fallback>
      </mc:AlternateContent>
      <p:pic>
        <p:nvPicPr>
          <p:cNvPr id="10" name="Picture 9" descr="A diagram of a circular pattern&#10;&#10;Description automatically generated with medium confidence">
            <a:extLst>
              <a:ext uri="{FF2B5EF4-FFF2-40B4-BE49-F238E27FC236}">
                <a16:creationId xmlns:a16="http://schemas.microsoft.com/office/drawing/2014/main" id="{E2CE10C7-055C-E748-79B5-3BB0D28A8828}"/>
              </a:ext>
            </a:extLst>
          </p:cNvPr>
          <p:cNvPicPr>
            <a:picLocks noChangeAspect="1"/>
          </p:cNvPicPr>
          <p:nvPr/>
        </p:nvPicPr>
        <p:blipFill>
          <a:blip r:embed="rId4"/>
          <a:stretch>
            <a:fillRect/>
          </a:stretch>
        </p:blipFill>
        <p:spPr>
          <a:xfrm>
            <a:off x="6096000" y="2885989"/>
            <a:ext cx="5799832" cy="3365161"/>
          </a:xfrm>
          <a:prstGeom prst="rect">
            <a:avLst/>
          </a:prstGeom>
        </p:spPr>
      </p:pic>
      <mc:AlternateContent xmlns:mc="http://schemas.openxmlformats.org/markup-compatibility/2006" xmlns:a14="http://schemas.microsoft.com/office/drawing/2010/main">
        <mc:Choice Requires="a14">
          <p:sp>
            <p:nvSpPr>
              <p:cNvPr id="11" name="Content Placeholder 4">
                <a:extLst>
                  <a:ext uri="{FF2B5EF4-FFF2-40B4-BE49-F238E27FC236}">
                    <a16:creationId xmlns:a16="http://schemas.microsoft.com/office/drawing/2014/main" id="{E6EFBB16-9E3A-3909-B2A6-59EBB36AB0CC}"/>
                  </a:ext>
                </a:extLst>
              </p:cNvPr>
              <p:cNvSpPr txBox="1">
                <a:spLocks/>
              </p:cNvSpPr>
              <p:nvPr/>
            </p:nvSpPr>
            <p:spPr>
              <a:xfrm>
                <a:off x="454584" y="3005263"/>
                <a:ext cx="5850740" cy="3245888"/>
              </a:xfrm>
              <a:prstGeom prst="rect">
                <a:avLst/>
              </a:prstGeom>
            </p:spPr>
            <p:txBody>
              <a:bodyPr vert="horz">
                <a:normAutofit/>
              </a:bodyPr>
              <a:lstStyle>
                <a:lvl1pPr marL="268288" indent="-268288" algn="l" rtl="0" eaLnBrk="1" latinLnBrk="0" hangingPunct="1">
                  <a:lnSpc>
                    <a:spcPct val="100000"/>
                  </a:lnSpc>
                  <a:spcBef>
                    <a:spcPct val="20000"/>
                  </a:spcBef>
                  <a:buClr>
                    <a:schemeClr val="tx1"/>
                  </a:buClr>
                  <a:buSzPct val="80000"/>
                  <a:buFont typeface="Arial"/>
                  <a:buChar char="•"/>
                  <a:defRPr kumimoji="0" sz="2000" kern="1200">
                    <a:solidFill>
                      <a:schemeClr val="tx1"/>
                    </a:solidFill>
                    <a:latin typeface="+mn-lt"/>
                    <a:ea typeface="+mn-ea"/>
                    <a:cs typeface="+mn-cs"/>
                  </a:defRPr>
                </a:lvl1pPr>
                <a:lvl2pPr marL="536575" indent="-268288" algn="l" rtl="0" eaLnBrk="1" latinLnBrk="0" hangingPunct="1">
                  <a:spcBef>
                    <a:spcPct val="20000"/>
                  </a:spcBef>
                  <a:buClr>
                    <a:schemeClr val="tx1"/>
                  </a:buClr>
                  <a:buSzPct val="90000"/>
                  <a:buFont typeface="Arial" panose="020B0604020202020204" pitchFamily="34" charset="0"/>
                  <a:buChar char="–"/>
                  <a:defRPr kumimoji="0" sz="1600" kern="1200">
                    <a:solidFill>
                      <a:schemeClr val="tx1"/>
                    </a:solidFill>
                    <a:latin typeface="+mn-lt"/>
                    <a:ea typeface="+mn-ea"/>
                    <a:cs typeface="+mn-cs"/>
                  </a:defRPr>
                </a:lvl2pPr>
                <a:lvl3pPr marL="822325" indent="-285750" algn="l" rtl="0" eaLnBrk="1" latinLnBrk="0" hangingPunct="1">
                  <a:spcBef>
                    <a:spcPct val="20000"/>
                  </a:spcBef>
                  <a:buClr>
                    <a:schemeClr val="tx1"/>
                  </a:buClr>
                  <a:buSzPct val="85000"/>
                  <a:buFont typeface="Arial" panose="020B0604020202020204" pitchFamily="34" charset="0"/>
                  <a:buChar char="."/>
                  <a:tabLst/>
                  <a:defRPr kumimoji="0" sz="1300" kern="1200">
                    <a:solidFill>
                      <a:schemeClr val="tx1"/>
                    </a:solidFill>
                    <a:latin typeface="+mn-lt"/>
                    <a:ea typeface="+mn-ea"/>
                    <a:cs typeface="+mn-cs"/>
                  </a:defRPr>
                </a:lvl3pPr>
                <a:lvl4pPr marL="1042416" indent="0" algn="l" rtl="0" eaLnBrk="1" latinLnBrk="0" hangingPunct="1">
                  <a:spcBef>
                    <a:spcPct val="20000"/>
                  </a:spcBef>
                  <a:buClr>
                    <a:schemeClr val="tx1"/>
                  </a:buClr>
                  <a:buSzPct val="90000"/>
                  <a:buFontTx/>
                  <a:buNone/>
                  <a:defRPr kumimoji="0" sz="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Font typeface="Arial" panose="020B0604020202020204" pitchFamily="34" charset="0"/>
                  <a:buChar char="•"/>
                </a:pPr>
                <a:r>
                  <a:rPr lang="en-GB" sz="2667" dirty="0">
                    <a:latin typeface="Helvetica Neue" panose="02000503000000020004" pitchFamily="2" charset="0"/>
                    <a:ea typeface="Helvetica Neue" panose="02000503000000020004" pitchFamily="2" charset="0"/>
                    <a:cs typeface="Helvetica Neue" panose="02000503000000020004" pitchFamily="2" charset="0"/>
                  </a:rPr>
                  <a:t>Dilution system failure showed the 90 degrees scheme is better</a:t>
                </a:r>
              </a:p>
              <a:p>
                <a:pPr>
                  <a:buFont typeface="Arial" panose="020B0604020202020204" pitchFamily="34" charset="0"/>
                  <a:buChar char="•"/>
                </a:pPr>
                <a:endParaRPr lang="en-GB" sz="2667" dirty="0">
                  <a:latin typeface="Helvetica Neue" panose="02000503000000020004" pitchFamily="2" charset="0"/>
                  <a:ea typeface="Helvetica Neue" panose="02000503000000020004" pitchFamily="2" charset="0"/>
                  <a:cs typeface="Helvetica Neue" panose="02000503000000020004" pitchFamily="2" charset="0"/>
                </a:endParaRPr>
              </a:p>
              <a:p>
                <a:pPr>
                  <a:buFont typeface="Arial" panose="020B0604020202020204" pitchFamily="34" charset="0"/>
                  <a:buChar char="•"/>
                </a:pPr>
                <a:r>
                  <a:rPr lang="en-GB" sz="2667" dirty="0">
                    <a:latin typeface="Helvetica Neue" panose="02000503000000020004" pitchFamily="2" charset="0"/>
                    <a:ea typeface="Helvetica Neue" panose="02000503000000020004" pitchFamily="2" charset="0"/>
                    <a:cs typeface="Helvetica Neue" panose="02000503000000020004" pitchFamily="2" charset="0"/>
                  </a:rPr>
                  <a:t>Loss of one magnet for 1 full spill does not require replacement of the target in </a:t>
                </a:r>
                <a14:m>
                  <m:oMath xmlns:m="http://schemas.openxmlformats.org/officeDocument/2006/math">
                    <m:r>
                      <a:rPr lang="en-GB" sz="2667" i="1">
                        <a:latin typeface="Cambria Math" panose="02040503050406030204" pitchFamily="18" charset="0"/>
                        <a:ea typeface="Cambria Math" panose="02040503050406030204" pitchFamily="18" charset="0"/>
                      </a:rPr>
                      <m:t>𝜋</m:t>
                    </m:r>
                  </m:oMath>
                </a14:m>
                <a:r>
                  <a:rPr lang="en-GB" sz="2667" dirty="0">
                    <a:latin typeface="Helvetica Neue" panose="02000503000000020004" pitchFamily="2" charset="0"/>
                    <a:ea typeface="Helvetica Neue" panose="02000503000000020004" pitchFamily="2" charset="0"/>
                    <a:cs typeface="Helvetica Neue" panose="02000503000000020004" pitchFamily="2" charset="0"/>
                  </a:rPr>
                  <a:t>/2 scheme</a:t>
                </a:r>
              </a:p>
            </p:txBody>
          </p:sp>
        </mc:Choice>
        <mc:Fallback xmlns="">
          <p:sp>
            <p:nvSpPr>
              <p:cNvPr id="11" name="Content Placeholder 4">
                <a:extLst>
                  <a:ext uri="{FF2B5EF4-FFF2-40B4-BE49-F238E27FC236}">
                    <a16:creationId xmlns:a16="http://schemas.microsoft.com/office/drawing/2014/main" id="{E6EFBB16-9E3A-3909-B2A6-59EBB36AB0CC}"/>
                  </a:ext>
                </a:extLst>
              </p:cNvPr>
              <p:cNvSpPr txBox="1">
                <a:spLocks noRot="1" noChangeAspect="1" noMove="1" noResize="1" noEditPoints="1" noAdjustHandles="1" noChangeArrowheads="1" noChangeShapeType="1" noTextEdit="1"/>
              </p:cNvSpPr>
              <p:nvPr/>
            </p:nvSpPr>
            <p:spPr>
              <a:xfrm>
                <a:off x="454584" y="3005263"/>
                <a:ext cx="5850740" cy="3245888"/>
              </a:xfrm>
              <a:prstGeom prst="rect">
                <a:avLst/>
              </a:prstGeom>
              <a:blipFill>
                <a:blip r:embed="rId5"/>
                <a:stretch>
                  <a:fillRect l="-1302" t="-1946"/>
                </a:stretch>
              </a:blipFill>
            </p:spPr>
            <p:txBody>
              <a:bodyPr/>
              <a:lstStyle/>
              <a:p>
                <a:r>
                  <a:rPr lang="en-RU">
                    <a:noFill/>
                  </a:rPr>
                  <a:t> </a:t>
                </a:r>
              </a:p>
            </p:txBody>
          </p:sp>
        </mc:Fallback>
      </mc:AlternateContent>
    </p:spTree>
    <p:extLst>
      <p:ext uri="{BB962C8B-B14F-4D97-AF65-F5344CB8AC3E}">
        <p14:creationId xmlns:p14="http://schemas.microsoft.com/office/powerpoint/2010/main" val="26686472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19921410" name="Title 6"/>
          <p:cNvSpPr>
            <a:spLocks noGrp="1"/>
          </p:cNvSpPr>
          <p:nvPr>
            <p:ph type="title"/>
          </p:nvPr>
        </p:nvSpPr>
        <p:spPr bwMode="auto">
          <a:xfrm>
            <a:off x="407988" y="373593"/>
            <a:ext cx="11376025" cy="751151"/>
          </a:xfrm>
        </p:spPr>
        <p:txBody>
          <a:body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Stay clear region </a:t>
            </a:r>
            <a:endParaRPr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27115176" name="Date Placeholder 10"/>
          <p:cNvSpPr>
            <a:spLocks noGrp="1"/>
          </p:cNvSpPr>
          <p:nvPr>
            <p:ph type="dt" sz="half" idx="10"/>
          </p:nvPr>
        </p:nvSpPr>
        <p:spPr bwMode="auto">
          <a:xfrm>
            <a:off x="8875333" y="6381328"/>
            <a:ext cx="1685163" cy="365125"/>
          </a:xfrm>
        </p:spPr>
        <p:txBody>
          <a:bodyPr/>
          <a:lstStyle/>
          <a:p>
            <a:pPr>
              <a:defRPr/>
            </a:pPr>
            <a:fld id="{A44EA72B-12C4-3D4C-9582-F1DB4336FC07}" type="datetime1">
              <a:rPr lang="ru-RU" smtClean="0">
                <a:latin typeface="Helvetica Neue" panose="02000503000000020004" pitchFamily="2" charset="0"/>
                <a:ea typeface="Helvetica Neue" panose="02000503000000020004" pitchFamily="2" charset="0"/>
                <a:cs typeface="Helvetica Neue" panose="02000503000000020004" pitchFamily="2" charset="0"/>
              </a:rPr>
              <a:t>29.08.2024</a:t>
            </a:fld>
            <a:endParaRPr lang="en-US"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3" name="Picture 2">
            <a:extLst>
              <a:ext uri="{FF2B5EF4-FFF2-40B4-BE49-F238E27FC236}">
                <a16:creationId xmlns:a16="http://schemas.microsoft.com/office/drawing/2014/main" id="{74B76EA6-294C-76CE-BBF8-3305568A7001}"/>
              </a:ext>
            </a:extLst>
          </p:cNvPr>
          <p:cNvPicPr>
            <a:picLocks noChangeAspect="1"/>
          </p:cNvPicPr>
          <p:nvPr/>
        </p:nvPicPr>
        <p:blipFill>
          <a:blip r:embed="rId3"/>
          <a:stretch>
            <a:fillRect/>
          </a:stretch>
        </p:blipFill>
        <p:spPr>
          <a:xfrm>
            <a:off x="3176240" y="1124744"/>
            <a:ext cx="5839519" cy="3886693"/>
          </a:xfrm>
          <a:prstGeom prst="rect">
            <a:avLst/>
          </a:prstGeom>
        </p:spPr>
      </p:pic>
      <p:sp>
        <p:nvSpPr>
          <p:cNvPr id="9" name="TextBox 8">
            <a:extLst>
              <a:ext uri="{FF2B5EF4-FFF2-40B4-BE49-F238E27FC236}">
                <a16:creationId xmlns:a16="http://schemas.microsoft.com/office/drawing/2014/main" id="{AAB32490-8B9C-75B8-B2A0-890B217B5FA0}"/>
              </a:ext>
            </a:extLst>
          </p:cNvPr>
          <p:cNvSpPr txBox="1"/>
          <p:nvPr/>
        </p:nvSpPr>
        <p:spPr bwMode="auto">
          <a:xfrm>
            <a:off x="4953002" y="5054262"/>
            <a:ext cx="4521504" cy="461665"/>
          </a:xfrm>
          <a:prstGeom prst="rect">
            <a:avLst/>
          </a:prstGeom>
          <a:noFill/>
        </p:spPr>
        <p:txBody>
          <a:bodyPr wrap="square">
            <a:spAutoFit/>
          </a:bodyPr>
          <a:lstStyle/>
          <a:p>
            <a:r>
              <a:rPr lang="en-GB" sz="1200" dirty="0"/>
              <a:t>More info:</a:t>
            </a:r>
            <a:r>
              <a:rPr lang="en-RU" sz="1200" dirty="0"/>
              <a:t> </a:t>
            </a:r>
            <a:r>
              <a:rPr lang="en-RU" sz="1200" dirty="0">
                <a:hlinkClick r:id="rId4"/>
              </a:rPr>
              <a:t>C. Bracco, </a:t>
            </a:r>
            <a:r>
              <a:rPr lang="en-GB" sz="1200" dirty="0">
                <a:hlinkClick r:id="rId4"/>
              </a:rPr>
              <a:t>Injection: Hadron Beams, CAS 2017</a:t>
            </a:r>
            <a:endParaRPr lang="en-RU" sz="1200" dirty="0"/>
          </a:p>
          <a:p>
            <a:endParaRPr lang="en-RU" sz="1200" dirty="0"/>
          </a:p>
        </p:txBody>
      </p:sp>
      <p:sp>
        <p:nvSpPr>
          <p:cNvPr id="2" name="TextBox 1">
            <a:extLst>
              <a:ext uri="{FF2B5EF4-FFF2-40B4-BE49-F238E27FC236}">
                <a16:creationId xmlns:a16="http://schemas.microsoft.com/office/drawing/2014/main" id="{BB6FC51E-7973-C293-48EC-ED08B7786755}"/>
              </a:ext>
            </a:extLst>
          </p:cNvPr>
          <p:cNvSpPr txBox="1"/>
          <p:nvPr/>
        </p:nvSpPr>
        <p:spPr bwMode="auto">
          <a:xfrm>
            <a:off x="407988" y="5558752"/>
            <a:ext cx="10815781" cy="369332"/>
          </a:xfrm>
          <a:prstGeom prst="rect">
            <a:avLst/>
          </a:prstGeom>
          <a:noFill/>
        </p:spPr>
        <p:txBody>
          <a:bodyPr wrap="none" rtlCol="0">
            <a:spAutoFit/>
          </a:bodyPr>
          <a:lstStyle/>
          <a:p>
            <a:r>
              <a:rPr lang="en-RU" dirty="0"/>
              <a:t>Stay clear reagion (SCR) takes into account beam size plus size, orbit, dispersion and alignment errors.</a:t>
            </a:r>
          </a:p>
        </p:txBody>
      </p:sp>
    </p:spTree>
    <p:extLst>
      <p:ext uri="{BB962C8B-B14F-4D97-AF65-F5344CB8AC3E}">
        <p14:creationId xmlns:p14="http://schemas.microsoft.com/office/powerpoint/2010/main" val="1240046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16</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Title 2">
            <a:extLst>
              <a:ext uri="{FF2B5EF4-FFF2-40B4-BE49-F238E27FC236}">
                <a16:creationId xmlns:a16="http://schemas.microsoft.com/office/drawing/2014/main" id="{DFF95043-3327-C9CE-BAD1-99BCF49F43A7}"/>
              </a:ext>
            </a:extLst>
          </p:cNvPr>
          <p:cNvSpPr>
            <a:spLocks noGrp="1"/>
          </p:cNvSpPr>
          <p:nvPr>
            <p:ph type="title"/>
          </p:nvPr>
        </p:nvSpPr>
        <p:spPr>
          <a:xfrm>
            <a:off x="407988" y="373593"/>
            <a:ext cx="11376025" cy="1065742"/>
          </a:xfrm>
        </p:spPr>
        <p:txBody>
          <a:bodyPr/>
          <a:lstStyle/>
          <a:p>
            <a:r>
              <a:rPr lang="en-RU" b="0" dirty="0">
                <a:latin typeface="Helvetica Neue" panose="02000503000000020004" pitchFamily="2" charset="0"/>
                <a:ea typeface="Helvetica Neue" panose="02000503000000020004" pitchFamily="2" charset="0"/>
                <a:cs typeface="Helvetica Neue" panose="02000503000000020004" pitchFamily="2" charset="0"/>
              </a:rPr>
              <a:t>SCR at T4: Both wobbling scenarios</a:t>
            </a:r>
          </a:p>
        </p:txBody>
      </p:sp>
      <p:sp>
        <p:nvSpPr>
          <p:cNvPr id="6" name="Date Placeholder 10">
            <a:extLst>
              <a:ext uri="{FF2B5EF4-FFF2-40B4-BE49-F238E27FC236}">
                <a16:creationId xmlns:a16="http://schemas.microsoft.com/office/drawing/2014/main" id="{93B3279C-A1A6-69DC-3BBD-8323B83345CB}"/>
              </a:ext>
            </a:extLst>
          </p:cNvPr>
          <p:cNvSpPr>
            <a:spLocks noGrp="1"/>
          </p:cNvSpPr>
          <p:nvPr>
            <p:ph type="dt" sz="half" idx="10"/>
          </p:nvPr>
        </p:nvSpPr>
        <p:spPr bwMode="auto">
          <a:xfrm>
            <a:off x="8875333" y="6381328"/>
            <a:ext cx="1685163" cy="365125"/>
          </a:xfrm>
        </p:spPr>
        <p:txBody>
          <a:bodyPr/>
          <a:lstStyle/>
          <a:p>
            <a:pPr>
              <a:defRPr/>
            </a:pPr>
            <a:fld id="{213A35A7-9770-D444-B9B5-64F679BB55AA}" type="datetime1">
              <a:rPr lang="ru-RU" smtClean="0">
                <a:latin typeface="Helvetica Neue" panose="02000503000000020004" pitchFamily="2" charset="0"/>
                <a:ea typeface="Helvetica Neue" panose="02000503000000020004" pitchFamily="2" charset="0"/>
                <a:cs typeface="Helvetica Neue" panose="02000503000000020004" pitchFamily="2" charset="0"/>
              </a:rPr>
              <a:t>29.08.2024</a:t>
            </a:fld>
            <a:endParaRPr lang="en-US"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3" name="Picture 2">
            <a:extLst>
              <a:ext uri="{FF2B5EF4-FFF2-40B4-BE49-F238E27FC236}">
                <a16:creationId xmlns:a16="http://schemas.microsoft.com/office/drawing/2014/main" id="{73C0463E-CEA0-5274-DCC9-314B38AC8B56}"/>
              </a:ext>
            </a:extLst>
          </p:cNvPr>
          <p:cNvPicPr>
            <a:picLocks noChangeAspect="1"/>
          </p:cNvPicPr>
          <p:nvPr/>
        </p:nvPicPr>
        <p:blipFill>
          <a:blip r:embed="rId3">
            <a:clrChange>
              <a:clrFrom>
                <a:srgbClr val="FFFFFF"/>
              </a:clrFrom>
              <a:clrTo>
                <a:srgbClr val="FFFFFF">
                  <a:alpha val="0"/>
                </a:srgbClr>
              </a:clrTo>
            </a:clrChange>
          </a:blip>
          <a:stretch>
            <a:fillRect/>
          </a:stretch>
        </p:blipFill>
        <p:spPr bwMode="auto">
          <a:xfrm>
            <a:off x="5489209" y="831271"/>
            <a:ext cx="6234545" cy="5195455"/>
          </a:xfrm>
          <a:prstGeom prst="rect">
            <a:avLst/>
          </a:prstGeom>
        </p:spPr>
      </p:pic>
      <p:grpSp>
        <p:nvGrpSpPr>
          <p:cNvPr id="8" name="Group 7">
            <a:extLst>
              <a:ext uri="{FF2B5EF4-FFF2-40B4-BE49-F238E27FC236}">
                <a16:creationId xmlns:a16="http://schemas.microsoft.com/office/drawing/2014/main" id="{8DDBCD54-E16F-E488-F7C2-D55507862173}"/>
              </a:ext>
            </a:extLst>
          </p:cNvPr>
          <p:cNvGrpSpPr/>
          <p:nvPr/>
        </p:nvGrpSpPr>
        <p:grpSpPr>
          <a:xfrm>
            <a:off x="177287" y="1124744"/>
            <a:ext cx="4863047" cy="4791976"/>
            <a:chOff x="177287" y="1124744"/>
            <a:chExt cx="4863047" cy="4791976"/>
          </a:xfrm>
        </p:grpSpPr>
        <p:pic>
          <p:nvPicPr>
            <p:cNvPr id="9" name="Picture 8">
              <a:extLst>
                <a:ext uri="{FF2B5EF4-FFF2-40B4-BE49-F238E27FC236}">
                  <a16:creationId xmlns:a16="http://schemas.microsoft.com/office/drawing/2014/main" id="{DD2638AD-1B23-49CA-05F3-12DCBDD7FE0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794091" y="1124744"/>
              <a:ext cx="4079240" cy="3045460"/>
            </a:xfrm>
            <a:prstGeom prst="rect">
              <a:avLst/>
            </a:prstGeom>
          </p:spPr>
        </p:pic>
        <p:sp>
          <p:nvSpPr>
            <p:cNvPr id="10" name="TextBox 9">
              <a:extLst>
                <a:ext uri="{FF2B5EF4-FFF2-40B4-BE49-F238E27FC236}">
                  <a16:creationId xmlns:a16="http://schemas.microsoft.com/office/drawing/2014/main" id="{73EA0EEB-3B73-1914-AE3B-12A4727922BE}"/>
                </a:ext>
              </a:extLst>
            </p:cNvPr>
            <p:cNvSpPr txBox="1"/>
            <p:nvPr/>
          </p:nvSpPr>
          <p:spPr bwMode="auto">
            <a:xfrm>
              <a:off x="177287" y="4303201"/>
              <a:ext cx="1223412" cy="369332"/>
            </a:xfrm>
            <a:prstGeom prst="rect">
              <a:avLst/>
            </a:prstGeom>
            <a:noFill/>
          </p:spPr>
          <p:txBody>
            <a:bodyPr wrap="none" rtlCol="0">
              <a:spAutoFit/>
            </a:bodyPr>
            <a:lstStyle/>
            <a:p>
              <a:r>
                <a:rPr lang="en-RU" dirty="0"/>
                <a:t>Dedicated</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A89AF903-E8C3-1DA0-35F2-E2D447E61A81}"/>
                    </a:ext>
                  </a:extLst>
                </p:cNvPr>
                <p:cNvSpPr txBox="1"/>
                <p:nvPr/>
              </p:nvSpPr>
              <p:spPr bwMode="auto">
                <a:xfrm>
                  <a:off x="283435" y="4653136"/>
                  <a:ext cx="1939313" cy="1244187"/>
                </a:xfrm>
                <a:prstGeom prst="rect">
                  <a:avLst/>
                </a:prstGeom>
                <a:noFill/>
              </p:spPr>
              <p:txBody>
                <a:bodyPr wrap="none" rtlCol="0">
                  <a:spAutoFit/>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𝑥</m:t>
                          </m:r>
                        </m:sub>
                      </m:sSub>
                      <m:r>
                        <a:rPr lang="en-US" b="0" i="1" smtClean="0">
                          <a:latin typeface="Cambria Math" panose="02040503050406030204" pitchFamily="18" charset="0"/>
                        </a:rPr>
                        <m:t>=0.45</m:t>
                      </m:r>
                    </m:oMath>
                  </a14:m>
                  <a:r>
                    <a:rPr lang="en-RU" dirty="0"/>
                    <a:t> mm</a:t>
                  </a:r>
                </a:p>
                <a:p>
                  <a14:m>
                    <m:oMath xmlns:m="http://schemas.openxmlformats.org/officeDocument/2006/math">
                      <m:r>
                        <a:rPr lang="en-US" b="0" i="1" smtClean="0">
                          <a:latin typeface="Cambria Math" panose="02040503050406030204" pitchFamily="18" charset="0"/>
                        </a:rPr>
                        <m:t>𝑆𝐶</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𝑥</m:t>
                          </m:r>
                        </m:sub>
                      </m:sSub>
                      <m:r>
                        <a:rPr lang="en-US" b="0" i="1" smtClean="0">
                          <a:latin typeface="Cambria Math" panose="02040503050406030204" pitchFamily="18" charset="0"/>
                        </a:rPr>
                        <m:t>=±4.5</m:t>
                      </m:r>
                    </m:oMath>
                  </a14:m>
                  <a:r>
                    <a:rPr lang="en-RU" dirty="0"/>
                    <a:t> mm</a:t>
                  </a:r>
                  <a:endParaRPr lang="en-US" b="0" i="1" dirty="0">
                    <a:latin typeface="Cambria Math" panose="02040503050406030204" pitchFamily="18" charset="0"/>
                  </a:endParaRPr>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𝑦</m:t>
                          </m:r>
                        </m:sub>
                      </m:sSub>
                      <m:r>
                        <a:rPr lang="en-US" b="0" i="1" smtClean="0">
                          <a:latin typeface="Cambria Math" panose="02040503050406030204" pitchFamily="18" charset="0"/>
                        </a:rPr>
                        <m:t>=0.25</m:t>
                      </m:r>
                    </m:oMath>
                  </a14:m>
                  <a:r>
                    <a:rPr lang="en-RU" dirty="0"/>
                    <a:t> mm</a:t>
                  </a:r>
                </a:p>
                <a:p>
                  <a14:m>
                    <m:oMath xmlns:m="http://schemas.openxmlformats.org/officeDocument/2006/math">
                      <m:r>
                        <a:rPr lang="en-US" b="0" i="1" smtClean="0">
                          <a:latin typeface="Cambria Math" panose="02040503050406030204" pitchFamily="18" charset="0"/>
                        </a:rPr>
                        <m:t>𝑆𝐶</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𝑦</m:t>
                          </m:r>
                        </m:sub>
                      </m:sSub>
                      <m:r>
                        <a:rPr lang="en-US" b="0" i="1" smtClean="0">
                          <a:latin typeface="Cambria Math" panose="02040503050406030204" pitchFamily="18" charset="0"/>
                        </a:rPr>
                        <m:t>=±3</m:t>
                      </m:r>
                    </m:oMath>
                  </a14:m>
                  <a:r>
                    <a:rPr lang="en-RU" dirty="0"/>
                    <a:t> mm</a:t>
                  </a:r>
                </a:p>
              </p:txBody>
            </p:sp>
          </mc:Choice>
          <mc:Fallback xmlns="">
            <p:sp>
              <p:nvSpPr>
                <p:cNvPr id="11" name="TextBox 10">
                  <a:extLst>
                    <a:ext uri="{FF2B5EF4-FFF2-40B4-BE49-F238E27FC236}">
                      <a16:creationId xmlns:a16="http://schemas.microsoft.com/office/drawing/2014/main" id="{A89AF903-E8C3-1DA0-35F2-E2D447E61A81}"/>
                    </a:ext>
                  </a:extLst>
                </p:cNvPr>
                <p:cNvSpPr txBox="1">
                  <a:spLocks noRot="1" noChangeAspect="1" noMove="1" noResize="1" noEditPoints="1" noAdjustHandles="1" noChangeArrowheads="1" noChangeShapeType="1" noTextEdit="1"/>
                </p:cNvSpPr>
                <p:nvPr/>
              </p:nvSpPr>
              <p:spPr bwMode="auto">
                <a:xfrm>
                  <a:off x="283435" y="4653136"/>
                  <a:ext cx="1939313" cy="1244187"/>
                </a:xfrm>
                <a:prstGeom prst="rect">
                  <a:avLst/>
                </a:prstGeom>
                <a:blipFill>
                  <a:blip r:embed="rId5"/>
                  <a:stretch>
                    <a:fillRect t="-2020" r="-1299" b="-5051"/>
                  </a:stretch>
                </a:blipFill>
              </p:spPr>
              <p:txBody>
                <a:bodyPr/>
                <a:lstStyle/>
                <a:p>
                  <a:r>
                    <a:rPr lang="en-RU">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4DD12630-66D5-7114-12F9-462D1F9727FD}"/>
                    </a:ext>
                  </a:extLst>
                </p:cNvPr>
                <p:cNvSpPr txBox="1"/>
                <p:nvPr/>
              </p:nvSpPr>
              <p:spPr bwMode="auto">
                <a:xfrm>
                  <a:off x="2837330" y="4672533"/>
                  <a:ext cx="2203004" cy="1244187"/>
                </a:xfrm>
                <a:prstGeom prst="rect">
                  <a:avLst/>
                </a:prstGeom>
                <a:noFill/>
              </p:spPr>
              <p:txBody>
                <a:bodyPr wrap="square">
                  <a:spAutoFit/>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𝑥</m:t>
                          </m:r>
                        </m:sub>
                      </m:sSub>
                      <m:r>
                        <a:rPr lang="en-US" b="0" i="1" smtClean="0">
                          <a:latin typeface="Cambria Math" panose="02040503050406030204" pitchFamily="18" charset="0"/>
                        </a:rPr>
                        <m:t>=0.75</m:t>
                      </m:r>
                    </m:oMath>
                  </a14:m>
                  <a:r>
                    <a:rPr lang="en-RU" dirty="0"/>
                    <a:t> mm</a:t>
                  </a:r>
                </a:p>
                <a:p>
                  <a14:m>
                    <m:oMath xmlns:m="http://schemas.openxmlformats.org/officeDocument/2006/math">
                      <m:r>
                        <a:rPr lang="en-US" b="0" i="1" smtClean="0">
                          <a:latin typeface="Cambria Math" panose="02040503050406030204" pitchFamily="18" charset="0"/>
                        </a:rPr>
                        <m:t>𝑆𝐶</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𝑥</m:t>
                          </m:r>
                        </m:sub>
                      </m:sSub>
                      <m:r>
                        <a:rPr lang="en-US" b="0" i="1" smtClean="0">
                          <a:latin typeface="Cambria Math" panose="02040503050406030204" pitchFamily="18" charset="0"/>
                        </a:rPr>
                        <m:t>=±6.6</m:t>
                      </m:r>
                    </m:oMath>
                  </a14:m>
                  <a:r>
                    <a:rPr lang="en-RU" dirty="0"/>
                    <a:t> mm</a:t>
                  </a:r>
                  <a:endParaRPr lang="en-US" b="0" i="1" dirty="0">
                    <a:latin typeface="Cambria Math" panose="02040503050406030204" pitchFamily="18" charset="0"/>
                  </a:endParaRPr>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𝑦</m:t>
                          </m:r>
                        </m:sub>
                      </m:sSub>
                      <m:r>
                        <a:rPr lang="en-US" b="0" i="1" smtClean="0">
                          <a:latin typeface="Cambria Math" panose="02040503050406030204" pitchFamily="18" charset="0"/>
                        </a:rPr>
                        <m:t>=0.8</m:t>
                      </m:r>
                    </m:oMath>
                  </a14:m>
                  <a:r>
                    <a:rPr lang="en-RU" dirty="0"/>
                    <a:t> mm</a:t>
                  </a:r>
                </a:p>
                <a:p>
                  <a14:m>
                    <m:oMath xmlns:m="http://schemas.openxmlformats.org/officeDocument/2006/math">
                      <m:r>
                        <a:rPr lang="en-US" b="0" i="1" smtClean="0">
                          <a:latin typeface="Cambria Math" panose="02040503050406030204" pitchFamily="18" charset="0"/>
                        </a:rPr>
                        <m:t>𝑆𝐶</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𝑦</m:t>
                          </m:r>
                        </m:sub>
                      </m:sSub>
                      <m:r>
                        <a:rPr lang="en-US" b="0" i="1" smtClean="0">
                          <a:latin typeface="Cambria Math" panose="02040503050406030204" pitchFamily="18" charset="0"/>
                        </a:rPr>
                        <m:t>=±7</m:t>
                      </m:r>
                    </m:oMath>
                  </a14:m>
                  <a:r>
                    <a:rPr lang="en-RU" dirty="0"/>
                    <a:t> mm</a:t>
                  </a:r>
                </a:p>
              </p:txBody>
            </p:sp>
          </mc:Choice>
          <mc:Fallback xmlns="">
            <p:sp>
              <p:nvSpPr>
                <p:cNvPr id="12" name="TextBox 11">
                  <a:extLst>
                    <a:ext uri="{FF2B5EF4-FFF2-40B4-BE49-F238E27FC236}">
                      <a16:creationId xmlns:a16="http://schemas.microsoft.com/office/drawing/2014/main" id="{4DD12630-66D5-7114-12F9-462D1F9727FD}"/>
                    </a:ext>
                  </a:extLst>
                </p:cNvPr>
                <p:cNvSpPr txBox="1">
                  <a:spLocks noRot="1" noChangeAspect="1" noMove="1" noResize="1" noEditPoints="1" noAdjustHandles="1" noChangeArrowheads="1" noChangeShapeType="1" noTextEdit="1"/>
                </p:cNvSpPr>
                <p:nvPr/>
              </p:nvSpPr>
              <p:spPr bwMode="auto">
                <a:xfrm>
                  <a:off x="2837330" y="4672533"/>
                  <a:ext cx="2203004" cy="1244187"/>
                </a:xfrm>
                <a:prstGeom prst="rect">
                  <a:avLst/>
                </a:prstGeom>
                <a:blipFill>
                  <a:blip r:embed="rId6"/>
                  <a:stretch>
                    <a:fillRect t="-2000" b="-4000"/>
                  </a:stretch>
                </a:blipFill>
              </p:spPr>
              <p:txBody>
                <a:bodyPr/>
                <a:lstStyle/>
                <a:p>
                  <a:r>
                    <a:rPr lang="en-RU">
                      <a:noFill/>
                    </a:rPr>
                    <a:t> </a:t>
                  </a:r>
                </a:p>
              </p:txBody>
            </p:sp>
          </mc:Fallback>
        </mc:AlternateContent>
        <p:sp>
          <p:nvSpPr>
            <p:cNvPr id="13" name="TextBox 12">
              <a:extLst>
                <a:ext uri="{FF2B5EF4-FFF2-40B4-BE49-F238E27FC236}">
                  <a16:creationId xmlns:a16="http://schemas.microsoft.com/office/drawing/2014/main" id="{8D3620E1-B54F-8DD3-67C3-84E992ABEE37}"/>
                </a:ext>
              </a:extLst>
            </p:cNvPr>
            <p:cNvSpPr txBox="1"/>
            <p:nvPr/>
          </p:nvSpPr>
          <p:spPr bwMode="auto">
            <a:xfrm>
              <a:off x="2671623" y="4302236"/>
              <a:ext cx="1223412" cy="369332"/>
            </a:xfrm>
            <a:prstGeom prst="rect">
              <a:avLst/>
            </a:prstGeom>
            <a:noFill/>
          </p:spPr>
          <p:txBody>
            <a:bodyPr wrap="square">
              <a:spAutoFit/>
            </a:bodyPr>
            <a:lstStyle/>
            <a:p>
              <a:r>
                <a:rPr lang="en-RU" dirty="0"/>
                <a:t>SFTPRO</a:t>
              </a:r>
            </a:p>
          </p:txBody>
        </p:sp>
      </p:grpSp>
    </p:spTree>
    <p:extLst>
      <p:ext uri="{BB962C8B-B14F-4D97-AF65-F5344CB8AC3E}">
        <p14:creationId xmlns:p14="http://schemas.microsoft.com/office/powerpoint/2010/main" val="42664631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19921410" name="Title 6"/>
          <p:cNvSpPr>
            <a:spLocks noGrp="1"/>
          </p:cNvSpPr>
          <p:nvPr>
            <p:ph type="title"/>
          </p:nvPr>
        </p:nvSpPr>
        <p:spPr bwMode="auto">
          <a:xfrm>
            <a:off x="407988" y="373593"/>
            <a:ext cx="11376025" cy="751151"/>
          </a:xfrm>
        </p:spPr>
        <p:txBody>
          <a:body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Delivery for ECN3: overview</a:t>
            </a:r>
            <a:endParaRPr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17</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6" name="TextBox 35">
            <a:extLst>
              <a:ext uri="{FF2B5EF4-FFF2-40B4-BE49-F238E27FC236}">
                <a16:creationId xmlns:a16="http://schemas.microsoft.com/office/drawing/2014/main" id="{07DBB896-80CD-A92C-80DD-5530D85893F7}"/>
              </a:ext>
            </a:extLst>
          </p:cNvPr>
          <p:cNvSpPr txBox="1"/>
          <p:nvPr/>
        </p:nvSpPr>
        <p:spPr bwMode="auto">
          <a:xfrm>
            <a:off x="155912" y="5540178"/>
            <a:ext cx="11709517" cy="584775"/>
          </a:xfrm>
          <a:prstGeom prst="rect">
            <a:avLst/>
          </a:prstGeom>
          <a:noFill/>
        </p:spPr>
        <p:txBody>
          <a:bodyPr wrap="square" rtlCol="0">
            <a:spAutoFit/>
          </a:bodyPr>
          <a:lstStyle/>
          <a:p>
            <a:r>
              <a:rPr lang="en-RU" sz="1600" dirty="0"/>
              <a:t>Multiple locations, such as TNC, ECN4, ECN4 and TCC4 were concidered for BDF/SHiP.</a:t>
            </a:r>
            <a:r>
              <a:rPr lang="ru-RU" sz="1600" dirty="0"/>
              <a:t> </a:t>
            </a:r>
            <a:r>
              <a:rPr lang="en-US" sz="1600" dirty="0"/>
              <a:t>Eventually,</a:t>
            </a:r>
            <a:r>
              <a:rPr lang="en-RU" sz="1600" dirty="0"/>
              <a:t> ECN3 was approved providing the</a:t>
            </a:r>
            <a:r>
              <a:rPr lang="ru-RU" sz="1600" dirty="0"/>
              <a:t> </a:t>
            </a:r>
            <a:r>
              <a:rPr lang="en-US" sz="1600" dirty="0"/>
              <a:t>opportunity to benefit from</a:t>
            </a:r>
            <a:r>
              <a:rPr lang="en-RU" sz="1600" dirty="0"/>
              <a:t> slow-extracted beam from LSS2 and synergy with NA-CONS project.</a:t>
            </a:r>
          </a:p>
        </p:txBody>
      </p:sp>
      <p:grpSp>
        <p:nvGrpSpPr>
          <p:cNvPr id="28" name="Group 27">
            <a:extLst>
              <a:ext uri="{FF2B5EF4-FFF2-40B4-BE49-F238E27FC236}">
                <a16:creationId xmlns:a16="http://schemas.microsoft.com/office/drawing/2014/main" id="{84A7A01A-2E88-29B4-C190-F4BD7F6058ED}"/>
              </a:ext>
            </a:extLst>
          </p:cNvPr>
          <p:cNvGrpSpPr/>
          <p:nvPr/>
        </p:nvGrpSpPr>
        <p:grpSpPr>
          <a:xfrm>
            <a:off x="6726412" y="774655"/>
            <a:ext cx="5057601" cy="4552722"/>
            <a:chOff x="6726412" y="774655"/>
            <a:chExt cx="5057601" cy="4552722"/>
          </a:xfrm>
        </p:grpSpPr>
        <p:grpSp>
          <p:nvGrpSpPr>
            <p:cNvPr id="27" name="Group 26">
              <a:extLst>
                <a:ext uri="{FF2B5EF4-FFF2-40B4-BE49-F238E27FC236}">
                  <a16:creationId xmlns:a16="http://schemas.microsoft.com/office/drawing/2014/main" id="{822E7A55-E6CD-A09C-AD17-1EA14A328661}"/>
                </a:ext>
              </a:extLst>
            </p:cNvPr>
            <p:cNvGrpSpPr/>
            <p:nvPr/>
          </p:nvGrpSpPr>
          <p:grpSpPr>
            <a:xfrm>
              <a:off x="6726412" y="774655"/>
              <a:ext cx="5057601" cy="4552722"/>
              <a:chOff x="6726412" y="774655"/>
              <a:chExt cx="5057601" cy="4552722"/>
            </a:xfrm>
          </p:grpSpPr>
          <p:pic>
            <p:nvPicPr>
              <p:cNvPr id="22" name="Picture 21">
                <a:extLst>
                  <a:ext uri="{FF2B5EF4-FFF2-40B4-BE49-F238E27FC236}">
                    <a16:creationId xmlns:a16="http://schemas.microsoft.com/office/drawing/2014/main" id="{D0998273-E812-CF14-6659-AB1AB0419320}"/>
                  </a:ext>
                </a:extLst>
              </p:cNvPr>
              <p:cNvPicPr>
                <a:picLocks noChangeAspect="1"/>
              </p:cNvPicPr>
              <p:nvPr/>
            </p:nvPicPr>
            <p:blipFill rotWithShape="1">
              <a:blip r:embed="rId3"/>
              <a:srcRect l="9232" r="6362"/>
              <a:stretch/>
            </p:blipFill>
            <p:spPr bwMode="auto">
              <a:xfrm>
                <a:off x="6726412" y="774655"/>
                <a:ext cx="4736125" cy="4445000"/>
              </a:xfrm>
              <a:prstGeom prst="rect">
                <a:avLst/>
              </a:prstGeom>
            </p:spPr>
          </p:pic>
          <p:sp>
            <p:nvSpPr>
              <p:cNvPr id="26" name="TextBox 25">
                <a:extLst>
                  <a:ext uri="{FF2B5EF4-FFF2-40B4-BE49-F238E27FC236}">
                    <a16:creationId xmlns:a16="http://schemas.microsoft.com/office/drawing/2014/main" id="{B2C8E3C9-406E-04E8-19EE-0A1B3A698D93}"/>
                  </a:ext>
                </a:extLst>
              </p:cNvPr>
              <p:cNvSpPr txBox="1"/>
              <p:nvPr/>
            </p:nvSpPr>
            <p:spPr bwMode="auto">
              <a:xfrm>
                <a:off x="8835873" y="5111933"/>
                <a:ext cx="2948140" cy="215444"/>
              </a:xfrm>
              <a:prstGeom prst="rect">
                <a:avLst/>
              </a:prstGeom>
              <a:noFill/>
            </p:spPr>
            <p:txBody>
              <a:bodyPr wrap="square">
                <a:spAutoFit/>
              </a:bodyPr>
              <a:lstStyle/>
              <a:p>
                <a:r>
                  <a:rPr lang="en-RU" sz="800" dirty="0">
                    <a:latin typeface="Helvetica Neue Light" panose="02000403000000020004" pitchFamily="2" charset="0"/>
                    <a:ea typeface="Helvetica Neue Light" panose="02000403000000020004" pitchFamily="2" charset="0"/>
                    <a:hlinkClick r:id="rId4"/>
                  </a:rPr>
                  <a:t>*Study of alternative locations for the SPS Beam Dump Facility</a:t>
                </a:r>
                <a:endParaRPr lang="en-RU" sz="800" dirty="0">
                  <a:latin typeface="Helvetica Neue Light" panose="02000403000000020004" pitchFamily="2" charset="0"/>
                  <a:ea typeface="Helvetica Neue Light" panose="02000403000000020004" pitchFamily="2" charset="0"/>
                </a:endParaRPr>
              </a:p>
            </p:txBody>
          </p:sp>
        </p:grpSp>
        <p:sp>
          <p:nvSpPr>
            <p:cNvPr id="23" name="Rectangle 22">
              <a:extLst>
                <a:ext uri="{FF2B5EF4-FFF2-40B4-BE49-F238E27FC236}">
                  <a16:creationId xmlns:a16="http://schemas.microsoft.com/office/drawing/2014/main" id="{0CC5E4AB-4342-0AC0-FDAC-8B193F9AD1E2}"/>
                </a:ext>
              </a:extLst>
            </p:cNvPr>
            <p:cNvSpPr/>
            <p:nvPr/>
          </p:nvSpPr>
          <p:spPr>
            <a:xfrm>
              <a:off x="8996530" y="811850"/>
              <a:ext cx="865317" cy="474068"/>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grpSp>
      <p:grpSp>
        <p:nvGrpSpPr>
          <p:cNvPr id="57" name="Group 56">
            <a:extLst>
              <a:ext uri="{FF2B5EF4-FFF2-40B4-BE49-F238E27FC236}">
                <a16:creationId xmlns:a16="http://schemas.microsoft.com/office/drawing/2014/main" id="{7A2968FD-0C3E-52DE-F3EB-60ABA9A0DABF}"/>
              </a:ext>
            </a:extLst>
          </p:cNvPr>
          <p:cNvGrpSpPr/>
          <p:nvPr/>
        </p:nvGrpSpPr>
        <p:grpSpPr>
          <a:xfrm>
            <a:off x="494910" y="1511494"/>
            <a:ext cx="5986048" cy="3321410"/>
            <a:chOff x="926017" y="1039575"/>
            <a:chExt cx="5253490" cy="2914944"/>
          </a:xfrm>
        </p:grpSpPr>
        <p:grpSp>
          <p:nvGrpSpPr>
            <p:cNvPr id="20" name="Group 19">
              <a:extLst>
                <a:ext uri="{FF2B5EF4-FFF2-40B4-BE49-F238E27FC236}">
                  <a16:creationId xmlns:a16="http://schemas.microsoft.com/office/drawing/2014/main" id="{FAB70AF9-3E61-1756-5477-39B04D2EEB38}"/>
                </a:ext>
              </a:extLst>
            </p:cNvPr>
            <p:cNvGrpSpPr/>
            <p:nvPr/>
          </p:nvGrpSpPr>
          <p:grpSpPr>
            <a:xfrm>
              <a:off x="926017" y="1039575"/>
              <a:ext cx="5253490" cy="2914944"/>
              <a:chOff x="1102998" y="1036039"/>
              <a:chExt cx="5253490" cy="2914944"/>
            </a:xfrm>
          </p:grpSpPr>
          <p:pic>
            <p:nvPicPr>
              <p:cNvPr id="11" name="Picture 10">
                <a:extLst>
                  <a:ext uri="{FF2B5EF4-FFF2-40B4-BE49-F238E27FC236}">
                    <a16:creationId xmlns:a16="http://schemas.microsoft.com/office/drawing/2014/main" id="{75CAEB9E-0901-4F1C-AADF-02AE347DA72C}"/>
                  </a:ext>
                </a:extLst>
              </p:cNvPr>
              <p:cNvPicPr>
                <a:picLocks noChangeAspect="1"/>
              </p:cNvPicPr>
              <p:nvPr/>
            </p:nvPicPr>
            <p:blipFill>
              <a:blip r:embed="rId5"/>
              <a:stretch>
                <a:fillRect/>
              </a:stretch>
            </p:blipFill>
            <p:spPr>
              <a:xfrm>
                <a:off x="1102998" y="1036039"/>
                <a:ext cx="4826049" cy="2748817"/>
              </a:xfrm>
              <a:prstGeom prst="rect">
                <a:avLst/>
              </a:prstGeom>
            </p:spPr>
          </p:pic>
          <p:sp>
            <p:nvSpPr>
              <p:cNvPr id="16" name="TextBox 15">
                <a:extLst>
                  <a:ext uri="{FF2B5EF4-FFF2-40B4-BE49-F238E27FC236}">
                    <a16:creationId xmlns:a16="http://schemas.microsoft.com/office/drawing/2014/main" id="{A62A8246-7338-56AE-2C49-A6E49531A19D}"/>
                  </a:ext>
                </a:extLst>
              </p:cNvPr>
              <p:cNvSpPr txBox="1"/>
              <p:nvPr/>
            </p:nvSpPr>
            <p:spPr bwMode="auto">
              <a:xfrm>
                <a:off x="3408348" y="3735539"/>
                <a:ext cx="2948140" cy="215444"/>
              </a:xfrm>
              <a:prstGeom prst="rect">
                <a:avLst/>
              </a:prstGeom>
              <a:noFill/>
            </p:spPr>
            <p:txBody>
              <a:bodyPr wrap="square">
                <a:spAutoFit/>
              </a:bodyPr>
              <a:lstStyle/>
              <a:p>
                <a:r>
                  <a:rPr lang="en-RU" sz="800" dirty="0">
                    <a:latin typeface="Helvetica Neue Light" panose="02000403000000020004" pitchFamily="2" charset="0"/>
                    <a:ea typeface="Helvetica Neue Light" panose="02000403000000020004" pitchFamily="2" charset="0"/>
                    <a:hlinkClick r:id="rId4"/>
                  </a:rPr>
                  <a:t>*Study of alternative locations for the SPS Beam Dump Facility</a:t>
                </a:r>
                <a:endParaRPr lang="en-RU" sz="800" dirty="0">
                  <a:latin typeface="Helvetica Neue Light" panose="02000403000000020004" pitchFamily="2" charset="0"/>
                  <a:ea typeface="Helvetica Neue Light" panose="02000403000000020004" pitchFamily="2" charset="0"/>
                </a:endParaRPr>
              </a:p>
            </p:txBody>
          </p:sp>
        </p:grpSp>
        <p:sp>
          <p:nvSpPr>
            <p:cNvPr id="35" name="Rectangle 34">
              <a:extLst>
                <a:ext uri="{FF2B5EF4-FFF2-40B4-BE49-F238E27FC236}">
                  <a16:creationId xmlns:a16="http://schemas.microsoft.com/office/drawing/2014/main" id="{19C76ED3-C8E8-CC3C-9299-04940F0F1C81}"/>
                </a:ext>
              </a:extLst>
            </p:cNvPr>
            <p:cNvSpPr/>
            <p:nvPr/>
          </p:nvSpPr>
          <p:spPr bwMode="auto">
            <a:xfrm>
              <a:off x="4272778" y="2362184"/>
              <a:ext cx="865317" cy="474068"/>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grpSp>
      <p:cxnSp>
        <p:nvCxnSpPr>
          <p:cNvPr id="38" name="Straight Arrow Connector 37">
            <a:extLst>
              <a:ext uri="{FF2B5EF4-FFF2-40B4-BE49-F238E27FC236}">
                <a16:creationId xmlns:a16="http://schemas.microsoft.com/office/drawing/2014/main" id="{2A78684A-9718-5ECE-6413-D4217766EA0D}"/>
              </a:ext>
            </a:extLst>
          </p:cNvPr>
          <p:cNvCxnSpPr>
            <a:cxnSpLocks/>
          </p:cNvCxnSpPr>
          <p:nvPr/>
        </p:nvCxnSpPr>
        <p:spPr>
          <a:xfrm flipH="1">
            <a:off x="5575561" y="1285918"/>
            <a:ext cx="1071831" cy="1567814"/>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6FD96C73-B790-3C19-371B-66ECE3F929DC}"/>
              </a:ext>
            </a:extLst>
          </p:cNvPr>
          <p:cNvCxnSpPr>
            <a:cxnSpLocks/>
            <a:stCxn id="54" idx="3"/>
          </p:cNvCxnSpPr>
          <p:nvPr/>
        </p:nvCxnSpPr>
        <p:spPr bwMode="auto">
          <a:xfrm flipV="1">
            <a:off x="7965004" y="1039575"/>
            <a:ext cx="870869" cy="10175"/>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F1A39E25-1625-1F40-1443-76DA29859DA6}"/>
              </a:ext>
            </a:extLst>
          </p:cNvPr>
          <p:cNvSpPr txBox="1"/>
          <p:nvPr/>
        </p:nvSpPr>
        <p:spPr bwMode="auto">
          <a:xfrm>
            <a:off x="5831086" y="865084"/>
            <a:ext cx="2133918" cy="369332"/>
          </a:xfrm>
          <a:prstGeom prst="rect">
            <a:avLst/>
          </a:prstGeom>
          <a:noFill/>
        </p:spPr>
        <p:txBody>
          <a:bodyPr wrap="square" rtlCol="0">
            <a:spAutoFit/>
          </a:bodyPr>
          <a:lstStyle/>
          <a:p>
            <a:r>
              <a:rPr lang="en-RU" dirty="0"/>
              <a:t>Final SHiP location</a:t>
            </a:r>
          </a:p>
        </p:txBody>
      </p:sp>
    </p:spTree>
    <p:extLst>
      <p:ext uri="{BB962C8B-B14F-4D97-AF65-F5344CB8AC3E}">
        <p14:creationId xmlns:p14="http://schemas.microsoft.com/office/powerpoint/2010/main" val="31909365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19921410" name="Title 6"/>
          <p:cNvSpPr>
            <a:spLocks noGrp="1"/>
          </p:cNvSpPr>
          <p:nvPr>
            <p:ph type="title"/>
          </p:nvPr>
        </p:nvSpPr>
        <p:spPr bwMode="auto">
          <a:xfrm>
            <a:off x="407988" y="373593"/>
            <a:ext cx="11376025" cy="751151"/>
          </a:xfrm>
        </p:spPr>
        <p:txBody>
          <a:body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Delivery for ECN3: operation scenarios</a:t>
            </a:r>
            <a:endParaRPr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18</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6" name="TextBox 35">
            <a:extLst>
              <a:ext uri="{FF2B5EF4-FFF2-40B4-BE49-F238E27FC236}">
                <a16:creationId xmlns:a16="http://schemas.microsoft.com/office/drawing/2014/main" id="{07DBB896-80CD-A92C-80DD-5530D85893F7}"/>
              </a:ext>
            </a:extLst>
          </p:cNvPr>
          <p:cNvSpPr txBox="1"/>
          <p:nvPr/>
        </p:nvSpPr>
        <p:spPr bwMode="auto">
          <a:xfrm>
            <a:off x="155912" y="5156327"/>
            <a:ext cx="11709517" cy="830997"/>
          </a:xfrm>
          <a:prstGeom prst="rect">
            <a:avLst/>
          </a:prstGeom>
          <a:noFill/>
        </p:spPr>
        <p:txBody>
          <a:bodyPr wrap="square" rtlCol="0">
            <a:spAutoFit/>
          </a:bodyPr>
          <a:lstStyle/>
          <a:p>
            <a:r>
              <a:rPr lang="en-US" sz="1600" dirty="0">
                <a:latin typeface="Helvetica Neue" panose="02000503000000020004" pitchFamily="2" charset="0"/>
                <a:ea typeface="Helvetica Neue" panose="02000503000000020004" pitchFamily="2" charset="0"/>
                <a:cs typeface="Helvetica Neue" panose="02000503000000020004" pitchFamily="2" charset="0"/>
              </a:rPr>
              <a:t>Beam delivery for ECN3 starts in SPS LSS2 with slow-extraction to TT21. Then the beam is either split at the end of TT21 and TT22 or not depending on scenario. Downstream the line it passes through the T4 target in TCC2 and P42 line until it is finally transferred to T10 target in TCC8. </a:t>
            </a:r>
            <a:endParaRPr lang="en-RU" sz="1600" b="1" dirty="0"/>
          </a:p>
        </p:txBody>
      </p:sp>
      <p:grpSp>
        <p:nvGrpSpPr>
          <p:cNvPr id="21" name="Group 20">
            <a:extLst>
              <a:ext uri="{FF2B5EF4-FFF2-40B4-BE49-F238E27FC236}">
                <a16:creationId xmlns:a16="http://schemas.microsoft.com/office/drawing/2014/main" id="{86AE026E-9386-4251-478C-A227DDD133AA}"/>
              </a:ext>
            </a:extLst>
          </p:cNvPr>
          <p:cNvGrpSpPr/>
          <p:nvPr/>
        </p:nvGrpSpPr>
        <p:grpSpPr>
          <a:xfrm>
            <a:off x="6380302" y="1610358"/>
            <a:ext cx="5793710" cy="3292510"/>
            <a:chOff x="7119941" y="2876854"/>
            <a:chExt cx="4352900" cy="2473711"/>
          </a:xfrm>
        </p:grpSpPr>
        <p:pic>
          <p:nvPicPr>
            <p:cNvPr id="6" name="Picture 5">
              <a:extLst>
                <a:ext uri="{FF2B5EF4-FFF2-40B4-BE49-F238E27FC236}">
                  <a16:creationId xmlns:a16="http://schemas.microsoft.com/office/drawing/2014/main" id="{9CD90191-432B-EDFA-DBAF-E15A9AE525D2}"/>
                </a:ext>
              </a:extLst>
            </p:cNvPr>
            <p:cNvPicPr>
              <a:picLocks noChangeAspect="1"/>
            </p:cNvPicPr>
            <p:nvPr/>
          </p:nvPicPr>
          <p:blipFill rotWithShape="1">
            <a:blip r:embed="rId3"/>
            <a:srcRect t="50825"/>
            <a:stretch/>
          </p:blipFill>
          <p:spPr>
            <a:xfrm>
              <a:off x="7119941" y="2876854"/>
              <a:ext cx="4246923" cy="2303402"/>
            </a:xfrm>
            <a:prstGeom prst="rect">
              <a:avLst/>
            </a:prstGeom>
          </p:spPr>
        </p:pic>
        <p:sp>
          <p:nvSpPr>
            <p:cNvPr id="19" name="TextBox 18">
              <a:extLst>
                <a:ext uri="{FF2B5EF4-FFF2-40B4-BE49-F238E27FC236}">
                  <a16:creationId xmlns:a16="http://schemas.microsoft.com/office/drawing/2014/main" id="{0A3F6CBB-B6FC-6DF6-FAC5-3AD30A0A3B60}"/>
                </a:ext>
              </a:extLst>
            </p:cNvPr>
            <p:cNvSpPr txBox="1"/>
            <p:nvPr/>
          </p:nvSpPr>
          <p:spPr bwMode="auto">
            <a:xfrm>
              <a:off x="8818874" y="5188699"/>
              <a:ext cx="2653967" cy="161866"/>
            </a:xfrm>
            <a:prstGeom prst="rect">
              <a:avLst/>
            </a:prstGeom>
            <a:noFill/>
          </p:spPr>
          <p:txBody>
            <a:bodyPr wrap="square">
              <a:spAutoFit/>
            </a:bodyPr>
            <a:lstStyle/>
            <a:p>
              <a:r>
                <a:rPr lang="en-RU" sz="800" dirty="0">
                  <a:latin typeface="Helvetica Neue Light" panose="02000403000000020004" pitchFamily="2" charset="0"/>
                  <a:ea typeface="Helvetica Neue Light" panose="02000403000000020004" pitchFamily="2" charset="0"/>
                  <a:hlinkClick r:id="rId4"/>
                </a:rPr>
                <a:t>*Findings of the Physics Beyond Colliders ECN3 Beam Delivery Task Force</a:t>
              </a:r>
              <a:endParaRPr lang="en-RU" sz="800" dirty="0">
                <a:latin typeface="Helvetica Neue Light" panose="02000403000000020004" pitchFamily="2" charset="0"/>
                <a:ea typeface="Helvetica Neue Light" panose="02000403000000020004" pitchFamily="2" charset="0"/>
              </a:endParaRPr>
            </a:p>
          </p:txBody>
        </p:sp>
      </p:grpSp>
      <p:pic>
        <p:nvPicPr>
          <p:cNvPr id="3" name="Picture 2">
            <a:extLst>
              <a:ext uri="{FF2B5EF4-FFF2-40B4-BE49-F238E27FC236}">
                <a16:creationId xmlns:a16="http://schemas.microsoft.com/office/drawing/2014/main" id="{2A7A392F-C8FF-033C-F41C-CFD68D8B3028}"/>
              </a:ext>
            </a:extLst>
          </p:cNvPr>
          <p:cNvPicPr>
            <a:picLocks noChangeAspect="1"/>
          </p:cNvPicPr>
          <p:nvPr/>
        </p:nvPicPr>
        <p:blipFill rotWithShape="1">
          <a:blip r:embed="rId3"/>
          <a:srcRect b="49237"/>
          <a:stretch/>
        </p:blipFill>
        <p:spPr>
          <a:xfrm>
            <a:off x="249478" y="1505857"/>
            <a:ext cx="5652655" cy="3164856"/>
          </a:xfrm>
          <a:prstGeom prst="rect">
            <a:avLst/>
          </a:prstGeom>
        </p:spPr>
      </p:pic>
    </p:spTree>
    <p:extLst>
      <p:ext uri="{BB962C8B-B14F-4D97-AF65-F5344CB8AC3E}">
        <p14:creationId xmlns:p14="http://schemas.microsoft.com/office/powerpoint/2010/main" val="30870600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19921410" name="Title 6"/>
          <p:cNvSpPr>
            <a:spLocks noGrp="1"/>
          </p:cNvSpPr>
          <p:nvPr>
            <p:ph type="title"/>
          </p:nvPr>
        </p:nvSpPr>
        <p:spPr bwMode="auto">
          <a:xfrm>
            <a:off x="407988" y="373593"/>
            <a:ext cx="11376025" cy="751151"/>
          </a:xfrm>
        </p:spPr>
        <p:txBody>
          <a:body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Delivery for ECN3: beam parameters</a:t>
            </a:r>
            <a:endParaRPr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19</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6" name="TextBox 35">
            <a:extLst>
              <a:ext uri="{FF2B5EF4-FFF2-40B4-BE49-F238E27FC236}">
                <a16:creationId xmlns:a16="http://schemas.microsoft.com/office/drawing/2014/main" id="{07DBB896-80CD-A92C-80DD-5530D85893F7}"/>
              </a:ext>
            </a:extLst>
          </p:cNvPr>
          <p:cNvSpPr txBox="1"/>
          <p:nvPr/>
        </p:nvSpPr>
        <p:spPr bwMode="auto">
          <a:xfrm>
            <a:off x="155912" y="5352143"/>
            <a:ext cx="11709517" cy="830997"/>
          </a:xfrm>
          <a:prstGeom prst="rect">
            <a:avLst/>
          </a:prstGeom>
          <a:noFill/>
        </p:spPr>
        <p:txBody>
          <a:bodyPr wrap="square" rtlCol="0">
            <a:spAutoFit/>
          </a:bodyPr>
          <a:lstStyle/>
          <a:p>
            <a:r>
              <a:rPr lang="en-US" sz="1600" dirty="0">
                <a:latin typeface="Helvetica Neue" panose="02000503000000020004" pitchFamily="2" charset="0"/>
                <a:ea typeface="Helvetica Neue" panose="02000503000000020004" pitchFamily="2" charset="0"/>
                <a:cs typeface="Helvetica Neue" panose="02000503000000020004" pitchFamily="2" charset="0"/>
              </a:rPr>
              <a:t>Beam delivery for ECN3 starts in SPS LSS2 with slow-extraction to TT21. Then the beam is either split at the end of TT21 and TT22 or not depending on scenario. Downstream the line it passes through the T4 target in TCC2 and P42 line until it is finally transferred to T10 target in TCC8. </a:t>
            </a:r>
            <a:endParaRPr lang="en-RU" sz="1600" dirty="0"/>
          </a:p>
        </p:txBody>
      </p:sp>
      <p:grpSp>
        <p:nvGrpSpPr>
          <p:cNvPr id="21" name="Group 20">
            <a:extLst>
              <a:ext uri="{FF2B5EF4-FFF2-40B4-BE49-F238E27FC236}">
                <a16:creationId xmlns:a16="http://schemas.microsoft.com/office/drawing/2014/main" id="{86AE026E-9386-4251-478C-A227DDD133AA}"/>
              </a:ext>
            </a:extLst>
          </p:cNvPr>
          <p:cNvGrpSpPr/>
          <p:nvPr/>
        </p:nvGrpSpPr>
        <p:grpSpPr>
          <a:xfrm>
            <a:off x="6901449" y="574380"/>
            <a:ext cx="4870064" cy="4823424"/>
            <a:chOff x="7216663" y="631613"/>
            <a:chExt cx="4772202" cy="4884085"/>
          </a:xfrm>
        </p:grpSpPr>
        <p:pic>
          <p:nvPicPr>
            <p:cNvPr id="6" name="Picture 5">
              <a:extLst>
                <a:ext uri="{FF2B5EF4-FFF2-40B4-BE49-F238E27FC236}">
                  <a16:creationId xmlns:a16="http://schemas.microsoft.com/office/drawing/2014/main" id="{9CD90191-432B-EDFA-DBAF-E15A9AE525D2}"/>
                </a:ext>
              </a:extLst>
            </p:cNvPr>
            <p:cNvPicPr>
              <a:picLocks noChangeAspect="1"/>
            </p:cNvPicPr>
            <p:nvPr/>
          </p:nvPicPr>
          <p:blipFill rotWithShape="1">
            <a:blip r:embed="rId3"/>
            <a:srcRect t="856" b="-1"/>
            <a:stretch/>
          </p:blipFill>
          <p:spPr>
            <a:xfrm>
              <a:off x="7216663" y="871641"/>
              <a:ext cx="4246923" cy="4644057"/>
            </a:xfrm>
            <a:prstGeom prst="rect">
              <a:avLst/>
            </a:prstGeom>
          </p:spPr>
        </p:pic>
        <p:sp>
          <p:nvSpPr>
            <p:cNvPr id="19" name="TextBox 18">
              <a:extLst>
                <a:ext uri="{FF2B5EF4-FFF2-40B4-BE49-F238E27FC236}">
                  <a16:creationId xmlns:a16="http://schemas.microsoft.com/office/drawing/2014/main" id="{0A3F6CBB-B6FC-6DF6-FAC5-3AD30A0A3B60}"/>
                </a:ext>
              </a:extLst>
            </p:cNvPr>
            <p:cNvSpPr txBox="1"/>
            <p:nvPr/>
          </p:nvSpPr>
          <p:spPr bwMode="auto">
            <a:xfrm>
              <a:off x="8435319" y="631613"/>
              <a:ext cx="3553546" cy="236988"/>
            </a:xfrm>
            <a:prstGeom prst="rect">
              <a:avLst/>
            </a:prstGeom>
            <a:noFill/>
          </p:spPr>
          <p:txBody>
            <a:bodyPr wrap="square">
              <a:spAutoFit/>
            </a:bodyPr>
            <a:lstStyle/>
            <a:p>
              <a:r>
                <a:rPr lang="en-RU" sz="800" dirty="0">
                  <a:latin typeface="Helvetica Neue Light" panose="02000403000000020004" pitchFamily="2" charset="0"/>
                  <a:ea typeface="Helvetica Neue Light" panose="02000403000000020004" pitchFamily="2" charset="0"/>
                  <a:hlinkClick r:id="rId4"/>
                </a:rPr>
                <a:t>Findings of the Physics Beyond Colliders ECN3 Beam Delivery Task Force</a:t>
              </a:r>
              <a:endParaRPr lang="en-RU" sz="800" dirty="0">
                <a:latin typeface="Helvetica Neue Light" panose="02000403000000020004" pitchFamily="2" charset="0"/>
                <a:ea typeface="Helvetica Neue Light" panose="02000403000000020004" pitchFamily="2" charset="0"/>
              </a:endParaRPr>
            </a:p>
          </p:txBody>
        </p:sp>
      </p:grpSp>
      <p:pic>
        <p:nvPicPr>
          <p:cNvPr id="4" name="Picture 3">
            <a:extLst>
              <a:ext uri="{FF2B5EF4-FFF2-40B4-BE49-F238E27FC236}">
                <a16:creationId xmlns:a16="http://schemas.microsoft.com/office/drawing/2014/main" id="{AFF2AD95-90DF-6E03-15C6-A021639F01D9}"/>
              </a:ext>
            </a:extLst>
          </p:cNvPr>
          <p:cNvPicPr>
            <a:picLocks noChangeAspect="1"/>
          </p:cNvPicPr>
          <p:nvPr/>
        </p:nvPicPr>
        <p:blipFill>
          <a:blip r:embed="rId5"/>
          <a:stretch>
            <a:fillRect/>
          </a:stretch>
        </p:blipFill>
        <p:spPr>
          <a:xfrm>
            <a:off x="269398" y="1520695"/>
            <a:ext cx="6096000" cy="1248243"/>
          </a:xfrm>
          <a:prstGeom prst="rect">
            <a:avLst/>
          </a:prstGeom>
        </p:spPr>
      </p:pic>
      <p:pic>
        <p:nvPicPr>
          <p:cNvPr id="8" name="Picture 7">
            <a:extLst>
              <a:ext uri="{FF2B5EF4-FFF2-40B4-BE49-F238E27FC236}">
                <a16:creationId xmlns:a16="http://schemas.microsoft.com/office/drawing/2014/main" id="{A5619391-9BD8-D02D-9469-54C28545DD0C}"/>
              </a:ext>
            </a:extLst>
          </p:cNvPr>
          <p:cNvPicPr>
            <a:picLocks noChangeAspect="1"/>
          </p:cNvPicPr>
          <p:nvPr/>
        </p:nvPicPr>
        <p:blipFill>
          <a:blip r:embed="rId6"/>
          <a:stretch>
            <a:fillRect/>
          </a:stretch>
        </p:blipFill>
        <p:spPr>
          <a:xfrm>
            <a:off x="155912" y="3496216"/>
            <a:ext cx="6649775" cy="1315462"/>
          </a:xfrm>
          <a:prstGeom prst="rect">
            <a:avLst/>
          </a:prstGeom>
        </p:spPr>
      </p:pic>
      <p:sp>
        <p:nvSpPr>
          <p:cNvPr id="9" name="Rectangle: Rounded Corners 8">
            <a:extLst>
              <a:ext uri="{FF2B5EF4-FFF2-40B4-BE49-F238E27FC236}">
                <a16:creationId xmlns:a16="http://schemas.microsoft.com/office/drawing/2014/main" id="{C6FADA6B-B1F8-0DE1-6666-9D05BE06E840}"/>
              </a:ext>
            </a:extLst>
          </p:cNvPr>
          <p:cNvSpPr/>
          <p:nvPr/>
        </p:nvSpPr>
        <p:spPr>
          <a:xfrm>
            <a:off x="269398" y="3995264"/>
            <a:ext cx="6484185" cy="489742"/>
          </a:xfrm>
          <a:prstGeom prst="roundRect">
            <a:avLst>
              <a:gd name="adj" fmla="val 0"/>
            </a:avLst>
          </a:prstGeom>
          <a:solidFill>
            <a:schemeClr val="bg1">
              <a:lumMod val="9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882145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3D4F28D-9445-D084-A4F5-C9D479C89CE1}"/>
              </a:ext>
            </a:extLst>
          </p:cNvPr>
          <p:cNvSpPr>
            <a:spLocks noGrp="1"/>
          </p:cNvSpPr>
          <p:nvPr>
            <p:ph type="title"/>
          </p:nvPr>
        </p:nvSpPr>
        <p:spPr/>
        <p:txBody>
          <a:bodyPr/>
          <a:lstStyle/>
          <a:p>
            <a:r>
              <a:rPr lang="en-RU" b="0" dirty="0">
                <a:latin typeface="Helvetica Neue" panose="02000503000000020004" pitchFamily="2" charset="0"/>
                <a:ea typeface="Helvetica Neue" panose="02000503000000020004" pitchFamily="2" charset="0"/>
                <a:cs typeface="Helvetica Neue" panose="02000503000000020004" pitchFamily="2" charset="0"/>
              </a:rPr>
              <a:t>TCC2 XTAX modifications</a:t>
            </a:r>
          </a:p>
        </p:txBody>
      </p:sp>
      <p:sp>
        <p:nvSpPr>
          <p:cNvPr id="4" name="Date Placeholder 3">
            <a:extLst>
              <a:ext uri="{FF2B5EF4-FFF2-40B4-BE49-F238E27FC236}">
                <a16:creationId xmlns:a16="http://schemas.microsoft.com/office/drawing/2014/main" id="{34E73C0C-B7ED-3800-72BD-03093740890B}"/>
              </a:ext>
            </a:extLst>
          </p:cNvPr>
          <p:cNvSpPr>
            <a:spLocks noGrp="1"/>
          </p:cNvSpPr>
          <p:nvPr>
            <p:ph type="dt" sz="half" idx="10"/>
          </p:nvPr>
        </p:nvSpPr>
        <p:spPr/>
        <p:txBody>
          <a:bodyPr/>
          <a:lstStyle/>
          <a:p>
            <a:pPr>
              <a:defRPr/>
            </a:pPr>
            <a:fld id="{34DE8217-A306-51DA-AD9F-6C0839D6B7C7}" type="datetime2">
              <a:rPr lang="en-GB" smtClean="0"/>
              <a:t>Thursday 29 August 2024</a:t>
            </a:fld>
            <a:endParaRPr lang="en-GB"/>
          </a:p>
        </p:txBody>
      </p:sp>
      <p:sp>
        <p:nvSpPr>
          <p:cNvPr id="5" name="Footer Placeholder 4">
            <a:extLst>
              <a:ext uri="{FF2B5EF4-FFF2-40B4-BE49-F238E27FC236}">
                <a16:creationId xmlns:a16="http://schemas.microsoft.com/office/drawing/2014/main" id="{E85488DC-1CFD-2A94-FAFD-58BF44ABC144}"/>
              </a:ext>
            </a:extLst>
          </p:cNvPr>
          <p:cNvSpPr>
            <a:spLocks noGrp="1"/>
          </p:cNvSpPr>
          <p:nvPr>
            <p:ph type="ftr" sz="quarter" idx="11"/>
          </p:nvPr>
        </p:nvSpPr>
        <p:spPr/>
        <p:txBody>
          <a:bodyPr/>
          <a:lstStyle/>
          <a:p>
            <a:pPr>
              <a:defRPr/>
            </a:pPr>
            <a:r>
              <a:rPr lang="en-GB"/>
              <a:t>R. Ramjiawan</a:t>
            </a:r>
          </a:p>
        </p:txBody>
      </p:sp>
      <p:sp>
        <p:nvSpPr>
          <p:cNvPr id="6" name="Slide Number Placeholder 5">
            <a:extLst>
              <a:ext uri="{FF2B5EF4-FFF2-40B4-BE49-F238E27FC236}">
                <a16:creationId xmlns:a16="http://schemas.microsoft.com/office/drawing/2014/main" id="{4FAF7CF7-EDB5-FD70-EB02-CF896CC3E86E}"/>
              </a:ext>
            </a:extLst>
          </p:cNvPr>
          <p:cNvSpPr>
            <a:spLocks noGrp="1"/>
          </p:cNvSpPr>
          <p:nvPr>
            <p:ph type="sldNum" sz="quarter" idx="12"/>
          </p:nvPr>
        </p:nvSpPr>
        <p:spPr/>
        <p:txBody>
          <a:bodyPr/>
          <a:lstStyle/>
          <a:p>
            <a:pPr>
              <a:defRPr/>
            </a:pPr>
            <a:fld id="{6F5466C4-E5CD-4E84-8892-8426DCDF1367}" type="slidenum">
              <a:rPr lang="en-GB" smtClean="0"/>
              <a:t>2</a:t>
            </a:fld>
            <a:endParaRPr lang="en-GB"/>
          </a:p>
        </p:txBody>
      </p:sp>
      <p:grpSp>
        <p:nvGrpSpPr>
          <p:cNvPr id="15" name="Group 14">
            <a:extLst>
              <a:ext uri="{FF2B5EF4-FFF2-40B4-BE49-F238E27FC236}">
                <a16:creationId xmlns:a16="http://schemas.microsoft.com/office/drawing/2014/main" id="{122F2F3E-3414-3FB9-657F-3D1D5FFBAFEA}"/>
              </a:ext>
            </a:extLst>
          </p:cNvPr>
          <p:cNvGrpSpPr/>
          <p:nvPr/>
        </p:nvGrpSpPr>
        <p:grpSpPr>
          <a:xfrm>
            <a:off x="1597030" y="1018550"/>
            <a:ext cx="8549640" cy="4581286"/>
            <a:chOff x="210656" y="908720"/>
            <a:chExt cx="8549640" cy="4581286"/>
          </a:xfrm>
        </p:grpSpPr>
        <p:pic>
          <p:nvPicPr>
            <p:cNvPr id="16" name="Picture 15">
              <a:extLst>
                <a:ext uri="{FF2B5EF4-FFF2-40B4-BE49-F238E27FC236}">
                  <a16:creationId xmlns:a16="http://schemas.microsoft.com/office/drawing/2014/main" id="{D9137F7B-AB7A-9865-007E-64C1E07C3F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656" y="908720"/>
              <a:ext cx="8549640" cy="4581286"/>
            </a:xfrm>
            <a:prstGeom prst="rect">
              <a:avLst/>
            </a:prstGeom>
          </p:spPr>
        </p:pic>
        <p:grpSp>
          <p:nvGrpSpPr>
            <p:cNvPr id="17" name="Group 16">
              <a:extLst>
                <a:ext uri="{FF2B5EF4-FFF2-40B4-BE49-F238E27FC236}">
                  <a16:creationId xmlns:a16="http://schemas.microsoft.com/office/drawing/2014/main" id="{F3F6C9C0-F368-6691-A0A0-6E40916320F6}"/>
                </a:ext>
              </a:extLst>
            </p:cNvPr>
            <p:cNvGrpSpPr/>
            <p:nvPr/>
          </p:nvGrpSpPr>
          <p:grpSpPr>
            <a:xfrm>
              <a:off x="2469251" y="1173750"/>
              <a:ext cx="4444176" cy="638830"/>
              <a:chOff x="2469251" y="1173750"/>
              <a:chExt cx="4444176" cy="638830"/>
            </a:xfrm>
          </p:grpSpPr>
          <p:sp>
            <p:nvSpPr>
              <p:cNvPr id="18" name="TextBox 17">
                <a:extLst>
                  <a:ext uri="{FF2B5EF4-FFF2-40B4-BE49-F238E27FC236}">
                    <a16:creationId xmlns:a16="http://schemas.microsoft.com/office/drawing/2014/main" id="{6C25AAC6-F152-615E-60CF-F958BF32941A}"/>
                  </a:ext>
                </a:extLst>
              </p:cNvPr>
              <p:cNvSpPr txBox="1"/>
              <p:nvPr/>
            </p:nvSpPr>
            <p:spPr bwMode="auto">
              <a:xfrm>
                <a:off x="2469251" y="1173750"/>
                <a:ext cx="1605268" cy="230832"/>
              </a:xfrm>
              <a:prstGeom prst="rect">
                <a:avLst/>
              </a:prstGeom>
              <a:noFill/>
            </p:spPr>
            <p:txBody>
              <a:bodyPr wrap="square">
                <a:spAutoFit/>
              </a:bodyPr>
              <a:lstStyle/>
              <a:p>
                <a:pPr algn="ctr"/>
                <a:r>
                  <a:rPr lang="en-GB" sz="900" dirty="0">
                    <a:solidFill>
                      <a:srgbClr val="F8A601"/>
                    </a:solidFill>
                  </a:rPr>
                  <a:t>MTN.241128</a:t>
                </a:r>
              </a:p>
            </p:txBody>
          </p:sp>
          <p:sp>
            <p:nvSpPr>
              <p:cNvPr id="19" name="TextBox 18">
                <a:extLst>
                  <a:ext uri="{FF2B5EF4-FFF2-40B4-BE49-F238E27FC236}">
                    <a16:creationId xmlns:a16="http://schemas.microsoft.com/office/drawing/2014/main" id="{6039AD4D-5CD5-CD2C-0546-0EEC1C241C31}"/>
                  </a:ext>
                </a:extLst>
              </p:cNvPr>
              <p:cNvSpPr txBox="1"/>
              <p:nvPr/>
            </p:nvSpPr>
            <p:spPr bwMode="auto">
              <a:xfrm>
                <a:off x="3117323" y="1581748"/>
                <a:ext cx="1605268" cy="230832"/>
              </a:xfrm>
              <a:prstGeom prst="rect">
                <a:avLst/>
              </a:prstGeom>
              <a:noFill/>
            </p:spPr>
            <p:txBody>
              <a:bodyPr wrap="square">
                <a:spAutoFit/>
              </a:bodyPr>
              <a:lstStyle/>
              <a:p>
                <a:pPr algn="ctr"/>
                <a:r>
                  <a:rPr lang="en-GB" sz="900" dirty="0">
                    <a:solidFill>
                      <a:srgbClr val="F8A601"/>
                    </a:solidFill>
                  </a:rPr>
                  <a:t>MTN.241135</a:t>
                </a:r>
                <a:endParaRPr lang="en-RU" sz="900" dirty="0">
                  <a:solidFill>
                    <a:srgbClr val="F8A601"/>
                  </a:solidFill>
                </a:endParaRPr>
              </a:p>
            </p:txBody>
          </p:sp>
          <p:sp>
            <p:nvSpPr>
              <p:cNvPr id="20" name="TextBox 19">
                <a:extLst>
                  <a:ext uri="{FF2B5EF4-FFF2-40B4-BE49-F238E27FC236}">
                    <a16:creationId xmlns:a16="http://schemas.microsoft.com/office/drawing/2014/main" id="{6E97EEEA-7230-B148-47C7-7342891DDE44}"/>
                  </a:ext>
                </a:extLst>
              </p:cNvPr>
              <p:cNvSpPr txBox="1"/>
              <p:nvPr/>
            </p:nvSpPr>
            <p:spPr bwMode="auto">
              <a:xfrm>
                <a:off x="4011391" y="1173750"/>
                <a:ext cx="906132" cy="230832"/>
              </a:xfrm>
              <a:prstGeom prst="rect">
                <a:avLst/>
              </a:prstGeom>
              <a:noFill/>
            </p:spPr>
            <p:txBody>
              <a:bodyPr wrap="square">
                <a:spAutoFit/>
              </a:bodyPr>
              <a:lstStyle/>
              <a:p>
                <a:pPr algn="ctr"/>
                <a:r>
                  <a:rPr lang="en-GB" sz="900" dirty="0">
                    <a:solidFill>
                      <a:srgbClr val="F8A601"/>
                    </a:solidFill>
                  </a:rPr>
                  <a:t>MTN.241142</a:t>
                </a:r>
                <a:endParaRPr lang="en-RU" sz="900" dirty="0">
                  <a:solidFill>
                    <a:srgbClr val="F8A601"/>
                  </a:solidFill>
                </a:endParaRPr>
              </a:p>
            </p:txBody>
          </p:sp>
          <p:sp>
            <p:nvSpPr>
              <p:cNvPr id="21" name="TextBox 20">
                <a:extLst>
                  <a:ext uri="{FF2B5EF4-FFF2-40B4-BE49-F238E27FC236}">
                    <a16:creationId xmlns:a16="http://schemas.microsoft.com/office/drawing/2014/main" id="{E8CACCBC-31DE-EEEE-D7E0-3D46D5E54CA5}"/>
                  </a:ext>
                </a:extLst>
              </p:cNvPr>
              <p:cNvSpPr txBox="1"/>
              <p:nvPr/>
            </p:nvSpPr>
            <p:spPr bwMode="auto">
              <a:xfrm>
                <a:off x="4971053" y="1174256"/>
                <a:ext cx="1942374" cy="230832"/>
              </a:xfrm>
              <a:prstGeom prst="rect">
                <a:avLst/>
              </a:prstGeom>
              <a:noFill/>
            </p:spPr>
            <p:txBody>
              <a:bodyPr wrap="square">
                <a:spAutoFit/>
              </a:bodyPr>
              <a:lstStyle/>
              <a:p>
                <a:pPr algn="ctr"/>
                <a:r>
                  <a:rPr lang="en-GB" sz="900" dirty="0">
                    <a:solidFill>
                      <a:srgbClr val="F88171"/>
                    </a:solidFill>
                  </a:rPr>
                  <a:t>MTN.X0400005</a:t>
                </a:r>
                <a:endParaRPr lang="en-RU" sz="900" dirty="0">
                  <a:solidFill>
                    <a:srgbClr val="F88171"/>
                  </a:solidFill>
                </a:endParaRPr>
              </a:p>
            </p:txBody>
          </p:sp>
          <p:sp>
            <p:nvSpPr>
              <p:cNvPr id="22" name="TextBox 21">
                <a:extLst>
                  <a:ext uri="{FF2B5EF4-FFF2-40B4-BE49-F238E27FC236}">
                    <a16:creationId xmlns:a16="http://schemas.microsoft.com/office/drawing/2014/main" id="{CE4E5860-28B4-0CCA-97D0-E3C8AC53DA9E}"/>
                  </a:ext>
                </a:extLst>
              </p:cNvPr>
              <p:cNvSpPr txBox="1"/>
              <p:nvPr/>
            </p:nvSpPr>
            <p:spPr bwMode="auto">
              <a:xfrm>
                <a:off x="4814788" y="1570166"/>
                <a:ext cx="1096420" cy="230832"/>
              </a:xfrm>
              <a:prstGeom prst="rect">
                <a:avLst/>
              </a:prstGeom>
              <a:noFill/>
            </p:spPr>
            <p:txBody>
              <a:bodyPr wrap="square">
                <a:spAutoFit/>
              </a:bodyPr>
              <a:lstStyle/>
              <a:p>
                <a:pPr algn="ctr"/>
                <a:r>
                  <a:rPr lang="en-GB" sz="900" dirty="0">
                    <a:solidFill>
                      <a:srgbClr val="F88171"/>
                    </a:solidFill>
                  </a:rPr>
                  <a:t>MTN.X0400003</a:t>
                </a:r>
              </a:p>
            </p:txBody>
          </p:sp>
        </p:grpSp>
      </p:grpSp>
      <p:sp>
        <p:nvSpPr>
          <p:cNvPr id="23" name="TextBox 22">
            <a:extLst>
              <a:ext uri="{FF2B5EF4-FFF2-40B4-BE49-F238E27FC236}">
                <a16:creationId xmlns:a16="http://schemas.microsoft.com/office/drawing/2014/main" id="{25B6C61B-9D62-4FB2-F4A2-714BDD3D79A3}"/>
              </a:ext>
            </a:extLst>
          </p:cNvPr>
          <p:cNvSpPr txBox="1"/>
          <p:nvPr/>
        </p:nvSpPr>
        <p:spPr bwMode="auto">
          <a:xfrm>
            <a:off x="3900668" y="906464"/>
            <a:ext cx="4859022" cy="369332"/>
          </a:xfrm>
          <a:prstGeom prst="rect">
            <a:avLst/>
          </a:prstGeom>
          <a:noFill/>
        </p:spPr>
        <p:txBody>
          <a:bodyPr wrap="none" rtlCol="0">
            <a:spAutoFit/>
          </a:bodyPr>
          <a:lstStyle/>
          <a:p>
            <a:r>
              <a:rPr lang="en-RU" dirty="0"/>
              <a:t>Negative wobbling (q&lt;0, pc -&gt; H8 = 300 GeV)</a:t>
            </a:r>
          </a:p>
        </p:txBody>
      </p:sp>
      <p:sp>
        <p:nvSpPr>
          <p:cNvPr id="24" name="TextBox 23">
            <a:extLst>
              <a:ext uri="{FF2B5EF4-FFF2-40B4-BE49-F238E27FC236}">
                <a16:creationId xmlns:a16="http://schemas.microsoft.com/office/drawing/2014/main" id="{AE2F7B9B-917E-542C-96AF-850268C650D5}"/>
              </a:ext>
            </a:extLst>
          </p:cNvPr>
          <p:cNvSpPr txBox="1"/>
          <p:nvPr/>
        </p:nvSpPr>
        <p:spPr bwMode="auto">
          <a:xfrm>
            <a:off x="2124400" y="5607620"/>
            <a:ext cx="7943200" cy="369332"/>
          </a:xfrm>
          <a:prstGeom prst="rect">
            <a:avLst/>
          </a:prstGeom>
          <a:noFill/>
        </p:spPr>
        <p:txBody>
          <a:bodyPr wrap="none" rtlCol="0">
            <a:spAutoFit/>
          </a:bodyPr>
          <a:lstStyle/>
          <a:p>
            <a:r>
              <a:rPr lang="en-RU" dirty="0"/>
              <a:t>We need to change the geometry of the P42 line for the new XTAX concept.</a:t>
            </a:r>
          </a:p>
        </p:txBody>
      </p:sp>
    </p:spTree>
    <p:extLst>
      <p:ext uri="{BB962C8B-B14F-4D97-AF65-F5344CB8AC3E}">
        <p14:creationId xmlns:p14="http://schemas.microsoft.com/office/powerpoint/2010/main" val="19615687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19921410" name="Title 6"/>
          <p:cNvSpPr>
            <a:spLocks noGrp="1"/>
          </p:cNvSpPr>
          <p:nvPr>
            <p:ph type="title"/>
          </p:nvPr>
        </p:nvSpPr>
        <p:spPr bwMode="auto">
          <a:xfrm>
            <a:off x="407988" y="373593"/>
            <a:ext cx="11376025" cy="751151"/>
          </a:xfrm>
        </p:spPr>
        <p:txBody>
          <a:body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Slow extraction in LSS2: ZS activation problem</a:t>
            </a:r>
            <a:endParaRPr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20</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6" name="TextBox 35">
            <a:extLst>
              <a:ext uri="{FF2B5EF4-FFF2-40B4-BE49-F238E27FC236}">
                <a16:creationId xmlns:a16="http://schemas.microsoft.com/office/drawing/2014/main" id="{07DBB896-80CD-A92C-80DD-5530D85893F7}"/>
              </a:ext>
            </a:extLst>
          </p:cNvPr>
          <p:cNvSpPr txBox="1"/>
          <p:nvPr/>
        </p:nvSpPr>
        <p:spPr bwMode="auto">
          <a:xfrm>
            <a:off x="5676969" y="1117889"/>
            <a:ext cx="5872232" cy="1077218"/>
          </a:xfrm>
          <a:prstGeom prst="rect">
            <a:avLst/>
          </a:prstGeom>
          <a:noFill/>
        </p:spPr>
        <p:txBody>
          <a:bodyPr wrap="square" rtlCol="0">
            <a:spAutoFit/>
          </a:bodyPr>
          <a:lstStyle/>
          <a:p>
            <a:r>
              <a:rPr lang="en-US" sz="1600" dirty="0">
                <a:latin typeface="Helvetica Neue" panose="02000503000000020004" pitchFamily="2" charset="0"/>
                <a:ea typeface="Helvetica Neue" panose="02000503000000020004" pitchFamily="2" charset="0"/>
                <a:cs typeface="Helvetica Neue" panose="02000503000000020004" pitchFamily="2" charset="0"/>
              </a:rPr>
              <a:t>Beam losses on ES cause activation and, thus, limit max POT.</a:t>
            </a:r>
            <a:endParaRPr lang="ru-RU" sz="1600" dirty="0">
              <a:latin typeface="Helvetica Neue" panose="02000503000000020004" pitchFamily="2" charset="0"/>
              <a:ea typeface="Helvetica Neue" panose="02000503000000020004" pitchFamily="2" charset="0"/>
              <a:cs typeface="Helvetica Neue" panose="02000503000000020004" pitchFamily="2" charset="0"/>
            </a:endParaRPr>
          </a:p>
          <a:p>
            <a:r>
              <a:rPr lang="en-US" sz="1600" dirty="0">
                <a:latin typeface="Helvetica Neue" panose="02000503000000020004" pitchFamily="2" charset="0"/>
                <a:ea typeface="Helvetica Neue" panose="02000503000000020004" pitchFamily="2" charset="0"/>
                <a:cs typeface="Helvetica Neue" panose="02000503000000020004" pitchFamily="2" charset="0"/>
              </a:rPr>
              <a:t>We need to significantly reduce these losses (x4) to keep the dose at the level of Run 3.</a:t>
            </a:r>
          </a:p>
          <a:p>
            <a:endParaRPr lang="en-US" sz="1600"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4" name="Picture 3">
            <a:extLst>
              <a:ext uri="{FF2B5EF4-FFF2-40B4-BE49-F238E27FC236}">
                <a16:creationId xmlns:a16="http://schemas.microsoft.com/office/drawing/2014/main" id="{9777B734-4384-4900-2C9A-2B7EBC3C9C68}"/>
              </a:ext>
            </a:extLst>
          </p:cNvPr>
          <p:cNvPicPr>
            <a:picLocks noChangeAspect="1"/>
          </p:cNvPicPr>
          <p:nvPr/>
        </p:nvPicPr>
        <p:blipFill rotWithShape="1">
          <a:blip r:embed="rId3">
            <a:extLst>
              <a:ext uri="{28A0092B-C50C-407E-A947-70E740481C1C}">
                <a14:useLocalDpi xmlns:a14="http://schemas.microsoft.com/office/drawing/2010/main" val="0"/>
              </a:ext>
            </a:extLst>
          </a:blip>
          <a:srcRect l="49978" b="48219"/>
          <a:stretch/>
        </p:blipFill>
        <p:spPr>
          <a:xfrm>
            <a:off x="863864" y="1377960"/>
            <a:ext cx="3212174" cy="2375075"/>
          </a:xfrm>
          <a:prstGeom prst="rect">
            <a:avLst/>
          </a:prstGeom>
        </p:spPr>
      </p:pic>
      <p:pic>
        <p:nvPicPr>
          <p:cNvPr id="5" name="Picture 4">
            <a:extLst>
              <a:ext uri="{FF2B5EF4-FFF2-40B4-BE49-F238E27FC236}">
                <a16:creationId xmlns:a16="http://schemas.microsoft.com/office/drawing/2014/main" id="{074ED31C-C918-0090-EA6A-C4E54E170A14}"/>
              </a:ext>
            </a:extLst>
          </p:cNvPr>
          <p:cNvPicPr>
            <a:picLocks noChangeAspect="1"/>
          </p:cNvPicPr>
          <p:nvPr/>
        </p:nvPicPr>
        <p:blipFill rotWithShape="1">
          <a:blip r:embed="rId3">
            <a:extLst>
              <a:ext uri="{28A0092B-C50C-407E-A947-70E740481C1C}">
                <a14:useLocalDpi xmlns:a14="http://schemas.microsoft.com/office/drawing/2010/main" val="0"/>
              </a:ext>
            </a:extLst>
          </a:blip>
          <a:srcRect l="569" t="51598" r="47551" b="-1598"/>
          <a:stretch/>
        </p:blipFill>
        <p:spPr bwMode="auto">
          <a:xfrm>
            <a:off x="825669" y="3820593"/>
            <a:ext cx="3389302" cy="2333193"/>
          </a:xfrm>
          <a:prstGeom prst="rect">
            <a:avLst/>
          </a:prstGeom>
        </p:spPr>
      </p:pic>
      <p:sp>
        <p:nvSpPr>
          <p:cNvPr id="7" name="TextBox 6">
            <a:extLst>
              <a:ext uri="{FF2B5EF4-FFF2-40B4-BE49-F238E27FC236}">
                <a16:creationId xmlns:a16="http://schemas.microsoft.com/office/drawing/2014/main" id="{A594C5A4-1F05-0180-B4F8-996075D041A4}"/>
              </a:ext>
            </a:extLst>
          </p:cNvPr>
          <p:cNvSpPr txBox="1"/>
          <p:nvPr/>
        </p:nvSpPr>
        <p:spPr bwMode="auto">
          <a:xfrm>
            <a:off x="1048920" y="1124744"/>
            <a:ext cx="3353803" cy="130527"/>
          </a:xfrm>
          <a:prstGeom prst="rect">
            <a:avLst/>
          </a:prstGeom>
          <a:noFill/>
        </p:spPr>
        <p:txBody>
          <a:bodyPr wrap="none" rtlCol="0">
            <a:spAutoFit/>
          </a:bodyPr>
          <a:lstStyle/>
          <a:p>
            <a:r>
              <a:rPr lang="en-RU" sz="1400" dirty="0"/>
              <a:t>COSE: </a:t>
            </a:r>
            <a:r>
              <a:rPr lang="en-GB" sz="1400" dirty="0"/>
              <a:t>Constant Optics Slow Extraction</a:t>
            </a:r>
            <a:endParaRPr lang="en-RU" sz="1400" dirty="0"/>
          </a:p>
        </p:txBody>
      </p:sp>
      <p:grpSp>
        <p:nvGrpSpPr>
          <p:cNvPr id="17" name="Group 16">
            <a:extLst>
              <a:ext uri="{FF2B5EF4-FFF2-40B4-BE49-F238E27FC236}">
                <a16:creationId xmlns:a16="http://schemas.microsoft.com/office/drawing/2014/main" id="{3BC22A5D-C0D5-BB58-B682-214F034F6915}"/>
              </a:ext>
            </a:extLst>
          </p:cNvPr>
          <p:cNvGrpSpPr/>
          <p:nvPr/>
        </p:nvGrpSpPr>
        <p:grpSpPr>
          <a:xfrm>
            <a:off x="5060037" y="2135796"/>
            <a:ext cx="6111855" cy="3826657"/>
            <a:chOff x="719487" y="1124744"/>
            <a:chExt cx="4520903" cy="2830556"/>
          </a:xfrm>
        </p:grpSpPr>
        <p:pic>
          <p:nvPicPr>
            <p:cNvPr id="11" name="Picture 2">
              <a:extLst>
                <a:ext uri="{FF2B5EF4-FFF2-40B4-BE49-F238E27FC236}">
                  <a16:creationId xmlns:a16="http://schemas.microsoft.com/office/drawing/2014/main" id="{0A4B88D6-B5B9-D72A-5D9C-AE077E8B1E9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9487" y="1124744"/>
              <a:ext cx="4520903" cy="2830556"/>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Connector 11">
              <a:extLst>
                <a:ext uri="{FF2B5EF4-FFF2-40B4-BE49-F238E27FC236}">
                  <a16:creationId xmlns:a16="http://schemas.microsoft.com/office/drawing/2014/main" id="{04122535-110C-A1AF-BC1B-7852AAD31254}"/>
                </a:ext>
              </a:extLst>
            </p:cNvPr>
            <p:cNvCxnSpPr/>
            <p:nvPr/>
          </p:nvCxnSpPr>
          <p:spPr>
            <a:xfrm>
              <a:off x="1469662" y="2849204"/>
              <a:ext cx="3689131"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D90E7DD3-2885-51F3-40AB-FB8EEF13AA80}"/>
                </a:ext>
              </a:extLst>
            </p:cNvPr>
            <p:cNvCxnSpPr>
              <a:cxnSpLocks/>
            </p:cNvCxnSpPr>
            <p:nvPr/>
          </p:nvCxnSpPr>
          <p:spPr>
            <a:xfrm>
              <a:off x="4990628" y="1587959"/>
              <a:ext cx="0" cy="100899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Star: 5 Points 7">
              <a:extLst>
                <a:ext uri="{FF2B5EF4-FFF2-40B4-BE49-F238E27FC236}">
                  <a16:creationId xmlns:a16="http://schemas.microsoft.com/office/drawing/2014/main" id="{15608424-350F-CAF7-F893-D77B68F26CFD}"/>
                </a:ext>
              </a:extLst>
            </p:cNvPr>
            <p:cNvSpPr/>
            <p:nvPr/>
          </p:nvSpPr>
          <p:spPr>
            <a:xfrm>
              <a:off x="4864497" y="2723076"/>
              <a:ext cx="241738" cy="240657"/>
            </a:xfrm>
            <a:prstGeom prst="star5">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0B3996F9-DF48-F22B-21D1-4D7D4F819E0F}"/>
                </a:ext>
              </a:extLst>
            </p:cNvPr>
            <p:cNvSpPr txBox="1"/>
            <p:nvPr/>
          </p:nvSpPr>
          <p:spPr>
            <a:xfrm>
              <a:off x="4018414" y="2092455"/>
              <a:ext cx="1000955" cy="246221"/>
            </a:xfrm>
            <a:prstGeom prst="rect">
              <a:avLst/>
            </a:prstGeom>
            <a:noFill/>
          </p:spPr>
          <p:txBody>
            <a:bodyPr wrap="square" rtlCol="0">
              <a:spAutoFit/>
            </a:bodyPr>
            <a:lstStyle/>
            <a:p>
              <a:r>
                <a:rPr lang="en-US" sz="1000" dirty="0"/>
                <a:t>Goal &gt; Run 3</a:t>
              </a:r>
              <a:endParaRPr lang="en-GB" sz="1000" dirty="0"/>
            </a:p>
          </p:txBody>
        </p:sp>
        <p:sp>
          <p:nvSpPr>
            <p:cNvPr id="16" name="Oval 15">
              <a:extLst>
                <a:ext uri="{FF2B5EF4-FFF2-40B4-BE49-F238E27FC236}">
                  <a16:creationId xmlns:a16="http://schemas.microsoft.com/office/drawing/2014/main" id="{7AC068ED-387B-FBBE-0549-54E7A0D84961}"/>
                </a:ext>
              </a:extLst>
            </p:cNvPr>
            <p:cNvSpPr/>
            <p:nvPr/>
          </p:nvSpPr>
          <p:spPr>
            <a:xfrm rot="20453585">
              <a:off x="1896988" y="2596952"/>
              <a:ext cx="1828799" cy="62039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1929894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19921410" name="Title 6"/>
          <p:cNvSpPr>
            <a:spLocks noGrp="1"/>
          </p:cNvSpPr>
          <p:nvPr>
            <p:ph type="title"/>
          </p:nvPr>
        </p:nvSpPr>
        <p:spPr bwMode="auto">
          <a:xfrm>
            <a:off x="407988" y="373593"/>
            <a:ext cx="11376025" cy="751151"/>
          </a:xfrm>
        </p:spPr>
        <p:txBody>
          <a:body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Slow extraction in LSS2: losses reduction (CS)</a:t>
            </a:r>
            <a:endParaRPr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21</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2" name="Picture 2">
            <a:extLst>
              <a:ext uri="{FF2B5EF4-FFF2-40B4-BE49-F238E27FC236}">
                <a16:creationId xmlns:a16="http://schemas.microsoft.com/office/drawing/2014/main" id="{A88C8451-51E4-DC1E-5FC9-D2262D1F5B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44688" y="1144181"/>
            <a:ext cx="4273222" cy="2195034"/>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a:extLst>
              <a:ext uri="{FF2B5EF4-FFF2-40B4-BE49-F238E27FC236}">
                <a16:creationId xmlns:a16="http://schemas.microsoft.com/office/drawing/2014/main" id="{45BC79E7-4DC9-0531-726E-4A01182E936A}"/>
              </a:ext>
            </a:extLst>
          </p:cNvPr>
          <p:cNvGrpSpPr/>
          <p:nvPr/>
        </p:nvGrpSpPr>
        <p:grpSpPr>
          <a:xfrm>
            <a:off x="511745" y="3659445"/>
            <a:ext cx="7888679" cy="2465074"/>
            <a:chOff x="83889" y="2827927"/>
            <a:chExt cx="6183537" cy="1790650"/>
          </a:xfrm>
        </p:grpSpPr>
        <p:pic>
          <p:nvPicPr>
            <p:cNvPr id="8" name="Picture 2">
              <a:extLst>
                <a:ext uri="{FF2B5EF4-FFF2-40B4-BE49-F238E27FC236}">
                  <a16:creationId xmlns:a16="http://schemas.microsoft.com/office/drawing/2014/main" id="{0A2102C7-C317-7572-BC50-55F0DA8A701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89" y="2827927"/>
              <a:ext cx="6183537" cy="179065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83E10ABC-723D-B50C-1A59-4BB8070253AD}"/>
                </a:ext>
              </a:extLst>
            </p:cNvPr>
            <p:cNvSpPr txBox="1"/>
            <p:nvPr/>
          </p:nvSpPr>
          <p:spPr>
            <a:xfrm>
              <a:off x="3612696" y="3013402"/>
              <a:ext cx="1823037" cy="365073"/>
            </a:xfrm>
            <a:prstGeom prst="rect">
              <a:avLst/>
            </a:prstGeom>
            <a:noFill/>
          </p:spPr>
          <p:txBody>
            <a:bodyPr wrap="square" rtlCol="0">
              <a:spAutoFit/>
            </a:bodyPr>
            <a:lstStyle/>
            <a:p>
              <a:pPr algn="r"/>
              <a:r>
                <a:rPr lang="en-CH" sz="1333" dirty="0"/>
                <a:t>LSS2 gonio in OP since LS2</a:t>
              </a:r>
            </a:p>
            <a:p>
              <a:pPr algn="r"/>
              <a:r>
                <a:rPr lang="en-CH" sz="1333" dirty="0"/>
                <a:t> </a:t>
              </a:r>
              <a:r>
                <a:rPr lang="en-CH" sz="1333" b="1" dirty="0"/>
                <a:t>~30% loss reduction</a:t>
              </a:r>
            </a:p>
          </p:txBody>
        </p:sp>
      </p:grpSp>
      <p:sp>
        <p:nvSpPr>
          <p:cNvPr id="18" name="TextBox 17">
            <a:extLst>
              <a:ext uri="{FF2B5EF4-FFF2-40B4-BE49-F238E27FC236}">
                <a16:creationId xmlns:a16="http://schemas.microsoft.com/office/drawing/2014/main" id="{435EA8E6-0341-020B-95CF-ED420EE3468D}"/>
              </a:ext>
            </a:extLst>
          </p:cNvPr>
          <p:cNvSpPr txBox="1"/>
          <p:nvPr/>
        </p:nvSpPr>
        <p:spPr bwMode="auto">
          <a:xfrm>
            <a:off x="643095" y="1144181"/>
            <a:ext cx="5452905" cy="2508379"/>
          </a:xfrm>
          <a:prstGeom prst="rect">
            <a:avLst/>
          </a:prstGeom>
          <a:noFill/>
        </p:spPr>
        <p:txBody>
          <a:bodyPr wrap="square">
            <a:spAutoFit/>
          </a:bodyPr>
          <a:lstStyle/>
          <a:p>
            <a:r>
              <a:rPr lang="en-US" sz="1400" dirty="0"/>
              <a:t>Crystal shadowing of ZS is now proven technique:</a:t>
            </a:r>
          </a:p>
          <a:p>
            <a:pPr marL="742950" lvl="1" indent="-285750">
              <a:buFont typeface="Arial" panose="020B0604020202020204" pitchFamily="34" charset="0"/>
              <a:buChar char="•"/>
            </a:pPr>
            <a:endParaRPr lang="en-US" sz="1200"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1200" dirty="0">
                <a:latin typeface="Arial" panose="020B0604020202020204" pitchFamily="34" charset="0"/>
                <a:cs typeface="Arial" panose="020B0604020202020204" pitchFamily="34" charset="0"/>
              </a:rPr>
              <a:t>Operational goniometer in SPS LSS2</a:t>
            </a:r>
            <a:endParaRPr lang="en-RU" sz="1200" dirty="0"/>
          </a:p>
          <a:p>
            <a:pPr lvl="1"/>
            <a:endParaRPr lang="en-US" sz="1400" dirty="0">
              <a:latin typeface="Helvetica Neue" panose="02000503000000020004" pitchFamily="2" charset="0"/>
              <a:ea typeface="Helvetica Neue" panose="02000503000000020004" pitchFamily="2" charset="0"/>
              <a:cs typeface="Helvetica Neue" panose="02000503000000020004" pitchFamily="2" charset="0"/>
            </a:endParaRPr>
          </a:p>
          <a:p>
            <a:r>
              <a:rPr lang="en-US" sz="1400" dirty="0">
                <a:latin typeface="Helvetica Neue" panose="02000503000000020004" pitchFamily="2" charset="0"/>
                <a:ea typeface="Helvetica Neue" panose="02000503000000020004" pitchFamily="2" charset="0"/>
                <a:cs typeface="Helvetica Neue" panose="02000503000000020004" pitchFamily="2" charset="0"/>
              </a:rPr>
              <a:t>CERN in-house development of advanced crystal technology (DECRYCE project):</a:t>
            </a:r>
          </a:p>
          <a:p>
            <a:pPr marL="628650" lvl="1" indent="-171450">
              <a:buFont typeface="Arial" panose="020B0604020202020204" pitchFamily="34" charset="0"/>
              <a:buChar char="•"/>
            </a:pPr>
            <a:endParaRPr lang="en-US" sz="1100" dirty="0">
              <a:latin typeface="Helvetica Neue" panose="02000503000000020004" pitchFamily="2" charset="0"/>
              <a:ea typeface="Helvetica Neue" panose="02000503000000020004" pitchFamily="2" charset="0"/>
              <a:cs typeface="Helvetica Neue" panose="02000503000000020004" pitchFamily="2" charset="0"/>
            </a:endParaRPr>
          </a:p>
          <a:p>
            <a:pPr marL="628650" lvl="1" indent="-171450">
              <a:buFont typeface="Arial" panose="020B0604020202020204" pitchFamily="34" charset="0"/>
              <a:buChar char="•"/>
            </a:pPr>
            <a:r>
              <a:rPr lang="en-US" sz="1100" dirty="0">
                <a:latin typeface="Helvetica Neue" panose="02000503000000020004" pitchFamily="2" charset="0"/>
                <a:ea typeface="Helvetica Neue" panose="02000503000000020004" pitchFamily="2" charset="0"/>
                <a:cs typeface="Helvetica Neue" panose="02000503000000020004" pitchFamily="2" charset="0"/>
              </a:rPr>
              <a:t>Now: single crystal aligned in shadowing (VR) for LSS4 ~ factor 2 loss reduction</a:t>
            </a:r>
          </a:p>
          <a:p>
            <a:pPr marL="628650" lvl="1" indent="-171450">
              <a:buFont typeface="Arial" panose="020B0604020202020204" pitchFamily="34" charset="0"/>
              <a:buChar char="•"/>
            </a:pPr>
            <a:endParaRPr lang="en-US" sz="1100" dirty="0">
              <a:latin typeface="Helvetica Neue" panose="02000503000000020004" pitchFamily="2" charset="0"/>
              <a:ea typeface="Helvetica Neue" panose="02000503000000020004" pitchFamily="2" charset="0"/>
              <a:cs typeface="Helvetica Neue" panose="02000503000000020004" pitchFamily="2" charset="0"/>
            </a:endParaRPr>
          </a:p>
          <a:p>
            <a:pPr marL="628650" lvl="1" indent="-171450">
              <a:buFont typeface="Arial" panose="020B0604020202020204" pitchFamily="34" charset="0"/>
              <a:buChar char="•"/>
            </a:pPr>
            <a:r>
              <a:rPr lang="en-US" sz="1100" dirty="0">
                <a:latin typeface="Helvetica Neue" panose="02000503000000020004" pitchFamily="2" charset="0"/>
                <a:ea typeface="Helvetica Neue" panose="02000503000000020004" pitchFamily="2" charset="0"/>
                <a:cs typeface="Helvetica Neue" panose="02000503000000020004" pitchFamily="2" charset="0"/>
              </a:rPr>
              <a:t>Future: arrays of crystals aligned in volume reflection promising up to a factor 10 beam loss reduction and replacement of septa with crystals altogether</a:t>
            </a:r>
          </a:p>
        </p:txBody>
      </p:sp>
      <p:pic>
        <p:nvPicPr>
          <p:cNvPr id="19" name="Picture 18">
            <a:extLst>
              <a:ext uri="{FF2B5EF4-FFF2-40B4-BE49-F238E27FC236}">
                <a16:creationId xmlns:a16="http://schemas.microsoft.com/office/drawing/2014/main" id="{18912002-9255-FF70-92EB-82DADB2FBFE8}"/>
              </a:ext>
            </a:extLst>
          </p:cNvPr>
          <p:cNvPicPr>
            <a:picLocks noChangeAspect="1"/>
          </p:cNvPicPr>
          <p:nvPr/>
        </p:nvPicPr>
        <p:blipFill rotWithShape="1">
          <a:blip r:embed="rId5"/>
          <a:srcRect l="2339"/>
          <a:stretch/>
        </p:blipFill>
        <p:spPr>
          <a:xfrm>
            <a:off x="8765336" y="3863974"/>
            <a:ext cx="2886543" cy="1992595"/>
          </a:xfrm>
          <a:prstGeom prst="rect">
            <a:avLst/>
          </a:prstGeom>
        </p:spPr>
      </p:pic>
      <p:sp>
        <p:nvSpPr>
          <p:cNvPr id="20" name="TextBox 19">
            <a:extLst>
              <a:ext uri="{FF2B5EF4-FFF2-40B4-BE49-F238E27FC236}">
                <a16:creationId xmlns:a16="http://schemas.microsoft.com/office/drawing/2014/main" id="{82FF6BC0-BED7-E1F4-D2EA-7263CF59A925}"/>
              </a:ext>
            </a:extLst>
          </p:cNvPr>
          <p:cNvSpPr txBox="1"/>
          <p:nvPr/>
        </p:nvSpPr>
        <p:spPr>
          <a:xfrm>
            <a:off x="9170735" y="4860271"/>
            <a:ext cx="1325552" cy="592470"/>
          </a:xfrm>
          <a:prstGeom prst="rect">
            <a:avLst/>
          </a:prstGeom>
          <a:noFill/>
        </p:spPr>
        <p:txBody>
          <a:bodyPr wrap="square" rtlCol="0">
            <a:spAutoFit/>
          </a:bodyPr>
          <a:lstStyle/>
          <a:p>
            <a:r>
              <a:rPr lang="en-CH" sz="1100" dirty="0"/>
              <a:t>LSS4 gonio R&amp;D:</a:t>
            </a:r>
          </a:p>
          <a:p>
            <a:r>
              <a:rPr lang="en-CH" sz="1100" dirty="0"/>
              <a:t> </a:t>
            </a:r>
            <a:r>
              <a:rPr lang="en-CH" sz="1050" b="1" dirty="0"/>
              <a:t>~ 55% loss reduction</a:t>
            </a:r>
          </a:p>
        </p:txBody>
      </p:sp>
    </p:spTree>
    <p:extLst>
      <p:ext uri="{BB962C8B-B14F-4D97-AF65-F5344CB8AC3E}">
        <p14:creationId xmlns:p14="http://schemas.microsoft.com/office/powerpoint/2010/main" val="26438515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19921410" name="Title 6"/>
          <p:cNvSpPr>
            <a:spLocks noGrp="1"/>
          </p:cNvSpPr>
          <p:nvPr>
            <p:ph type="title"/>
          </p:nvPr>
        </p:nvSpPr>
        <p:spPr bwMode="auto">
          <a:xfrm>
            <a:off x="407988" y="373593"/>
            <a:ext cx="11376025" cy="751151"/>
          </a:xfrm>
        </p:spPr>
        <p:txBody>
          <a:body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Delivery for ECN3: splitting</a:t>
            </a:r>
            <a:r>
              <a:rPr lang="en-US" b="0" dirty="0">
                <a:latin typeface="Helvetica Neue" panose="02000503000000020004" pitchFamily="2" charset="0"/>
                <a:ea typeface="Helvetica Neue" panose="02000503000000020004" pitchFamily="2" charset="0"/>
                <a:cs typeface="Helvetica Neue" panose="02000503000000020004" pitchFamily="2" charset="0"/>
              </a:rPr>
              <a:t> VS dedicated</a:t>
            </a:r>
            <a:endParaRPr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22</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6" name="TextBox 35">
            <a:extLst>
              <a:ext uri="{FF2B5EF4-FFF2-40B4-BE49-F238E27FC236}">
                <a16:creationId xmlns:a16="http://schemas.microsoft.com/office/drawing/2014/main" id="{07DBB896-80CD-A92C-80DD-5530D85893F7}"/>
              </a:ext>
            </a:extLst>
          </p:cNvPr>
          <p:cNvSpPr txBox="1"/>
          <p:nvPr/>
        </p:nvSpPr>
        <p:spPr bwMode="auto">
          <a:xfrm>
            <a:off x="155912" y="5352143"/>
            <a:ext cx="11709517" cy="830997"/>
          </a:xfrm>
          <a:prstGeom prst="rect">
            <a:avLst/>
          </a:prstGeom>
          <a:noFill/>
        </p:spPr>
        <p:txBody>
          <a:bodyPr wrap="square" rtlCol="0">
            <a:spAutoFit/>
          </a:bodyPr>
          <a:lstStyle/>
          <a:p>
            <a:r>
              <a:rPr lang="en-US" sz="1600" dirty="0">
                <a:latin typeface="Helvetica Neue" panose="02000503000000020004" pitchFamily="2" charset="0"/>
                <a:ea typeface="Helvetica Neue" panose="02000503000000020004" pitchFamily="2" charset="0"/>
                <a:cs typeface="Helvetica Neue" panose="02000503000000020004" pitchFamily="2" charset="0"/>
              </a:rPr>
              <a:t>Beam delivery for ECN3 starts in SPS LSS2 with slow-extraction to TT21. Then the beam is either split at the end of TT21 and TT22 or not depending on scenario. Downstream the line it passes through the T4 target in TCC2 and P42 line until it is finally transferred to T10 target in TCC8. </a:t>
            </a:r>
            <a:endParaRPr lang="en-RU" sz="1600" dirty="0"/>
          </a:p>
        </p:txBody>
      </p:sp>
      <p:grpSp>
        <p:nvGrpSpPr>
          <p:cNvPr id="21" name="Group 20">
            <a:extLst>
              <a:ext uri="{FF2B5EF4-FFF2-40B4-BE49-F238E27FC236}">
                <a16:creationId xmlns:a16="http://schemas.microsoft.com/office/drawing/2014/main" id="{86AE026E-9386-4251-478C-A227DDD133AA}"/>
              </a:ext>
            </a:extLst>
          </p:cNvPr>
          <p:cNvGrpSpPr/>
          <p:nvPr/>
        </p:nvGrpSpPr>
        <p:grpSpPr>
          <a:xfrm>
            <a:off x="6380302" y="1610358"/>
            <a:ext cx="5793710" cy="3292510"/>
            <a:chOff x="7119941" y="2876854"/>
            <a:chExt cx="4352900" cy="2473711"/>
          </a:xfrm>
        </p:grpSpPr>
        <p:pic>
          <p:nvPicPr>
            <p:cNvPr id="6" name="Picture 5">
              <a:extLst>
                <a:ext uri="{FF2B5EF4-FFF2-40B4-BE49-F238E27FC236}">
                  <a16:creationId xmlns:a16="http://schemas.microsoft.com/office/drawing/2014/main" id="{9CD90191-432B-EDFA-DBAF-E15A9AE525D2}"/>
                </a:ext>
              </a:extLst>
            </p:cNvPr>
            <p:cNvPicPr>
              <a:picLocks noChangeAspect="1"/>
            </p:cNvPicPr>
            <p:nvPr/>
          </p:nvPicPr>
          <p:blipFill rotWithShape="1">
            <a:blip r:embed="rId3"/>
            <a:srcRect t="50825"/>
            <a:stretch/>
          </p:blipFill>
          <p:spPr>
            <a:xfrm>
              <a:off x="7119941" y="2876854"/>
              <a:ext cx="4246923" cy="2303402"/>
            </a:xfrm>
            <a:prstGeom prst="rect">
              <a:avLst/>
            </a:prstGeom>
          </p:spPr>
        </p:pic>
        <p:sp>
          <p:nvSpPr>
            <p:cNvPr id="19" name="TextBox 18">
              <a:extLst>
                <a:ext uri="{FF2B5EF4-FFF2-40B4-BE49-F238E27FC236}">
                  <a16:creationId xmlns:a16="http://schemas.microsoft.com/office/drawing/2014/main" id="{0A3F6CBB-B6FC-6DF6-FAC5-3AD30A0A3B60}"/>
                </a:ext>
              </a:extLst>
            </p:cNvPr>
            <p:cNvSpPr txBox="1"/>
            <p:nvPr/>
          </p:nvSpPr>
          <p:spPr bwMode="auto">
            <a:xfrm>
              <a:off x="8818874" y="5188699"/>
              <a:ext cx="2653967" cy="161866"/>
            </a:xfrm>
            <a:prstGeom prst="rect">
              <a:avLst/>
            </a:prstGeom>
            <a:noFill/>
          </p:spPr>
          <p:txBody>
            <a:bodyPr wrap="square">
              <a:spAutoFit/>
            </a:bodyPr>
            <a:lstStyle/>
            <a:p>
              <a:r>
                <a:rPr lang="en-RU" sz="800" dirty="0">
                  <a:latin typeface="Helvetica Neue Light" panose="02000403000000020004" pitchFamily="2" charset="0"/>
                  <a:ea typeface="Helvetica Neue Light" panose="02000403000000020004" pitchFamily="2" charset="0"/>
                  <a:hlinkClick r:id="rId4"/>
                </a:rPr>
                <a:t>*Findings of the Physics Beyond Colliders ECN3 Beam Delivery Task Force</a:t>
              </a:r>
              <a:endParaRPr lang="en-RU" sz="800" dirty="0">
                <a:latin typeface="Helvetica Neue Light" panose="02000403000000020004" pitchFamily="2" charset="0"/>
                <a:ea typeface="Helvetica Neue Light" panose="02000403000000020004" pitchFamily="2" charset="0"/>
              </a:endParaRPr>
            </a:p>
          </p:txBody>
        </p:sp>
      </p:grpSp>
      <p:pic>
        <p:nvPicPr>
          <p:cNvPr id="3" name="Picture 2">
            <a:extLst>
              <a:ext uri="{FF2B5EF4-FFF2-40B4-BE49-F238E27FC236}">
                <a16:creationId xmlns:a16="http://schemas.microsoft.com/office/drawing/2014/main" id="{2A7A392F-C8FF-033C-F41C-CFD68D8B3028}"/>
              </a:ext>
            </a:extLst>
          </p:cNvPr>
          <p:cNvPicPr>
            <a:picLocks noChangeAspect="1"/>
          </p:cNvPicPr>
          <p:nvPr/>
        </p:nvPicPr>
        <p:blipFill rotWithShape="1">
          <a:blip r:embed="rId3"/>
          <a:srcRect b="49237"/>
          <a:stretch/>
        </p:blipFill>
        <p:spPr>
          <a:xfrm>
            <a:off x="249478" y="1505857"/>
            <a:ext cx="5652655" cy="3164856"/>
          </a:xfrm>
          <a:prstGeom prst="rect">
            <a:avLst/>
          </a:prstGeom>
        </p:spPr>
      </p:pic>
      <p:grpSp>
        <p:nvGrpSpPr>
          <p:cNvPr id="1776141294" name="Group 1776141293">
            <a:extLst>
              <a:ext uri="{FF2B5EF4-FFF2-40B4-BE49-F238E27FC236}">
                <a16:creationId xmlns:a16="http://schemas.microsoft.com/office/drawing/2014/main" id="{101885BA-AA45-AF26-19E5-941B02E457B9}"/>
              </a:ext>
            </a:extLst>
          </p:cNvPr>
          <p:cNvGrpSpPr/>
          <p:nvPr/>
        </p:nvGrpSpPr>
        <p:grpSpPr>
          <a:xfrm>
            <a:off x="554487" y="1620863"/>
            <a:ext cx="2946686" cy="3553600"/>
            <a:chOff x="407987" y="1443183"/>
            <a:chExt cx="3241355" cy="3908960"/>
          </a:xfrm>
        </p:grpSpPr>
        <p:grpSp>
          <p:nvGrpSpPr>
            <p:cNvPr id="8" name="Group 7">
              <a:extLst>
                <a:ext uri="{FF2B5EF4-FFF2-40B4-BE49-F238E27FC236}">
                  <a16:creationId xmlns:a16="http://schemas.microsoft.com/office/drawing/2014/main" id="{63FF28CC-D5AC-E707-46D9-D126F402BF61}"/>
                </a:ext>
              </a:extLst>
            </p:cNvPr>
            <p:cNvGrpSpPr/>
            <p:nvPr/>
          </p:nvGrpSpPr>
          <p:grpSpPr>
            <a:xfrm>
              <a:off x="443876" y="1443183"/>
              <a:ext cx="3178911" cy="3908960"/>
              <a:chOff x="132644" y="1345762"/>
              <a:chExt cx="2884862" cy="3547380"/>
            </a:xfrm>
          </p:grpSpPr>
          <p:grpSp>
            <p:nvGrpSpPr>
              <p:cNvPr id="17" name="Group 16">
                <a:extLst>
                  <a:ext uri="{FF2B5EF4-FFF2-40B4-BE49-F238E27FC236}">
                    <a16:creationId xmlns:a16="http://schemas.microsoft.com/office/drawing/2014/main" id="{F0A661F4-29A5-4B46-DD79-222FB88F4FCF}"/>
                  </a:ext>
                </a:extLst>
              </p:cNvPr>
              <p:cNvGrpSpPr/>
              <p:nvPr/>
            </p:nvGrpSpPr>
            <p:grpSpPr>
              <a:xfrm>
                <a:off x="132644" y="2834455"/>
                <a:ext cx="2884862" cy="2058687"/>
                <a:chOff x="9359900" y="2131187"/>
                <a:chExt cx="3962401" cy="2575943"/>
              </a:xfrm>
            </p:grpSpPr>
            <p:sp>
              <p:nvSpPr>
                <p:cNvPr id="28" name="Rectangle 87">
                  <a:extLst>
                    <a:ext uri="{FF2B5EF4-FFF2-40B4-BE49-F238E27FC236}">
                      <a16:creationId xmlns:a16="http://schemas.microsoft.com/office/drawing/2014/main" id="{89056CC1-174C-B150-7492-C8D23A64255D}"/>
                    </a:ext>
                  </a:extLst>
                </p:cNvPr>
                <p:cNvSpPr>
                  <a:spLocks noChangeArrowheads="1"/>
                </p:cNvSpPr>
                <p:nvPr/>
              </p:nvSpPr>
              <p:spPr bwMode="auto">
                <a:xfrm>
                  <a:off x="9359900" y="2131187"/>
                  <a:ext cx="3962401" cy="257594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p>
              </p:txBody>
            </p:sp>
            <p:sp>
              <p:nvSpPr>
                <p:cNvPr id="29" name="Rectangle 6">
                  <a:extLst>
                    <a:ext uri="{FF2B5EF4-FFF2-40B4-BE49-F238E27FC236}">
                      <a16:creationId xmlns:a16="http://schemas.microsoft.com/office/drawing/2014/main" id="{30E3F842-998B-5E06-0446-08AB70FDD3D4}"/>
                    </a:ext>
                  </a:extLst>
                </p:cNvPr>
                <p:cNvSpPr>
                  <a:spLocks noChangeArrowheads="1"/>
                </p:cNvSpPr>
                <p:nvPr/>
              </p:nvSpPr>
              <p:spPr bwMode="auto">
                <a:xfrm>
                  <a:off x="9883775" y="4017137"/>
                  <a:ext cx="1524000" cy="533400"/>
                </a:xfrm>
                <a:prstGeom prst="rect">
                  <a:avLst/>
                </a:prstGeom>
                <a:solidFill>
                  <a:srgbClr val="B2B2B2"/>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30" name="Rectangle 8">
                  <a:extLst>
                    <a:ext uri="{FF2B5EF4-FFF2-40B4-BE49-F238E27FC236}">
                      <a16:creationId xmlns:a16="http://schemas.microsoft.com/office/drawing/2014/main" id="{540808D7-18B0-690C-9725-E6FE487C9D22}"/>
                    </a:ext>
                  </a:extLst>
                </p:cNvPr>
                <p:cNvSpPr>
                  <a:spLocks noChangeArrowheads="1"/>
                </p:cNvSpPr>
                <p:nvPr/>
              </p:nvSpPr>
              <p:spPr bwMode="auto">
                <a:xfrm>
                  <a:off x="9883775" y="2645537"/>
                  <a:ext cx="1524000" cy="685800"/>
                </a:xfrm>
                <a:prstGeom prst="rect">
                  <a:avLst/>
                </a:prstGeom>
                <a:solidFill>
                  <a:srgbClr val="B2B2B2"/>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31" name="AutoShape 15">
                  <a:extLst>
                    <a:ext uri="{FF2B5EF4-FFF2-40B4-BE49-F238E27FC236}">
                      <a16:creationId xmlns:a16="http://schemas.microsoft.com/office/drawing/2014/main" id="{6844B1EA-72DA-8078-7793-852658AEF585}"/>
                    </a:ext>
                  </a:extLst>
                </p:cNvPr>
                <p:cNvSpPr>
                  <a:spLocks noChangeArrowheads="1"/>
                </p:cNvSpPr>
                <p:nvPr/>
              </p:nvSpPr>
              <p:spPr bwMode="auto">
                <a:xfrm rot="5400000" flipV="1">
                  <a:off x="10417969" y="2951131"/>
                  <a:ext cx="457200" cy="303212"/>
                </a:xfrm>
                <a:prstGeom prst="homePlate">
                  <a:avLst>
                    <a:gd name="adj" fmla="val 37696"/>
                  </a:avLst>
                </a:prstGeom>
                <a:solidFill>
                  <a:schemeClr val="bg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32" name="Oval 16">
                  <a:extLst>
                    <a:ext uri="{FF2B5EF4-FFF2-40B4-BE49-F238E27FC236}">
                      <a16:creationId xmlns:a16="http://schemas.microsoft.com/office/drawing/2014/main" id="{0A021A42-96F5-06ED-DC41-40111F8BC010}"/>
                    </a:ext>
                  </a:extLst>
                </p:cNvPr>
                <p:cNvSpPr>
                  <a:spLocks noChangeArrowheads="1"/>
                </p:cNvSpPr>
                <p:nvPr/>
              </p:nvSpPr>
              <p:spPr bwMode="auto">
                <a:xfrm flipH="1">
                  <a:off x="10521950" y="3102737"/>
                  <a:ext cx="247650" cy="762000"/>
                </a:xfrm>
                <a:prstGeom prst="ellipse">
                  <a:avLst/>
                </a:prstGeom>
                <a:solidFill>
                  <a:srgbClr val="993366">
                    <a:alpha val="60001"/>
                  </a:srgbClr>
                </a:solidFill>
                <a:ln>
                  <a:noFill/>
                </a:ln>
                <a:effectLst/>
                <a:extLst>
                  <a:ext uri="{91240B29-F687-4f45-9708-019B960494DF}">
                    <a14:hiddenLine xmlns:a14="http://schemas.microsoft.com/office/drawing/2010/main" xmlns="" w="9525">
                      <a:solidFill>
                        <a:schemeClr val="tx1"/>
                      </a:solidFill>
                      <a:prstDash val="sysDot"/>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33" name="Line 17">
                  <a:extLst>
                    <a:ext uri="{FF2B5EF4-FFF2-40B4-BE49-F238E27FC236}">
                      <a16:creationId xmlns:a16="http://schemas.microsoft.com/office/drawing/2014/main" id="{8AF12A5A-2F65-9709-7871-22321D291021}"/>
                    </a:ext>
                  </a:extLst>
                </p:cNvPr>
                <p:cNvSpPr>
                  <a:spLocks noChangeShapeType="1"/>
                </p:cNvSpPr>
                <p:nvPr/>
              </p:nvSpPr>
              <p:spPr bwMode="auto">
                <a:xfrm flipV="1">
                  <a:off x="10036175" y="3331337"/>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a:p>
              </p:txBody>
            </p:sp>
            <p:sp>
              <p:nvSpPr>
                <p:cNvPr id="34" name="Line 18">
                  <a:extLst>
                    <a:ext uri="{FF2B5EF4-FFF2-40B4-BE49-F238E27FC236}">
                      <a16:creationId xmlns:a16="http://schemas.microsoft.com/office/drawing/2014/main" id="{12792BB4-8F22-B947-1F75-7DD07E1CE427}"/>
                    </a:ext>
                  </a:extLst>
                </p:cNvPr>
                <p:cNvSpPr>
                  <a:spLocks noChangeShapeType="1"/>
                </p:cNvSpPr>
                <p:nvPr/>
              </p:nvSpPr>
              <p:spPr bwMode="auto">
                <a:xfrm flipV="1">
                  <a:off x="10188575" y="3331337"/>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a:p>
              </p:txBody>
            </p:sp>
            <p:sp>
              <p:nvSpPr>
                <p:cNvPr id="35" name="Line 19">
                  <a:extLst>
                    <a:ext uri="{FF2B5EF4-FFF2-40B4-BE49-F238E27FC236}">
                      <a16:creationId xmlns:a16="http://schemas.microsoft.com/office/drawing/2014/main" id="{A28BD3F5-393E-30E9-B54E-174AA827D5AF}"/>
                    </a:ext>
                  </a:extLst>
                </p:cNvPr>
                <p:cNvSpPr>
                  <a:spLocks noChangeShapeType="1"/>
                </p:cNvSpPr>
                <p:nvPr/>
              </p:nvSpPr>
              <p:spPr bwMode="auto">
                <a:xfrm flipV="1">
                  <a:off x="10340975" y="3331337"/>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a:p>
              </p:txBody>
            </p:sp>
            <p:sp>
              <p:nvSpPr>
                <p:cNvPr id="37" name="Line 20">
                  <a:extLst>
                    <a:ext uri="{FF2B5EF4-FFF2-40B4-BE49-F238E27FC236}">
                      <a16:creationId xmlns:a16="http://schemas.microsoft.com/office/drawing/2014/main" id="{B119E698-4D1A-D0AD-03F8-25AEBBE6F8A0}"/>
                    </a:ext>
                  </a:extLst>
                </p:cNvPr>
                <p:cNvSpPr>
                  <a:spLocks noChangeShapeType="1"/>
                </p:cNvSpPr>
                <p:nvPr/>
              </p:nvSpPr>
              <p:spPr bwMode="auto">
                <a:xfrm flipV="1">
                  <a:off x="10494963" y="3331337"/>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a:p>
              </p:txBody>
            </p:sp>
            <p:sp>
              <p:nvSpPr>
                <p:cNvPr id="38" name="Line 21">
                  <a:extLst>
                    <a:ext uri="{FF2B5EF4-FFF2-40B4-BE49-F238E27FC236}">
                      <a16:creationId xmlns:a16="http://schemas.microsoft.com/office/drawing/2014/main" id="{5F705802-1568-1272-5E3B-CC1A49EA8504}"/>
                    </a:ext>
                  </a:extLst>
                </p:cNvPr>
                <p:cNvSpPr>
                  <a:spLocks noChangeShapeType="1"/>
                </p:cNvSpPr>
                <p:nvPr/>
              </p:nvSpPr>
              <p:spPr bwMode="auto">
                <a:xfrm flipV="1">
                  <a:off x="11255375" y="3331337"/>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a:p>
              </p:txBody>
            </p:sp>
            <p:sp>
              <p:nvSpPr>
                <p:cNvPr id="39" name="Line 22">
                  <a:extLst>
                    <a:ext uri="{FF2B5EF4-FFF2-40B4-BE49-F238E27FC236}">
                      <a16:creationId xmlns:a16="http://schemas.microsoft.com/office/drawing/2014/main" id="{D6EFC0AF-BF4F-FFB2-EA37-866F340314C1}"/>
                    </a:ext>
                  </a:extLst>
                </p:cNvPr>
                <p:cNvSpPr>
                  <a:spLocks noChangeShapeType="1"/>
                </p:cNvSpPr>
                <p:nvPr/>
              </p:nvSpPr>
              <p:spPr bwMode="auto">
                <a:xfrm flipV="1">
                  <a:off x="10798175" y="3331337"/>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a:p>
              </p:txBody>
            </p:sp>
            <p:sp>
              <p:nvSpPr>
                <p:cNvPr id="40" name="Line 27">
                  <a:extLst>
                    <a:ext uri="{FF2B5EF4-FFF2-40B4-BE49-F238E27FC236}">
                      <a16:creationId xmlns:a16="http://schemas.microsoft.com/office/drawing/2014/main" id="{A198206E-2DE8-3ED4-623D-D26D2AD6439E}"/>
                    </a:ext>
                  </a:extLst>
                </p:cNvPr>
                <p:cNvSpPr>
                  <a:spLocks noChangeShapeType="1"/>
                </p:cNvSpPr>
                <p:nvPr/>
              </p:nvSpPr>
              <p:spPr bwMode="auto">
                <a:xfrm flipV="1">
                  <a:off x="10950575" y="3331337"/>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a:p>
              </p:txBody>
            </p:sp>
            <p:sp>
              <p:nvSpPr>
                <p:cNvPr id="41" name="Line 28">
                  <a:extLst>
                    <a:ext uri="{FF2B5EF4-FFF2-40B4-BE49-F238E27FC236}">
                      <a16:creationId xmlns:a16="http://schemas.microsoft.com/office/drawing/2014/main" id="{132C84F6-F973-4666-F581-8EF48BBDE8D3}"/>
                    </a:ext>
                  </a:extLst>
                </p:cNvPr>
                <p:cNvSpPr>
                  <a:spLocks noChangeShapeType="1"/>
                </p:cNvSpPr>
                <p:nvPr/>
              </p:nvSpPr>
              <p:spPr bwMode="auto">
                <a:xfrm flipV="1">
                  <a:off x="11102975" y="3331337"/>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a:p>
              </p:txBody>
            </p:sp>
            <p:grpSp>
              <p:nvGrpSpPr>
                <p:cNvPr id="42" name="Group 56">
                  <a:extLst>
                    <a:ext uri="{FF2B5EF4-FFF2-40B4-BE49-F238E27FC236}">
                      <a16:creationId xmlns:a16="http://schemas.microsoft.com/office/drawing/2014/main" id="{980C6A04-4714-160E-7169-41370664890C}"/>
                    </a:ext>
                  </a:extLst>
                </p:cNvPr>
                <p:cNvGrpSpPr>
                  <a:grpSpLocks/>
                </p:cNvGrpSpPr>
                <p:nvPr/>
              </p:nvGrpSpPr>
              <p:grpSpPr bwMode="auto">
                <a:xfrm>
                  <a:off x="11703050" y="3099566"/>
                  <a:ext cx="304800" cy="914401"/>
                  <a:chOff x="4986" y="1198"/>
                  <a:chExt cx="192" cy="576"/>
                </a:xfrm>
              </p:grpSpPr>
              <p:sp>
                <p:nvSpPr>
                  <p:cNvPr id="53" name="Oval 54">
                    <a:extLst>
                      <a:ext uri="{FF2B5EF4-FFF2-40B4-BE49-F238E27FC236}">
                        <a16:creationId xmlns:a16="http://schemas.microsoft.com/office/drawing/2014/main" id="{0DF08B2A-B4DA-B500-2409-66626C8E2D91}"/>
                      </a:ext>
                    </a:extLst>
                  </p:cNvPr>
                  <p:cNvSpPr>
                    <a:spLocks noChangeArrowheads="1"/>
                  </p:cNvSpPr>
                  <p:nvPr/>
                </p:nvSpPr>
                <p:spPr bwMode="auto">
                  <a:xfrm flipH="1">
                    <a:off x="5010" y="1294"/>
                    <a:ext cx="156" cy="480"/>
                  </a:xfrm>
                  <a:prstGeom prst="ellipse">
                    <a:avLst/>
                  </a:prstGeom>
                  <a:solidFill>
                    <a:srgbClr val="33CC33"/>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54" name="Rectangle 55">
                    <a:extLst>
                      <a:ext uri="{FF2B5EF4-FFF2-40B4-BE49-F238E27FC236}">
                        <a16:creationId xmlns:a16="http://schemas.microsoft.com/office/drawing/2014/main" id="{50FE091F-1FC8-4297-A985-0521BA9A3488}"/>
                      </a:ext>
                    </a:extLst>
                  </p:cNvPr>
                  <p:cNvSpPr>
                    <a:spLocks noChangeArrowheads="1"/>
                  </p:cNvSpPr>
                  <p:nvPr/>
                </p:nvSpPr>
                <p:spPr bwMode="auto">
                  <a:xfrm>
                    <a:off x="4986" y="1198"/>
                    <a:ext cx="192" cy="24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grpSp>
            <p:grpSp>
              <p:nvGrpSpPr>
                <p:cNvPr id="43" name="Group 61">
                  <a:extLst>
                    <a:ext uri="{FF2B5EF4-FFF2-40B4-BE49-F238E27FC236}">
                      <a16:creationId xmlns:a16="http://schemas.microsoft.com/office/drawing/2014/main" id="{1FE16CF3-5998-33B0-F210-C9C999E794D9}"/>
                    </a:ext>
                  </a:extLst>
                </p:cNvPr>
                <p:cNvGrpSpPr>
                  <a:grpSpLocks/>
                </p:cNvGrpSpPr>
                <p:nvPr/>
              </p:nvGrpSpPr>
              <p:grpSpPr bwMode="auto">
                <a:xfrm>
                  <a:off x="12163425" y="3102737"/>
                  <a:ext cx="463550" cy="838200"/>
                  <a:chOff x="4992" y="1200"/>
                  <a:chExt cx="292" cy="528"/>
                </a:xfrm>
              </p:grpSpPr>
              <p:sp>
                <p:nvSpPr>
                  <p:cNvPr id="49" name="Oval 57">
                    <a:extLst>
                      <a:ext uri="{FF2B5EF4-FFF2-40B4-BE49-F238E27FC236}">
                        <a16:creationId xmlns:a16="http://schemas.microsoft.com/office/drawing/2014/main" id="{CC39C49C-1E21-8017-F8E7-10DA82DEBEC7}"/>
                      </a:ext>
                    </a:extLst>
                  </p:cNvPr>
                  <p:cNvSpPr>
                    <a:spLocks noChangeArrowheads="1"/>
                  </p:cNvSpPr>
                  <p:nvPr/>
                </p:nvSpPr>
                <p:spPr bwMode="auto">
                  <a:xfrm flipH="1">
                    <a:off x="5060" y="1200"/>
                    <a:ext cx="156" cy="480"/>
                  </a:xfrm>
                  <a:prstGeom prst="ellipse">
                    <a:avLst/>
                  </a:prstGeom>
                  <a:solidFill>
                    <a:srgbClr val="0000FF"/>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50" name="AutoShape 58">
                    <a:extLst>
                      <a:ext uri="{FF2B5EF4-FFF2-40B4-BE49-F238E27FC236}">
                        <a16:creationId xmlns:a16="http://schemas.microsoft.com/office/drawing/2014/main" id="{BCD9A135-2045-E161-70FC-239882F5A6CF}"/>
                      </a:ext>
                    </a:extLst>
                  </p:cNvPr>
                  <p:cNvSpPr>
                    <a:spLocks noChangeArrowheads="1"/>
                  </p:cNvSpPr>
                  <p:nvPr/>
                </p:nvSpPr>
                <p:spPr bwMode="auto">
                  <a:xfrm>
                    <a:off x="4992" y="1296"/>
                    <a:ext cx="144" cy="48"/>
                  </a:xfrm>
                  <a:prstGeom prst="triangle">
                    <a:avLst>
                      <a:gd name="adj" fmla="val 57639"/>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51" name="AutoShape 59">
                    <a:extLst>
                      <a:ext uri="{FF2B5EF4-FFF2-40B4-BE49-F238E27FC236}">
                        <a16:creationId xmlns:a16="http://schemas.microsoft.com/office/drawing/2014/main" id="{0F19D379-2B31-3715-3A94-BD102A0350DB}"/>
                      </a:ext>
                    </a:extLst>
                  </p:cNvPr>
                  <p:cNvSpPr>
                    <a:spLocks noChangeArrowheads="1"/>
                  </p:cNvSpPr>
                  <p:nvPr/>
                </p:nvSpPr>
                <p:spPr bwMode="auto">
                  <a:xfrm flipH="1">
                    <a:off x="5136" y="1296"/>
                    <a:ext cx="148" cy="48"/>
                  </a:xfrm>
                  <a:prstGeom prst="triangle">
                    <a:avLst>
                      <a:gd name="adj" fmla="val 54727"/>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52" name="Rectangle 60">
                    <a:extLst>
                      <a:ext uri="{FF2B5EF4-FFF2-40B4-BE49-F238E27FC236}">
                        <a16:creationId xmlns:a16="http://schemas.microsoft.com/office/drawing/2014/main" id="{13A3B5C0-5B2E-69D7-D408-016B7D729069}"/>
                      </a:ext>
                    </a:extLst>
                  </p:cNvPr>
                  <p:cNvSpPr>
                    <a:spLocks noChangeArrowheads="1"/>
                  </p:cNvSpPr>
                  <p:nvPr/>
                </p:nvSpPr>
                <p:spPr bwMode="auto">
                  <a:xfrm>
                    <a:off x="5035" y="1344"/>
                    <a:ext cx="192" cy="384"/>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grpSp>
            <p:grpSp>
              <p:nvGrpSpPr>
                <p:cNvPr id="44" name="Group 67">
                  <a:extLst>
                    <a:ext uri="{FF2B5EF4-FFF2-40B4-BE49-F238E27FC236}">
                      <a16:creationId xmlns:a16="http://schemas.microsoft.com/office/drawing/2014/main" id="{F3B3E8FA-BB9D-1504-E1FD-D6F41D68BCC0}"/>
                    </a:ext>
                  </a:extLst>
                </p:cNvPr>
                <p:cNvGrpSpPr>
                  <a:grpSpLocks/>
                </p:cNvGrpSpPr>
                <p:nvPr/>
              </p:nvGrpSpPr>
              <p:grpSpPr bwMode="auto">
                <a:xfrm>
                  <a:off x="12622213" y="3102737"/>
                  <a:ext cx="614362" cy="762000"/>
                  <a:chOff x="5757" y="864"/>
                  <a:chExt cx="387" cy="480"/>
                </a:xfrm>
              </p:grpSpPr>
              <p:sp>
                <p:nvSpPr>
                  <p:cNvPr id="45" name="AutoShape 52">
                    <a:extLst>
                      <a:ext uri="{FF2B5EF4-FFF2-40B4-BE49-F238E27FC236}">
                        <a16:creationId xmlns:a16="http://schemas.microsoft.com/office/drawing/2014/main" id="{AB55C4DE-32E3-3415-90F1-BE2DC688DB73}"/>
                      </a:ext>
                    </a:extLst>
                  </p:cNvPr>
                  <p:cNvSpPr>
                    <a:spLocks noChangeArrowheads="1"/>
                  </p:cNvSpPr>
                  <p:nvPr/>
                </p:nvSpPr>
                <p:spPr bwMode="auto">
                  <a:xfrm>
                    <a:off x="5806" y="961"/>
                    <a:ext cx="144" cy="48"/>
                  </a:xfrm>
                  <a:prstGeom prst="triangle">
                    <a:avLst>
                      <a:gd name="adj" fmla="val 57639"/>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46" name="AutoShape 53">
                    <a:extLst>
                      <a:ext uri="{FF2B5EF4-FFF2-40B4-BE49-F238E27FC236}">
                        <a16:creationId xmlns:a16="http://schemas.microsoft.com/office/drawing/2014/main" id="{A691A0DB-65DB-421A-5C51-6E6D03C64B5F}"/>
                      </a:ext>
                    </a:extLst>
                  </p:cNvPr>
                  <p:cNvSpPr>
                    <a:spLocks noChangeArrowheads="1"/>
                  </p:cNvSpPr>
                  <p:nvPr/>
                </p:nvSpPr>
                <p:spPr bwMode="auto">
                  <a:xfrm flipH="1">
                    <a:off x="5951" y="961"/>
                    <a:ext cx="143" cy="48"/>
                  </a:xfrm>
                  <a:prstGeom prst="triangle">
                    <a:avLst>
                      <a:gd name="adj" fmla="val 57639"/>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47" name="AutoShape 63">
                    <a:extLst>
                      <a:ext uri="{FF2B5EF4-FFF2-40B4-BE49-F238E27FC236}">
                        <a16:creationId xmlns:a16="http://schemas.microsoft.com/office/drawing/2014/main" id="{8E16351D-CEF2-9CAD-C575-5E88295F0706}"/>
                      </a:ext>
                    </a:extLst>
                  </p:cNvPr>
                  <p:cNvSpPr>
                    <a:spLocks noChangeArrowheads="1"/>
                  </p:cNvSpPr>
                  <p:nvPr/>
                </p:nvSpPr>
                <p:spPr bwMode="auto">
                  <a:xfrm rot="-171745">
                    <a:off x="5757" y="864"/>
                    <a:ext cx="190" cy="480"/>
                  </a:xfrm>
                  <a:prstGeom prst="moon">
                    <a:avLst>
                      <a:gd name="adj" fmla="val 60713"/>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48" name="AutoShape 64">
                    <a:extLst>
                      <a:ext uri="{FF2B5EF4-FFF2-40B4-BE49-F238E27FC236}">
                        <a16:creationId xmlns:a16="http://schemas.microsoft.com/office/drawing/2014/main" id="{BA7F8DF9-0F97-7106-81B6-FDAAB1685824}"/>
                      </a:ext>
                    </a:extLst>
                  </p:cNvPr>
                  <p:cNvSpPr>
                    <a:spLocks noChangeArrowheads="1"/>
                  </p:cNvSpPr>
                  <p:nvPr/>
                </p:nvSpPr>
                <p:spPr bwMode="auto">
                  <a:xfrm rot="171745" flipH="1">
                    <a:off x="5954" y="864"/>
                    <a:ext cx="190" cy="480"/>
                  </a:xfrm>
                  <a:prstGeom prst="moon">
                    <a:avLst>
                      <a:gd name="adj" fmla="val 60713"/>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grpSp>
          </p:grpSp>
          <p:grpSp>
            <p:nvGrpSpPr>
              <p:cNvPr id="18" name="Group 17">
                <a:extLst>
                  <a:ext uri="{FF2B5EF4-FFF2-40B4-BE49-F238E27FC236}">
                    <a16:creationId xmlns:a16="http://schemas.microsoft.com/office/drawing/2014/main" id="{70496526-38B2-8F36-10D7-FABE21C1F4C8}"/>
                  </a:ext>
                </a:extLst>
              </p:cNvPr>
              <p:cNvGrpSpPr/>
              <p:nvPr/>
            </p:nvGrpSpPr>
            <p:grpSpPr>
              <a:xfrm>
                <a:off x="2679427" y="1345762"/>
                <a:ext cx="337492" cy="60899"/>
                <a:chOff x="2392720" y="3910350"/>
                <a:chExt cx="337492" cy="60899"/>
              </a:xfrm>
            </p:grpSpPr>
            <p:sp>
              <p:nvSpPr>
                <p:cNvPr id="25" name="AutoShape 58">
                  <a:extLst>
                    <a:ext uri="{FF2B5EF4-FFF2-40B4-BE49-F238E27FC236}">
                      <a16:creationId xmlns:a16="http://schemas.microsoft.com/office/drawing/2014/main" id="{2E90F5B1-7715-3217-D20D-59F8519914DB}"/>
                    </a:ext>
                  </a:extLst>
                </p:cNvPr>
                <p:cNvSpPr>
                  <a:spLocks noChangeArrowheads="1"/>
                </p:cNvSpPr>
                <p:nvPr/>
              </p:nvSpPr>
              <p:spPr bwMode="auto">
                <a:xfrm>
                  <a:off x="2392720" y="3910350"/>
                  <a:ext cx="166434" cy="60899"/>
                </a:xfrm>
                <a:prstGeom prst="triangle">
                  <a:avLst>
                    <a:gd name="adj" fmla="val 57639"/>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26" name="AutoShape 59">
                  <a:extLst>
                    <a:ext uri="{FF2B5EF4-FFF2-40B4-BE49-F238E27FC236}">
                      <a16:creationId xmlns:a16="http://schemas.microsoft.com/office/drawing/2014/main" id="{03472D3F-861C-266F-B9B0-390E5E1D7937}"/>
                    </a:ext>
                  </a:extLst>
                </p:cNvPr>
                <p:cNvSpPr>
                  <a:spLocks noChangeArrowheads="1"/>
                </p:cNvSpPr>
                <p:nvPr/>
              </p:nvSpPr>
              <p:spPr bwMode="auto">
                <a:xfrm flipH="1">
                  <a:off x="2559154" y="3910350"/>
                  <a:ext cx="171058" cy="60899"/>
                </a:xfrm>
                <a:prstGeom prst="triangle">
                  <a:avLst>
                    <a:gd name="adj" fmla="val 54727"/>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grpSp>
          <p:cxnSp>
            <p:nvCxnSpPr>
              <p:cNvPr id="23" name="Straight Arrow Connector 22">
                <a:extLst>
                  <a:ext uri="{FF2B5EF4-FFF2-40B4-BE49-F238E27FC236}">
                    <a16:creationId xmlns:a16="http://schemas.microsoft.com/office/drawing/2014/main" id="{F8B3E9C5-A066-6BC4-6E08-E19B8B5DFA53}"/>
                  </a:ext>
                </a:extLst>
              </p:cNvPr>
              <p:cNvCxnSpPr>
                <a:cxnSpLocks/>
              </p:cNvCxnSpPr>
              <p:nvPr/>
            </p:nvCxnSpPr>
            <p:spPr>
              <a:xfrm flipH="1" flipV="1">
                <a:off x="1179793" y="1844348"/>
                <a:ext cx="110956" cy="920041"/>
              </a:xfrm>
              <a:prstGeom prst="straightConnector1">
                <a:avLst/>
              </a:prstGeom>
              <a:ln w="28575">
                <a:solidFill>
                  <a:schemeClr val="tx1"/>
                </a:solidFill>
                <a:headEnd w="med" len="sm"/>
                <a:tailEnd type="triangle" w="sm" len="med"/>
              </a:ln>
              <a:effectLst/>
            </p:spPr>
            <p:style>
              <a:lnRef idx="2">
                <a:schemeClr val="accent1"/>
              </a:lnRef>
              <a:fillRef idx="0">
                <a:schemeClr val="accent1"/>
              </a:fillRef>
              <a:effectRef idx="1">
                <a:schemeClr val="accent1"/>
              </a:effectRef>
              <a:fontRef idx="minor">
                <a:schemeClr val="tx1"/>
              </a:fontRef>
            </p:style>
          </p:cxnSp>
        </p:grpSp>
        <p:grpSp>
          <p:nvGrpSpPr>
            <p:cNvPr id="60" name="Group 59">
              <a:extLst>
                <a:ext uri="{FF2B5EF4-FFF2-40B4-BE49-F238E27FC236}">
                  <a16:creationId xmlns:a16="http://schemas.microsoft.com/office/drawing/2014/main" id="{0C9C7CFB-F1EB-69B6-37F2-FD7EF9200BFB}"/>
                </a:ext>
              </a:extLst>
            </p:cNvPr>
            <p:cNvGrpSpPr/>
            <p:nvPr/>
          </p:nvGrpSpPr>
          <p:grpSpPr>
            <a:xfrm>
              <a:off x="407987" y="3124172"/>
              <a:ext cx="3241355" cy="2210232"/>
              <a:chOff x="407988" y="3124172"/>
              <a:chExt cx="3241354" cy="2210232"/>
            </a:xfrm>
          </p:grpSpPr>
          <p:sp>
            <p:nvSpPr>
              <p:cNvPr id="9" name="TextBox 8">
                <a:extLst>
                  <a:ext uri="{FF2B5EF4-FFF2-40B4-BE49-F238E27FC236}">
                    <a16:creationId xmlns:a16="http://schemas.microsoft.com/office/drawing/2014/main" id="{9CD1D886-0625-2ECA-6957-A36EDE7C00D9}"/>
                  </a:ext>
                </a:extLst>
              </p:cNvPr>
              <p:cNvSpPr txBox="1"/>
              <p:nvPr/>
            </p:nvSpPr>
            <p:spPr>
              <a:xfrm>
                <a:off x="2963063" y="3467298"/>
                <a:ext cx="686279" cy="440121"/>
              </a:xfrm>
              <a:prstGeom prst="rect">
                <a:avLst/>
              </a:prstGeom>
              <a:noFill/>
            </p:spPr>
            <p:txBody>
              <a:bodyPr wrap="none" rtlCol="0">
                <a:spAutoFit/>
              </a:bodyPr>
              <a:lstStyle/>
              <a:p>
                <a:pPr algn="ctr"/>
                <a:r>
                  <a:rPr lang="en-CH" sz="1000" dirty="0"/>
                  <a:t>Losses</a:t>
                </a:r>
                <a:r>
                  <a:rPr lang="en-CH" sz="1000" b="1" dirty="0"/>
                  <a:t> </a:t>
                </a:r>
              </a:p>
              <a:p>
                <a:pPr algn="ctr"/>
                <a:r>
                  <a:rPr lang="en-CH" sz="1000" dirty="0"/>
                  <a:t>~ 5%</a:t>
                </a:r>
              </a:p>
            </p:txBody>
          </p:sp>
          <p:sp>
            <p:nvSpPr>
              <p:cNvPr id="10" name="TextBox 9">
                <a:extLst>
                  <a:ext uri="{FF2B5EF4-FFF2-40B4-BE49-F238E27FC236}">
                    <a16:creationId xmlns:a16="http://schemas.microsoft.com/office/drawing/2014/main" id="{52B40AD9-07A9-35E8-F05A-A3D1389C4617}"/>
                  </a:ext>
                </a:extLst>
              </p:cNvPr>
              <p:cNvSpPr txBox="1"/>
              <p:nvPr/>
            </p:nvSpPr>
            <p:spPr>
              <a:xfrm>
                <a:off x="2097877" y="3485306"/>
                <a:ext cx="732778" cy="553998"/>
              </a:xfrm>
              <a:prstGeom prst="rect">
                <a:avLst/>
              </a:prstGeom>
              <a:noFill/>
            </p:spPr>
            <p:txBody>
              <a:bodyPr wrap="square" rtlCol="0">
                <a:spAutoFit/>
              </a:bodyPr>
              <a:lstStyle/>
              <a:p>
                <a:pPr algn="ctr"/>
                <a:r>
                  <a:rPr lang="en-CH" sz="900"/>
                  <a:t>Deflect</a:t>
                </a:r>
                <a:r>
                  <a:rPr lang="en-US" sz="900" dirty="0"/>
                  <a:t>e</a:t>
                </a:r>
                <a:r>
                  <a:rPr lang="en-CH" sz="900"/>
                  <a:t>d </a:t>
                </a:r>
                <a:r>
                  <a:rPr lang="en-CH" sz="900" dirty="0"/>
                  <a:t>right by B field</a:t>
                </a:r>
              </a:p>
            </p:txBody>
          </p:sp>
          <p:sp>
            <p:nvSpPr>
              <p:cNvPr id="11" name="TextBox 10">
                <a:extLst>
                  <a:ext uri="{FF2B5EF4-FFF2-40B4-BE49-F238E27FC236}">
                    <a16:creationId xmlns:a16="http://schemas.microsoft.com/office/drawing/2014/main" id="{384B303A-0FEC-8895-851F-A7058094D2A6}"/>
                  </a:ext>
                </a:extLst>
              </p:cNvPr>
              <p:cNvSpPr txBox="1"/>
              <p:nvPr/>
            </p:nvSpPr>
            <p:spPr>
              <a:xfrm>
                <a:off x="2401630" y="4725006"/>
                <a:ext cx="942360" cy="609398"/>
              </a:xfrm>
              <a:prstGeom prst="rect">
                <a:avLst/>
              </a:prstGeom>
              <a:noFill/>
            </p:spPr>
            <p:txBody>
              <a:bodyPr wrap="square" rtlCol="0">
                <a:spAutoFit/>
              </a:bodyPr>
              <a:lstStyle/>
              <a:p>
                <a:pPr algn="ctr"/>
                <a:r>
                  <a:rPr lang="en-CH" sz="1000" dirty="0"/>
                  <a:t>Continues straight, undeflected</a:t>
                </a:r>
              </a:p>
            </p:txBody>
          </p:sp>
          <p:sp>
            <p:nvSpPr>
              <p:cNvPr id="12" name="TextBox 11">
                <a:extLst>
                  <a:ext uri="{FF2B5EF4-FFF2-40B4-BE49-F238E27FC236}">
                    <a16:creationId xmlns:a16="http://schemas.microsoft.com/office/drawing/2014/main" id="{97263267-3BEE-6C4B-684B-6252D0300488}"/>
                  </a:ext>
                </a:extLst>
              </p:cNvPr>
              <p:cNvSpPr txBox="1"/>
              <p:nvPr/>
            </p:nvSpPr>
            <p:spPr>
              <a:xfrm>
                <a:off x="593646" y="3124172"/>
                <a:ext cx="2810961" cy="338554"/>
              </a:xfrm>
              <a:prstGeom prst="rect">
                <a:avLst/>
              </a:prstGeom>
              <a:noFill/>
            </p:spPr>
            <p:txBody>
              <a:bodyPr wrap="square" rtlCol="0">
                <a:spAutoFit/>
              </a:bodyPr>
              <a:lstStyle/>
              <a:p>
                <a:pPr algn="ctr"/>
                <a:r>
                  <a:rPr lang="en-CH" sz="1400" dirty="0"/>
                  <a:t>Shared delivery: splitting</a:t>
                </a:r>
              </a:p>
            </p:txBody>
          </p:sp>
          <p:cxnSp>
            <p:nvCxnSpPr>
              <p:cNvPr id="13" name="Straight Arrow Connector 12">
                <a:extLst>
                  <a:ext uri="{FF2B5EF4-FFF2-40B4-BE49-F238E27FC236}">
                    <a16:creationId xmlns:a16="http://schemas.microsoft.com/office/drawing/2014/main" id="{A8EED289-330C-6773-BDE1-BC5C1279C3B0}"/>
                  </a:ext>
                </a:extLst>
              </p:cNvPr>
              <p:cNvCxnSpPr>
                <a:cxnSpLocks/>
                <a:stCxn id="10" idx="2"/>
              </p:cNvCxnSpPr>
              <p:nvPr/>
            </p:nvCxnSpPr>
            <p:spPr>
              <a:xfrm flipH="1">
                <a:off x="2456026" y="4039304"/>
                <a:ext cx="8240" cy="202511"/>
              </a:xfrm>
              <a:prstGeom prst="straightConnector1">
                <a:avLst/>
              </a:prstGeom>
              <a:ln w="6350">
                <a:solidFill>
                  <a:schemeClr val="accent1">
                    <a:lumMod val="10000"/>
                  </a:schemeClr>
                </a:solidFill>
                <a:headEnd w="med" len="sm"/>
                <a:tailEnd type="triangle" w="sm" len="med"/>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9CA7472D-F52C-D9DC-7389-9ECE410684D0}"/>
                  </a:ext>
                </a:extLst>
              </p:cNvPr>
              <p:cNvCxnSpPr>
                <a:cxnSpLocks/>
              </p:cNvCxnSpPr>
              <p:nvPr/>
            </p:nvCxnSpPr>
            <p:spPr>
              <a:xfrm flipV="1">
                <a:off x="2870087" y="4207646"/>
                <a:ext cx="0" cy="536850"/>
              </a:xfrm>
              <a:prstGeom prst="straightConnector1">
                <a:avLst/>
              </a:prstGeom>
              <a:ln w="6350">
                <a:solidFill>
                  <a:schemeClr val="accent1">
                    <a:lumMod val="10000"/>
                  </a:schemeClr>
                </a:solidFill>
                <a:headEnd w="med" len="sm"/>
                <a:tailEnd type="triangle" w="sm" len="med"/>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CFAB2D48-788C-BDDE-2D0D-EE50A0FB5D36}"/>
                  </a:ext>
                </a:extLst>
              </p:cNvPr>
              <p:cNvCxnSpPr>
                <a:cxnSpLocks/>
                <a:stCxn id="9" idx="2"/>
              </p:cNvCxnSpPr>
              <p:nvPr/>
            </p:nvCxnSpPr>
            <p:spPr>
              <a:xfrm>
                <a:off x="3306203" y="3907419"/>
                <a:ext cx="0" cy="131884"/>
              </a:xfrm>
              <a:prstGeom prst="straightConnector1">
                <a:avLst/>
              </a:prstGeom>
              <a:ln w="6350">
                <a:solidFill>
                  <a:schemeClr val="accent1">
                    <a:lumMod val="10000"/>
                  </a:schemeClr>
                </a:solidFill>
                <a:headEnd w="med" len="sm"/>
                <a:tailEnd type="triangle" w="sm" len="med"/>
              </a:ln>
              <a:effectLst/>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74AA2595-7911-5ACF-A735-7D7BA0ADA7BE}"/>
                  </a:ext>
                </a:extLst>
              </p:cNvPr>
              <p:cNvSpPr txBox="1"/>
              <p:nvPr/>
            </p:nvSpPr>
            <p:spPr>
              <a:xfrm>
                <a:off x="407988" y="4283902"/>
                <a:ext cx="942360" cy="270843"/>
              </a:xfrm>
              <a:prstGeom prst="rect">
                <a:avLst/>
              </a:prstGeom>
              <a:noFill/>
            </p:spPr>
            <p:txBody>
              <a:bodyPr wrap="square" rtlCol="0">
                <a:spAutoFit/>
              </a:bodyPr>
              <a:lstStyle/>
              <a:p>
                <a:pPr algn="ctr"/>
                <a:r>
                  <a:rPr lang="en-US" sz="1000" b="1" dirty="0"/>
                  <a:t>B</a:t>
                </a:r>
                <a:endParaRPr lang="en-CH" sz="1000" b="1" dirty="0"/>
              </a:p>
            </p:txBody>
          </p:sp>
        </p:grpSp>
      </p:grpSp>
      <p:grpSp>
        <p:nvGrpSpPr>
          <p:cNvPr id="1776141255" name="Group 1776141254">
            <a:extLst>
              <a:ext uri="{FF2B5EF4-FFF2-40B4-BE49-F238E27FC236}">
                <a16:creationId xmlns:a16="http://schemas.microsoft.com/office/drawing/2014/main" id="{8F2AA9E3-F979-A2F8-020F-5615FFC21630}"/>
              </a:ext>
            </a:extLst>
          </p:cNvPr>
          <p:cNvGrpSpPr/>
          <p:nvPr/>
        </p:nvGrpSpPr>
        <p:grpSpPr>
          <a:xfrm>
            <a:off x="5908028" y="3149035"/>
            <a:ext cx="2913552" cy="2012766"/>
            <a:chOff x="49973" y="3779274"/>
            <a:chExt cx="3973364" cy="2744916"/>
          </a:xfrm>
        </p:grpSpPr>
        <p:grpSp>
          <p:nvGrpSpPr>
            <p:cNvPr id="1776141256" name="Group 1776141255">
              <a:extLst>
                <a:ext uri="{FF2B5EF4-FFF2-40B4-BE49-F238E27FC236}">
                  <a16:creationId xmlns:a16="http://schemas.microsoft.com/office/drawing/2014/main" id="{11E916F1-C503-B533-1DD0-CD2466A7FDEB}"/>
                </a:ext>
              </a:extLst>
            </p:cNvPr>
            <p:cNvGrpSpPr/>
            <p:nvPr/>
          </p:nvGrpSpPr>
          <p:grpSpPr>
            <a:xfrm>
              <a:off x="49973" y="3779274"/>
              <a:ext cx="3973364" cy="2744916"/>
              <a:chOff x="37480" y="2834455"/>
              <a:chExt cx="2980023" cy="2058687"/>
            </a:xfrm>
          </p:grpSpPr>
          <p:grpSp>
            <p:nvGrpSpPr>
              <p:cNvPr id="1776141258" name="Group 1776141257">
                <a:extLst>
                  <a:ext uri="{FF2B5EF4-FFF2-40B4-BE49-F238E27FC236}">
                    <a16:creationId xmlns:a16="http://schemas.microsoft.com/office/drawing/2014/main" id="{1A8EBE19-22B4-1B96-6219-B3457933B6C7}"/>
                  </a:ext>
                </a:extLst>
              </p:cNvPr>
              <p:cNvGrpSpPr/>
              <p:nvPr/>
            </p:nvGrpSpPr>
            <p:grpSpPr>
              <a:xfrm>
                <a:off x="37480" y="2834455"/>
                <a:ext cx="2980023" cy="2058687"/>
                <a:chOff x="37480" y="2834455"/>
                <a:chExt cx="2980023" cy="2058687"/>
              </a:xfrm>
            </p:grpSpPr>
            <p:grpSp>
              <p:nvGrpSpPr>
                <p:cNvPr id="1776141266" name="Group 1776141265">
                  <a:extLst>
                    <a:ext uri="{FF2B5EF4-FFF2-40B4-BE49-F238E27FC236}">
                      <a16:creationId xmlns:a16="http://schemas.microsoft.com/office/drawing/2014/main" id="{49B505F5-FEBB-2377-D167-1904901320B7}"/>
                    </a:ext>
                  </a:extLst>
                </p:cNvPr>
                <p:cNvGrpSpPr/>
                <p:nvPr/>
              </p:nvGrpSpPr>
              <p:grpSpPr>
                <a:xfrm>
                  <a:off x="132642" y="2834455"/>
                  <a:ext cx="2884861" cy="2058687"/>
                  <a:chOff x="9359900" y="2131187"/>
                  <a:chExt cx="3962401" cy="2575943"/>
                </a:xfrm>
              </p:grpSpPr>
              <p:sp>
                <p:nvSpPr>
                  <p:cNvPr id="1776141268" name="Rectangle 87">
                    <a:extLst>
                      <a:ext uri="{FF2B5EF4-FFF2-40B4-BE49-F238E27FC236}">
                        <a16:creationId xmlns:a16="http://schemas.microsoft.com/office/drawing/2014/main" id="{472C8AFC-67A3-3EFE-8027-2DA0E116A026}"/>
                      </a:ext>
                    </a:extLst>
                  </p:cNvPr>
                  <p:cNvSpPr>
                    <a:spLocks noChangeArrowheads="1"/>
                  </p:cNvSpPr>
                  <p:nvPr/>
                </p:nvSpPr>
                <p:spPr bwMode="auto">
                  <a:xfrm>
                    <a:off x="9359900" y="2131187"/>
                    <a:ext cx="3962401" cy="257594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sz="2400" dirty="0"/>
                  </a:p>
                </p:txBody>
              </p:sp>
              <p:sp>
                <p:nvSpPr>
                  <p:cNvPr id="1776141269" name="Rectangle 6">
                    <a:extLst>
                      <a:ext uri="{FF2B5EF4-FFF2-40B4-BE49-F238E27FC236}">
                        <a16:creationId xmlns:a16="http://schemas.microsoft.com/office/drawing/2014/main" id="{E5645504-140C-5B86-89A1-F37DAB2A47F1}"/>
                      </a:ext>
                    </a:extLst>
                  </p:cNvPr>
                  <p:cNvSpPr>
                    <a:spLocks noChangeArrowheads="1"/>
                  </p:cNvSpPr>
                  <p:nvPr/>
                </p:nvSpPr>
                <p:spPr bwMode="auto">
                  <a:xfrm>
                    <a:off x="9883775" y="4017137"/>
                    <a:ext cx="1524000" cy="533400"/>
                  </a:xfrm>
                  <a:prstGeom prst="rect">
                    <a:avLst/>
                  </a:prstGeom>
                  <a:solidFill>
                    <a:srgbClr val="B2B2B2"/>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sz="2400"/>
                  </a:p>
                </p:txBody>
              </p:sp>
              <p:sp>
                <p:nvSpPr>
                  <p:cNvPr id="1776141270" name="Rectangle 8">
                    <a:extLst>
                      <a:ext uri="{FF2B5EF4-FFF2-40B4-BE49-F238E27FC236}">
                        <a16:creationId xmlns:a16="http://schemas.microsoft.com/office/drawing/2014/main" id="{124B443F-8214-F468-42D4-C1BF1E69C6F0}"/>
                      </a:ext>
                    </a:extLst>
                  </p:cNvPr>
                  <p:cNvSpPr>
                    <a:spLocks noChangeArrowheads="1"/>
                  </p:cNvSpPr>
                  <p:nvPr/>
                </p:nvSpPr>
                <p:spPr bwMode="auto">
                  <a:xfrm>
                    <a:off x="9883775" y="2645537"/>
                    <a:ext cx="1524000" cy="685800"/>
                  </a:xfrm>
                  <a:prstGeom prst="rect">
                    <a:avLst/>
                  </a:prstGeom>
                  <a:solidFill>
                    <a:srgbClr val="B2B2B2"/>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sz="2400"/>
                  </a:p>
                </p:txBody>
              </p:sp>
              <p:sp>
                <p:nvSpPr>
                  <p:cNvPr id="1776141271" name="AutoShape 15">
                    <a:extLst>
                      <a:ext uri="{FF2B5EF4-FFF2-40B4-BE49-F238E27FC236}">
                        <a16:creationId xmlns:a16="http://schemas.microsoft.com/office/drawing/2014/main" id="{F84D79FF-B538-F7B4-2337-E0CFEAE11954}"/>
                      </a:ext>
                    </a:extLst>
                  </p:cNvPr>
                  <p:cNvSpPr>
                    <a:spLocks noChangeArrowheads="1"/>
                  </p:cNvSpPr>
                  <p:nvPr/>
                </p:nvSpPr>
                <p:spPr bwMode="auto">
                  <a:xfrm rot="5400000" flipV="1">
                    <a:off x="10417970" y="2951131"/>
                    <a:ext cx="457200" cy="303212"/>
                  </a:xfrm>
                  <a:prstGeom prst="homePlate">
                    <a:avLst>
                      <a:gd name="adj" fmla="val 37696"/>
                    </a:avLst>
                  </a:prstGeom>
                  <a:solidFill>
                    <a:schemeClr val="bg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sz="2400"/>
                  </a:p>
                </p:txBody>
              </p:sp>
              <p:sp>
                <p:nvSpPr>
                  <p:cNvPr id="1776141272" name="Line 17">
                    <a:extLst>
                      <a:ext uri="{FF2B5EF4-FFF2-40B4-BE49-F238E27FC236}">
                        <a16:creationId xmlns:a16="http://schemas.microsoft.com/office/drawing/2014/main" id="{44292572-0C51-7805-00A1-3FE77BF12F18}"/>
                      </a:ext>
                    </a:extLst>
                  </p:cNvPr>
                  <p:cNvSpPr>
                    <a:spLocks noChangeShapeType="1"/>
                  </p:cNvSpPr>
                  <p:nvPr/>
                </p:nvSpPr>
                <p:spPr bwMode="auto">
                  <a:xfrm flipV="1">
                    <a:off x="10036175" y="3331337"/>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sz="2400"/>
                  </a:p>
                </p:txBody>
              </p:sp>
              <p:sp>
                <p:nvSpPr>
                  <p:cNvPr id="1776141273" name="Line 18">
                    <a:extLst>
                      <a:ext uri="{FF2B5EF4-FFF2-40B4-BE49-F238E27FC236}">
                        <a16:creationId xmlns:a16="http://schemas.microsoft.com/office/drawing/2014/main" id="{C1293B75-8739-027A-8C45-8EBAD6A624F1}"/>
                      </a:ext>
                    </a:extLst>
                  </p:cNvPr>
                  <p:cNvSpPr>
                    <a:spLocks noChangeShapeType="1"/>
                  </p:cNvSpPr>
                  <p:nvPr/>
                </p:nvSpPr>
                <p:spPr bwMode="auto">
                  <a:xfrm flipV="1">
                    <a:off x="10188575" y="3331337"/>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sz="2400"/>
                  </a:p>
                </p:txBody>
              </p:sp>
              <p:sp>
                <p:nvSpPr>
                  <p:cNvPr id="1776141274" name="Line 19">
                    <a:extLst>
                      <a:ext uri="{FF2B5EF4-FFF2-40B4-BE49-F238E27FC236}">
                        <a16:creationId xmlns:a16="http://schemas.microsoft.com/office/drawing/2014/main" id="{A46C20C0-2D4A-5310-20F4-4D7761CB143C}"/>
                      </a:ext>
                    </a:extLst>
                  </p:cNvPr>
                  <p:cNvSpPr>
                    <a:spLocks noChangeShapeType="1"/>
                  </p:cNvSpPr>
                  <p:nvPr/>
                </p:nvSpPr>
                <p:spPr bwMode="auto">
                  <a:xfrm flipV="1">
                    <a:off x="10340975" y="3331337"/>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sz="2400"/>
                  </a:p>
                </p:txBody>
              </p:sp>
              <p:sp>
                <p:nvSpPr>
                  <p:cNvPr id="1776141275" name="Line 20">
                    <a:extLst>
                      <a:ext uri="{FF2B5EF4-FFF2-40B4-BE49-F238E27FC236}">
                        <a16:creationId xmlns:a16="http://schemas.microsoft.com/office/drawing/2014/main" id="{00EFCBC2-3DF4-18E5-DF73-CE8407E80190}"/>
                      </a:ext>
                    </a:extLst>
                  </p:cNvPr>
                  <p:cNvSpPr>
                    <a:spLocks noChangeShapeType="1"/>
                  </p:cNvSpPr>
                  <p:nvPr/>
                </p:nvSpPr>
                <p:spPr bwMode="auto">
                  <a:xfrm flipV="1">
                    <a:off x="10494962" y="3331337"/>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sz="2400"/>
                  </a:p>
                </p:txBody>
              </p:sp>
              <p:sp>
                <p:nvSpPr>
                  <p:cNvPr id="1776141276" name="Line 21">
                    <a:extLst>
                      <a:ext uri="{FF2B5EF4-FFF2-40B4-BE49-F238E27FC236}">
                        <a16:creationId xmlns:a16="http://schemas.microsoft.com/office/drawing/2014/main" id="{B6ED5614-DE64-52E5-9BCA-058198EB6587}"/>
                      </a:ext>
                    </a:extLst>
                  </p:cNvPr>
                  <p:cNvSpPr>
                    <a:spLocks noChangeShapeType="1"/>
                  </p:cNvSpPr>
                  <p:nvPr/>
                </p:nvSpPr>
                <p:spPr bwMode="auto">
                  <a:xfrm flipV="1">
                    <a:off x="11255375" y="3331337"/>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sz="2400"/>
                  </a:p>
                </p:txBody>
              </p:sp>
              <p:sp>
                <p:nvSpPr>
                  <p:cNvPr id="1776141277" name="Line 22">
                    <a:extLst>
                      <a:ext uri="{FF2B5EF4-FFF2-40B4-BE49-F238E27FC236}">
                        <a16:creationId xmlns:a16="http://schemas.microsoft.com/office/drawing/2014/main" id="{D7C799C6-A16C-4554-FF7A-332D5CAAAA0B}"/>
                      </a:ext>
                    </a:extLst>
                  </p:cNvPr>
                  <p:cNvSpPr>
                    <a:spLocks noChangeShapeType="1"/>
                  </p:cNvSpPr>
                  <p:nvPr/>
                </p:nvSpPr>
                <p:spPr bwMode="auto">
                  <a:xfrm flipV="1">
                    <a:off x="10798175" y="3331337"/>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sz="2400"/>
                  </a:p>
                </p:txBody>
              </p:sp>
              <p:sp>
                <p:nvSpPr>
                  <p:cNvPr id="1776141278" name="Line 27">
                    <a:extLst>
                      <a:ext uri="{FF2B5EF4-FFF2-40B4-BE49-F238E27FC236}">
                        <a16:creationId xmlns:a16="http://schemas.microsoft.com/office/drawing/2014/main" id="{B1A817D7-EBFC-F366-08E6-09DED416A650}"/>
                      </a:ext>
                    </a:extLst>
                  </p:cNvPr>
                  <p:cNvSpPr>
                    <a:spLocks noChangeShapeType="1"/>
                  </p:cNvSpPr>
                  <p:nvPr/>
                </p:nvSpPr>
                <p:spPr bwMode="auto">
                  <a:xfrm flipV="1">
                    <a:off x="10950575" y="3331337"/>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sz="2400"/>
                  </a:p>
                </p:txBody>
              </p:sp>
              <p:sp>
                <p:nvSpPr>
                  <p:cNvPr id="1776141279" name="Line 28">
                    <a:extLst>
                      <a:ext uri="{FF2B5EF4-FFF2-40B4-BE49-F238E27FC236}">
                        <a16:creationId xmlns:a16="http://schemas.microsoft.com/office/drawing/2014/main" id="{8C1F8D9C-9A17-A3F0-8A15-2836B97B05BF}"/>
                      </a:ext>
                    </a:extLst>
                  </p:cNvPr>
                  <p:cNvSpPr>
                    <a:spLocks noChangeShapeType="1"/>
                  </p:cNvSpPr>
                  <p:nvPr/>
                </p:nvSpPr>
                <p:spPr bwMode="auto">
                  <a:xfrm flipV="1">
                    <a:off x="11102975" y="3331337"/>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sz="2400"/>
                  </a:p>
                </p:txBody>
              </p:sp>
              <p:sp>
                <p:nvSpPr>
                  <p:cNvPr id="1776141280" name="Rectangle 55">
                    <a:extLst>
                      <a:ext uri="{FF2B5EF4-FFF2-40B4-BE49-F238E27FC236}">
                        <a16:creationId xmlns:a16="http://schemas.microsoft.com/office/drawing/2014/main" id="{949ED53A-A382-91EC-4B6A-7EAFDFD18040}"/>
                      </a:ext>
                    </a:extLst>
                  </p:cNvPr>
                  <p:cNvSpPr>
                    <a:spLocks noChangeArrowheads="1"/>
                  </p:cNvSpPr>
                  <p:nvPr/>
                </p:nvSpPr>
                <p:spPr bwMode="auto">
                  <a:xfrm>
                    <a:off x="11804649" y="2943987"/>
                    <a:ext cx="304799" cy="3810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sz="2400"/>
                  </a:p>
                </p:txBody>
              </p:sp>
              <p:grpSp>
                <p:nvGrpSpPr>
                  <p:cNvPr id="1776141281" name="Group 61">
                    <a:extLst>
                      <a:ext uri="{FF2B5EF4-FFF2-40B4-BE49-F238E27FC236}">
                        <a16:creationId xmlns:a16="http://schemas.microsoft.com/office/drawing/2014/main" id="{1876F865-CFE8-5853-74DC-B658BB18ED15}"/>
                      </a:ext>
                    </a:extLst>
                  </p:cNvPr>
                  <p:cNvGrpSpPr>
                    <a:grpSpLocks/>
                  </p:cNvGrpSpPr>
                  <p:nvPr/>
                </p:nvGrpSpPr>
                <p:grpSpPr bwMode="auto">
                  <a:xfrm>
                    <a:off x="12163425" y="3255137"/>
                    <a:ext cx="463550" cy="685800"/>
                    <a:chOff x="4992" y="1296"/>
                    <a:chExt cx="292" cy="432"/>
                  </a:xfrm>
                </p:grpSpPr>
                <p:sp>
                  <p:nvSpPr>
                    <p:cNvPr id="1776141286" name="AutoShape 58">
                      <a:extLst>
                        <a:ext uri="{FF2B5EF4-FFF2-40B4-BE49-F238E27FC236}">
                          <a16:creationId xmlns:a16="http://schemas.microsoft.com/office/drawing/2014/main" id="{60AED2E3-0C80-5CCF-E889-4DD03FB7DAE3}"/>
                        </a:ext>
                      </a:extLst>
                    </p:cNvPr>
                    <p:cNvSpPr>
                      <a:spLocks noChangeArrowheads="1"/>
                    </p:cNvSpPr>
                    <p:nvPr/>
                  </p:nvSpPr>
                  <p:spPr bwMode="auto">
                    <a:xfrm>
                      <a:off x="4992" y="1296"/>
                      <a:ext cx="144" cy="48"/>
                    </a:xfrm>
                    <a:prstGeom prst="triangle">
                      <a:avLst>
                        <a:gd name="adj" fmla="val 57639"/>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sz="2400"/>
                    </a:p>
                  </p:txBody>
                </p:sp>
                <p:sp>
                  <p:nvSpPr>
                    <p:cNvPr id="1776141287" name="AutoShape 59">
                      <a:extLst>
                        <a:ext uri="{FF2B5EF4-FFF2-40B4-BE49-F238E27FC236}">
                          <a16:creationId xmlns:a16="http://schemas.microsoft.com/office/drawing/2014/main" id="{52F81300-E268-46B7-CFF2-2498D86E02D5}"/>
                        </a:ext>
                      </a:extLst>
                    </p:cNvPr>
                    <p:cNvSpPr>
                      <a:spLocks noChangeArrowheads="1"/>
                    </p:cNvSpPr>
                    <p:nvPr/>
                  </p:nvSpPr>
                  <p:spPr bwMode="auto">
                    <a:xfrm flipH="1">
                      <a:off x="5136" y="1296"/>
                      <a:ext cx="148" cy="48"/>
                    </a:xfrm>
                    <a:prstGeom prst="triangle">
                      <a:avLst>
                        <a:gd name="adj" fmla="val 54727"/>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sz="2400"/>
                    </a:p>
                  </p:txBody>
                </p:sp>
                <p:sp>
                  <p:nvSpPr>
                    <p:cNvPr id="1776141288" name="Rectangle 60">
                      <a:extLst>
                        <a:ext uri="{FF2B5EF4-FFF2-40B4-BE49-F238E27FC236}">
                          <a16:creationId xmlns:a16="http://schemas.microsoft.com/office/drawing/2014/main" id="{00136EC4-DC1B-A1D5-C845-27B230BE3361}"/>
                        </a:ext>
                      </a:extLst>
                    </p:cNvPr>
                    <p:cNvSpPr>
                      <a:spLocks noChangeArrowheads="1"/>
                    </p:cNvSpPr>
                    <p:nvPr/>
                  </p:nvSpPr>
                  <p:spPr bwMode="auto">
                    <a:xfrm>
                      <a:off x="5035" y="1344"/>
                      <a:ext cx="192" cy="384"/>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sz="2400"/>
                    </a:p>
                  </p:txBody>
                </p:sp>
              </p:grpSp>
              <p:grpSp>
                <p:nvGrpSpPr>
                  <p:cNvPr id="1776141282" name="Group 67">
                    <a:extLst>
                      <a:ext uri="{FF2B5EF4-FFF2-40B4-BE49-F238E27FC236}">
                        <a16:creationId xmlns:a16="http://schemas.microsoft.com/office/drawing/2014/main" id="{CC9B55CC-DEAD-38DB-3E50-68601F4B1E41}"/>
                      </a:ext>
                    </a:extLst>
                  </p:cNvPr>
                  <p:cNvGrpSpPr>
                    <a:grpSpLocks/>
                  </p:cNvGrpSpPr>
                  <p:nvPr/>
                </p:nvGrpSpPr>
                <p:grpSpPr bwMode="auto">
                  <a:xfrm>
                    <a:off x="12622213" y="3102737"/>
                    <a:ext cx="614362" cy="762000"/>
                    <a:chOff x="5757" y="864"/>
                    <a:chExt cx="387" cy="480"/>
                  </a:xfrm>
                </p:grpSpPr>
                <p:sp>
                  <p:nvSpPr>
                    <p:cNvPr id="1776141283" name="AutoShape 63">
                      <a:extLst>
                        <a:ext uri="{FF2B5EF4-FFF2-40B4-BE49-F238E27FC236}">
                          <a16:creationId xmlns:a16="http://schemas.microsoft.com/office/drawing/2014/main" id="{B4BF6499-E6E6-B282-8AA2-1D0034633F09}"/>
                        </a:ext>
                      </a:extLst>
                    </p:cNvPr>
                    <p:cNvSpPr>
                      <a:spLocks noChangeArrowheads="1"/>
                    </p:cNvSpPr>
                    <p:nvPr/>
                  </p:nvSpPr>
                  <p:spPr bwMode="auto">
                    <a:xfrm rot="-171745">
                      <a:off x="5757" y="864"/>
                      <a:ext cx="190" cy="480"/>
                    </a:xfrm>
                    <a:prstGeom prst="moon">
                      <a:avLst>
                        <a:gd name="adj" fmla="val 60713"/>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sz="2400"/>
                    </a:p>
                  </p:txBody>
                </p:sp>
                <p:sp>
                  <p:nvSpPr>
                    <p:cNvPr id="1776141284" name="AutoShape 64">
                      <a:extLst>
                        <a:ext uri="{FF2B5EF4-FFF2-40B4-BE49-F238E27FC236}">
                          <a16:creationId xmlns:a16="http://schemas.microsoft.com/office/drawing/2014/main" id="{2A3BD874-3C3F-30D0-F9D3-2240BAE81E80}"/>
                        </a:ext>
                      </a:extLst>
                    </p:cNvPr>
                    <p:cNvSpPr>
                      <a:spLocks noChangeArrowheads="1"/>
                    </p:cNvSpPr>
                    <p:nvPr/>
                  </p:nvSpPr>
                  <p:spPr bwMode="auto">
                    <a:xfrm rot="171745" flipH="1">
                      <a:off x="5954" y="864"/>
                      <a:ext cx="190" cy="480"/>
                    </a:xfrm>
                    <a:prstGeom prst="moon">
                      <a:avLst>
                        <a:gd name="adj" fmla="val 60713"/>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sz="2400"/>
                    </a:p>
                  </p:txBody>
                </p:sp>
              </p:grpSp>
            </p:grpSp>
            <p:sp>
              <p:nvSpPr>
                <p:cNvPr id="1776141263" name="TextBox 1776141262">
                  <a:extLst>
                    <a:ext uri="{FF2B5EF4-FFF2-40B4-BE49-F238E27FC236}">
                      <a16:creationId xmlns:a16="http://schemas.microsoft.com/office/drawing/2014/main" id="{167D49EA-4D18-756D-B6F9-B293B77704D1}"/>
                    </a:ext>
                  </a:extLst>
                </p:cNvPr>
                <p:cNvSpPr txBox="1"/>
                <p:nvPr/>
              </p:nvSpPr>
              <p:spPr>
                <a:xfrm>
                  <a:off x="1951125" y="3335728"/>
                  <a:ext cx="796025" cy="232815"/>
                </a:xfrm>
                <a:prstGeom prst="rect">
                  <a:avLst/>
                </a:prstGeom>
                <a:noFill/>
              </p:spPr>
              <p:txBody>
                <a:bodyPr wrap="none" rtlCol="0">
                  <a:spAutoFit/>
                </a:bodyPr>
                <a:lstStyle/>
                <a:p>
                  <a:pPr algn="ctr"/>
                  <a:r>
                    <a:rPr lang="en-CH" sz="1067" dirty="0"/>
                    <a:t>No</a:t>
                  </a:r>
                  <a:r>
                    <a:rPr lang="en-CH" sz="1067" b="1" dirty="0"/>
                    <a:t> </a:t>
                  </a:r>
                  <a:r>
                    <a:rPr lang="en-CH" sz="1067" dirty="0"/>
                    <a:t>Losses</a:t>
                  </a:r>
                  <a:r>
                    <a:rPr lang="en-CH" sz="1067" b="1" dirty="0"/>
                    <a:t> </a:t>
                  </a:r>
                </a:p>
              </p:txBody>
            </p:sp>
            <p:sp>
              <p:nvSpPr>
                <p:cNvPr id="1776141264" name="TextBox 1776141263">
                  <a:extLst>
                    <a:ext uri="{FF2B5EF4-FFF2-40B4-BE49-F238E27FC236}">
                      <a16:creationId xmlns:a16="http://schemas.microsoft.com/office/drawing/2014/main" id="{B0B824DA-F377-6073-CDDC-D71293E0A4C3}"/>
                    </a:ext>
                  </a:extLst>
                </p:cNvPr>
                <p:cNvSpPr txBox="1"/>
                <p:nvPr/>
              </p:nvSpPr>
              <p:spPr>
                <a:xfrm>
                  <a:off x="170345" y="2856919"/>
                  <a:ext cx="2773905" cy="307238"/>
                </a:xfrm>
                <a:prstGeom prst="rect">
                  <a:avLst/>
                </a:prstGeom>
                <a:noFill/>
              </p:spPr>
              <p:txBody>
                <a:bodyPr wrap="square" rtlCol="0">
                  <a:spAutoFit/>
                </a:bodyPr>
                <a:lstStyle/>
                <a:p>
                  <a:pPr algn="ctr"/>
                  <a:r>
                    <a:rPr lang="en-CH" sz="1400" dirty="0"/>
                    <a:t>Dedicated delivery: no splitting</a:t>
                  </a:r>
                </a:p>
              </p:txBody>
            </p:sp>
            <p:sp>
              <p:nvSpPr>
                <p:cNvPr id="1776141265" name="TextBox 1776141264">
                  <a:extLst>
                    <a:ext uri="{FF2B5EF4-FFF2-40B4-BE49-F238E27FC236}">
                      <a16:creationId xmlns:a16="http://schemas.microsoft.com/office/drawing/2014/main" id="{584B55FE-AA7D-16A6-0CDF-32CB04E60DA3}"/>
                    </a:ext>
                  </a:extLst>
                </p:cNvPr>
                <p:cNvSpPr txBox="1"/>
                <p:nvPr/>
              </p:nvSpPr>
              <p:spPr>
                <a:xfrm>
                  <a:off x="37480" y="3930364"/>
                  <a:ext cx="855192" cy="262398"/>
                </a:xfrm>
                <a:prstGeom prst="rect">
                  <a:avLst/>
                </a:prstGeom>
                <a:noFill/>
              </p:spPr>
              <p:txBody>
                <a:bodyPr wrap="square" rtlCol="0">
                  <a:spAutoFit/>
                </a:bodyPr>
                <a:lstStyle/>
                <a:p>
                  <a:pPr algn="ctr"/>
                  <a:r>
                    <a:rPr lang="en-CH" sz="1067" b="1" dirty="0"/>
                    <a:t>B</a:t>
                  </a:r>
                </a:p>
              </p:txBody>
            </p:sp>
          </p:grpSp>
          <p:sp>
            <p:nvSpPr>
              <p:cNvPr id="1776141259" name="TextBox 1776141258">
                <a:extLst>
                  <a:ext uri="{FF2B5EF4-FFF2-40B4-BE49-F238E27FC236}">
                    <a16:creationId xmlns:a16="http://schemas.microsoft.com/office/drawing/2014/main" id="{0BD9DA6B-56AC-590F-8198-5DCD375BF481}"/>
                  </a:ext>
                </a:extLst>
              </p:cNvPr>
              <p:cNvSpPr txBox="1"/>
              <p:nvPr/>
            </p:nvSpPr>
            <p:spPr>
              <a:xfrm>
                <a:off x="1666768" y="3763479"/>
                <a:ext cx="1259139" cy="828903"/>
              </a:xfrm>
              <a:prstGeom prst="rect">
                <a:avLst/>
              </a:prstGeom>
              <a:noFill/>
            </p:spPr>
            <p:txBody>
              <a:bodyPr wrap="square" rtlCol="0">
                <a:spAutoFit/>
              </a:bodyPr>
              <a:lstStyle/>
              <a:p>
                <a:pPr algn="ctr"/>
                <a:r>
                  <a:rPr lang="en-CH" sz="1067" dirty="0"/>
                  <a:t>TT20 optics changed to transport beam through splitter aperture</a:t>
                </a:r>
              </a:p>
            </p:txBody>
          </p:sp>
          <p:sp>
            <p:nvSpPr>
              <p:cNvPr id="1776141260" name="Line 22">
                <a:extLst>
                  <a:ext uri="{FF2B5EF4-FFF2-40B4-BE49-F238E27FC236}">
                    <a16:creationId xmlns:a16="http://schemas.microsoft.com/office/drawing/2014/main" id="{C2789A61-9B3B-6AFE-DBB8-CEA93E49B426}"/>
                  </a:ext>
                </a:extLst>
              </p:cNvPr>
              <p:cNvSpPr>
                <a:spLocks noChangeShapeType="1"/>
              </p:cNvSpPr>
              <p:nvPr/>
            </p:nvSpPr>
            <p:spPr bwMode="auto">
              <a:xfrm flipV="1">
                <a:off x="1071798" y="3794617"/>
                <a:ext cx="0" cy="54809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sz="2400"/>
              </a:p>
            </p:txBody>
          </p:sp>
        </p:grpSp>
        <p:sp>
          <p:nvSpPr>
            <p:cNvPr id="1776141257" name="Oval 16">
              <a:extLst>
                <a:ext uri="{FF2B5EF4-FFF2-40B4-BE49-F238E27FC236}">
                  <a16:creationId xmlns:a16="http://schemas.microsoft.com/office/drawing/2014/main" id="{32D419EE-D084-CC6C-D768-5BBDE113C8ED}"/>
                </a:ext>
              </a:extLst>
            </p:cNvPr>
            <p:cNvSpPr>
              <a:spLocks noChangeArrowheads="1"/>
            </p:cNvSpPr>
            <p:nvPr/>
          </p:nvSpPr>
          <p:spPr bwMode="auto">
            <a:xfrm flipH="1">
              <a:off x="1304955" y="4614604"/>
              <a:ext cx="241940" cy="350365"/>
            </a:xfrm>
            <a:prstGeom prst="ellipse">
              <a:avLst/>
            </a:prstGeom>
            <a:solidFill>
              <a:srgbClr val="993366">
                <a:alpha val="60001"/>
              </a:srgbClr>
            </a:solidFill>
            <a:ln>
              <a:noFill/>
            </a:ln>
            <a:effectLst/>
            <a:extLst>
              <a:ext uri="{91240B29-F687-4f45-9708-019B960494DF}">
                <a14:hiddenLine xmlns:a14="http://schemas.microsoft.com/office/drawing/2010/main" xmlns="" w="9525">
                  <a:solidFill>
                    <a:schemeClr val="tx1"/>
                  </a:solidFill>
                  <a:prstDash val="sysDot"/>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sz="2400"/>
            </a:p>
          </p:txBody>
        </p:sp>
      </p:grpSp>
      <p:cxnSp>
        <p:nvCxnSpPr>
          <p:cNvPr id="1776141291" name="Straight Arrow Connector 1776141290">
            <a:extLst>
              <a:ext uri="{FF2B5EF4-FFF2-40B4-BE49-F238E27FC236}">
                <a16:creationId xmlns:a16="http://schemas.microsoft.com/office/drawing/2014/main" id="{D64FC6A7-5DB0-8F27-1324-61CE6E30D238}"/>
              </a:ext>
            </a:extLst>
          </p:cNvPr>
          <p:cNvCxnSpPr>
            <a:cxnSpLocks/>
          </p:cNvCxnSpPr>
          <p:nvPr/>
        </p:nvCxnSpPr>
        <p:spPr bwMode="auto">
          <a:xfrm flipH="1" flipV="1">
            <a:off x="7715252" y="1954055"/>
            <a:ext cx="198422" cy="1152926"/>
          </a:xfrm>
          <a:prstGeom prst="straightConnector1">
            <a:avLst/>
          </a:prstGeom>
          <a:ln w="28575">
            <a:solidFill>
              <a:schemeClr val="tx1"/>
            </a:solidFill>
            <a:headEnd w="med" len="sm"/>
            <a:tailEnd type="triangle" w="sm"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2438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22" name="Picture 21">
            <a:extLst>
              <a:ext uri="{FF2B5EF4-FFF2-40B4-BE49-F238E27FC236}">
                <a16:creationId xmlns:a16="http://schemas.microsoft.com/office/drawing/2014/main" id="{1192D453-85A8-209E-9DD7-66EF919EEFC4}"/>
              </a:ext>
            </a:extLst>
          </p:cNvPr>
          <p:cNvPicPr>
            <a:picLocks noChangeAspect="1"/>
          </p:cNvPicPr>
          <p:nvPr/>
        </p:nvPicPr>
        <p:blipFill rotWithShape="1">
          <a:blip r:embed="rId3"/>
          <a:srcRect r="43473"/>
          <a:stretch/>
        </p:blipFill>
        <p:spPr>
          <a:xfrm>
            <a:off x="58328" y="1124744"/>
            <a:ext cx="5316157" cy="4019004"/>
          </a:xfrm>
          <a:prstGeom prst="rect">
            <a:avLst/>
          </a:prstGeom>
        </p:spPr>
      </p:pic>
      <p:sp>
        <p:nvSpPr>
          <p:cNvPr id="919921410" name="Title 6"/>
          <p:cNvSpPr>
            <a:spLocks noGrp="1"/>
          </p:cNvSpPr>
          <p:nvPr>
            <p:ph type="title"/>
          </p:nvPr>
        </p:nvSpPr>
        <p:spPr bwMode="auto">
          <a:xfrm>
            <a:off x="407988" y="373593"/>
            <a:ext cx="11376025" cy="751151"/>
          </a:xfrm>
        </p:spPr>
        <p:txBody>
          <a:body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Delivery for ECN3: </a:t>
            </a:r>
            <a:r>
              <a:rPr lang="en-US" b="0" dirty="0">
                <a:latin typeface="Helvetica Neue" panose="02000503000000020004" pitchFamily="2" charset="0"/>
                <a:ea typeface="Helvetica Neue" panose="02000503000000020004" pitchFamily="2" charset="0"/>
                <a:cs typeface="Helvetica Neue" panose="02000503000000020004" pitchFamily="2" charset="0"/>
              </a:rPr>
              <a:t>bumping around T4</a:t>
            </a:r>
            <a:endParaRPr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23</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6" name="TextBox 35">
            <a:extLst>
              <a:ext uri="{FF2B5EF4-FFF2-40B4-BE49-F238E27FC236}">
                <a16:creationId xmlns:a16="http://schemas.microsoft.com/office/drawing/2014/main" id="{07DBB896-80CD-A92C-80DD-5530D85893F7}"/>
              </a:ext>
            </a:extLst>
          </p:cNvPr>
          <p:cNvSpPr txBox="1"/>
          <p:nvPr/>
        </p:nvSpPr>
        <p:spPr bwMode="auto">
          <a:xfrm>
            <a:off x="241241" y="5233179"/>
            <a:ext cx="11709517" cy="1323439"/>
          </a:xfrm>
          <a:prstGeom prst="rect">
            <a:avLst/>
          </a:prstGeom>
          <a:noFill/>
        </p:spPr>
        <p:txBody>
          <a:bodyPr wrap="square" rtlCol="0">
            <a:spAutoFit/>
          </a:bodyPr>
          <a:lstStyle/>
          <a:p>
            <a:r>
              <a:rPr lang="en-US" sz="1600" dirty="0">
                <a:latin typeface="Helvetica Neue" panose="02000503000000020004" pitchFamily="2" charset="0"/>
                <a:ea typeface="Helvetica Neue" panose="02000503000000020004" pitchFamily="2" charset="0"/>
                <a:cs typeface="Helvetica Neue" panose="02000503000000020004" pitchFamily="2" charset="0"/>
              </a:rPr>
              <a:t>On SHARED cycle one of the sheets in T4 target is aligned with the beam orbit. In case of DEDICATED cycle, there is no need to hit T4 target, so it is proposed to bump around using </a:t>
            </a:r>
            <a:r>
              <a:rPr lang="en-RU" sz="1600" dirty="0">
                <a:solidFill>
                  <a:srgbClr val="C00000"/>
                </a:solidFill>
              </a:rPr>
              <a:t>mdlv.2402</a:t>
            </a:r>
            <a:r>
              <a:rPr lang="en-RU" sz="1600" dirty="0"/>
              <a:t>, </a:t>
            </a:r>
            <a:r>
              <a:rPr lang="en-GB" sz="1600" dirty="0">
                <a:solidFill>
                  <a:srgbClr val="C00000"/>
                </a:solidFill>
              </a:rPr>
              <a:t>mcxca.x04301</a:t>
            </a:r>
            <a:r>
              <a:rPr lang="en-GB" sz="1600" dirty="0"/>
              <a:t> and new </a:t>
            </a:r>
            <a:r>
              <a:rPr lang="en-GB" sz="1600" dirty="0">
                <a:solidFill>
                  <a:srgbClr val="C00000"/>
                </a:solidFill>
              </a:rPr>
              <a:t>m</a:t>
            </a:r>
            <a:r>
              <a:rPr lang="en-RU" sz="1600" dirty="0">
                <a:solidFill>
                  <a:srgbClr val="C00000"/>
                </a:solidFill>
              </a:rPr>
              <a:t>npa 30 </a:t>
            </a:r>
            <a:r>
              <a:rPr lang="en-RU" sz="1600" dirty="0"/>
              <a:t>correctors.</a:t>
            </a:r>
            <a:endParaRPr lang="en-US" sz="1600" dirty="0"/>
          </a:p>
          <a:p>
            <a:r>
              <a:rPr lang="en-US" sz="1600" b="1" dirty="0">
                <a:latin typeface="Helvetica Neue" panose="02000503000000020004" pitchFamily="2" charset="0"/>
                <a:ea typeface="Helvetica Neue" panose="02000503000000020004" pitchFamily="2" charset="0"/>
                <a:cs typeface="Helvetica Neue" panose="02000503000000020004" pitchFamily="2" charset="0"/>
              </a:rPr>
              <a:t>Modifications to equipment in TCC2 for </a:t>
            </a:r>
            <a:r>
              <a:rPr lang="en-US" sz="1600" b="1" dirty="0" err="1">
                <a:latin typeface="Helvetica Neue" panose="02000503000000020004" pitchFamily="2" charset="0"/>
                <a:ea typeface="Helvetica Neue" panose="02000503000000020004" pitchFamily="2" charset="0"/>
                <a:cs typeface="Helvetica Neue" panose="02000503000000020004" pitchFamily="2" charset="0"/>
              </a:rPr>
              <a:t>SHiP</a:t>
            </a:r>
            <a:r>
              <a:rPr lang="en-US" sz="1600" b="1" dirty="0">
                <a:latin typeface="Helvetica Neue" panose="02000503000000020004" pitchFamily="2" charset="0"/>
                <a:ea typeface="Helvetica Neue" panose="02000503000000020004" pitchFamily="2" charset="0"/>
                <a:cs typeface="Helvetica Neue" panose="02000503000000020004" pitchFamily="2" charset="0"/>
              </a:rPr>
              <a:t> need urgent design and specification to meet NA-CONS Phase 1 deadlines (installation in LS3), namely a simplified P42 XTAX under vacuum.</a:t>
            </a:r>
            <a:endParaRPr lang="en-RU" sz="1600" dirty="0"/>
          </a:p>
          <a:p>
            <a:endParaRPr lang="en-RU" sz="1600" dirty="0"/>
          </a:p>
        </p:txBody>
      </p:sp>
      <p:pic>
        <p:nvPicPr>
          <p:cNvPr id="4" name="Picture 3" descr="Diagram, engineering drawing&#10;&#10;Description automatically generated">
            <a:extLst>
              <a:ext uri="{FF2B5EF4-FFF2-40B4-BE49-F238E27FC236}">
                <a16:creationId xmlns:a16="http://schemas.microsoft.com/office/drawing/2014/main" id="{2FA9B01F-965D-CF70-0570-6D64D456B677}"/>
              </a:ext>
            </a:extLst>
          </p:cNvPr>
          <p:cNvPicPr>
            <a:picLocks noChangeAspect="1"/>
          </p:cNvPicPr>
          <p:nvPr/>
        </p:nvPicPr>
        <p:blipFill rotWithShape="1">
          <a:blip r:embed="rId4"/>
          <a:srcRect l="162" t="-2557" r="-27" b="875"/>
          <a:stretch/>
        </p:blipFill>
        <p:spPr>
          <a:xfrm>
            <a:off x="5939221" y="1305406"/>
            <a:ext cx="2566930" cy="3207586"/>
          </a:xfrm>
          <a:prstGeom prst="rect">
            <a:avLst/>
          </a:prstGeom>
          <a:ln w="19050">
            <a:noFill/>
          </a:ln>
        </p:spPr>
      </p:pic>
      <p:sp>
        <p:nvSpPr>
          <p:cNvPr id="24" name="TextBox 23">
            <a:extLst>
              <a:ext uri="{FF2B5EF4-FFF2-40B4-BE49-F238E27FC236}">
                <a16:creationId xmlns:a16="http://schemas.microsoft.com/office/drawing/2014/main" id="{CE588005-6676-D6C6-699B-4E56F9831917}"/>
              </a:ext>
            </a:extLst>
          </p:cNvPr>
          <p:cNvSpPr txBox="1"/>
          <p:nvPr/>
        </p:nvSpPr>
        <p:spPr bwMode="auto">
          <a:xfrm>
            <a:off x="925333" y="4830813"/>
            <a:ext cx="891591" cy="276999"/>
          </a:xfrm>
          <a:prstGeom prst="rect">
            <a:avLst/>
          </a:prstGeom>
          <a:noFill/>
        </p:spPr>
        <p:txBody>
          <a:bodyPr wrap="none" rtlCol="0">
            <a:spAutoFit/>
          </a:bodyPr>
          <a:lstStyle/>
          <a:p>
            <a:r>
              <a:rPr lang="en-RU" sz="1200" dirty="0">
                <a:solidFill>
                  <a:srgbClr val="C00000"/>
                </a:solidFill>
              </a:rPr>
              <a:t>mdlv.2402</a:t>
            </a:r>
          </a:p>
        </p:txBody>
      </p:sp>
      <p:sp>
        <p:nvSpPr>
          <p:cNvPr id="27" name="TextBox 26">
            <a:extLst>
              <a:ext uri="{FF2B5EF4-FFF2-40B4-BE49-F238E27FC236}">
                <a16:creationId xmlns:a16="http://schemas.microsoft.com/office/drawing/2014/main" id="{C5DB342E-9922-9406-7B12-C8F98181E0F4}"/>
              </a:ext>
            </a:extLst>
          </p:cNvPr>
          <p:cNvSpPr txBox="1"/>
          <p:nvPr/>
        </p:nvSpPr>
        <p:spPr bwMode="auto">
          <a:xfrm>
            <a:off x="2608578" y="4836720"/>
            <a:ext cx="780983" cy="276999"/>
          </a:xfrm>
          <a:prstGeom prst="rect">
            <a:avLst/>
          </a:prstGeom>
          <a:noFill/>
        </p:spPr>
        <p:txBody>
          <a:bodyPr wrap="none" rtlCol="0">
            <a:spAutoFit/>
          </a:bodyPr>
          <a:lstStyle/>
          <a:p>
            <a:r>
              <a:rPr lang="en-GB" sz="1200" dirty="0">
                <a:solidFill>
                  <a:srgbClr val="C00000"/>
                </a:solidFill>
              </a:rPr>
              <a:t>m</a:t>
            </a:r>
            <a:r>
              <a:rPr lang="en-RU" sz="1200" dirty="0">
                <a:solidFill>
                  <a:srgbClr val="C00000"/>
                </a:solidFill>
              </a:rPr>
              <a:t>npa 30</a:t>
            </a:r>
          </a:p>
        </p:txBody>
      </p:sp>
      <p:sp>
        <p:nvSpPr>
          <p:cNvPr id="55" name="TextBox 54">
            <a:extLst>
              <a:ext uri="{FF2B5EF4-FFF2-40B4-BE49-F238E27FC236}">
                <a16:creationId xmlns:a16="http://schemas.microsoft.com/office/drawing/2014/main" id="{8ACB0AC7-7D20-08C8-6583-B33FCCA5B586}"/>
              </a:ext>
            </a:extLst>
          </p:cNvPr>
          <p:cNvSpPr txBox="1"/>
          <p:nvPr/>
        </p:nvSpPr>
        <p:spPr bwMode="auto">
          <a:xfrm>
            <a:off x="4434133" y="4829780"/>
            <a:ext cx="1173719" cy="276999"/>
          </a:xfrm>
          <a:prstGeom prst="rect">
            <a:avLst/>
          </a:prstGeom>
          <a:noFill/>
        </p:spPr>
        <p:txBody>
          <a:bodyPr wrap="none" rtlCol="0">
            <a:spAutoFit/>
          </a:bodyPr>
          <a:lstStyle/>
          <a:p>
            <a:r>
              <a:rPr lang="en-GB" sz="1200" dirty="0">
                <a:solidFill>
                  <a:srgbClr val="C00000"/>
                </a:solidFill>
              </a:rPr>
              <a:t>mcxca.x04301</a:t>
            </a:r>
            <a:endParaRPr lang="en-RU" sz="1200" dirty="0">
              <a:solidFill>
                <a:srgbClr val="C00000"/>
              </a:solidFill>
            </a:endParaRPr>
          </a:p>
        </p:txBody>
      </p:sp>
      <p:cxnSp>
        <p:nvCxnSpPr>
          <p:cNvPr id="57" name="Straight Arrow Connector 56">
            <a:extLst>
              <a:ext uri="{FF2B5EF4-FFF2-40B4-BE49-F238E27FC236}">
                <a16:creationId xmlns:a16="http://schemas.microsoft.com/office/drawing/2014/main" id="{E793B80F-0C5D-E07E-2156-9E72536D9362}"/>
              </a:ext>
            </a:extLst>
          </p:cNvPr>
          <p:cNvCxnSpPr>
            <a:cxnSpLocks/>
            <a:stCxn id="4" idx="1"/>
          </p:cNvCxnSpPr>
          <p:nvPr/>
        </p:nvCxnSpPr>
        <p:spPr>
          <a:xfrm flipH="1">
            <a:off x="3310834" y="2909199"/>
            <a:ext cx="2628387" cy="1029696"/>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776141250" name="Rectangle 1776141249">
            <a:extLst>
              <a:ext uri="{FF2B5EF4-FFF2-40B4-BE49-F238E27FC236}">
                <a16:creationId xmlns:a16="http://schemas.microsoft.com/office/drawing/2014/main" id="{E3AAC646-18E2-C962-2D2D-2CE374CD0A97}"/>
              </a:ext>
            </a:extLst>
          </p:cNvPr>
          <p:cNvSpPr/>
          <p:nvPr/>
        </p:nvSpPr>
        <p:spPr>
          <a:xfrm>
            <a:off x="9567472" y="2360311"/>
            <a:ext cx="1945377" cy="1101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sp>
        <p:nvSpPr>
          <p:cNvPr id="1776141251" name="Rectangle 1776141250">
            <a:extLst>
              <a:ext uri="{FF2B5EF4-FFF2-40B4-BE49-F238E27FC236}">
                <a16:creationId xmlns:a16="http://schemas.microsoft.com/office/drawing/2014/main" id="{B4674ABB-D50B-EE0B-C555-63BAD927350F}"/>
              </a:ext>
            </a:extLst>
          </p:cNvPr>
          <p:cNvSpPr/>
          <p:nvPr/>
        </p:nvSpPr>
        <p:spPr bwMode="auto">
          <a:xfrm>
            <a:off x="9747429" y="2731527"/>
            <a:ext cx="1585463" cy="1101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sp>
        <p:nvSpPr>
          <p:cNvPr id="1776141252" name="Rectangle 1776141251">
            <a:extLst>
              <a:ext uri="{FF2B5EF4-FFF2-40B4-BE49-F238E27FC236}">
                <a16:creationId xmlns:a16="http://schemas.microsoft.com/office/drawing/2014/main" id="{51E6DCB8-DCB6-2835-D680-AD82E0A288FC}"/>
              </a:ext>
            </a:extLst>
          </p:cNvPr>
          <p:cNvSpPr/>
          <p:nvPr/>
        </p:nvSpPr>
        <p:spPr bwMode="auto">
          <a:xfrm>
            <a:off x="9882835" y="3102743"/>
            <a:ext cx="1314650" cy="1101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sp>
        <p:nvSpPr>
          <p:cNvPr id="1776141253" name="Rectangle 1776141252">
            <a:extLst>
              <a:ext uri="{FF2B5EF4-FFF2-40B4-BE49-F238E27FC236}">
                <a16:creationId xmlns:a16="http://schemas.microsoft.com/office/drawing/2014/main" id="{8FFCE1CE-5935-3DD8-3EE0-FCF5CEC95A8D}"/>
              </a:ext>
            </a:extLst>
          </p:cNvPr>
          <p:cNvSpPr/>
          <p:nvPr/>
        </p:nvSpPr>
        <p:spPr bwMode="auto">
          <a:xfrm>
            <a:off x="10004021" y="3473960"/>
            <a:ext cx="1072278" cy="1101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cxnSp>
        <p:nvCxnSpPr>
          <p:cNvPr id="1776141261" name="Straight Arrow Connector 1776141260">
            <a:extLst>
              <a:ext uri="{FF2B5EF4-FFF2-40B4-BE49-F238E27FC236}">
                <a16:creationId xmlns:a16="http://schemas.microsoft.com/office/drawing/2014/main" id="{C0517A3E-6E76-DA85-AC8D-416C169BF687}"/>
              </a:ext>
            </a:extLst>
          </p:cNvPr>
          <p:cNvCxnSpPr/>
          <p:nvPr/>
        </p:nvCxnSpPr>
        <p:spPr>
          <a:xfrm>
            <a:off x="9009255" y="2786611"/>
            <a:ext cx="2743463" cy="0"/>
          </a:xfrm>
          <a:prstGeom prst="straightConnector1">
            <a:avLst/>
          </a:prstGeom>
          <a:ln w="28575">
            <a:solidFill>
              <a:srgbClr val="C0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776141262" name="Straight Arrow Connector 1776141261">
            <a:extLst>
              <a:ext uri="{FF2B5EF4-FFF2-40B4-BE49-F238E27FC236}">
                <a16:creationId xmlns:a16="http://schemas.microsoft.com/office/drawing/2014/main" id="{94F3DAA4-680D-B10D-3DC5-7D3019B3747A}"/>
              </a:ext>
            </a:extLst>
          </p:cNvPr>
          <p:cNvCxnSpPr>
            <a:cxnSpLocks/>
          </p:cNvCxnSpPr>
          <p:nvPr/>
        </p:nvCxnSpPr>
        <p:spPr bwMode="auto">
          <a:xfrm flipV="1">
            <a:off x="9009255" y="2908715"/>
            <a:ext cx="2743463" cy="3979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76141267" name="TextBox 1776141266">
            <a:extLst>
              <a:ext uri="{FF2B5EF4-FFF2-40B4-BE49-F238E27FC236}">
                <a16:creationId xmlns:a16="http://schemas.microsoft.com/office/drawing/2014/main" id="{E7FF4DCE-5E94-F7A0-1306-B50174963714}"/>
              </a:ext>
            </a:extLst>
          </p:cNvPr>
          <p:cNvSpPr txBox="1"/>
          <p:nvPr/>
        </p:nvSpPr>
        <p:spPr bwMode="auto">
          <a:xfrm>
            <a:off x="8689219" y="2415395"/>
            <a:ext cx="1082348" cy="369332"/>
          </a:xfrm>
          <a:prstGeom prst="rect">
            <a:avLst/>
          </a:prstGeom>
          <a:noFill/>
        </p:spPr>
        <p:txBody>
          <a:bodyPr wrap="none" rtlCol="0">
            <a:spAutoFit/>
          </a:bodyPr>
          <a:lstStyle/>
          <a:p>
            <a:r>
              <a:rPr lang="en-GB" dirty="0">
                <a:solidFill>
                  <a:srgbClr val="C00000"/>
                </a:solidFill>
              </a:rPr>
              <a:t>b</a:t>
            </a:r>
            <a:r>
              <a:rPr lang="en-RU" dirty="0">
                <a:solidFill>
                  <a:srgbClr val="C00000"/>
                </a:solidFill>
              </a:rPr>
              <a:t>ump off</a:t>
            </a:r>
          </a:p>
        </p:txBody>
      </p:sp>
      <p:sp>
        <p:nvSpPr>
          <p:cNvPr id="1776141289" name="TextBox 1776141288">
            <a:extLst>
              <a:ext uri="{FF2B5EF4-FFF2-40B4-BE49-F238E27FC236}">
                <a16:creationId xmlns:a16="http://schemas.microsoft.com/office/drawing/2014/main" id="{680AD1D3-25CC-4849-7C58-61BBADEE1EAE}"/>
              </a:ext>
            </a:extLst>
          </p:cNvPr>
          <p:cNvSpPr txBox="1"/>
          <p:nvPr/>
        </p:nvSpPr>
        <p:spPr bwMode="auto">
          <a:xfrm>
            <a:off x="8720460" y="2919733"/>
            <a:ext cx="1082348" cy="369332"/>
          </a:xfrm>
          <a:prstGeom prst="rect">
            <a:avLst/>
          </a:prstGeom>
          <a:noFill/>
        </p:spPr>
        <p:txBody>
          <a:bodyPr wrap="none" rtlCol="0">
            <a:spAutoFit/>
          </a:bodyPr>
          <a:lstStyle/>
          <a:p>
            <a:r>
              <a:rPr lang="en-GB" dirty="0"/>
              <a:t>b</a:t>
            </a:r>
            <a:r>
              <a:rPr lang="en-RU" dirty="0"/>
              <a:t>ump on</a:t>
            </a:r>
          </a:p>
        </p:txBody>
      </p:sp>
      <p:sp>
        <p:nvSpPr>
          <p:cNvPr id="1776141293" name="Rectangle 1776141292">
            <a:extLst>
              <a:ext uri="{FF2B5EF4-FFF2-40B4-BE49-F238E27FC236}">
                <a16:creationId xmlns:a16="http://schemas.microsoft.com/office/drawing/2014/main" id="{1DE5D363-1526-44CB-9E41-03947A4B16DE}"/>
              </a:ext>
            </a:extLst>
          </p:cNvPr>
          <p:cNvSpPr/>
          <p:nvPr/>
        </p:nvSpPr>
        <p:spPr>
          <a:xfrm>
            <a:off x="8718554" y="1974721"/>
            <a:ext cx="3232204" cy="1964174"/>
          </a:xfrm>
          <a:prstGeom prst="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cxnSp>
        <p:nvCxnSpPr>
          <p:cNvPr id="1776141295" name="Straight Arrow Connector 1776141294">
            <a:extLst>
              <a:ext uri="{FF2B5EF4-FFF2-40B4-BE49-F238E27FC236}">
                <a16:creationId xmlns:a16="http://schemas.microsoft.com/office/drawing/2014/main" id="{D9208654-F81C-13B7-1020-0798F99975A2}"/>
              </a:ext>
            </a:extLst>
          </p:cNvPr>
          <p:cNvCxnSpPr>
            <a:cxnSpLocks/>
            <a:stCxn id="1776141293" idx="1"/>
          </p:cNvCxnSpPr>
          <p:nvPr/>
        </p:nvCxnSpPr>
        <p:spPr bwMode="auto">
          <a:xfrm flipH="1">
            <a:off x="7632146" y="2956808"/>
            <a:ext cx="1086408" cy="256104"/>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09551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22" name="Picture 21">
            <a:extLst>
              <a:ext uri="{FF2B5EF4-FFF2-40B4-BE49-F238E27FC236}">
                <a16:creationId xmlns:a16="http://schemas.microsoft.com/office/drawing/2014/main" id="{1192D453-85A8-209E-9DD7-66EF919EEFC4}"/>
              </a:ext>
            </a:extLst>
          </p:cNvPr>
          <p:cNvPicPr>
            <a:picLocks noChangeAspect="1"/>
          </p:cNvPicPr>
          <p:nvPr/>
        </p:nvPicPr>
        <p:blipFill rotWithShape="1">
          <a:blip r:embed="rId3"/>
          <a:srcRect r="43473"/>
          <a:stretch/>
        </p:blipFill>
        <p:spPr>
          <a:xfrm>
            <a:off x="58328" y="1124744"/>
            <a:ext cx="5316157" cy="4019004"/>
          </a:xfrm>
          <a:prstGeom prst="rect">
            <a:avLst/>
          </a:prstGeom>
        </p:spPr>
      </p:pic>
      <p:sp>
        <p:nvSpPr>
          <p:cNvPr id="919921410" name="Title 6"/>
          <p:cNvSpPr>
            <a:spLocks noGrp="1"/>
          </p:cNvSpPr>
          <p:nvPr>
            <p:ph type="title"/>
          </p:nvPr>
        </p:nvSpPr>
        <p:spPr bwMode="auto">
          <a:xfrm>
            <a:off x="407988" y="373593"/>
            <a:ext cx="11376025" cy="751151"/>
          </a:xfrm>
        </p:spPr>
        <p:txBody>
          <a:body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Delivery for ECN3: </a:t>
            </a:r>
            <a:r>
              <a:rPr lang="en-US" b="0" dirty="0">
                <a:latin typeface="Helvetica Neue" panose="02000503000000020004" pitchFamily="2" charset="0"/>
                <a:ea typeface="Helvetica Neue" panose="02000503000000020004" pitchFamily="2" charset="0"/>
                <a:cs typeface="Helvetica Neue" panose="02000503000000020004" pitchFamily="2" charset="0"/>
              </a:rPr>
              <a:t>bumping around T4</a:t>
            </a:r>
            <a:endParaRPr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24</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6" name="TextBox 35">
            <a:extLst>
              <a:ext uri="{FF2B5EF4-FFF2-40B4-BE49-F238E27FC236}">
                <a16:creationId xmlns:a16="http://schemas.microsoft.com/office/drawing/2014/main" id="{07DBB896-80CD-A92C-80DD-5530D85893F7}"/>
              </a:ext>
            </a:extLst>
          </p:cNvPr>
          <p:cNvSpPr txBox="1"/>
          <p:nvPr/>
        </p:nvSpPr>
        <p:spPr bwMode="auto">
          <a:xfrm>
            <a:off x="241241" y="5233179"/>
            <a:ext cx="11709517" cy="1569660"/>
          </a:xfrm>
          <a:prstGeom prst="rect">
            <a:avLst/>
          </a:prstGeom>
          <a:noFill/>
        </p:spPr>
        <p:txBody>
          <a:bodyPr wrap="square" rtlCol="0">
            <a:spAutoFit/>
          </a:bodyPr>
          <a:lstStyle/>
          <a:p>
            <a:r>
              <a:rPr lang="en-US" sz="1600" dirty="0">
                <a:latin typeface="Helvetica Neue" panose="02000503000000020004" pitchFamily="2" charset="0"/>
                <a:ea typeface="Helvetica Neue" panose="02000503000000020004" pitchFamily="2" charset="0"/>
                <a:cs typeface="Helvetica Neue" panose="02000503000000020004" pitchFamily="2" charset="0"/>
              </a:rPr>
              <a:t>On SHARED cycle one of the sheets in T4 target is aligned with the beam orbit. In case of DEDICATED cycle, there is no need to hit T4 target, so it is proposed to bump around using </a:t>
            </a:r>
            <a:r>
              <a:rPr lang="en-RU" sz="1600" dirty="0">
                <a:solidFill>
                  <a:srgbClr val="C00000"/>
                </a:solidFill>
              </a:rPr>
              <a:t>mdlv.2402</a:t>
            </a:r>
            <a:r>
              <a:rPr lang="en-RU" sz="1600" dirty="0"/>
              <a:t>, </a:t>
            </a:r>
            <a:r>
              <a:rPr lang="en-GB" sz="1600" dirty="0">
                <a:solidFill>
                  <a:srgbClr val="C00000"/>
                </a:solidFill>
              </a:rPr>
              <a:t>mcxca.x04301</a:t>
            </a:r>
            <a:r>
              <a:rPr lang="en-GB" sz="1600" dirty="0"/>
              <a:t> and new </a:t>
            </a:r>
            <a:r>
              <a:rPr lang="en-GB" sz="1600" dirty="0">
                <a:solidFill>
                  <a:srgbClr val="C00000"/>
                </a:solidFill>
              </a:rPr>
              <a:t>m</a:t>
            </a:r>
            <a:r>
              <a:rPr lang="en-RU" sz="1600" dirty="0">
                <a:solidFill>
                  <a:srgbClr val="C00000"/>
                </a:solidFill>
              </a:rPr>
              <a:t>npa 30 </a:t>
            </a:r>
            <a:r>
              <a:rPr lang="en-RU" sz="1600" dirty="0"/>
              <a:t>correctors.</a:t>
            </a:r>
            <a:endParaRPr lang="en-US" sz="1600" dirty="0"/>
          </a:p>
          <a:p>
            <a:endParaRPr lang="en-US" sz="1600" dirty="0"/>
          </a:p>
          <a:p>
            <a:r>
              <a:rPr lang="en-US" sz="1600" b="1" dirty="0">
                <a:latin typeface="Helvetica Neue" panose="02000503000000020004" pitchFamily="2" charset="0"/>
                <a:ea typeface="Helvetica Neue" panose="02000503000000020004" pitchFamily="2" charset="0"/>
                <a:cs typeface="Helvetica Neue" panose="02000503000000020004" pitchFamily="2" charset="0"/>
              </a:rPr>
              <a:t>An optimized solution for </a:t>
            </a:r>
            <a:r>
              <a:rPr lang="en-US" sz="1600" b="1" dirty="0" err="1">
                <a:latin typeface="Helvetica Neue" panose="02000503000000020004" pitchFamily="2" charset="0"/>
                <a:ea typeface="Helvetica Neue" panose="02000503000000020004" pitchFamily="2" charset="0"/>
                <a:cs typeface="Helvetica Neue" panose="02000503000000020004" pitchFamily="2" charset="0"/>
              </a:rPr>
              <a:t>SHiP</a:t>
            </a:r>
            <a:r>
              <a:rPr lang="en-US" sz="1600" b="1" dirty="0">
                <a:latin typeface="Helvetica Neue" panose="02000503000000020004" pitchFamily="2" charset="0"/>
                <a:ea typeface="Helvetica Neue" panose="02000503000000020004" pitchFamily="2" charset="0"/>
                <a:cs typeface="Helvetica Neue" panose="02000503000000020004" pitchFamily="2" charset="0"/>
              </a:rPr>
              <a:t> and future H6/H8 operation is under urgent design.</a:t>
            </a:r>
            <a:endParaRPr lang="en-RU" sz="1600" dirty="0"/>
          </a:p>
          <a:p>
            <a:endParaRPr lang="en-RU" sz="1600" dirty="0"/>
          </a:p>
          <a:p>
            <a:endParaRPr lang="en-RU" sz="1600" dirty="0"/>
          </a:p>
        </p:txBody>
      </p:sp>
      <p:pic>
        <p:nvPicPr>
          <p:cNvPr id="4" name="Picture 3" descr="Diagram, engineering drawing&#10;&#10;Description automatically generated">
            <a:extLst>
              <a:ext uri="{FF2B5EF4-FFF2-40B4-BE49-F238E27FC236}">
                <a16:creationId xmlns:a16="http://schemas.microsoft.com/office/drawing/2014/main" id="{2FA9B01F-965D-CF70-0570-6D64D456B677}"/>
              </a:ext>
            </a:extLst>
          </p:cNvPr>
          <p:cNvPicPr>
            <a:picLocks noChangeAspect="1"/>
          </p:cNvPicPr>
          <p:nvPr/>
        </p:nvPicPr>
        <p:blipFill rotWithShape="1">
          <a:blip r:embed="rId4"/>
          <a:srcRect l="162" t="-2557" r="-27" b="875"/>
          <a:stretch/>
        </p:blipFill>
        <p:spPr>
          <a:xfrm>
            <a:off x="5939221" y="1305406"/>
            <a:ext cx="2566930" cy="3207586"/>
          </a:xfrm>
          <a:prstGeom prst="rect">
            <a:avLst/>
          </a:prstGeom>
          <a:ln w="19050">
            <a:noFill/>
          </a:ln>
        </p:spPr>
      </p:pic>
      <p:sp>
        <p:nvSpPr>
          <p:cNvPr id="24" name="TextBox 23">
            <a:extLst>
              <a:ext uri="{FF2B5EF4-FFF2-40B4-BE49-F238E27FC236}">
                <a16:creationId xmlns:a16="http://schemas.microsoft.com/office/drawing/2014/main" id="{CE588005-6676-D6C6-699B-4E56F9831917}"/>
              </a:ext>
            </a:extLst>
          </p:cNvPr>
          <p:cNvSpPr txBox="1"/>
          <p:nvPr/>
        </p:nvSpPr>
        <p:spPr bwMode="auto">
          <a:xfrm>
            <a:off x="925333" y="4830813"/>
            <a:ext cx="891591" cy="276999"/>
          </a:xfrm>
          <a:prstGeom prst="rect">
            <a:avLst/>
          </a:prstGeom>
          <a:noFill/>
        </p:spPr>
        <p:txBody>
          <a:bodyPr wrap="none" rtlCol="0">
            <a:spAutoFit/>
          </a:bodyPr>
          <a:lstStyle/>
          <a:p>
            <a:r>
              <a:rPr lang="en-RU" sz="1200" dirty="0">
                <a:solidFill>
                  <a:srgbClr val="C00000"/>
                </a:solidFill>
              </a:rPr>
              <a:t>mdlv.2402</a:t>
            </a:r>
          </a:p>
        </p:txBody>
      </p:sp>
      <p:sp>
        <p:nvSpPr>
          <p:cNvPr id="27" name="TextBox 26">
            <a:extLst>
              <a:ext uri="{FF2B5EF4-FFF2-40B4-BE49-F238E27FC236}">
                <a16:creationId xmlns:a16="http://schemas.microsoft.com/office/drawing/2014/main" id="{C5DB342E-9922-9406-7B12-C8F98181E0F4}"/>
              </a:ext>
            </a:extLst>
          </p:cNvPr>
          <p:cNvSpPr txBox="1"/>
          <p:nvPr/>
        </p:nvSpPr>
        <p:spPr bwMode="auto">
          <a:xfrm>
            <a:off x="2608578" y="4836720"/>
            <a:ext cx="780983" cy="276999"/>
          </a:xfrm>
          <a:prstGeom prst="rect">
            <a:avLst/>
          </a:prstGeom>
          <a:noFill/>
        </p:spPr>
        <p:txBody>
          <a:bodyPr wrap="none" rtlCol="0">
            <a:spAutoFit/>
          </a:bodyPr>
          <a:lstStyle/>
          <a:p>
            <a:r>
              <a:rPr lang="en-GB" sz="1200" dirty="0">
                <a:solidFill>
                  <a:srgbClr val="C00000"/>
                </a:solidFill>
              </a:rPr>
              <a:t>m</a:t>
            </a:r>
            <a:r>
              <a:rPr lang="en-RU" sz="1200" dirty="0">
                <a:solidFill>
                  <a:srgbClr val="C00000"/>
                </a:solidFill>
              </a:rPr>
              <a:t>npa 30</a:t>
            </a:r>
          </a:p>
        </p:txBody>
      </p:sp>
      <p:sp>
        <p:nvSpPr>
          <p:cNvPr id="55" name="TextBox 54">
            <a:extLst>
              <a:ext uri="{FF2B5EF4-FFF2-40B4-BE49-F238E27FC236}">
                <a16:creationId xmlns:a16="http://schemas.microsoft.com/office/drawing/2014/main" id="{8ACB0AC7-7D20-08C8-6583-B33FCCA5B586}"/>
              </a:ext>
            </a:extLst>
          </p:cNvPr>
          <p:cNvSpPr txBox="1"/>
          <p:nvPr/>
        </p:nvSpPr>
        <p:spPr bwMode="auto">
          <a:xfrm>
            <a:off x="4434133" y="4829780"/>
            <a:ext cx="1173719" cy="276999"/>
          </a:xfrm>
          <a:prstGeom prst="rect">
            <a:avLst/>
          </a:prstGeom>
          <a:noFill/>
        </p:spPr>
        <p:txBody>
          <a:bodyPr wrap="none" rtlCol="0">
            <a:spAutoFit/>
          </a:bodyPr>
          <a:lstStyle/>
          <a:p>
            <a:r>
              <a:rPr lang="en-GB" sz="1200" dirty="0">
                <a:solidFill>
                  <a:srgbClr val="C00000"/>
                </a:solidFill>
              </a:rPr>
              <a:t>mcxca.x04301</a:t>
            </a:r>
            <a:endParaRPr lang="en-RU" sz="1200" dirty="0">
              <a:solidFill>
                <a:srgbClr val="C00000"/>
              </a:solidFill>
            </a:endParaRPr>
          </a:p>
        </p:txBody>
      </p:sp>
      <p:cxnSp>
        <p:nvCxnSpPr>
          <p:cNvPr id="57" name="Straight Arrow Connector 56">
            <a:extLst>
              <a:ext uri="{FF2B5EF4-FFF2-40B4-BE49-F238E27FC236}">
                <a16:creationId xmlns:a16="http://schemas.microsoft.com/office/drawing/2014/main" id="{E793B80F-0C5D-E07E-2156-9E72536D9362}"/>
              </a:ext>
            </a:extLst>
          </p:cNvPr>
          <p:cNvCxnSpPr>
            <a:cxnSpLocks/>
            <a:stCxn id="4" idx="1"/>
          </p:cNvCxnSpPr>
          <p:nvPr/>
        </p:nvCxnSpPr>
        <p:spPr>
          <a:xfrm flipH="1">
            <a:off x="3310834" y="2909199"/>
            <a:ext cx="2628387" cy="1029696"/>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776141250" name="Rectangle 1776141249">
            <a:extLst>
              <a:ext uri="{FF2B5EF4-FFF2-40B4-BE49-F238E27FC236}">
                <a16:creationId xmlns:a16="http://schemas.microsoft.com/office/drawing/2014/main" id="{E3AAC646-18E2-C962-2D2D-2CE374CD0A97}"/>
              </a:ext>
            </a:extLst>
          </p:cNvPr>
          <p:cNvSpPr/>
          <p:nvPr/>
        </p:nvSpPr>
        <p:spPr>
          <a:xfrm>
            <a:off x="9567472" y="2360311"/>
            <a:ext cx="1945377" cy="1101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sp>
        <p:nvSpPr>
          <p:cNvPr id="1776141251" name="Rectangle 1776141250">
            <a:extLst>
              <a:ext uri="{FF2B5EF4-FFF2-40B4-BE49-F238E27FC236}">
                <a16:creationId xmlns:a16="http://schemas.microsoft.com/office/drawing/2014/main" id="{B4674ABB-D50B-EE0B-C555-63BAD927350F}"/>
              </a:ext>
            </a:extLst>
          </p:cNvPr>
          <p:cNvSpPr/>
          <p:nvPr/>
        </p:nvSpPr>
        <p:spPr bwMode="auto">
          <a:xfrm>
            <a:off x="9747429" y="2731527"/>
            <a:ext cx="1585463" cy="1101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sp>
        <p:nvSpPr>
          <p:cNvPr id="1776141252" name="Rectangle 1776141251">
            <a:extLst>
              <a:ext uri="{FF2B5EF4-FFF2-40B4-BE49-F238E27FC236}">
                <a16:creationId xmlns:a16="http://schemas.microsoft.com/office/drawing/2014/main" id="{51E6DCB8-DCB6-2835-D680-AD82E0A288FC}"/>
              </a:ext>
            </a:extLst>
          </p:cNvPr>
          <p:cNvSpPr/>
          <p:nvPr/>
        </p:nvSpPr>
        <p:spPr bwMode="auto">
          <a:xfrm>
            <a:off x="9882835" y="3102743"/>
            <a:ext cx="1314650" cy="1101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sp>
        <p:nvSpPr>
          <p:cNvPr id="1776141253" name="Rectangle 1776141252">
            <a:extLst>
              <a:ext uri="{FF2B5EF4-FFF2-40B4-BE49-F238E27FC236}">
                <a16:creationId xmlns:a16="http://schemas.microsoft.com/office/drawing/2014/main" id="{8FFCE1CE-5935-3DD8-3EE0-FCF5CEC95A8D}"/>
              </a:ext>
            </a:extLst>
          </p:cNvPr>
          <p:cNvSpPr/>
          <p:nvPr/>
        </p:nvSpPr>
        <p:spPr bwMode="auto">
          <a:xfrm>
            <a:off x="10004021" y="3473960"/>
            <a:ext cx="1072278" cy="1101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cxnSp>
        <p:nvCxnSpPr>
          <p:cNvPr id="1776141261" name="Straight Arrow Connector 1776141260">
            <a:extLst>
              <a:ext uri="{FF2B5EF4-FFF2-40B4-BE49-F238E27FC236}">
                <a16:creationId xmlns:a16="http://schemas.microsoft.com/office/drawing/2014/main" id="{C0517A3E-6E76-DA85-AC8D-416C169BF687}"/>
              </a:ext>
            </a:extLst>
          </p:cNvPr>
          <p:cNvCxnSpPr/>
          <p:nvPr/>
        </p:nvCxnSpPr>
        <p:spPr>
          <a:xfrm>
            <a:off x="9009255" y="2786611"/>
            <a:ext cx="2743463" cy="0"/>
          </a:xfrm>
          <a:prstGeom prst="straightConnector1">
            <a:avLst/>
          </a:prstGeom>
          <a:ln w="28575">
            <a:solidFill>
              <a:srgbClr val="C0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776141262" name="Straight Arrow Connector 1776141261">
            <a:extLst>
              <a:ext uri="{FF2B5EF4-FFF2-40B4-BE49-F238E27FC236}">
                <a16:creationId xmlns:a16="http://schemas.microsoft.com/office/drawing/2014/main" id="{94F3DAA4-680D-B10D-3DC5-7D3019B3747A}"/>
              </a:ext>
            </a:extLst>
          </p:cNvPr>
          <p:cNvCxnSpPr>
            <a:cxnSpLocks/>
          </p:cNvCxnSpPr>
          <p:nvPr/>
        </p:nvCxnSpPr>
        <p:spPr bwMode="auto">
          <a:xfrm flipV="1">
            <a:off x="9009255" y="2908715"/>
            <a:ext cx="2743463" cy="3979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76141267" name="TextBox 1776141266">
            <a:extLst>
              <a:ext uri="{FF2B5EF4-FFF2-40B4-BE49-F238E27FC236}">
                <a16:creationId xmlns:a16="http://schemas.microsoft.com/office/drawing/2014/main" id="{E7FF4DCE-5E94-F7A0-1306-B50174963714}"/>
              </a:ext>
            </a:extLst>
          </p:cNvPr>
          <p:cNvSpPr txBox="1"/>
          <p:nvPr/>
        </p:nvSpPr>
        <p:spPr bwMode="auto">
          <a:xfrm>
            <a:off x="8689219" y="2415395"/>
            <a:ext cx="1082348" cy="369332"/>
          </a:xfrm>
          <a:prstGeom prst="rect">
            <a:avLst/>
          </a:prstGeom>
          <a:noFill/>
        </p:spPr>
        <p:txBody>
          <a:bodyPr wrap="none" rtlCol="0">
            <a:spAutoFit/>
          </a:bodyPr>
          <a:lstStyle/>
          <a:p>
            <a:r>
              <a:rPr lang="en-GB" dirty="0">
                <a:solidFill>
                  <a:srgbClr val="C00000"/>
                </a:solidFill>
              </a:rPr>
              <a:t>b</a:t>
            </a:r>
            <a:r>
              <a:rPr lang="en-RU" dirty="0">
                <a:solidFill>
                  <a:srgbClr val="C00000"/>
                </a:solidFill>
              </a:rPr>
              <a:t>ump off</a:t>
            </a:r>
          </a:p>
        </p:txBody>
      </p:sp>
      <p:sp>
        <p:nvSpPr>
          <p:cNvPr id="1776141289" name="TextBox 1776141288">
            <a:extLst>
              <a:ext uri="{FF2B5EF4-FFF2-40B4-BE49-F238E27FC236}">
                <a16:creationId xmlns:a16="http://schemas.microsoft.com/office/drawing/2014/main" id="{680AD1D3-25CC-4849-7C58-61BBADEE1EAE}"/>
              </a:ext>
            </a:extLst>
          </p:cNvPr>
          <p:cNvSpPr txBox="1"/>
          <p:nvPr/>
        </p:nvSpPr>
        <p:spPr bwMode="auto">
          <a:xfrm>
            <a:off x="8720460" y="2919733"/>
            <a:ext cx="1082348" cy="369332"/>
          </a:xfrm>
          <a:prstGeom prst="rect">
            <a:avLst/>
          </a:prstGeom>
          <a:noFill/>
        </p:spPr>
        <p:txBody>
          <a:bodyPr wrap="none" rtlCol="0">
            <a:spAutoFit/>
          </a:bodyPr>
          <a:lstStyle/>
          <a:p>
            <a:r>
              <a:rPr lang="en-GB" dirty="0"/>
              <a:t>b</a:t>
            </a:r>
            <a:r>
              <a:rPr lang="en-RU" dirty="0"/>
              <a:t>ump on</a:t>
            </a:r>
          </a:p>
        </p:txBody>
      </p:sp>
      <p:sp>
        <p:nvSpPr>
          <p:cNvPr id="1776141293" name="Rectangle 1776141292">
            <a:extLst>
              <a:ext uri="{FF2B5EF4-FFF2-40B4-BE49-F238E27FC236}">
                <a16:creationId xmlns:a16="http://schemas.microsoft.com/office/drawing/2014/main" id="{1DE5D363-1526-44CB-9E41-03947A4B16DE}"/>
              </a:ext>
            </a:extLst>
          </p:cNvPr>
          <p:cNvSpPr/>
          <p:nvPr/>
        </p:nvSpPr>
        <p:spPr>
          <a:xfrm>
            <a:off x="8718554" y="1974721"/>
            <a:ext cx="3232204" cy="1964174"/>
          </a:xfrm>
          <a:prstGeom prst="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cxnSp>
        <p:nvCxnSpPr>
          <p:cNvPr id="1776141295" name="Straight Arrow Connector 1776141294">
            <a:extLst>
              <a:ext uri="{FF2B5EF4-FFF2-40B4-BE49-F238E27FC236}">
                <a16:creationId xmlns:a16="http://schemas.microsoft.com/office/drawing/2014/main" id="{D9208654-F81C-13B7-1020-0798F99975A2}"/>
              </a:ext>
            </a:extLst>
          </p:cNvPr>
          <p:cNvCxnSpPr>
            <a:cxnSpLocks/>
            <a:stCxn id="1776141293" idx="1"/>
          </p:cNvCxnSpPr>
          <p:nvPr/>
        </p:nvCxnSpPr>
        <p:spPr bwMode="auto">
          <a:xfrm flipH="1">
            <a:off x="7632146" y="2956808"/>
            <a:ext cx="1086408" cy="256104"/>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36946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19921410" name="Title 6"/>
          <p:cNvSpPr>
            <a:spLocks noGrp="1"/>
          </p:cNvSpPr>
          <p:nvPr>
            <p:ph type="title"/>
          </p:nvPr>
        </p:nvSpPr>
        <p:spPr bwMode="auto">
          <a:xfrm>
            <a:off x="407988" y="373593"/>
            <a:ext cx="11376025" cy="751151"/>
          </a:xfrm>
        </p:spPr>
        <p:txBody>
          <a:body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P42 beam dump: location</a:t>
            </a:r>
            <a:endParaRPr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25</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6" name="TextBox 35">
            <a:extLst>
              <a:ext uri="{FF2B5EF4-FFF2-40B4-BE49-F238E27FC236}">
                <a16:creationId xmlns:a16="http://schemas.microsoft.com/office/drawing/2014/main" id="{07DBB896-80CD-A92C-80DD-5530D85893F7}"/>
              </a:ext>
            </a:extLst>
          </p:cNvPr>
          <p:cNvSpPr txBox="1"/>
          <p:nvPr/>
        </p:nvSpPr>
        <p:spPr bwMode="auto">
          <a:xfrm>
            <a:off x="241241" y="5232965"/>
            <a:ext cx="11709517" cy="1077218"/>
          </a:xfrm>
          <a:prstGeom prst="rect">
            <a:avLst/>
          </a:prstGeom>
          <a:noFill/>
        </p:spPr>
        <p:txBody>
          <a:bodyPr wrap="square" rtlCol="0">
            <a:spAutoFit/>
          </a:bodyPr>
          <a:lstStyle/>
          <a:p>
            <a:r>
              <a:rPr lang="en-GB" sz="1600" dirty="0"/>
              <a:t>Also, it is proposed to install a new dedicated absorber in the upstream part of P42 (Absorber face is 213 m downstream T4 </a:t>
            </a:r>
            <a:r>
              <a:rPr lang="en-GB" sz="1600" dirty="0" err="1"/>
              <a:t>center</a:t>
            </a:r>
            <a:r>
              <a:rPr lang="en-GB" sz="1600" dirty="0"/>
              <a:t>). Protons on the SHARED cycle will be dumped either if (1) transmission losses in P42 are above the acceptable level or (2) the beam pose problems for the experimental user in ECN3. Protons on the DEDICATED cycle will be dumped only in case of emergency.</a:t>
            </a:r>
            <a:endParaRPr lang="en-RU" sz="1600" dirty="0"/>
          </a:p>
        </p:txBody>
      </p:sp>
      <p:grpSp>
        <p:nvGrpSpPr>
          <p:cNvPr id="8" name="Group 7">
            <a:extLst>
              <a:ext uri="{FF2B5EF4-FFF2-40B4-BE49-F238E27FC236}">
                <a16:creationId xmlns:a16="http://schemas.microsoft.com/office/drawing/2014/main" id="{6793919F-0B25-14A6-1073-065E0F46B932}"/>
              </a:ext>
            </a:extLst>
          </p:cNvPr>
          <p:cNvGrpSpPr/>
          <p:nvPr/>
        </p:nvGrpSpPr>
        <p:grpSpPr>
          <a:xfrm>
            <a:off x="407987" y="1124744"/>
            <a:ext cx="6089946" cy="4004030"/>
            <a:chOff x="198414" y="157890"/>
            <a:chExt cx="6089946" cy="4004030"/>
          </a:xfrm>
        </p:grpSpPr>
        <p:pic>
          <p:nvPicPr>
            <p:cNvPr id="5" name="Picture 4">
              <a:extLst>
                <a:ext uri="{FF2B5EF4-FFF2-40B4-BE49-F238E27FC236}">
                  <a16:creationId xmlns:a16="http://schemas.microsoft.com/office/drawing/2014/main" id="{869F97A8-79B4-86CA-7A18-D8B651B08744}"/>
                </a:ext>
              </a:extLst>
            </p:cNvPr>
            <p:cNvPicPr>
              <a:picLocks noChangeAspect="1"/>
            </p:cNvPicPr>
            <p:nvPr/>
          </p:nvPicPr>
          <p:blipFill rotWithShape="1">
            <a:blip r:embed="rId3"/>
            <a:srcRect r="30736"/>
            <a:stretch/>
          </p:blipFill>
          <p:spPr>
            <a:xfrm>
              <a:off x="366571" y="1084807"/>
              <a:ext cx="5921789" cy="3077113"/>
            </a:xfrm>
            <a:prstGeom prst="rect">
              <a:avLst/>
            </a:prstGeom>
          </p:spPr>
        </p:pic>
        <p:pic>
          <p:nvPicPr>
            <p:cNvPr id="6" name="Picture 5">
              <a:extLst>
                <a:ext uri="{FF2B5EF4-FFF2-40B4-BE49-F238E27FC236}">
                  <a16:creationId xmlns:a16="http://schemas.microsoft.com/office/drawing/2014/main" id="{6E7F96E9-890C-146C-B4A6-EF3AFE9E248C}"/>
                </a:ext>
              </a:extLst>
            </p:cNvPr>
            <p:cNvPicPr>
              <a:picLocks noChangeAspect="1"/>
            </p:cNvPicPr>
            <p:nvPr/>
          </p:nvPicPr>
          <p:blipFill rotWithShape="1">
            <a:blip r:embed="rId3"/>
            <a:srcRect l="72310" t="15496"/>
            <a:stretch/>
          </p:blipFill>
          <p:spPr bwMode="auto">
            <a:xfrm>
              <a:off x="198414" y="157890"/>
              <a:ext cx="2367389" cy="2600268"/>
            </a:xfrm>
            <a:prstGeom prst="rect">
              <a:avLst/>
            </a:prstGeom>
          </p:spPr>
        </p:pic>
        <p:sp>
          <p:nvSpPr>
            <p:cNvPr id="7" name="Oval 6">
              <a:extLst>
                <a:ext uri="{FF2B5EF4-FFF2-40B4-BE49-F238E27FC236}">
                  <a16:creationId xmlns:a16="http://schemas.microsoft.com/office/drawing/2014/main" id="{CF314BA0-58F5-98D4-863B-BD3F54595915}"/>
                </a:ext>
              </a:extLst>
            </p:cNvPr>
            <p:cNvSpPr/>
            <p:nvPr/>
          </p:nvSpPr>
          <p:spPr>
            <a:xfrm flipV="1">
              <a:off x="3366196" y="2010183"/>
              <a:ext cx="261257" cy="220552"/>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grpSp>
      <p:pic>
        <p:nvPicPr>
          <p:cNvPr id="3" name="Picture 2">
            <a:extLst>
              <a:ext uri="{FF2B5EF4-FFF2-40B4-BE49-F238E27FC236}">
                <a16:creationId xmlns:a16="http://schemas.microsoft.com/office/drawing/2014/main" id="{A3011175-6F15-BA27-D9D6-2613A0AE9610}"/>
              </a:ext>
            </a:extLst>
          </p:cNvPr>
          <p:cNvPicPr>
            <a:picLocks noChangeAspect="1"/>
          </p:cNvPicPr>
          <p:nvPr/>
        </p:nvPicPr>
        <p:blipFill>
          <a:blip r:embed="rId4"/>
          <a:stretch>
            <a:fillRect/>
          </a:stretch>
        </p:blipFill>
        <p:spPr>
          <a:xfrm>
            <a:off x="5944493" y="1005839"/>
            <a:ext cx="5839519" cy="2997681"/>
          </a:xfrm>
          <a:prstGeom prst="rect">
            <a:avLst/>
          </a:prstGeom>
        </p:spPr>
      </p:pic>
      <p:cxnSp>
        <p:nvCxnSpPr>
          <p:cNvPr id="10" name="Straight Arrow Connector 9">
            <a:extLst>
              <a:ext uri="{FF2B5EF4-FFF2-40B4-BE49-F238E27FC236}">
                <a16:creationId xmlns:a16="http://schemas.microsoft.com/office/drawing/2014/main" id="{93D42D1D-60E7-7CD5-A0A7-47309AE51C82}"/>
              </a:ext>
            </a:extLst>
          </p:cNvPr>
          <p:cNvCxnSpPr>
            <a:cxnSpLocks/>
          </p:cNvCxnSpPr>
          <p:nvPr/>
        </p:nvCxnSpPr>
        <p:spPr>
          <a:xfrm>
            <a:off x="2859040" y="2634831"/>
            <a:ext cx="677998" cy="34220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72C9B25-D0AE-38A2-E544-62DF7AF9F651}"/>
              </a:ext>
            </a:extLst>
          </p:cNvPr>
          <p:cNvSpPr txBox="1"/>
          <p:nvPr/>
        </p:nvSpPr>
        <p:spPr bwMode="auto">
          <a:xfrm>
            <a:off x="6748618" y="4141626"/>
            <a:ext cx="5049780" cy="261610"/>
          </a:xfrm>
          <a:prstGeom prst="rect">
            <a:avLst/>
          </a:prstGeom>
          <a:noFill/>
        </p:spPr>
        <p:txBody>
          <a:bodyPr wrap="none" rtlCol="0">
            <a:spAutoFit/>
          </a:bodyPr>
          <a:lstStyle/>
          <a:p>
            <a:r>
              <a:rPr lang="en-GB" sz="1100" dirty="0">
                <a:latin typeface="Helvetica Neue" panose="02000503000000020004" pitchFamily="2" charset="0"/>
                <a:ea typeface="Helvetica Neue" panose="02000503000000020004" pitchFamily="2" charset="0"/>
                <a:cs typeface="Helvetica Neue" panose="02000503000000020004" pitchFamily="2" charset="0"/>
              </a:rPr>
              <a:t>*</a:t>
            </a:r>
            <a:r>
              <a:rPr lang="en-GB" sz="1100" dirty="0">
                <a:latin typeface="Helvetica Neue" panose="02000503000000020004" pitchFamily="2" charset="0"/>
                <a:ea typeface="Helvetica Neue" panose="02000503000000020004" pitchFamily="2" charset="0"/>
                <a:cs typeface="Helvetica Neue" panose="02000503000000020004" pitchFamily="2" charset="0"/>
                <a:hlinkClick r:id="rId5"/>
              </a:rPr>
              <a:t>Damien </a:t>
            </a:r>
            <a:r>
              <a:rPr lang="en-GB" sz="1100" dirty="0" err="1">
                <a:latin typeface="Helvetica Neue" panose="02000503000000020004" pitchFamily="2" charset="0"/>
                <a:ea typeface="Helvetica Neue" panose="02000503000000020004" pitchFamily="2" charset="0"/>
                <a:cs typeface="Helvetica Neue" panose="02000503000000020004" pitchFamily="2" charset="0"/>
                <a:hlinkClick r:id="rId5"/>
              </a:rPr>
              <a:t>Grenier</a:t>
            </a:r>
            <a:r>
              <a:rPr lang="en-GB" sz="1100" dirty="0">
                <a:latin typeface="Helvetica Neue" panose="02000503000000020004" pitchFamily="2" charset="0"/>
                <a:ea typeface="Helvetica Neue" panose="02000503000000020004" pitchFamily="2" charset="0"/>
                <a:cs typeface="Helvetica Neue" panose="02000503000000020004" pitchFamily="2" charset="0"/>
                <a:hlinkClick r:id="rId5"/>
              </a:rPr>
              <a:t>, Rui Ximenes, Maria </a:t>
            </a:r>
            <a:r>
              <a:rPr lang="en-GB" sz="1100" dirty="0" err="1">
                <a:latin typeface="Helvetica Neue" panose="02000503000000020004" pitchFamily="2" charset="0"/>
                <a:ea typeface="Helvetica Neue" panose="02000503000000020004" pitchFamily="2" charset="0"/>
                <a:cs typeface="Helvetica Neue" panose="02000503000000020004" pitchFamily="2" charset="0"/>
                <a:hlinkClick r:id="rId5"/>
              </a:rPr>
              <a:t>Ornedo</a:t>
            </a:r>
            <a:r>
              <a:rPr lang="en-GB" sz="1100" dirty="0">
                <a:latin typeface="Helvetica Neue" panose="02000503000000020004" pitchFamily="2" charset="0"/>
                <a:ea typeface="Helvetica Neue" panose="02000503000000020004" pitchFamily="2" charset="0"/>
                <a:cs typeface="Helvetica Neue" panose="02000503000000020004" pitchFamily="2" charset="0"/>
                <a:hlinkClick r:id="rId5"/>
              </a:rPr>
              <a:t>, </a:t>
            </a:r>
            <a:r>
              <a:rPr lang="en-RU" sz="1100" dirty="0">
                <a:latin typeface="Helvetica Neue" panose="02000503000000020004" pitchFamily="2" charset="0"/>
                <a:ea typeface="Helvetica Neue" panose="02000503000000020004" pitchFamily="2" charset="0"/>
                <a:cs typeface="Helvetica Neue" panose="02000503000000020004" pitchFamily="2" charset="0"/>
                <a:hlinkClick r:id="rId5"/>
              </a:rPr>
              <a:t>ECN3 High Intensity P42 Dump</a:t>
            </a:r>
            <a:endParaRPr lang="en-RU" sz="1100" dirty="0">
              <a:latin typeface="Helvetica Neue" panose="02000503000000020004" pitchFamily="2" charset="0"/>
              <a:ea typeface="Helvetica Neue" panose="02000503000000020004" pitchFamily="2" charset="0"/>
              <a:cs typeface="Helvetica Neue" panose="02000503000000020004" pitchFamily="2" charset="0"/>
            </a:endParaRPr>
          </a:p>
        </p:txBody>
      </p:sp>
      <p:cxnSp>
        <p:nvCxnSpPr>
          <p:cNvPr id="16" name="Straight Arrow Connector 15">
            <a:extLst>
              <a:ext uri="{FF2B5EF4-FFF2-40B4-BE49-F238E27FC236}">
                <a16:creationId xmlns:a16="http://schemas.microsoft.com/office/drawing/2014/main" id="{85C45BCD-757F-91C0-291F-5F51F44959E6}"/>
              </a:ext>
            </a:extLst>
          </p:cNvPr>
          <p:cNvCxnSpPr>
            <a:cxnSpLocks/>
          </p:cNvCxnSpPr>
          <p:nvPr/>
        </p:nvCxnSpPr>
        <p:spPr>
          <a:xfrm flipV="1">
            <a:off x="1889090" y="3197589"/>
            <a:ext cx="1858945" cy="1931185"/>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7A2AC49C-0A8A-584F-B382-05D1715E4D4D}"/>
              </a:ext>
            </a:extLst>
          </p:cNvPr>
          <p:cNvSpPr txBox="1"/>
          <p:nvPr/>
        </p:nvSpPr>
        <p:spPr bwMode="auto">
          <a:xfrm rot="18851397">
            <a:off x="2882215" y="3747486"/>
            <a:ext cx="854721" cy="215444"/>
          </a:xfrm>
          <a:prstGeom prst="rect">
            <a:avLst/>
          </a:prstGeom>
          <a:solidFill>
            <a:schemeClr val="bg1"/>
          </a:solidFill>
        </p:spPr>
        <p:txBody>
          <a:bodyPr wrap="none" rtlCol="0">
            <a:spAutoFit/>
          </a:bodyPr>
          <a:lstStyle/>
          <a:p>
            <a:r>
              <a:rPr lang="en-RU" sz="800" dirty="0">
                <a:solidFill>
                  <a:srgbClr val="FF0000"/>
                </a:solidFill>
              </a:rPr>
              <a:t>213 m from T4</a:t>
            </a:r>
          </a:p>
        </p:txBody>
      </p:sp>
    </p:spTree>
    <p:extLst>
      <p:ext uri="{BB962C8B-B14F-4D97-AF65-F5344CB8AC3E}">
        <p14:creationId xmlns:p14="http://schemas.microsoft.com/office/powerpoint/2010/main" val="31446009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19921410" name="Title 6"/>
          <p:cNvSpPr>
            <a:spLocks noGrp="1"/>
          </p:cNvSpPr>
          <p:nvPr>
            <p:ph type="title"/>
          </p:nvPr>
        </p:nvSpPr>
        <p:spPr bwMode="auto">
          <a:xfrm>
            <a:off x="407988" y="373593"/>
            <a:ext cx="11376025" cy="751151"/>
          </a:xfrm>
        </p:spPr>
        <p:txBody>
          <a:body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P42 beam dump: operation</a:t>
            </a:r>
            <a:endParaRPr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26</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6" name="TextBox 35">
            <a:extLst>
              <a:ext uri="{FF2B5EF4-FFF2-40B4-BE49-F238E27FC236}">
                <a16:creationId xmlns:a16="http://schemas.microsoft.com/office/drawing/2014/main" id="{07DBB896-80CD-A92C-80DD-5530D85893F7}"/>
              </a:ext>
            </a:extLst>
          </p:cNvPr>
          <p:cNvSpPr txBox="1"/>
          <p:nvPr/>
        </p:nvSpPr>
        <p:spPr bwMode="auto">
          <a:xfrm>
            <a:off x="155912" y="5479890"/>
            <a:ext cx="11709517" cy="830997"/>
          </a:xfrm>
          <a:prstGeom prst="rect">
            <a:avLst/>
          </a:prstGeom>
          <a:noFill/>
        </p:spPr>
        <p:txBody>
          <a:bodyPr wrap="square" rtlCol="0">
            <a:spAutoFit/>
          </a:bodyPr>
          <a:lstStyle/>
          <a:p>
            <a:r>
              <a:rPr lang="en-RU" sz="1600" dirty="0">
                <a:latin typeface="Helvetica Neue" panose="02000503000000020004" pitchFamily="2" charset="0"/>
                <a:ea typeface="Helvetica Neue" panose="02000503000000020004" pitchFamily="2" charset="0"/>
                <a:cs typeface="Helvetica Neue" panose="02000503000000020004" pitchFamily="2" charset="0"/>
              </a:rPr>
              <a:t>After LS3, but before</a:t>
            </a:r>
            <a:r>
              <a:rPr lang="en-RU" sz="1600" dirty="0"/>
              <a:t> ECN3 commissioning</a:t>
            </a:r>
            <a:r>
              <a:rPr lang="en-RU" sz="1600" dirty="0">
                <a:latin typeface="Helvetica Neue" panose="02000503000000020004" pitchFamily="2" charset="0"/>
                <a:ea typeface="Helvetica Neue" panose="02000503000000020004" pitchFamily="2" charset="0"/>
                <a:cs typeface="Helvetica Neue" panose="02000503000000020004" pitchFamily="2" charset="0"/>
              </a:rPr>
              <a:t> </a:t>
            </a:r>
            <a:r>
              <a:rPr lang="en-GB" sz="1600" dirty="0">
                <a:latin typeface="Helvetica Neue" panose="02000503000000020004" pitchFamily="2" charset="0"/>
                <a:ea typeface="Helvetica Neue" panose="02000503000000020004" pitchFamily="2" charset="0"/>
                <a:cs typeface="Helvetica Neue" panose="02000503000000020004" pitchFamily="2" charset="0"/>
              </a:rPr>
              <a:t>TIDVG will be installed with a vertical offset in order to block the beam from coming to ECN3 target and keep this area safe for intervention. During and after ECN3 commissioning the dump vertical position will be lowered, so the protons are dumped only when the upstream corrector is on.</a:t>
            </a:r>
            <a:endParaRPr lang="en-RU" sz="1600" dirty="0"/>
          </a:p>
        </p:txBody>
      </p:sp>
      <p:pic>
        <p:nvPicPr>
          <p:cNvPr id="2" name="Picture 1">
            <a:extLst>
              <a:ext uri="{FF2B5EF4-FFF2-40B4-BE49-F238E27FC236}">
                <a16:creationId xmlns:a16="http://schemas.microsoft.com/office/drawing/2014/main" id="{065935FA-BFF3-A5D7-9E58-F5914139D5EC}"/>
              </a:ext>
            </a:extLst>
          </p:cNvPr>
          <p:cNvPicPr>
            <a:picLocks noChangeAspect="1"/>
          </p:cNvPicPr>
          <p:nvPr/>
        </p:nvPicPr>
        <p:blipFill rotWithShape="1">
          <a:blip r:embed="rId3"/>
          <a:srcRect t="50785"/>
          <a:stretch/>
        </p:blipFill>
        <p:spPr bwMode="auto">
          <a:xfrm>
            <a:off x="1067481" y="3438696"/>
            <a:ext cx="9404604" cy="1972267"/>
          </a:xfrm>
          <a:prstGeom prst="rect">
            <a:avLst/>
          </a:prstGeom>
        </p:spPr>
      </p:pic>
      <p:sp>
        <p:nvSpPr>
          <p:cNvPr id="3" name="TextBox 2">
            <a:extLst>
              <a:ext uri="{FF2B5EF4-FFF2-40B4-BE49-F238E27FC236}">
                <a16:creationId xmlns:a16="http://schemas.microsoft.com/office/drawing/2014/main" id="{EAFADAA4-CDDF-AC5B-336E-5E37A12FE731}"/>
              </a:ext>
            </a:extLst>
          </p:cNvPr>
          <p:cNvSpPr txBox="1"/>
          <p:nvPr/>
        </p:nvSpPr>
        <p:spPr bwMode="auto">
          <a:xfrm>
            <a:off x="5035392" y="5170917"/>
            <a:ext cx="792088" cy="338553"/>
          </a:xfrm>
          <a:prstGeom prst="rect">
            <a:avLst/>
          </a:prstGeom>
          <a:noFill/>
        </p:spPr>
        <p:txBody>
          <a:bodyPr wrap="square" rtlCol="0">
            <a:spAutoFit/>
          </a:bodyPr>
          <a:lstStyle/>
          <a:p>
            <a:pPr algn="ctr"/>
            <a:r>
              <a:rPr lang="en-RU" sz="1600" dirty="0"/>
              <a:t>213 m</a:t>
            </a:r>
          </a:p>
        </p:txBody>
      </p:sp>
      <p:sp>
        <p:nvSpPr>
          <p:cNvPr id="5" name="TextBox 4">
            <a:extLst>
              <a:ext uri="{FF2B5EF4-FFF2-40B4-BE49-F238E27FC236}">
                <a16:creationId xmlns:a16="http://schemas.microsoft.com/office/drawing/2014/main" id="{DE46D9D5-89A7-1730-0AC1-A390551C1892}"/>
              </a:ext>
            </a:extLst>
          </p:cNvPr>
          <p:cNvSpPr txBox="1"/>
          <p:nvPr/>
        </p:nvSpPr>
        <p:spPr bwMode="auto">
          <a:xfrm>
            <a:off x="3349781" y="5162123"/>
            <a:ext cx="1320214" cy="338554"/>
          </a:xfrm>
          <a:prstGeom prst="rect">
            <a:avLst/>
          </a:prstGeom>
          <a:noFill/>
        </p:spPr>
        <p:txBody>
          <a:bodyPr wrap="square" rtlCol="0">
            <a:spAutoFit/>
          </a:bodyPr>
          <a:lstStyle/>
          <a:p>
            <a:pPr algn="ctr"/>
            <a:r>
              <a:rPr lang="en-RU" sz="1600" dirty="0"/>
              <a:t>115-150 m</a:t>
            </a:r>
          </a:p>
        </p:txBody>
      </p:sp>
      <p:pic>
        <p:nvPicPr>
          <p:cNvPr id="7" name="Picture 6">
            <a:extLst>
              <a:ext uri="{FF2B5EF4-FFF2-40B4-BE49-F238E27FC236}">
                <a16:creationId xmlns:a16="http://schemas.microsoft.com/office/drawing/2014/main" id="{DF1E7A86-3062-4C28-3ED8-E26251ADA3B9}"/>
              </a:ext>
            </a:extLst>
          </p:cNvPr>
          <p:cNvPicPr>
            <a:picLocks noChangeAspect="1"/>
          </p:cNvPicPr>
          <p:nvPr/>
        </p:nvPicPr>
        <p:blipFill rotWithShape="1">
          <a:blip r:embed="rId4"/>
          <a:srcRect t="51044"/>
          <a:stretch/>
        </p:blipFill>
        <p:spPr>
          <a:xfrm>
            <a:off x="1067481" y="1221919"/>
            <a:ext cx="9404604" cy="1972266"/>
          </a:xfrm>
          <a:prstGeom prst="rect">
            <a:avLst/>
          </a:prstGeom>
        </p:spPr>
      </p:pic>
      <p:sp>
        <p:nvSpPr>
          <p:cNvPr id="8" name="TextBox 7">
            <a:extLst>
              <a:ext uri="{FF2B5EF4-FFF2-40B4-BE49-F238E27FC236}">
                <a16:creationId xmlns:a16="http://schemas.microsoft.com/office/drawing/2014/main" id="{7F68291F-77D3-8743-B125-822E81433699}"/>
              </a:ext>
            </a:extLst>
          </p:cNvPr>
          <p:cNvSpPr txBox="1"/>
          <p:nvPr/>
        </p:nvSpPr>
        <p:spPr bwMode="auto">
          <a:xfrm>
            <a:off x="4510883" y="1321162"/>
            <a:ext cx="920553" cy="600164"/>
          </a:xfrm>
          <a:prstGeom prst="rect">
            <a:avLst/>
          </a:prstGeom>
          <a:noFill/>
        </p:spPr>
        <p:txBody>
          <a:bodyPr wrap="square">
            <a:spAutoFit/>
          </a:bodyPr>
          <a:lstStyle/>
          <a:p>
            <a:pPr algn="ctr"/>
            <a:r>
              <a:rPr lang="en-GB" sz="1100" b="0" dirty="0">
                <a:solidFill>
                  <a:schemeClr val="bg2">
                    <a:lumMod val="10000"/>
                  </a:schemeClr>
                </a:solidFill>
                <a:effectLst/>
                <a:latin typeface="Helvetica Neue" panose="02000503000000020004" pitchFamily="2" charset="0"/>
                <a:ea typeface="Helvetica Neue" panose="02000503000000020004" pitchFamily="2" charset="0"/>
                <a:cs typeface="Helvetica Neue" panose="02000503000000020004" pitchFamily="2" charset="0"/>
              </a:rPr>
              <a:t>TIDVG </a:t>
            </a:r>
            <a:r>
              <a:rPr lang="en-GB" sz="1100" b="0" dirty="0">
                <a:effectLst/>
                <a:latin typeface="Helvetica Neue" panose="02000503000000020004" pitchFamily="2" charset="0"/>
                <a:ea typeface="Helvetica Neue" panose="02000503000000020004" pitchFamily="2" charset="0"/>
                <a:cs typeface="Helvetica Neue" panose="02000503000000020004" pitchFamily="2" charset="0"/>
              </a:rPr>
              <a:t>+63.5 mm</a:t>
            </a:r>
            <a:endParaRPr lang="en-GB" sz="1100" b="0" dirty="0">
              <a:effectLst/>
              <a:latin typeface="Menlo" panose="020B0609030804020204" pitchFamily="49" charset="0"/>
            </a:endParaRPr>
          </a:p>
          <a:p>
            <a:pPr algn="ctr"/>
            <a:r>
              <a:rPr lang="en-GB" sz="1100" dirty="0">
                <a:solidFill>
                  <a:schemeClr val="bg2">
                    <a:lumMod val="10000"/>
                  </a:schemeClr>
                </a:solidFill>
                <a:latin typeface="Helvetica Neue" panose="02000503000000020004" pitchFamily="2" charset="0"/>
                <a:ea typeface="Helvetica Neue" panose="02000503000000020004" pitchFamily="2" charset="0"/>
                <a:cs typeface="Helvetica Neue" panose="02000503000000020004" pitchFamily="2" charset="0"/>
              </a:rPr>
              <a:t>  </a:t>
            </a:r>
            <a:endParaRPr lang="en-GB" sz="1100" b="0" dirty="0">
              <a:solidFill>
                <a:schemeClr val="bg2">
                  <a:lumMod val="10000"/>
                </a:schemeClr>
              </a:solidFill>
              <a:effectLst/>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9" name="TextBox 8">
            <a:extLst>
              <a:ext uri="{FF2B5EF4-FFF2-40B4-BE49-F238E27FC236}">
                <a16:creationId xmlns:a16="http://schemas.microsoft.com/office/drawing/2014/main" id="{7832A9E9-CAA5-7948-9B67-0CBEE4A2B278}"/>
              </a:ext>
            </a:extLst>
          </p:cNvPr>
          <p:cNvSpPr txBox="1"/>
          <p:nvPr/>
        </p:nvSpPr>
        <p:spPr bwMode="auto">
          <a:xfrm>
            <a:off x="4009888" y="2314528"/>
            <a:ext cx="490469" cy="430887"/>
          </a:xfrm>
          <a:prstGeom prst="rect">
            <a:avLst/>
          </a:prstGeom>
          <a:noFill/>
        </p:spPr>
        <p:txBody>
          <a:bodyPr wrap="square">
            <a:spAutoFit/>
          </a:bodyPr>
          <a:lstStyle/>
          <a:p>
            <a:pPr algn="ctr"/>
            <a:r>
              <a:rPr lang="en-GB" sz="1100" dirty="0">
                <a:solidFill>
                  <a:srgbClr val="A2645B"/>
                </a:solidFill>
                <a:latin typeface="Helvetica Neue" panose="02000503000000020004" pitchFamily="2" charset="0"/>
                <a:ea typeface="Helvetica Neue" panose="02000503000000020004" pitchFamily="2" charset="0"/>
                <a:cs typeface="Helvetica Neue" panose="02000503000000020004" pitchFamily="2" charset="0"/>
              </a:rPr>
              <a:t>mdx</a:t>
            </a:r>
            <a:endParaRPr lang="en-GB" sz="1100" b="0" dirty="0">
              <a:solidFill>
                <a:srgbClr val="A2645B"/>
              </a:solidFill>
              <a:effectLst/>
              <a:latin typeface="Helvetica Neue" panose="02000503000000020004" pitchFamily="2" charset="0"/>
              <a:ea typeface="Helvetica Neue" panose="02000503000000020004" pitchFamily="2" charset="0"/>
              <a:cs typeface="Helvetica Neue" panose="02000503000000020004" pitchFamily="2" charset="0"/>
            </a:endParaRPr>
          </a:p>
          <a:p>
            <a:pPr algn="ctr"/>
            <a:r>
              <a:rPr lang="en-GB" sz="1100" dirty="0">
                <a:solidFill>
                  <a:srgbClr val="A2645B"/>
                </a:solidFill>
                <a:latin typeface="Helvetica Neue" panose="02000503000000020004" pitchFamily="2" charset="0"/>
                <a:ea typeface="Helvetica Neue" panose="02000503000000020004" pitchFamily="2" charset="0"/>
                <a:cs typeface="Helvetica Neue" panose="02000503000000020004" pitchFamily="2" charset="0"/>
              </a:rPr>
              <a:t>off</a:t>
            </a:r>
            <a:endParaRPr lang="en-RU" sz="1100" dirty="0"/>
          </a:p>
        </p:txBody>
      </p:sp>
      <p:sp>
        <p:nvSpPr>
          <p:cNvPr id="10" name="TextBox 9">
            <a:extLst>
              <a:ext uri="{FF2B5EF4-FFF2-40B4-BE49-F238E27FC236}">
                <a16:creationId xmlns:a16="http://schemas.microsoft.com/office/drawing/2014/main" id="{7A91AA93-72C1-C905-F768-4F33DC2A9F8E}"/>
              </a:ext>
            </a:extLst>
          </p:cNvPr>
          <p:cNvSpPr txBox="1"/>
          <p:nvPr/>
        </p:nvSpPr>
        <p:spPr bwMode="auto">
          <a:xfrm>
            <a:off x="3990890" y="4602021"/>
            <a:ext cx="490469" cy="430887"/>
          </a:xfrm>
          <a:prstGeom prst="rect">
            <a:avLst/>
          </a:prstGeom>
          <a:noFill/>
        </p:spPr>
        <p:txBody>
          <a:bodyPr wrap="square">
            <a:spAutoFit/>
          </a:bodyPr>
          <a:lstStyle/>
          <a:p>
            <a:pPr algn="ctr"/>
            <a:r>
              <a:rPr lang="en-GB" sz="1100" dirty="0">
                <a:solidFill>
                  <a:srgbClr val="A2645B"/>
                </a:solidFill>
                <a:latin typeface="Helvetica Neue" panose="02000503000000020004" pitchFamily="2" charset="0"/>
                <a:ea typeface="Helvetica Neue" panose="02000503000000020004" pitchFamily="2" charset="0"/>
                <a:cs typeface="Helvetica Neue" panose="02000503000000020004" pitchFamily="2" charset="0"/>
              </a:rPr>
              <a:t>mdx</a:t>
            </a:r>
            <a:endParaRPr lang="en-GB" sz="1100" b="0" dirty="0">
              <a:solidFill>
                <a:srgbClr val="A2645B"/>
              </a:solidFill>
              <a:effectLst/>
              <a:latin typeface="Helvetica Neue" panose="02000503000000020004" pitchFamily="2" charset="0"/>
              <a:ea typeface="Helvetica Neue" panose="02000503000000020004" pitchFamily="2" charset="0"/>
              <a:cs typeface="Helvetica Neue" panose="02000503000000020004" pitchFamily="2" charset="0"/>
            </a:endParaRPr>
          </a:p>
          <a:p>
            <a:pPr algn="ctr"/>
            <a:r>
              <a:rPr lang="en-GB" sz="1100" dirty="0">
                <a:solidFill>
                  <a:srgbClr val="A2645B"/>
                </a:solidFill>
                <a:latin typeface="Helvetica Neue" panose="02000503000000020004" pitchFamily="2" charset="0"/>
                <a:ea typeface="Helvetica Neue" panose="02000503000000020004" pitchFamily="2" charset="0"/>
                <a:cs typeface="Helvetica Neue" panose="02000503000000020004" pitchFamily="2" charset="0"/>
              </a:rPr>
              <a:t>on</a:t>
            </a:r>
            <a:endParaRPr lang="en-RU" sz="1100" dirty="0"/>
          </a:p>
        </p:txBody>
      </p:sp>
      <p:sp>
        <p:nvSpPr>
          <p:cNvPr id="12" name="TextBox 11">
            <a:extLst>
              <a:ext uri="{FF2B5EF4-FFF2-40B4-BE49-F238E27FC236}">
                <a16:creationId xmlns:a16="http://schemas.microsoft.com/office/drawing/2014/main" id="{F9427619-6381-9EAC-78CB-6345141DAE54}"/>
              </a:ext>
            </a:extLst>
          </p:cNvPr>
          <p:cNvSpPr txBox="1"/>
          <p:nvPr/>
        </p:nvSpPr>
        <p:spPr bwMode="auto">
          <a:xfrm>
            <a:off x="4510883" y="3582009"/>
            <a:ext cx="920553" cy="600164"/>
          </a:xfrm>
          <a:prstGeom prst="rect">
            <a:avLst/>
          </a:prstGeom>
          <a:noFill/>
        </p:spPr>
        <p:txBody>
          <a:bodyPr wrap="square">
            <a:spAutoFit/>
          </a:bodyPr>
          <a:lstStyle/>
          <a:p>
            <a:pPr algn="ctr"/>
            <a:r>
              <a:rPr lang="en-GB" sz="1100" b="0" dirty="0">
                <a:solidFill>
                  <a:schemeClr val="bg2">
                    <a:lumMod val="10000"/>
                  </a:schemeClr>
                </a:solidFill>
                <a:effectLst/>
                <a:latin typeface="Helvetica Neue" panose="02000503000000020004" pitchFamily="2" charset="0"/>
                <a:ea typeface="Helvetica Neue" panose="02000503000000020004" pitchFamily="2" charset="0"/>
                <a:cs typeface="Helvetica Neue" panose="02000503000000020004" pitchFamily="2" charset="0"/>
              </a:rPr>
              <a:t>TIDVG</a:t>
            </a:r>
          </a:p>
          <a:p>
            <a:pPr algn="ctr"/>
            <a:r>
              <a:rPr lang="en-GB" sz="1100" b="0" dirty="0">
                <a:effectLst/>
                <a:latin typeface="Helvetica Neue" panose="02000503000000020004" pitchFamily="2" charset="0"/>
                <a:ea typeface="Helvetica Neue" panose="02000503000000020004" pitchFamily="2" charset="0"/>
                <a:cs typeface="Helvetica Neue" panose="02000503000000020004" pitchFamily="2" charset="0"/>
              </a:rPr>
              <a:t>+0 mm</a:t>
            </a:r>
            <a:endParaRPr lang="en-GB" sz="1100" b="0" dirty="0">
              <a:effectLst/>
              <a:latin typeface="Menlo" panose="020B0609030804020204" pitchFamily="49" charset="0"/>
            </a:endParaRPr>
          </a:p>
          <a:p>
            <a:pPr algn="ctr"/>
            <a:r>
              <a:rPr lang="en-GB" sz="1100" dirty="0">
                <a:solidFill>
                  <a:schemeClr val="bg2">
                    <a:lumMod val="10000"/>
                  </a:schemeClr>
                </a:solidFill>
                <a:latin typeface="Helvetica Neue" panose="02000503000000020004" pitchFamily="2" charset="0"/>
                <a:ea typeface="Helvetica Neue" panose="02000503000000020004" pitchFamily="2" charset="0"/>
                <a:cs typeface="Helvetica Neue" panose="02000503000000020004" pitchFamily="2" charset="0"/>
              </a:rPr>
              <a:t>  </a:t>
            </a:r>
            <a:endParaRPr lang="en-GB" sz="1100" b="0" dirty="0">
              <a:solidFill>
                <a:schemeClr val="bg2">
                  <a:lumMod val="10000"/>
                </a:schemeClr>
              </a:solidFill>
              <a:effectLst/>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3" name="Picture 12">
            <a:extLst>
              <a:ext uri="{FF2B5EF4-FFF2-40B4-BE49-F238E27FC236}">
                <a16:creationId xmlns:a16="http://schemas.microsoft.com/office/drawing/2014/main" id="{CA71961A-D45E-471A-6818-F2B88FF7BE82}"/>
              </a:ext>
            </a:extLst>
          </p:cNvPr>
          <p:cNvPicPr>
            <a:picLocks noChangeAspect="1"/>
          </p:cNvPicPr>
          <p:nvPr/>
        </p:nvPicPr>
        <p:blipFill>
          <a:blip r:embed="rId5"/>
          <a:stretch>
            <a:fillRect/>
          </a:stretch>
        </p:blipFill>
        <p:spPr>
          <a:xfrm>
            <a:off x="6558596" y="864566"/>
            <a:ext cx="5316982" cy="3472942"/>
          </a:xfrm>
          <a:prstGeom prst="rect">
            <a:avLst/>
          </a:prstGeom>
          <a:ln w="28575">
            <a:solidFill>
              <a:schemeClr val="accent1"/>
            </a:solidFill>
          </a:ln>
        </p:spPr>
      </p:pic>
      <p:cxnSp>
        <p:nvCxnSpPr>
          <p:cNvPr id="15" name="Straight Arrow Connector 14">
            <a:extLst>
              <a:ext uri="{FF2B5EF4-FFF2-40B4-BE49-F238E27FC236}">
                <a16:creationId xmlns:a16="http://schemas.microsoft.com/office/drawing/2014/main" id="{BB7842A0-E947-4056-0D34-D96C943B8F99}"/>
              </a:ext>
            </a:extLst>
          </p:cNvPr>
          <p:cNvCxnSpPr>
            <a:cxnSpLocks/>
          </p:cNvCxnSpPr>
          <p:nvPr/>
        </p:nvCxnSpPr>
        <p:spPr bwMode="auto">
          <a:xfrm flipH="1" flipV="1">
            <a:off x="5566611" y="2063674"/>
            <a:ext cx="991985" cy="170623"/>
          </a:xfrm>
          <a:prstGeom prst="straightConnector1">
            <a:avLst/>
          </a:prstGeom>
          <a:ln w="28575">
            <a:solidFill>
              <a:srgbClr val="0033A0"/>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F5645EFA-53BA-F201-25DA-1C3E0877AFD1}"/>
              </a:ext>
            </a:extLst>
          </p:cNvPr>
          <p:cNvSpPr txBox="1"/>
          <p:nvPr/>
        </p:nvSpPr>
        <p:spPr bwMode="auto">
          <a:xfrm>
            <a:off x="8463153" y="799114"/>
            <a:ext cx="1507867" cy="461666"/>
          </a:xfrm>
          <a:prstGeom prst="rect">
            <a:avLst/>
          </a:prstGeom>
          <a:noFill/>
        </p:spPr>
        <p:txBody>
          <a:bodyPr wrap="square">
            <a:spAutoFit/>
          </a:bodyPr>
          <a:lstStyle/>
          <a:p>
            <a:pPr algn="ctr"/>
            <a:r>
              <a:rPr lang="en-GB" sz="2400" b="0" dirty="0">
                <a:latin typeface="Helvetica Neue Medium" panose="02000503000000020004" pitchFamily="2" charset="0"/>
                <a:ea typeface="Helvetica Neue Medium" panose="02000503000000020004" pitchFamily="2" charset="0"/>
                <a:cs typeface="Helvetica Neue Medium" panose="02000503000000020004" pitchFamily="2" charset="0"/>
              </a:rPr>
              <a:t>TIDVG</a:t>
            </a:r>
            <a:endParaRPr lang="en-RU" sz="2400" dirty="0"/>
          </a:p>
        </p:txBody>
      </p:sp>
      <p:sp>
        <p:nvSpPr>
          <p:cNvPr id="31" name="Oval 30">
            <a:extLst>
              <a:ext uri="{FF2B5EF4-FFF2-40B4-BE49-F238E27FC236}">
                <a16:creationId xmlns:a16="http://schemas.microsoft.com/office/drawing/2014/main" id="{21CD8FF3-51CB-3EA0-0491-7EDED3A3DF44}"/>
              </a:ext>
            </a:extLst>
          </p:cNvPr>
          <p:cNvSpPr/>
          <p:nvPr/>
        </p:nvSpPr>
        <p:spPr bwMode="auto">
          <a:xfrm>
            <a:off x="8954863" y="2611591"/>
            <a:ext cx="420486" cy="474809"/>
          </a:xfrm>
          <a:prstGeom prst="ellipse">
            <a:avLst/>
          </a:prstGeom>
          <a:gradFill flip="none" rotWithShape="1">
            <a:gsLst>
              <a:gs pos="42000">
                <a:srgbClr val="FF0208">
                  <a:alpha val="74118"/>
                </a:srgbClr>
              </a:gs>
              <a:gs pos="23000">
                <a:srgbClr val="FF0000"/>
              </a:gs>
              <a:gs pos="60000">
                <a:schemeClr val="accent1">
                  <a:lumMod val="5000"/>
                  <a:lumOff val="95000"/>
                  <a:alpha val="0"/>
                </a:schemeClr>
              </a:gs>
              <a:gs pos="0">
                <a:srgbClr val="C00000"/>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dirty="0"/>
          </a:p>
        </p:txBody>
      </p:sp>
      <p:cxnSp>
        <p:nvCxnSpPr>
          <p:cNvPr id="32" name="Straight Connector 31">
            <a:extLst>
              <a:ext uri="{FF2B5EF4-FFF2-40B4-BE49-F238E27FC236}">
                <a16:creationId xmlns:a16="http://schemas.microsoft.com/office/drawing/2014/main" id="{553EE3AE-D8BC-39F9-9CA5-721CD5AB5932}"/>
              </a:ext>
            </a:extLst>
          </p:cNvPr>
          <p:cNvCxnSpPr>
            <a:cxnSpLocks/>
          </p:cNvCxnSpPr>
          <p:nvPr/>
        </p:nvCxnSpPr>
        <p:spPr bwMode="auto">
          <a:xfrm>
            <a:off x="9176681" y="2835849"/>
            <a:ext cx="1383815" cy="13146"/>
          </a:xfrm>
          <a:prstGeom prst="line">
            <a:avLst/>
          </a:prstGeom>
          <a:ln w="158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6EBA4BDE-6C2C-5702-6C66-1601EE41533B}"/>
              </a:ext>
            </a:extLst>
          </p:cNvPr>
          <p:cNvCxnSpPr>
            <a:cxnSpLocks/>
          </p:cNvCxnSpPr>
          <p:nvPr/>
        </p:nvCxnSpPr>
        <p:spPr bwMode="auto">
          <a:xfrm>
            <a:off x="10560496" y="2188992"/>
            <a:ext cx="0" cy="660003"/>
          </a:xfrm>
          <a:prstGeom prst="straightConnector1">
            <a:avLst/>
          </a:prstGeom>
          <a:ln w="158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3F19BC50-D6EA-9F07-B04E-8B228D182BEC}"/>
                  </a:ext>
                </a:extLst>
              </p:cNvPr>
              <p:cNvSpPr txBox="1"/>
              <p:nvPr/>
            </p:nvSpPr>
            <p:spPr bwMode="auto">
              <a:xfrm>
                <a:off x="10685933" y="2234297"/>
                <a:ext cx="1293239" cy="369332"/>
              </a:xfrm>
              <a:prstGeom prst="rect">
                <a:avLst/>
              </a:prstGeom>
              <a:noFill/>
            </p:spPr>
            <p:txBody>
              <a:bodyPr wrap="none" rtlCol="0">
                <a:spAutoFit/>
              </a:bodyPr>
              <a:lstStyle/>
              <a:p>
                <a14:m>
                  <m:oMath xmlns:m="http://schemas.openxmlformats.org/officeDocument/2006/math">
                    <m:r>
                      <a:rPr lang="en-US" b="0" i="1" smtClean="0">
                        <a:solidFill>
                          <a:srgbClr val="FF0000"/>
                        </a:solidFill>
                        <a:latin typeface="Cambria Math" panose="02040503050406030204" pitchFamily="18" charset="0"/>
                      </a:rPr>
                      <m:t>𝑑</m:t>
                    </m:r>
                  </m:oMath>
                </a14:m>
                <a:r>
                  <a:rPr lang="en-RU" dirty="0"/>
                  <a:t> </a:t>
                </a:r>
                <a:r>
                  <a:rPr lang="en-RU" dirty="0">
                    <a:solidFill>
                      <a:srgbClr val="FF0000"/>
                    </a:solidFill>
                  </a:rPr>
                  <a:t>= 40 mm</a:t>
                </a:r>
              </a:p>
            </p:txBody>
          </p:sp>
        </mc:Choice>
        <mc:Fallback xmlns="">
          <p:sp>
            <p:nvSpPr>
              <p:cNvPr id="34" name="TextBox 33">
                <a:extLst>
                  <a:ext uri="{FF2B5EF4-FFF2-40B4-BE49-F238E27FC236}">
                    <a16:creationId xmlns:a16="http://schemas.microsoft.com/office/drawing/2014/main" id="{3F19BC50-D6EA-9F07-B04E-8B228D182BEC}"/>
                  </a:ext>
                </a:extLst>
              </p:cNvPr>
              <p:cNvSpPr txBox="1">
                <a:spLocks noRot="1" noChangeAspect="1" noMove="1" noResize="1" noEditPoints="1" noAdjustHandles="1" noChangeArrowheads="1" noChangeShapeType="1" noTextEdit="1"/>
              </p:cNvSpPr>
              <p:nvPr/>
            </p:nvSpPr>
            <p:spPr bwMode="auto">
              <a:xfrm>
                <a:off x="10685933" y="2234297"/>
                <a:ext cx="1293239" cy="369332"/>
              </a:xfrm>
              <a:prstGeom prst="rect">
                <a:avLst/>
              </a:prstGeom>
              <a:blipFill>
                <a:blip r:embed="rId6"/>
                <a:stretch>
                  <a:fillRect t="-10345" r="-2913" b="-27586"/>
                </a:stretch>
              </a:blipFill>
            </p:spPr>
            <p:txBody>
              <a:bodyPr/>
              <a:lstStyle/>
              <a:p>
                <a:r>
                  <a:rPr lang="en-RU">
                    <a:noFill/>
                  </a:rPr>
                  <a:t> </a:t>
                </a:r>
              </a:p>
            </p:txBody>
          </p:sp>
        </mc:Fallback>
      </mc:AlternateContent>
      <p:sp>
        <p:nvSpPr>
          <p:cNvPr id="44" name="Rectangle 43">
            <a:extLst>
              <a:ext uri="{FF2B5EF4-FFF2-40B4-BE49-F238E27FC236}">
                <a16:creationId xmlns:a16="http://schemas.microsoft.com/office/drawing/2014/main" id="{B98368BC-A061-C74B-22B7-82368EBF50B9}"/>
              </a:ext>
            </a:extLst>
          </p:cNvPr>
          <p:cNvSpPr/>
          <p:nvPr/>
        </p:nvSpPr>
        <p:spPr>
          <a:xfrm>
            <a:off x="8101263" y="1828692"/>
            <a:ext cx="641684" cy="234982"/>
          </a:xfrm>
          <a:prstGeom prst="rect">
            <a:avLst/>
          </a:prstGeom>
          <a:solidFill>
            <a:srgbClr val="40407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sp>
        <p:nvSpPr>
          <p:cNvPr id="45" name="Rectangle 44">
            <a:extLst>
              <a:ext uri="{FF2B5EF4-FFF2-40B4-BE49-F238E27FC236}">
                <a16:creationId xmlns:a16="http://schemas.microsoft.com/office/drawing/2014/main" id="{FB3CEE6D-8A17-D295-2F2E-AA0D0D40795D}"/>
              </a:ext>
            </a:extLst>
          </p:cNvPr>
          <p:cNvSpPr/>
          <p:nvPr/>
        </p:nvSpPr>
        <p:spPr bwMode="auto">
          <a:xfrm>
            <a:off x="8101263" y="3109334"/>
            <a:ext cx="1075418" cy="339591"/>
          </a:xfrm>
          <a:prstGeom prst="rect">
            <a:avLst/>
          </a:prstGeom>
          <a:solidFill>
            <a:srgbClr val="4B4B4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sp>
        <p:nvSpPr>
          <p:cNvPr id="46" name="TextBox 45">
            <a:extLst>
              <a:ext uri="{FF2B5EF4-FFF2-40B4-BE49-F238E27FC236}">
                <a16:creationId xmlns:a16="http://schemas.microsoft.com/office/drawing/2014/main" id="{E85FC5DD-D170-5871-C28D-45FF63B5A789}"/>
              </a:ext>
            </a:extLst>
          </p:cNvPr>
          <p:cNvSpPr txBox="1"/>
          <p:nvPr/>
        </p:nvSpPr>
        <p:spPr bwMode="auto">
          <a:xfrm>
            <a:off x="8316911" y="2927007"/>
            <a:ext cx="787395" cy="369332"/>
          </a:xfrm>
          <a:prstGeom prst="rect">
            <a:avLst/>
          </a:prstGeom>
          <a:noFill/>
        </p:spPr>
        <p:txBody>
          <a:bodyPr wrap="none" rtlCol="0">
            <a:spAutoFit/>
          </a:bodyPr>
          <a:lstStyle/>
          <a:p>
            <a:r>
              <a:rPr lang="en-RU" dirty="0">
                <a:solidFill>
                  <a:srgbClr val="FF0000"/>
                </a:solidFill>
              </a:rPr>
              <a:t>Beam</a:t>
            </a:r>
          </a:p>
        </p:txBody>
      </p:sp>
      <p:sp>
        <p:nvSpPr>
          <p:cNvPr id="49" name="TextBox 48">
            <a:extLst>
              <a:ext uri="{FF2B5EF4-FFF2-40B4-BE49-F238E27FC236}">
                <a16:creationId xmlns:a16="http://schemas.microsoft.com/office/drawing/2014/main" id="{353DB8C7-E037-E246-3833-D4233A5FD82B}"/>
              </a:ext>
            </a:extLst>
          </p:cNvPr>
          <p:cNvSpPr txBox="1"/>
          <p:nvPr/>
        </p:nvSpPr>
        <p:spPr bwMode="auto">
          <a:xfrm>
            <a:off x="1572125" y="865305"/>
            <a:ext cx="4108817" cy="369332"/>
          </a:xfrm>
          <a:prstGeom prst="rect">
            <a:avLst/>
          </a:prstGeom>
          <a:noFill/>
        </p:spPr>
        <p:txBody>
          <a:bodyPr wrap="none" rtlCol="0">
            <a:spAutoFit/>
          </a:bodyPr>
          <a:lstStyle/>
          <a:p>
            <a:r>
              <a:rPr lang="en-RU" dirty="0"/>
              <a:t>Post LS3 before ECN3 commissioning</a:t>
            </a:r>
          </a:p>
        </p:txBody>
      </p:sp>
      <p:sp>
        <p:nvSpPr>
          <p:cNvPr id="50" name="TextBox 49">
            <a:extLst>
              <a:ext uri="{FF2B5EF4-FFF2-40B4-BE49-F238E27FC236}">
                <a16:creationId xmlns:a16="http://schemas.microsoft.com/office/drawing/2014/main" id="{BBBA8A7B-B5D2-89AA-2CF4-05AEA2CC0407}"/>
              </a:ext>
            </a:extLst>
          </p:cNvPr>
          <p:cNvSpPr txBox="1"/>
          <p:nvPr/>
        </p:nvSpPr>
        <p:spPr bwMode="auto">
          <a:xfrm>
            <a:off x="1566525" y="3070802"/>
            <a:ext cx="3659976" cy="369332"/>
          </a:xfrm>
          <a:prstGeom prst="rect">
            <a:avLst/>
          </a:prstGeom>
          <a:noFill/>
        </p:spPr>
        <p:txBody>
          <a:bodyPr wrap="none" rtlCol="0">
            <a:spAutoFit/>
          </a:bodyPr>
          <a:lstStyle/>
          <a:p>
            <a:r>
              <a:rPr lang="en-RU" dirty="0"/>
              <a:t>During/after ECN3 commissioning</a:t>
            </a:r>
          </a:p>
        </p:txBody>
      </p:sp>
      <p:cxnSp>
        <p:nvCxnSpPr>
          <p:cNvPr id="4" name="Straight Arrow Connector 3">
            <a:extLst>
              <a:ext uri="{FF2B5EF4-FFF2-40B4-BE49-F238E27FC236}">
                <a16:creationId xmlns:a16="http://schemas.microsoft.com/office/drawing/2014/main" id="{D2FC726C-F7A2-D166-D2BB-C05BDBFE7955}"/>
              </a:ext>
            </a:extLst>
          </p:cNvPr>
          <p:cNvCxnSpPr>
            <a:cxnSpLocks/>
          </p:cNvCxnSpPr>
          <p:nvPr/>
        </p:nvCxnSpPr>
        <p:spPr bwMode="auto">
          <a:xfrm flipH="1">
            <a:off x="5506323" y="3070802"/>
            <a:ext cx="1052273" cy="1410763"/>
          </a:xfrm>
          <a:prstGeom prst="straightConnector1">
            <a:avLst/>
          </a:prstGeom>
          <a:ln w="28575">
            <a:solidFill>
              <a:srgbClr val="0033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33748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D4C2FE-AA8B-12C3-CC49-8ED2132DCD26}"/>
              </a:ext>
            </a:extLst>
          </p:cNvPr>
          <p:cNvSpPr>
            <a:spLocks noGrp="1"/>
          </p:cNvSpPr>
          <p:nvPr>
            <p:ph type="title"/>
          </p:nvPr>
        </p:nvSpPr>
        <p:spPr/>
        <p:txBody>
          <a:bodyPr/>
          <a:lstStyle/>
          <a:p>
            <a:endParaRPr lang="en-US"/>
          </a:p>
        </p:txBody>
      </p:sp>
      <p:sp>
        <p:nvSpPr>
          <p:cNvPr id="4" name="Date Placeholder 3">
            <a:extLst>
              <a:ext uri="{FF2B5EF4-FFF2-40B4-BE49-F238E27FC236}">
                <a16:creationId xmlns:a16="http://schemas.microsoft.com/office/drawing/2014/main" id="{B50F4442-7840-948B-EF0A-0D8F56CAB5F7}"/>
              </a:ext>
            </a:extLst>
          </p:cNvPr>
          <p:cNvSpPr>
            <a:spLocks noGrp="1"/>
          </p:cNvSpPr>
          <p:nvPr>
            <p:ph type="dt" sz="half" idx="10"/>
          </p:nvPr>
        </p:nvSpPr>
        <p:spPr/>
        <p:txBody>
          <a:bodyPr/>
          <a:lstStyle/>
          <a:p>
            <a:pPr>
              <a:defRPr/>
            </a:pPr>
            <a:fld id="{34DE8217-A306-51DA-AD9F-6C0839D6B7C7}" type="datetime2">
              <a:rPr lang="en-GB" smtClean="0"/>
              <a:t>Thursday 29 August 2024</a:t>
            </a:fld>
            <a:endParaRPr lang="en-GB"/>
          </a:p>
        </p:txBody>
      </p:sp>
      <p:sp>
        <p:nvSpPr>
          <p:cNvPr id="5" name="Footer Placeholder 4">
            <a:extLst>
              <a:ext uri="{FF2B5EF4-FFF2-40B4-BE49-F238E27FC236}">
                <a16:creationId xmlns:a16="http://schemas.microsoft.com/office/drawing/2014/main" id="{63861C87-5553-F757-34DF-623F4CA84ED2}"/>
              </a:ext>
            </a:extLst>
          </p:cNvPr>
          <p:cNvSpPr>
            <a:spLocks noGrp="1"/>
          </p:cNvSpPr>
          <p:nvPr>
            <p:ph type="ftr" sz="quarter" idx="11"/>
          </p:nvPr>
        </p:nvSpPr>
        <p:spPr/>
        <p:txBody>
          <a:bodyPr/>
          <a:lstStyle/>
          <a:p>
            <a:pPr>
              <a:defRPr/>
            </a:pPr>
            <a:r>
              <a:rPr lang="en-GB"/>
              <a:t>R. Ramjiawan</a:t>
            </a:r>
          </a:p>
        </p:txBody>
      </p:sp>
      <p:sp>
        <p:nvSpPr>
          <p:cNvPr id="6" name="Slide Number Placeholder 5">
            <a:extLst>
              <a:ext uri="{FF2B5EF4-FFF2-40B4-BE49-F238E27FC236}">
                <a16:creationId xmlns:a16="http://schemas.microsoft.com/office/drawing/2014/main" id="{0E036B4A-A33B-3156-1B06-6443DFA79B1C}"/>
              </a:ext>
            </a:extLst>
          </p:cNvPr>
          <p:cNvSpPr>
            <a:spLocks noGrp="1"/>
          </p:cNvSpPr>
          <p:nvPr>
            <p:ph type="sldNum" sz="quarter" idx="12"/>
          </p:nvPr>
        </p:nvSpPr>
        <p:spPr/>
        <p:txBody>
          <a:bodyPr/>
          <a:lstStyle/>
          <a:p>
            <a:pPr>
              <a:defRPr/>
            </a:pPr>
            <a:fld id="{6F5466C4-E5CD-4E84-8892-8426DCDF1367}" type="slidenum">
              <a:rPr lang="en-GB" smtClean="0"/>
              <a:t>27</a:t>
            </a:fld>
            <a:endParaRPr lang="en-GB"/>
          </a:p>
        </p:txBody>
      </p:sp>
      <p:pic>
        <p:nvPicPr>
          <p:cNvPr id="9" name="Picture 8">
            <a:extLst>
              <a:ext uri="{FF2B5EF4-FFF2-40B4-BE49-F238E27FC236}">
                <a16:creationId xmlns:a16="http://schemas.microsoft.com/office/drawing/2014/main" id="{62E79EE3-B66D-BA47-41E9-7DCC3FA5AAE6}"/>
              </a:ext>
            </a:extLst>
          </p:cNvPr>
          <p:cNvPicPr>
            <a:picLocks noChangeAspect="1"/>
          </p:cNvPicPr>
          <p:nvPr/>
        </p:nvPicPr>
        <p:blipFill rotWithShape="1">
          <a:blip r:embed="rId2"/>
          <a:srcRect t="1231"/>
          <a:stretch/>
        </p:blipFill>
        <p:spPr>
          <a:xfrm>
            <a:off x="592846" y="1514334"/>
            <a:ext cx="11006308" cy="4548833"/>
          </a:xfrm>
          <a:prstGeom prst="rect">
            <a:avLst/>
          </a:prstGeom>
        </p:spPr>
      </p:pic>
    </p:spTree>
    <p:extLst>
      <p:ext uri="{BB962C8B-B14F-4D97-AF65-F5344CB8AC3E}">
        <p14:creationId xmlns:p14="http://schemas.microsoft.com/office/powerpoint/2010/main" val="8978152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19921410" name="Title 6"/>
          <p:cNvSpPr>
            <a:spLocks noGrp="1"/>
          </p:cNvSpPr>
          <p:nvPr>
            <p:ph type="title"/>
          </p:nvPr>
        </p:nvSpPr>
        <p:spPr bwMode="auto">
          <a:xfrm>
            <a:off x="407988" y="373593"/>
            <a:ext cx="11376025" cy="751151"/>
          </a:xfrm>
        </p:spPr>
        <p:txBody>
          <a:body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P42 beam dump: required modifications</a:t>
            </a:r>
            <a:endParaRPr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28</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6" name="TextBox 35">
            <a:extLst>
              <a:ext uri="{FF2B5EF4-FFF2-40B4-BE49-F238E27FC236}">
                <a16:creationId xmlns:a16="http://schemas.microsoft.com/office/drawing/2014/main" id="{07DBB896-80CD-A92C-80DD-5530D85893F7}"/>
              </a:ext>
            </a:extLst>
          </p:cNvPr>
          <p:cNvSpPr txBox="1"/>
          <p:nvPr/>
        </p:nvSpPr>
        <p:spPr bwMode="auto">
          <a:xfrm>
            <a:off x="155912" y="5467982"/>
            <a:ext cx="11709517" cy="830997"/>
          </a:xfrm>
          <a:prstGeom prst="rect">
            <a:avLst/>
          </a:prstGeom>
          <a:noFill/>
        </p:spPr>
        <p:txBody>
          <a:bodyPr wrap="square" rtlCol="0">
            <a:spAutoFit/>
          </a:bodyPr>
          <a:lstStyle/>
          <a:p>
            <a:r>
              <a:rPr lang="en-US" sz="1600" dirty="0">
                <a:latin typeface="Helvetica Neue" panose="02000503000000020004" pitchFamily="2" charset="0"/>
                <a:ea typeface="Helvetica Neue" panose="02000503000000020004" pitchFamily="2" charset="0"/>
                <a:cs typeface="Helvetica Neue" panose="02000503000000020004" pitchFamily="2" charset="0"/>
              </a:rPr>
              <a:t>Location for the dump corrector should be chosen between 115 and 150 m downstream T4 center depending on the magnet type. Two MDX with 100 gap give enough strength to install the corrector close to downstream quadrupole and be able to dump the protons at any vertical position on the absorber face with minimal losses.</a:t>
            </a:r>
            <a:endParaRPr lang="en-RU" sz="1600" dirty="0"/>
          </a:p>
        </p:txBody>
      </p:sp>
      <p:pic>
        <p:nvPicPr>
          <p:cNvPr id="2" name="Picture 1">
            <a:extLst>
              <a:ext uri="{FF2B5EF4-FFF2-40B4-BE49-F238E27FC236}">
                <a16:creationId xmlns:a16="http://schemas.microsoft.com/office/drawing/2014/main" id="{065935FA-BFF3-A5D7-9E58-F5914139D5EC}"/>
              </a:ext>
            </a:extLst>
          </p:cNvPr>
          <p:cNvPicPr>
            <a:picLocks noChangeAspect="1"/>
          </p:cNvPicPr>
          <p:nvPr/>
        </p:nvPicPr>
        <p:blipFill rotWithShape="1">
          <a:blip r:embed="rId3"/>
          <a:srcRect t="50785"/>
          <a:stretch/>
        </p:blipFill>
        <p:spPr bwMode="auto">
          <a:xfrm>
            <a:off x="1067481" y="3438696"/>
            <a:ext cx="9404604" cy="1972267"/>
          </a:xfrm>
          <a:prstGeom prst="rect">
            <a:avLst/>
          </a:prstGeom>
        </p:spPr>
      </p:pic>
      <p:sp>
        <p:nvSpPr>
          <p:cNvPr id="3" name="TextBox 2">
            <a:extLst>
              <a:ext uri="{FF2B5EF4-FFF2-40B4-BE49-F238E27FC236}">
                <a16:creationId xmlns:a16="http://schemas.microsoft.com/office/drawing/2014/main" id="{EAFADAA4-CDDF-AC5B-336E-5E37A12FE731}"/>
              </a:ext>
            </a:extLst>
          </p:cNvPr>
          <p:cNvSpPr txBox="1"/>
          <p:nvPr/>
        </p:nvSpPr>
        <p:spPr bwMode="auto">
          <a:xfrm>
            <a:off x="5035392" y="5170917"/>
            <a:ext cx="792088" cy="338553"/>
          </a:xfrm>
          <a:prstGeom prst="rect">
            <a:avLst/>
          </a:prstGeom>
          <a:noFill/>
        </p:spPr>
        <p:txBody>
          <a:bodyPr wrap="square" rtlCol="0">
            <a:spAutoFit/>
          </a:bodyPr>
          <a:lstStyle/>
          <a:p>
            <a:pPr algn="ctr"/>
            <a:r>
              <a:rPr lang="en-RU" sz="1600" dirty="0"/>
              <a:t>213 m</a:t>
            </a:r>
          </a:p>
        </p:txBody>
      </p:sp>
      <p:sp>
        <p:nvSpPr>
          <p:cNvPr id="5" name="TextBox 4">
            <a:extLst>
              <a:ext uri="{FF2B5EF4-FFF2-40B4-BE49-F238E27FC236}">
                <a16:creationId xmlns:a16="http://schemas.microsoft.com/office/drawing/2014/main" id="{DE46D9D5-89A7-1730-0AC1-A390551C1892}"/>
              </a:ext>
            </a:extLst>
          </p:cNvPr>
          <p:cNvSpPr txBox="1"/>
          <p:nvPr/>
        </p:nvSpPr>
        <p:spPr bwMode="auto">
          <a:xfrm>
            <a:off x="3349781" y="5162123"/>
            <a:ext cx="1320214" cy="338554"/>
          </a:xfrm>
          <a:prstGeom prst="rect">
            <a:avLst/>
          </a:prstGeom>
          <a:noFill/>
        </p:spPr>
        <p:txBody>
          <a:bodyPr wrap="square" rtlCol="0">
            <a:spAutoFit/>
          </a:bodyPr>
          <a:lstStyle/>
          <a:p>
            <a:pPr algn="ctr"/>
            <a:r>
              <a:rPr lang="en-RU" sz="1600" dirty="0"/>
              <a:t>115-150 m</a:t>
            </a:r>
          </a:p>
        </p:txBody>
      </p:sp>
      <p:pic>
        <p:nvPicPr>
          <p:cNvPr id="7" name="Picture 6">
            <a:extLst>
              <a:ext uri="{FF2B5EF4-FFF2-40B4-BE49-F238E27FC236}">
                <a16:creationId xmlns:a16="http://schemas.microsoft.com/office/drawing/2014/main" id="{DF1E7A86-3062-4C28-3ED8-E26251ADA3B9}"/>
              </a:ext>
            </a:extLst>
          </p:cNvPr>
          <p:cNvPicPr>
            <a:picLocks noChangeAspect="1"/>
          </p:cNvPicPr>
          <p:nvPr/>
        </p:nvPicPr>
        <p:blipFill rotWithShape="1">
          <a:blip r:embed="rId4"/>
          <a:srcRect t="51044"/>
          <a:stretch/>
        </p:blipFill>
        <p:spPr>
          <a:xfrm>
            <a:off x="1067481" y="1221919"/>
            <a:ext cx="9404604" cy="1972266"/>
          </a:xfrm>
          <a:prstGeom prst="rect">
            <a:avLst/>
          </a:prstGeom>
        </p:spPr>
      </p:pic>
      <p:sp>
        <p:nvSpPr>
          <p:cNvPr id="8" name="TextBox 7">
            <a:extLst>
              <a:ext uri="{FF2B5EF4-FFF2-40B4-BE49-F238E27FC236}">
                <a16:creationId xmlns:a16="http://schemas.microsoft.com/office/drawing/2014/main" id="{7F68291F-77D3-8743-B125-822E81433699}"/>
              </a:ext>
            </a:extLst>
          </p:cNvPr>
          <p:cNvSpPr txBox="1"/>
          <p:nvPr/>
        </p:nvSpPr>
        <p:spPr bwMode="auto">
          <a:xfrm>
            <a:off x="4510883" y="1321162"/>
            <a:ext cx="920553" cy="600164"/>
          </a:xfrm>
          <a:prstGeom prst="rect">
            <a:avLst/>
          </a:prstGeom>
          <a:noFill/>
        </p:spPr>
        <p:txBody>
          <a:bodyPr wrap="square">
            <a:spAutoFit/>
          </a:bodyPr>
          <a:lstStyle/>
          <a:p>
            <a:pPr algn="ctr"/>
            <a:r>
              <a:rPr lang="en-GB" sz="1100" b="0" dirty="0">
                <a:solidFill>
                  <a:schemeClr val="bg2">
                    <a:lumMod val="10000"/>
                  </a:schemeClr>
                </a:solidFill>
                <a:effectLst/>
                <a:latin typeface="Helvetica Neue" panose="02000503000000020004" pitchFamily="2" charset="0"/>
                <a:ea typeface="Helvetica Neue" panose="02000503000000020004" pitchFamily="2" charset="0"/>
                <a:cs typeface="Helvetica Neue" panose="02000503000000020004" pitchFamily="2" charset="0"/>
              </a:rPr>
              <a:t>TIDVG </a:t>
            </a:r>
            <a:r>
              <a:rPr lang="en-GB" sz="1100" b="0" dirty="0">
                <a:effectLst/>
                <a:latin typeface="Helvetica Neue" panose="02000503000000020004" pitchFamily="2" charset="0"/>
                <a:ea typeface="Helvetica Neue" panose="02000503000000020004" pitchFamily="2" charset="0"/>
                <a:cs typeface="Helvetica Neue" panose="02000503000000020004" pitchFamily="2" charset="0"/>
              </a:rPr>
              <a:t>+63.5 mm</a:t>
            </a:r>
            <a:endParaRPr lang="en-GB" sz="1100" b="0" dirty="0">
              <a:effectLst/>
              <a:latin typeface="Menlo" panose="020B0609030804020204" pitchFamily="49" charset="0"/>
            </a:endParaRPr>
          </a:p>
          <a:p>
            <a:pPr algn="ctr"/>
            <a:r>
              <a:rPr lang="en-GB" sz="1100" dirty="0">
                <a:solidFill>
                  <a:schemeClr val="bg2">
                    <a:lumMod val="10000"/>
                  </a:schemeClr>
                </a:solidFill>
                <a:latin typeface="Helvetica Neue" panose="02000503000000020004" pitchFamily="2" charset="0"/>
                <a:ea typeface="Helvetica Neue" panose="02000503000000020004" pitchFamily="2" charset="0"/>
                <a:cs typeface="Helvetica Neue" panose="02000503000000020004" pitchFamily="2" charset="0"/>
              </a:rPr>
              <a:t>  </a:t>
            </a:r>
            <a:endParaRPr lang="en-GB" sz="1100" b="0" dirty="0">
              <a:solidFill>
                <a:schemeClr val="bg2">
                  <a:lumMod val="10000"/>
                </a:schemeClr>
              </a:solidFill>
              <a:effectLst/>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9" name="TextBox 8">
            <a:extLst>
              <a:ext uri="{FF2B5EF4-FFF2-40B4-BE49-F238E27FC236}">
                <a16:creationId xmlns:a16="http://schemas.microsoft.com/office/drawing/2014/main" id="{7832A9E9-CAA5-7948-9B67-0CBEE4A2B278}"/>
              </a:ext>
            </a:extLst>
          </p:cNvPr>
          <p:cNvSpPr txBox="1"/>
          <p:nvPr/>
        </p:nvSpPr>
        <p:spPr bwMode="auto">
          <a:xfrm>
            <a:off x="4009888" y="2314528"/>
            <a:ext cx="490469" cy="430887"/>
          </a:xfrm>
          <a:prstGeom prst="rect">
            <a:avLst/>
          </a:prstGeom>
          <a:noFill/>
        </p:spPr>
        <p:txBody>
          <a:bodyPr wrap="square">
            <a:spAutoFit/>
          </a:bodyPr>
          <a:lstStyle/>
          <a:p>
            <a:pPr algn="ctr"/>
            <a:r>
              <a:rPr lang="en-GB" sz="1100" dirty="0">
                <a:solidFill>
                  <a:srgbClr val="A2645B"/>
                </a:solidFill>
                <a:latin typeface="Helvetica Neue" panose="02000503000000020004" pitchFamily="2" charset="0"/>
                <a:ea typeface="Helvetica Neue" panose="02000503000000020004" pitchFamily="2" charset="0"/>
                <a:cs typeface="Helvetica Neue" panose="02000503000000020004" pitchFamily="2" charset="0"/>
              </a:rPr>
              <a:t>mdx</a:t>
            </a:r>
            <a:endParaRPr lang="en-GB" sz="1100" b="0" dirty="0">
              <a:solidFill>
                <a:srgbClr val="A2645B"/>
              </a:solidFill>
              <a:effectLst/>
              <a:latin typeface="Helvetica Neue" panose="02000503000000020004" pitchFamily="2" charset="0"/>
              <a:ea typeface="Helvetica Neue" panose="02000503000000020004" pitchFamily="2" charset="0"/>
              <a:cs typeface="Helvetica Neue" panose="02000503000000020004" pitchFamily="2" charset="0"/>
            </a:endParaRPr>
          </a:p>
          <a:p>
            <a:pPr algn="ctr"/>
            <a:r>
              <a:rPr lang="en-GB" sz="1100" dirty="0">
                <a:solidFill>
                  <a:srgbClr val="A2645B"/>
                </a:solidFill>
                <a:latin typeface="Helvetica Neue" panose="02000503000000020004" pitchFamily="2" charset="0"/>
                <a:ea typeface="Helvetica Neue" panose="02000503000000020004" pitchFamily="2" charset="0"/>
                <a:cs typeface="Helvetica Neue" panose="02000503000000020004" pitchFamily="2" charset="0"/>
              </a:rPr>
              <a:t>off</a:t>
            </a:r>
            <a:endParaRPr lang="en-RU" sz="1100" dirty="0"/>
          </a:p>
        </p:txBody>
      </p:sp>
      <p:sp>
        <p:nvSpPr>
          <p:cNvPr id="10" name="TextBox 9">
            <a:extLst>
              <a:ext uri="{FF2B5EF4-FFF2-40B4-BE49-F238E27FC236}">
                <a16:creationId xmlns:a16="http://schemas.microsoft.com/office/drawing/2014/main" id="{7A91AA93-72C1-C905-F768-4F33DC2A9F8E}"/>
              </a:ext>
            </a:extLst>
          </p:cNvPr>
          <p:cNvSpPr txBox="1"/>
          <p:nvPr/>
        </p:nvSpPr>
        <p:spPr bwMode="auto">
          <a:xfrm>
            <a:off x="3990890" y="4602021"/>
            <a:ext cx="490469" cy="430887"/>
          </a:xfrm>
          <a:prstGeom prst="rect">
            <a:avLst/>
          </a:prstGeom>
          <a:noFill/>
        </p:spPr>
        <p:txBody>
          <a:bodyPr wrap="square">
            <a:spAutoFit/>
          </a:bodyPr>
          <a:lstStyle/>
          <a:p>
            <a:pPr algn="ctr"/>
            <a:r>
              <a:rPr lang="en-GB" sz="1100" dirty="0">
                <a:solidFill>
                  <a:srgbClr val="A2645B"/>
                </a:solidFill>
                <a:latin typeface="Helvetica Neue" panose="02000503000000020004" pitchFamily="2" charset="0"/>
                <a:ea typeface="Helvetica Neue" panose="02000503000000020004" pitchFamily="2" charset="0"/>
                <a:cs typeface="Helvetica Neue" panose="02000503000000020004" pitchFamily="2" charset="0"/>
              </a:rPr>
              <a:t>mdx</a:t>
            </a:r>
            <a:endParaRPr lang="en-GB" sz="1100" b="0" dirty="0">
              <a:solidFill>
                <a:srgbClr val="A2645B"/>
              </a:solidFill>
              <a:effectLst/>
              <a:latin typeface="Helvetica Neue" panose="02000503000000020004" pitchFamily="2" charset="0"/>
              <a:ea typeface="Helvetica Neue" panose="02000503000000020004" pitchFamily="2" charset="0"/>
              <a:cs typeface="Helvetica Neue" panose="02000503000000020004" pitchFamily="2" charset="0"/>
            </a:endParaRPr>
          </a:p>
          <a:p>
            <a:pPr algn="ctr"/>
            <a:r>
              <a:rPr lang="en-GB" sz="1100" dirty="0">
                <a:solidFill>
                  <a:srgbClr val="A2645B"/>
                </a:solidFill>
                <a:latin typeface="Helvetica Neue" panose="02000503000000020004" pitchFamily="2" charset="0"/>
                <a:ea typeface="Helvetica Neue" panose="02000503000000020004" pitchFamily="2" charset="0"/>
                <a:cs typeface="Helvetica Neue" panose="02000503000000020004" pitchFamily="2" charset="0"/>
              </a:rPr>
              <a:t>on</a:t>
            </a:r>
            <a:endParaRPr lang="en-RU" sz="1100" dirty="0"/>
          </a:p>
        </p:txBody>
      </p:sp>
      <p:sp>
        <p:nvSpPr>
          <p:cNvPr id="12" name="TextBox 11">
            <a:extLst>
              <a:ext uri="{FF2B5EF4-FFF2-40B4-BE49-F238E27FC236}">
                <a16:creationId xmlns:a16="http://schemas.microsoft.com/office/drawing/2014/main" id="{F9427619-6381-9EAC-78CB-6345141DAE54}"/>
              </a:ext>
            </a:extLst>
          </p:cNvPr>
          <p:cNvSpPr txBox="1"/>
          <p:nvPr/>
        </p:nvSpPr>
        <p:spPr bwMode="auto">
          <a:xfrm>
            <a:off x="4510883" y="3582009"/>
            <a:ext cx="920553" cy="600164"/>
          </a:xfrm>
          <a:prstGeom prst="rect">
            <a:avLst/>
          </a:prstGeom>
          <a:noFill/>
        </p:spPr>
        <p:txBody>
          <a:bodyPr wrap="square">
            <a:spAutoFit/>
          </a:bodyPr>
          <a:lstStyle/>
          <a:p>
            <a:pPr algn="ctr"/>
            <a:r>
              <a:rPr lang="en-GB" sz="1100" b="0" dirty="0">
                <a:solidFill>
                  <a:schemeClr val="bg2">
                    <a:lumMod val="10000"/>
                  </a:schemeClr>
                </a:solidFill>
                <a:effectLst/>
                <a:latin typeface="Helvetica Neue" panose="02000503000000020004" pitchFamily="2" charset="0"/>
                <a:ea typeface="Helvetica Neue" panose="02000503000000020004" pitchFamily="2" charset="0"/>
                <a:cs typeface="Helvetica Neue" panose="02000503000000020004" pitchFamily="2" charset="0"/>
              </a:rPr>
              <a:t>TIDVG</a:t>
            </a:r>
          </a:p>
          <a:p>
            <a:pPr algn="ctr"/>
            <a:r>
              <a:rPr lang="en-GB" sz="1100" b="0" dirty="0">
                <a:effectLst/>
                <a:latin typeface="Helvetica Neue" panose="02000503000000020004" pitchFamily="2" charset="0"/>
                <a:ea typeface="Helvetica Neue" panose="02000503000000020004" pitchFamily="2" charset="0"/>
                <a:cs typeface="Helvetica Neue" panose="02000503000000020004" pitchFamily="2" charset="0"/>
              </a:rPr>
              <a:t>+0 mm</a:t>
            </a:r>
            <a:endParaRPr lang="en-GB" sz="1100" b="0" dirty="0">
              <a:effectLst/>
              <a:latin typeface="Menlo" panose="020B0609030804020204" pitchFamily="49" charset="0"/>
            </a:endParaRPr>
          </a:p>
          <a:p>
            <a:pPr algn="ctr"/>
            <a:r>
              <a:rPr lang="en-GB" sz="1100" dirty="0">
                <a:solidFill>
                  <a:schemeClr val="bg2">
                    <a:lumMod val="10000"/>
                  </a:schemeClr>
                </a:solidFill>
                <a:latin typeface="Helvetica Neue" panose="02000503000000020004" pitchFamily="2" charset="0"/>
                <a:ea typeface="Helvetica Neue" panose="02000503000000020004" pitchFamily="2" charset="0"/>
                <a:cs typeface="Helvetica Neue" panose="02000503000000020004" pitchFamily="2" charset="0"/>
              </a:rPr>
              <a:t>  </a:t>
            </a:r>
            <a:endParaRPr lang="en-GB" sz="1100" b="0" dirty="0">
              <a:solidFill>
                <a:schemeClr val="bg2">
                  <a:lumMod val="10000"/>
                </a:schemeClr>
              </a:solidFill>
              <a:effectLst/>
              <a:latin typeface="Helvetica Neue" panose="02000503000000020004" pitchFamily="2" charset="0"/>
              <a:ea typeface="Helvetica Neue" panose="02000503000000020004" pitchFamily="2" charset="0"/>
              <a:cs typeface="Helvetica Neue" panose="02000503000000020004" pitchFamily="2" charset="0"/>
            </a:endParaRPr>
          </a:p>
        </p:txBody>
      </p:sp>
      <p:cxnSp>
        <p:nvCxnSpPr>
          <p:cNvPr id="15" name="Straight Arrow Connector 14">
            <a:extLst>
              <a:ext uri="{FF2B5EF4-FFF2-40B4-BE49-F238E27FC236}">
                <a16:creationId xmlns:a16="http://schemas.microsoft.com/office/drawing/2014/main" id="{BB7842A0-E947-4056-0D34-D96C943B8F99}"/>
              </a:ext>
            </a:extLst>
          </p:cNvPr>
          <p:cNvCxnSpPr>
            <a:cxnSpLocks/>
          </p:cNvCxnSpPr>
          <p:nvPr/>
        </p:nvCxnSpPr>
        <p:spPr bwMode="auto">
          <a:xfrm flipH="1">
            <a:off x="4132308" y="3253005"/>
            <a:ext cx="1504094" cy="1343119"/>
          </a:xfrm>
          <a:prstGeom prst="straightConnector1">
            <a:avLst/>
          </a:prstGeom>
          <a:ln w="28575">
            <a:solidFill>
              <a:srgbClr val="0033A0"/>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3" descr="A diagram of correcting a position&#10;&#10;Description automatically generated">
            <a:extLst>
              <a:ext uri="{FF2B5EF4-FFF2-40B4-BE49-F238E27FC236}">
                <a16:creationId xmlns:a16="http://schemas.microsoft.com/office/drawing/2014/main" id="{4EF118FB-277F-D866-9974-4E5292C64E94}"/>
              </a:ext>
            </a:extLst>
          </p:cNvPr>
          <p:cNvPicPr>
            <a:picLocks noChangeAspect="1"/>
          </p:cNvPicPr>
          <p:nvPr/>
        </p:nvPicPr>
        <p:blipFill>
          <a:blip r:embed="rId5"/>
          <a:stretch>
            <a:fillRect/>
          </a:stretch>
        </p:blipFill>
        <p:spPr bwMode="auto">
          <a:xfrm>
            <a:off x="5655400" y="1155452"/>
            <a:ext cx="5654314" cy="3715225"/>
          </a:xfrm>
          <a:prstGeom prst="rect">
            <a:avLst/>
          </a:prstGeom>
          <a:ln w="28575">
            <a:solidFill>
              <a:schemeClr val="tx1"/>
            </a:solidFill>
          </a:ln>
        </p:spPr>
      </p:pic>
      <p:sp>
        <p:nvSpPr>
          <p:cNvPr id="20" name="TextBox 19">
            <a:extLst>
              <a:ext uri="{FF2B5EF4-FFF2-40B4-BE49-F238E27FC236}">
                <a16:creationId xmlns:a16="http://schemas.microsoft.com/office/drawing/2014/main" id="{CF7E01A1-4885-4B0D-E745-925BE7469805}"/>
              </a:ext>
            </a:extLst>
          </p:cNvPr>
          <p:cNvSpPr txBox="1"/>
          <p:nvPr/>
        </p:nvSpPr>
        <p:spPr bwMode="auto">
          <a:xfrm>
            <a:off x="1572125" y="865305"/>
            <a:ext cx="4108817" cy="369332"/>
          </a:xfrm>
          <a:prstGeom prst="rect">
            <a:avLst/>
          </a:prstGeom>
          <a:noFill/>
        </p:spPr>
        <p:txBody>
          <a:bodyPr wrap="none" rtlCol="0">
            <a:spAutoFit/>
          </a:bodyPr>
          <a:lstStyle/>
          <a:p>
            <a:r>
              <a:rPr lang="en-RU" dirty="0"/>
              <a:t>Post LS3 before ECN3 commissioning</a:t>
            </a:r>
          </a:p>
        </p:txBody>
      </p:sp>
      <p:sp>
        <p:nvSpPr>
          <p:cNvPr id="21" name="TextBox 20">
            <a:extLst>
              <a:ext uri="{FF2B5EF4-FFF2-40B4-BE49-F238E27FC236}">
                <a16:creationId xmlns:a16="http://schemas.microsoft.com/office/drawing/2014/main" id="{15ED2394-011F-C253-2DC8-4DF65FE9DE71}"/>
              </a:ext>
            </a:extLst>
          </p:cNvPr>
          <p:cNvSpPr txBox="1"/>
          <p:nvPr/>
        </p:nvSpPr>
        <p:spPr bwMode="auto">
          <a:xfrm>
            <a:off x="1566525" y="3070802"/>
            <a:ext cx="3659976" cy="369332"/>
          </a:xfrm>
          <a:prstGeom prst="rect">
            <a:avLst/>
          </a:prstGeom>
          <a:noFill/>
        </p:spPr>
        <p:txBody>
          <a:bodyPr wrap="none" rtlCol="0">
            <a:spAutoFit/>
          </a:bodyPr>
          <a:lstStyle/>
          <a:p>
            <a:r>
              <a:rPr lang="en-RU" dirty="0"/>
              <a:t>During/after ECN3 commissioning</a:t>
            </a:r>
          </a:p>
        </p:txBody>
      </p:sp>
    </p:spTree>
    <p:extLst>
      <p:ext uri="{BB962C8B-B14F-4D97-AF65-F5344CB8AC3E}">
        <p14:creationId xmlns:p14="http://schemas.microsoft.com/office/powerpoint/2010/main" val="22965338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19921410" name="Title 6"/>
          <p:cNvSpPr>
            <a:spLocks noGrp="1"/>
          </p:cNvSpPr>
          <p:nvPr>
            <p:ph type="title"/>
          </p:nvPr>
        </p:nvSpPr>
        <p:spPr bwMode="auto">
          <a:xfrm>
            <a:off x="407988" y="373593"/>
            <a:ext cx="11376025" cy="751151"/>
          </a:xfrm>
        </p:spPr>
        <p:txBody>
          <a:body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P42 beam dump: required modifications</a:t>
            </a:r>
            <a:endParaRPr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29</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6" name="TextBox 35">
            <a:extLst>
              <a:ext uri="{FF2B5EF4-FFF2-40B4-BE49-F238E27FC236}">
                <a16:creationId xmlns:a16="http://schemas.microsoft.com/office/drawing/2014/main" id="{07DBB896-80CD-A92C-80DD-5530D85893F7}"/>
              </a:ext>
            </a:extLst>
          </p:cNvPr>
          <p:cNvSpPr txBox="1"/>
          <p:nvPr/>
        </p:nvSpPr>
        <p:spPr bwMode="auto">
          <a:xfrm>
            <a:off x="155912" y="5540178"/>
            <a:ext cx="11709517" cy="584775"/>
          </a:xfrm>
          <a:prstGeom prst="rect">
            <a:avLst/>
          </a:prstGeom>
          <a:noFill/>
        </p:spPr>
        <p:txBody>
          <a:bodyPr wrap="square" rtlCol="0">
            <a:spAutoFit/>
          </a:bodyPr>
          <a:lstStyle/>
          <a:p>
            <a:r>
              <a:rPr lang="en-US" sz="1600" dirty="0">
                <a:latin typeface="Helvetica Neue" panose="02000503000000020004" pitchFamily="2" charset="0"/>
                <a:ea typeface="Helvetica Neue" panose="02000503000000020004" pitchFamily="2" charset="0"/>
                <a:cs typeface="Helvetica Neue" panose="02000503000000020004" pitchFamily="2" charset="0"/>
              </a:rPr>
              <a:t>QNL.X0430169 and MCXCA.X0430171 will be replaced with QWL and MCXCA having larger apertures to minimize</a:t>
            </a:r>
            <a:r>
              <a:rPr lang="ru-RU" sz="1600" dirty="0">
                <a:latin typeface="Helvetica Neue" panose="02000503000000020004" pitchFamily="2" charset="0"/>
                <a:ea typeface="Helvetica Neue" panose="02000503000000020004" pitchFamily="2" charset="0"/>
                <a:cs typeface="Helvetica Neue" panose="02000503000000020004" pitchFamily="2" charset="0"/>
              </a:rPr>
              <a:t> </a:t>
            </a:r>
            <a:r>
              <a:rPr lang="en-US" sz="1600" dirty="0">
                <a:latin typeface="Helvetica Neue" panose="02000503000000020004" pitchFamily="2" charset="0"/>
                <a:ea typeface="Helvetica Neue" panose="02000503000000020004" pitchFamily="2" charset="0"/>
                <a:cs typeface="Helvetica Neue" panose="02000503000000020004" pitchFamily="2" charset="0"/>
              </a:rPr>
              <a:t>unwanted losses and provide more flexibility in dumping angle.</a:t>
            </a:r>
            <a:endParaRPr lang="en-RU" sz="1600" dirty="0"/>
          </a:p>
        </p:txBody>
      </p:sp>
      <p:pic>
        <p:nvPicPr>
          <p:cNvPr id="2" name="Picture 1">
            <a:extLst>
              <a:ext uri="{FF2B5EF4-FFF2-40B4-BE49-F238E27FC236}">
                <a16:creationId xmlns:a16="http://schemas.microsoft.com/office/drawing/2014/main" id="{065935FA-BFF3-A5D7-9E58-F5914139D5EC}"/>
              </a:ext>
            </a:extLst>
          </p:cNvPr>
          <p:cNvPicPr>
            <a:picLocks noChangeAspect="1"/>
          </p:cNvPicPr>
          <p:nvPr/>
        </p:nvPicPr>
        <p:blipFill rotWithShape="1">
          <a:blip r:embed="rId3"/>
          <a:srcRect t="50785"/>
          <a:stretch/>
        </p:blipFill>
        <p:spPr bwMode="auto">
          <a:xfrm>
            <a:off x="1067481" y="3438696"/>
            <a:ext cx="9404604" cy="1972267"/>
          </a:xfrm>
          <a:prstGeom prst="rect">
            <a:avLst/>
          </a:prstGeom>
        </p:spPr>
      </p:pic>
      <p:sp>
        <p:nvSpPr>
          <p:cNvPr id="3" name="TextBox 2">
            <a:extLst>
              <a:ext uri="{FF2B5EF4-FFF2-40B4-BE49-F238E27FC236}">
                <a16:creationId xmlns:a16="http://schemas.microsoft.com/office/drawing/2014/main" id="{EAFADAA4-CDDF-AC5B-336E-5E37A12FE731}"/>
              </a:ext>
            </a:extLst>
          </p:cNvPr>
          <p:cNvSpPr txBox="1"/>
          <p:nvPr/>
        </p:nvSpPr>
        <p:spPr bwMode="auto">
          <a:xfrm>
            <a:off x="5035392" y="5170917"/>
            <a:ext cx="792088" cy="338553"/>
          </a:xfrm>
          <a:prstGeom prst="rect">
            <a:avLst/>
          </a:prstGeom>
          <a:noFill/>
        </p:spPr>
        <p:txBody>
          <a:bodyPr wrap="square" rtlCol="0">
            <a:spAutoFit/>
          </a:bodyPr>
          <a:lstStyle/>
          <a:p>
            <a:pPr algn="ctr"/>
            <a:r>
              <a:rPr lang="en-RU" sz="1600" dirty="0"/>
              <a:t>213 m</a:t>
            </a:r>
          </a:p>
        </p:txBody>
      </p:sp>
      <p:sp>
        <p:nvSpPr>
          <p:cNvPr id="5" name="TextBox 4">
            <a:extLst>
              <a:ext uri="{FF2B5EF4-FFF2-40B4-BE49-F238E27FC236}">
                <a16:creationId xmlns:a16="http://schemas.microsoft.com/office/drawing/2014/main" id="{DE46D9D5-89A7-1730-0AC1-A390551C1892}"/>
              </a:ext>
            </a:extLst>
          </p:cNvPr>
          <p:cNvSpPr txBox="1"/>
          <p:nvPr/>
        </p:nvSpPr>
        <p:spPr bwMode="auto">
          <a:xfrm>
            <a:off x="3349781" y="5162123"/>
            <a:ext cx="1320214" cy="338554"/>
          </a:xfrm>
          <a:prstGeom prst="rect">
            <a:avLst/>
          </a:prstGeom>
          <a:noFill/>
        </p:spPr>
        <p:txBody>
          <a:bodyPr wrap="square" rtlCol="0">
            <a:spAutoFit/>
          </a:bodyPr>
          <a:lstStyle/>
          <a:p>
            <a:pPr algn="ctr"/>
            <a:r>
              <a:rPr lang="en-RU" sz="1600" dirty="0"/>
              <a:t>115-150 m</a:t>
            </a:r>
          </a:p>
        </p:txBody>
      </p:sp>
      <p:pic>
        <p:nvPicPr>
          <p:cNvPr id="7" name="Picture 6">
            <a:extLst>
              <a:ext uri="{FF2B5EF4-FFF2-40B4-BE49-F238E27FC236}">
                <a16:creationId xmlns:a16="http://schemas.microsoft.com/office/drawing/2014/main" id="{DF1E7A86-3062-4C28-3ED8-E26251ADA3B9}"/>
              </a:ext>
            </a:extLst>
          </p:cNvPr>
          <p:cNvPicPr>
            <a:picLocks noChangeAspect="1"/>
          </p:cNvPicPr>
          <p:nvPr/>
        </p:nvPicPr>
        <p:blipFill rotWithShape="1">
          <a:blip r:embed="rId4"/>
          <a:srcRect t="51044"/>
          <a:stretch/>
        </p:blipFill>
        <p:spPr>
          <a:xfrm>
            <a:off x="1067481" y="1221919"/>
            <a:ext cx="9404604" cy="1972266"/>
          </a:xfrm>
          <a:prstGeom prst="rect">
            <a:avLst/>
          </a:prstGeom>
        </p:spPr>
      </p:pic>
      <p:sp>
        <p:nvSpPr>
          <p:cNvPr id="8" name="TextBox 7">
            <a:extLst>
              <a:ext uri="{FF2B5EF4-FFF2-40B4-BE49-F238E27FC236}">
                <a16:creationId xmlns:a16="http://schemas.microsoft.com/office/drawing/2014/main" id="{7F68291F-77D3-8743-B125-822E81433699}"/>
              </a:ext>
            </a:extLst>
          </p:cNvPr>
          <p:cNvSpPr txBox="1"/>
          <p:nvPr/>
        </p:nvSpPr>
        <p:spPr bwMode="auto">
          <a:xfrm>
            <a:off x="4510883" y="1321162"/>
            <a:ext cx="920553" cy="600164"/>
          </a:xfrm>
          <a:prstGeom prst="rect">
            <a:avLst/>
          </a:prstGeom>
          <a:noFill/>
        </p:spPr>
        <p:txBody>
          <a:bodyPr wrap="square">
            <a:spAutoFit/>
          </a:bodyPr>
          <a:lstStyle/>
          <a:p>
            <a:pPr algn="ctr"/>
            <a:r>
              <a:rPr lang="en-GB" sz="1100" b="0" dirty="0">
                <a:solidFill>
                  <a:schemeClr val="bg2">
                    <a:lumMod val="10000"/>
                  </a:schemeClr>
                </a:solidFill>
                <a:effectLst/>
                <a:latin typeface="Helvetica Neue" panose="02000503000000020004" pitchFamily="2" charset="0"/>
                <a:ea typeface="Helvetica Neue" panose="02000503000000020004" pitchFamily="2" charset="0"/>
                <a:cs typeface="Helvetica Neue" panose="02000503000000020004" pitchFamily="2" charset="0"/>
              </a:rPr>
              <a:t>TIDVG </a:t>
            </a:r>
            <a:r>
              <a:rPr lang="en-GB" sz="1100" b="0" dirty="0">
                <a:effectLst/>
                <a:latin typeface="Helvetica Neue" panose="02000503000000020004" pitchFamily="2" charset="0"/>
                <a:ea typeface="Helvetica Neue" panose="02000503000000020004" pitchFamily="2" charset="0"/>
                <a:cs typeface="Helvetica Neue" panose="02000503000000020004" pitchFamily="2" charset="0"/>
              </a:rPr>
              <a:t>+63.5 mm</a:t>
            </a:r>
            <a:endParaRPr lang="en-GB" sz="1100" b="0" dirty="0">
              <a:effectLst/>
              <a:latin typeface="Menlo" panose="020B0609030804020204" pitchFamily="49" charset="0"/>
            </a:endParaRPr>
          </a:p>
          <a:p>
            <a:pPr algn="ctr"/>
            <a:r>
              <a:rPr lang="en-GB" sz="1100" dirty="0">
                <a:solidFill>
                  <a:schemeClr val="bg2">
                    <a:lumMod val="10000"/>
                  </a:schemeClr>
                </a:solidFill>
                <a:latin typeface="Helvetica Neue" panose="02000503000000020004" pitchFamily="2" charset="0"/>
                <a:ea typeface="Helvetica Neue" panose="02000503000000020004" pitchFamily="2" charset="0"/>
                <a:cs typeface="Helvetica Neue" panose="02000503000000020004" pitchFamily="2" charset="0"/>
              </a:rPr>
              <a:t>  </a:t>
            </a:r>
            <a:endParaRPr lang="en-GB" sz="1100" b="0" dirty="0">
              <a:solidFill>
                <a:schemeClr val="bg2">
                  <a:lumMod val="10000"/>
                </a:schemeClr>
              </a:solidFill>
              <a:effectLst/>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9" name="TextBox 8">
            <a:extLst>
              <a:ext uri="{FF2B5EF4-FFF2-40B4-BE49-F238E27FC236}">
                <a16:creationId xmlns:a16="http://schemas.microsoft.com/office/drawing/2014/main" id="{7832A9E9-CAA5-7948-9B67-0CBEE4A2B278}"/>
              </a:ext>
            </a:extLst>
          </p:cNvPr>
          <p:cNvSpPr txBox="1"/>
          <p:nvPr/>
        </p:nvSpPr>
        <p:spPr bwMode="auto">
          <a:xfrm>
            <a:off x="4009888" y="2314528"/>
            <a:ext cx="490469" cy="430887"/>
          </a:xfrm>
          <a:prstGeom prst="rect">
            <a:avLst/>
          </a:prstGeom>
          <a:noFill/>
        </p:spPr>
        <p:txBody>
          <a:bodyPr wrap="square">
            <a:spAutoFit/>
          </a:bodyPr>
          <a:lstStyle/>
          <a:p>
            <a:pPr algn="ctr"/>
            <a:r>
              <a:rPr lang="en-GB" sz="1100" dirty="0">
                <a:solidFill>
                  <a:srgbClr val="A2645B"/>
                </a:solidFill>
                <a:latin typeface="Helvetica Neue" panose="02000503000000020004" pitchFamily="2" charset="0"/>
                <a:ea typeface="Helvetica Neue" panose="02000503000000020004" pitchFamily="2" charset="0"/>
                <a:cs typeface="Helvetica Neue" panose="02000503000000020004" pitchFamily="2" charset="0"/>
              </a:rPr>
              <a:t>mdx</a:t>
            </a:r>
            <a:endParaRPr lang="en-GB" sz="1100" b="0" dirty="0">
              <a:solidFill>
                <a:srgbClr val="A2645B"/>
              </a:solidFill>
              <a:effectLst/>
              <a:latin typeface="Helvetica Neue" panose="02000503000000020004" pitchFamily="2" charset="0"/>
              <a:ea typeface="Helvetica Neue" panose="02000503000000020004" pitchFamily="2" charset="0"/>
              <a:cs typeface="Helvetica Neue" panose="02000503000000020004" pitchFamily="2" charset="0"/>
            </a:endParaRPr>
          </a:p>
          <a:p>
            <a:pPr algn="ctr"/>
            <a:r>
              <a:rPr lang="en-GB" sz="1100" dirty="0">
                <a:solidFill>
                  <a:srgbClr val="A2645B"/>
                </a:solidFill>
                <a:latin typeface="Helvetica Neue" panose="02000503000000020004" pitchFamily="2" charset="0"/>
                <a:ea typeface="Helvetica Neue" panose="02000503000000020004" pitchFamily="2" charset="0"/>
                <a:cs typeface="Helvetica Neue" panose="02000503000000020004" pitchFamily="2" charset="0"/>
              </a:rPr>
              <a:t>off</a:t>
            </a:r>
            <a:endParaRPr lang="en-RU" sz="1100" dirty="0"/>
          </a:p>
        </p:txBody>
      </p:sp>
      <p:sp>
        <p:nvSpPr>
          <p:cNvPr id="10" name="TextBox 9">
            <a:extLst>
              <a:ext uri="{FF2B5EF4-FFF2-40B4-BE49-F238E27FC236}">
                <a16:creationId xmlns:a16="http://schemas.microsoft.com/office/drawing/2014/main" id="{7A91AA93-72C1-C905-F768-4F33DC2A9F8E}"/>
              </a:ext>
            </a:extLst>
          </p:cNvPr>
          <p:cNvSpPr txBox="1"/>
          <p:nvPr/>
        </p:nvSpPr>
        <p:spPr bwMode="auto">
          <a:xfrm>
            <a:off x="3990890" y="4602021"/>
            <a:ext cx="490469" cy="430887"/>
          </a:xfrm>
          <a:prstGeom prst="rect">
            <a:avLst/>
          </a:prstGeom>
          <a:noFill/>
        </p:spPr>
        <p:txBody>
          <a:bodyPr wrap="square">
            <a:spAutoFit/>
          </a:bodyPr>
          <a:lstStyle/>
          <a:p>
            <a:pPr algn="ctr"/>
            <a:r>
              <a:rPr lang="en-GB" sz="1100" dirty="0">
                <a:solidFill>
                  <a:srgbClr val="A2645B"/>
                </a:solidFill>
                <a:latin typeface="Helvetica Neue" panose="02000503000000020004" pitchFamily="2" charset="0"/>
                <a:ea typeface="Helvetica Neue" panose="02000503000000020004" pitchFamily="2" charset="0"/>
                <a:cs typeface="Helvetica Neue" panose="02000503000000020004" pitchFamily="2" charset="0"/>
              </a:rPr>
              <a:t>mdx</a:t>
            </a:r>
            <a:endParaRPr lang="en-GB" sz="1100" b="0" dirty="0">
              <a:solidFill>
                <a:srgbClr val="A2645B"/>
              </a:solidFill>
              <a:effectLst/>
              <a:latin typeface="Helvetica Neue" panose="02000503000000020004" pitchFamily="2" charset="0"/>
              <a:ea typeface="Helvetica Neue" panose="02000503000000020004" pitchFamily="2" charset="0"/>
              <a:cs typeface="Helvetica Neue" panose="02000503000000020004" pitchFamily="2" charset="0"/>
            </a:endParaRPr>
          </a:p>
          <a:p>
            <a:pPr algn="ctr"/>
            <a:r>
              <a:rPr lang="en-GB" sz="1100" dirty="0">
                <a:solidFill>
                  <a:srgbClr val="A2645B"/>
                </a:solidFill>
                <a:latin typeface="Helvetica Neue" panose="02000503000000020004" pitchFamily="2" charset="0"/>
                <a:ea typeface="Helvetica Neue" panose="02000503000000020004" pitchFamily="2" charset="0"/>
                <a:cs typeface="Helvetica Neue" panose="02000503000000020004" pitchFamily="2" charset="0"/>
              </a:rPr>
              <a:t>on</a:t>
            </a:r>
            <a:endParaRPr lang="en-RU" sz="1100" dirty="0"/>
          </a:p>
        </p:txBody>
      </p:sp>
      <p:sp>
        <p:nvSpPr>
          <p:cNvPr id="12" name="TextBox 11">
            <a:extLst>
              <a:ext uri="{FF2B5EF4-FFF2-40B4-BE49-F238E27FC236}">
                <a16:creationId xmlns:a16="http://schemas.microsoft.com/office/drawing/2014/main" id="{F9427619-6381-9EAC-78CB-6345141DAE54}"/>
              </a:ext>
            </a:extLst>
          </p:cNvPr>
          <p:cNvSpPr txBox="1"/>
          <p:nvPr/>
        </p:nvSpPr>
        <p:spPr bwMode="auto">
          <a:xfrm>
            <a:off x="4510883" y="3582009"/>
            <a:ext cx="920553" cy="600164"/>
          </a:xfrm>
          <a:prstGeom prst="rect">
            <a:avLst/>
          </a:prstGeom>
          <a:noFill/>
        </p:spPr>
        <p:txBody>
          <a:bodyPr wrap="square">
            <a:spAutoFit/>
          </a:bodyPr>
          <a:lstStyle/>
          <a:p>
            <a:pPr algn="ctr"/>
            <a:r>
              <a:rPr lang="en-GB" sz="1100" b="0" dirty="0">
                <a:solidFill>
                  <a:schemeClr val="bg2">
                    <a:lumMod val="10000"/>
                  </a:schemeClr>
                </a:solidFill>
                <a:effectLst/>
                <a:latin typeface="Helvetica Neue" panose="02000503000000020004" pitchFamily="2" charset="0"/>
                <a:ea typeface="Helvetica Neue" panose="02000503000000020004" pitchFamily="2" charset="0"/>
                <a:cs typeface="Helvetica Neue" panose="02000503000000020004" pitchFamily="2" charset="0"/>
              </a:rPr>
              <a:t>TIDVG</a:t>
            </a:r>
          </a:p>
          <a:p>
            <a:pPr algn="ctr"/>
            <a:r>
              <a:rPr lang="en-GB" sz="1100" b="0" dirty="0">
                <a:effectLst/>
                <a:latin typeface="Helvetica Neue" panose="02000503000000020004" pitchFamily="2" charset="0"/>
                <a:ea typeface="Helvetica Neue" panose="02000503000000020004" pitchFamily="2" charset="0"/>
                <a:cs typeface="Helvetica Neue" panose="02000503000000020004" pitchFamily="2" charset="0"/>
              </a:rPr>
              <a:t>+0 mm</a:t>
            </a:r>
            <a:endParaRPr lang="en-GB" sz="1100" b="0" dirty="0">
              <a:effectLst/>
              <a:latin typeface="Menlo" panose="020B0609030804020204" pitchFamily="49" charset="0"/>
            </a:endParaRPr>
          </a:p>
          <a:p>
            <a:pPr algn="ctr"/>
            <a:r>
              <a:rPr lang="en-GB" sz="1100" dirty="0">
                <a:solidFill>
                  <a:schemeClr val="bg2">
                    <a:lumMod val="10000"/>
                  </a:schemeClr>
                </a:solidFill>
                <a:latin typeface="Helvetica Neue" panose="02000503000000020004" pitchFamily="2" charset="0"/>
                <a:ea typeface="Helvetica Neue" panose="02000503000000020004" pitchFamily="2" charset="0"/>
                <a:cs typeface="Helvetica Neue" panose="02000503000000020004" pitchFamily="2" charset="0"/>
              </a:rPr>
              <a:t>  </a:t>
            </a:r>
            <a:endParaRPr lang="en-GB" sz="1100" b="0" dirty="0">
              <a:solidFill>
                <a:schemeClr val="bg2">
                  <a:lumMod val="10000"/>
                </a:schemeClr>
              </a:solidFill>
              <a:effectLst/>
              <a:latin typeface="Helvetica Neue" panose="02000503000000020004" pitchFamily="2" charset="0"/>
              <a:ea typeface="Helvetica Neue" panose="02000503000000020004" pitchFamily="2" charset="0"/>
              <a:cs typeface="Helvetica Neue" panose="02000503000000020004" pitchFamily="2" charset="0"/>
            </a:endParaRPr>
          </a:p>
        </p:txBody>
      </p:sp>
      <p:cxnSp>
        <p:nvCxnSpPr>
          <p:cNvPr id="15" name="Straight Arrow Connector 14">
            <a:extLst>
              <a:ext uri="{FF2B5EF4-FFF2-40B4-BE49-F238E27FC236}">
                <a16:creationId xmlns:a16="http://schemas.microsoft.com/office/drawing/2014/main" id="{BB7842A0-E947-4056-0D34-D96C943B8F99}"/>
              </a:ext>
            </a:extLst>
          </p:cNvPr>
          <p:cNvCxnSpPr>
            <a:cxnSpLocks/>
          </p:cNvCxnSpPr>
          <p:nvPr/>
        </p:nvCxnSpPr>
        <p:spPr bwMode="auto">
          <a:xfrm flipH="1">
            <a:off x="4669995" y="2989926"/>
            <a:ext cx="966407" cy="1612095"/>
          </a:xfrm>
          <a:prstGeom prst="straightConnector1">
            <a:avLst/>
          </a:prstGeom>
          <a:ln w="28575">
            <a:solidFill>
              <a:srgbClr val="0033A0"/>
            </a:solidFill>
            <a:tailEnd type="triangle"/>
          </a:ln>
        </p:spPr>
        <p:style>
          <a:lnRef idx="1">
            <a:schemeClr val="accent1"/>
          </a:lnRef>
          <a:fillRef idx="0">
            <a:schemeClr val="accent1"/>
          </a:fillRef>
          <a:effectRef idx="0">
            <a:schemeClr val="accent1"/>
          </a:effectRef>
          <a:fontRef idx="minor">
            <a:schemeClr val="tx1"/>
          </a:fontRef>
        </p:style>
      </p:cxnSp>
      <p:pic>
        <p:nvPicPr>
          <p:cNvPr id="6" name="Picture 5" descr="A comparison of a graph&#10;&#10;Description automatically generated">
            <a:extLst>
              <a:ext uri="{FF2B5EF4-FFF2-40B4-BE49-F238E27FC236}">
                <a16:creationId xmlns:a16="http://schemas.microsoft.com/office/drawing/2014/main" id="{CBF05C67-D120-367F-6C8F-22142245C53B}"/>
              </a:ext>
            </a:extLst>
          </p:cNvPr>
          <p:cNvPicPr>
            <a:picLocks noChangeAspect="1"/>
          </p:cNvPicPr>
          <p:nvPr/>
        </p:nvPicPr>
        <p:blipFill rotWithShape="1">
          <a:blip r:embed="rId5"/>
          <a:srcRect r="945"/>
          <a:stretch/>
        </p:blipFill>
        <p:spPr bwMode="auto">
          <a:xfrm>
            <a:off x="5655722" y="1249481"/>
            <a:ext cx="6438232" cy="3225933"/>
          </a:xfrm>
          <a:prstGeom prst="rect">
            <a:avLst/>
          </a:prstGeom>
          <a:ln w="28575">
            <a:solidFill>
              <a:schemeClr val="tx1"/>
            </a:solidFill>
          </a:ln>
        </p:spPr>
      </p:pic>
      <p:sp>
        <p:nvSpPr>
          <p:cNvPr id="22" name="TextBox 21">
            <a:extLst>
              <a:ext uri="{FF2B5EF4-FFF2-40B4-BE49-F238E27FC236}">
                <a16:creationId xmlns:a16="http://schemas.microsoft.com/office/drawing/2014/main" id="{D179EE0D-B461-E7B9-3ED1-E501797FC7D2}"/>
              </a:ext>
            </a:extLst>
          </p:cNvPr>
          <p:cNvSpPr txBox="1"/>
          <p:nvPr/>
        </p:nvSpPr>
        <p:spPr bwMode="auto">
          <a:xfrm>
            <a:off x="1566525" y="3070802"/>
            <a:ext cx="3659976" cy="369332"/>
          </a:xfrm>
          <a:prstGeom prst="rect">
            <a:avLst/>
          </a:prstGeom>
          <a:noFill/>
        </p:spPr>
        <p:txBody>
          <a:bodyPr wrap="none" rtlCol="0">
            <a:spAutoFit/>
          </a:bodyPr>
          <a:lstStyle/>
          <a:p>
            <a:r>
              <a:rPr lang="en-RU" dirty="0"/>
              <a:t>During/after ECN3 commissioning</a:t>
            </a:r>
          </a:p>
        </p:txBody>
      </p:sp>
      <p:sp>
        <p:nvSpPr>
          <p:cNvPr id="23" name="TextBox 22">
            <a:extLst>
              <a:ext uri="{FF2B5EF4-FFF2-40B4-BE49-F238E27FC236}">
                <a16:creationId xmlns:a16="http://schemas.microsoft.com/office/drawing/2014/main" id="{02F23C89-1A53-CB0F-E960-914D1E0D3F2E}"/>
              </a:ext>
            </a:extLst>
          </p:cNvPr>
          <p:cNvSpPr txBox="1"/>
          <p:nvPr/>
        </p:nvSpPr>
        <p:spPr bwMode="auto">
          <a:xfrm>
            <a:off x="1572125" y="865305"/>
            <a:ext cx="4108817" cy="369332"/>
          </a:xfrm>
          <a:prstGeom prst="rect">
            <a:avLst/>
          </a:prstGeom>
          <a:noFill/>
        </p:spPr>
        <p:txBody>
          <a:bodyPr wrap="none" rtlCol="0">
            <a:spAutoFit/>
          </a:bodyPr>
          <a:lstStyle/>
          <a:p>
            <a:r>
              <a:rPr lang="en-RU" dirty="0"/>
              <a:t>Post LS3 before ECN3 commissioning</a:t>
            </a:r>
          </a:p>
        </p:txBody>
      </p:sp>
    </p:spTree>
    <p:extLst>
      <p:ext uri="{BB962C8B-B14F-4D97-AF65-F5344CB8AC3E}">
        <p14:creationId xmlns:p14="http://schemas.microsoft.com/office/powerpoint/2010/main" val="9451393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6042A4DB-42AE-0271-0B5B-EFD646992676}"/>
            </a:ext>
          </a:extLst>
        </p:cNvPr>
        <p:cNvGrpSpPr/>
        <p:nvPr/>
      </p:nvGrpSpPr>
      <p:grpSpPr bwMode="auto">
        <a:xfrm>
          <a:off x="0" y="0"/>
          <a:ext cx="0" cy="0"/>
          <a:chOff x="0" y="0"/>
          <a:chExt cx="0" cy="0"/>
        </a:xfrm>
      </p:grpSpPr>
      <p:sp>
        <p:nvSpPr>
          <p:cNvPr id="1776141285" name="Footer Placeholder 11">
            <a:extLst>
              <a:ext uri="{FF2B5EF4-FFF2-40B4-BE49-F238E27FC236}">
                <a16:creationId xmlns:a16="http://schemas.microsoft.com/office/drawing/2014/main" id="{6CA91423-247F-14EE-A75A-D71D0742292F}"/>
              </a:ext>
            </a:extLst>
          </p:cNvPr>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a:extLst>
              <a:ext uri="{FF2B5EF4-FFF2-40B4-BE49-F238E27FC236}">
                <a16:creationId xmlns:a16="http://schemas.microsoft.com/office/drawing/2014/main" id="{4AAFB411-26E4-8FE9-CEA2-381AA33ECD58}"/>
              </a:ext>
            </a:extLst>
          </p:cNvPr>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3</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Title 2">
            <a:extLst>
              <a:ext uri="{FF2B5EF4-FFF2-40B4-BE49-F238E27FC236}">
                <a16:creationId xmlns:a16="http://schemas.microsoft.com/office/drawing/2014/main" id="{76793109-3463-AFAF-AFDB-9F3F523DBF9A}"/>
              </a:ext>
            </a:extLst>
          </p:cNvPr>
          <p:cNvSpPr>
            <a:spLocks noGrp="1"/>
          </p:cNvSpPr>
          <p:nvPr>
            <p:ph type="title"/>
          </p:nvPr>
        </p:nvSpPr>
        <p:spPr>
          <a:xfrm>
            <a:off x="407988" y="373593"/>
            <a:ext cx="11376025" cy="1065742"/>
          </a:xfrm>
        </p:spPr>
        <p:txBody>
          <a:bodyPr/>
          <a:lstStyle/>
          <a:p>
            <a:r>
              <a:rPr lang="en-RU" b="0" dirty="0">
                <a:latin typeface="Helvetica Neue" panose="02000503000000020004" pitchFamily="2" charset="0"/>
                <a:ea typeface="Helvetica Neue" panose="02000503000000020004" pitchFamily="2" charset="0"/>
                <a:cs typeface="Helvetica Neue" panose="02000503000000020004" pitchFamily="2" charset="0"/>
              </a:rPr>
              <a:t>Horizontal offset at T4</a:t>
            </a:r>
          </a:p>
        </p:txBody>
      </p:sp>
      <p:sp>
        <p:nvSpPr>
          <p:cNvPr id="6" name="Date Placeholder 10">
            <a:extLst>
              <a:ext uri="{FF2B5EF4-FFF2-40B4-BE49-F238E27FC236}">
                <a16:creationId xmlns:a16="http://schemas.microsoft.com/office/drawing/2014/main" id="{82C067BF-91F0-872A-281C-FA2C4F55F746}"/>
              </a:ext>
            </a:extLst>
          </p:cNvPr>
          <p:cNvSpPr>
            <a:spLocks noGrp="1"/>
          </p:cNvSpPr>
          <p:nvPr>
            <p:ph type="dt" sz="half" idx="10"/>
          </p:nvPr>
        </p:nvSpPr>
        <p:spPr bwMode="auto">
          <a:xfrm>
            <a:off x="8875333" y="6381328"/>
            <a:ext cx="1685163" cy="365125"/>
          </a:xfrm>
        </p:spPr>
        <p:txBody>
          <a:bodyPr/>
          <a:lstStyle/>
          <a:p>
            <a:pPr>
              <a:defRPr/>
            </a:pPr>
            <a:fld id="{213A35A7-9770-D444-B9B5-64F679BB55AA}" type="datetime1">
              <a:rPr lang="ru-RU" smtClean="0">
                <a:latin typeface="Helvetica Neue" panose="02000503000000020004" pitchFamily="2" charset="0"/>
                <a:ea typeface="Helvetica Neue" panose="02000503000000020004" pitchFamily="2" charset="0"/>
                <a:cs typeface="Helvetica Neue" panose="02000503000000020004" pitchFamily="2" charset="0"/>
              </a:rPr>
              <a:t>29.08.2024</a:t>
            </a:fld>
            <a:endParaRPr lang="en-US"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22" name="TextBox 21">
            <a:extLst>
              <a:ext uri="{FF2B5EF4-FFF2-40B4-BE49-F238E27FC236}">
                <a16:creationId xmlns:a16="http://schemas.microsoft.com/office/drawing/2014/main" id="{7E578399-AD7A-FB7C-96E6-B3D8350563D0}"/>
              </a:ext>
            </a:extLst>
          </p:cNvPr>
          <p:cNvSpPr txBox="1"/>
          <p:nvPr/>
        </p:nvSpPr>
        <p:spPr bwMode="auto">
          <a:xfrm>
            <a:off x="8758246" y="2476801"/>
            <a:ext cx="1967205" cy="369332"/>
          </a:xfrm>
          <a:prstGeom prst="rect">
            <a:avLst/>
          </a:prstGeom>
          <a:noFill/>
        </p:spPr>
        <p:txBody>
          <a:bodyPr wrap="none" rtlCol="0">
            <a:spAutoFit/>
          </a:bodyPr>
          <a:lstStyle/>
          <a:p>
            <a:r>
              <a:rPr lang="en-RU" dirty="0"/>
              <a:t>Bumpers settings</a:t>
            </a:r>
          </a:p>
        </p:txBody>
      </p:sp>
      <p:sp>
        <p:nvSpPr>
          <p:cNvPr id="7" name="TextBox 6">
            <a:extLst>
              <a:ext uri="{FF2B5EF4-FFF2-40B4-BE49-F238E27FC236}">
                <a16:creationId xmlns:a16="http://schemas.microsoft.com/office/drawing/2014/main" id="{AEB0C8A1-B53D-9784-CC6B-4B13AC88FDD4}"/>
              </a:ext>
            </a:extLst>
          </p:cNvPr>
          <p:cNvSpPr txBox="1"/>
          <p:nvPr/>
        </p:nvSpPr>
        <p:spPr bwMode="auto">
          <a:xfrm>
            <a:off x="8746192" y="1129035"/>
            <a:ext cx="2563522" cy="1200329"/>
          </a:xfrm>
          <a:prstGeom prst="rect">
            <a:avLst/>
          </a:prstGeom>
          <a:noFill/>
        </p:spPr>
        <p:txBody>
          <a:bodyPr wrap="none" rtlCol="0">
            <a:spAutoFit/>
          </a:bodyPr>
          <a:lstStyle/>
          <a:p>
            <a:r>
              <a:rPr lang="en-RU" dirty="0"/>
              <a:t>Bumpers:</a:t>
            </a:r>
          </a:p>
          <a:p>
            <a:pPr marL="742950" lvl="1" indent="-285750">
              <a:buFont typeface="Arial" panose="020B0604020202020204" pitchFamily="34" charset="0"/>
              <a:buChar char="•"/>
            </a:pPr>
            <a:r>
              <a:rPr lang="en-GB" dirty="0"/>
              <a:t>MBB.240428</a:t>
            </a:r>
          </a:p>
          <a:p>
            <a:pPr marL="742950" lvl="1" indent="-285750">
              <a:buFont typeface="Arial" panose="020B0604020202020204" pitchFamily="34" charset="0"/>
              <a:buChar char="•"/>
            </a:pPr>
            <a:r>
              <a:rPr lang="en-GB" dirty="0"/>
              <a:t>MDLH.240913</a:t>
            </a:r>
          </a:p>
          <a:p>
            <a:pPr marL="742950" lvl="1" indent="-285750">
              <a:buFont typeface="Arial" panose="020B0604020202020204" pitchFamily="34" charset="0"/>
              <a:buChar char="•"/>
            </a:pPr>
            <a:r>
              <a:rPr lang="en-GB" dirty="0"/>
              <a:t>MSN.X0430022</a:t>
            </a:r>
          </a:p>
        </p:txBody>
      </p:sp>
      <p:pic>
        <p:nvPicPr>
          <p:cNvPr id="8" name="Picture 7">
            <a:extLst>
              <a:ext uri="{FF2B5EF4-FFF2-40B4-BE49-F238E27FC236}">
                <a16:creationId xmlns:a16="http://schemas.microsoft.com/office/drawing/2014/main" id="{28932601-4EE5-CD64-ED00-D8B57940136C}"/>
              </a:ext>
            </a:extLst>
          </p:cNvPr>
          <p:cNvPicPr>
            <a:picLocks noChangeAspect="1"/>
          </p:cNvPicPr>
          <p:nvPr/>
        </p:nvPicPr>
        <p:blipFill>
          <a:blip r:embed="rId3"/>
          <a:stretch>
            <a:fillRect/>
          </a:stretch>
        </p:blipFill>
        <p:spPr>
          <a:xfrm>
            <a:off x="8428907" y="2932706"/>
            <a:ext cx="3198091" cy="2909455"/>
          </a:xfrm>
          <a:prstGeom prst="rect">
            <a:avLst/>
          </a:prstGeom>
        </p:spPr>
      </p:pic>
      <p:sp>
        <p:nvSpPr>
          <p:cNvPr id="23" name="TextBox 22">
            <a:extLst>
              <a:ext uri="{FF2B5EF4-FFF2-40B4-BE49-F238E27FC236}">
                <a16:creationId xmlns:a16="http://schemas.microsoft.com/office/drawing/2014/main" id="{219403A1-9414-48C7-D462-B3E22D3E4DBE}"/>
              </a:ext>
            </a:extLst>
          </p:cNvPr>
          <p:cNvSpPr txBox="1"/>
          <p:nvPr/>
        </p:nvSpPr>
        <p:spPr bwMode="auto">
          <a:xfrm>
            <a:off x="-137520" y="3482439"/>
            <a:ext cx="2688878" cy="369332"/>
          </a:xfrm>
          <a:prstGeom prst="rect">
            <a:avLst/>
          </a:prstGeom>
          <a:noFill/>
        </p:spPr>
        <p:txBody>
          <a:bodyPr wrap="square">
            <a:spAutoFit/>
          </a:bodyPr>
          <a:lstStyle/>
          <a:p>
            <a:pPr lvl="1" algn="ctr"/>
            <a:r>
              <a:rPr lang="en-GB" dirty="0">
                <a:solidFill>
                  <a:srgbClr val="F18072"/>
                </a:solidFill>
              </a:rPr>
              <a:t>MBB.240428</a:t>
            </a:r>
          </a:p>
        </p:txBody>
      </p:sp>
      <p:sp>
        <p:nvSpPr>
          <p:cNvPr id="24" name="TextBox 23">
            <a:extLst>
              <a:ext uri="{FF2B5EF4-FFF2-40B4-BE49-F238E27FC236}">
                <a16:creationId xmlns:a16="http://schemas.microsoft.com/office/drawing/2014/main" id="{127EB580-4713-C545-9A76-7F3AB6104950}"/>
              </a:ext>
            </a:extLst>
          </p:cNvPr>
          <p:cNvSpPr txBox="1"/>
          <p:nvPr/>
        </p:nvSpPr>
        <p:spPr bwMode="auto">
          <a:xfrm>
            <a:off x="695400" y="1010763"/>
            <a:ext cx="7340471" cy="369332"/>
          </a:xfrm>
          <a:prstGeom prst="rect">
            <a:avLst/>
          </a:prstGeom>
          <a:noFill/>
        </p:spPr>
        <p:txBody>
          <a:bodyPr wrap="none" rtlCol="0">
            <a:spAutoFit/>
          </a:bodyPr>
          <a:lstStyle/>
          <a:p>
            <a:r>
              <a:rPr lang="en-RU" dirty="0"/>
              <a:t>Stay-cl</a:t>
            </a:r>
            <a:r>
              <a:rPr lang="en-GB" dirty="0" err="1"/>
              <a:t>ea</a:t>
            </a:r>
            <a:r>
              <a:rPr lang="en-RU" dirty="0"/>
              <a:t>r region allows to offset the beam at T4 by maximum 10 mm </a:t>
            </a:r>
          </a:p>
        </p:txBody>
      </p:sp>
      <p:cxnSp>
        <p:nvCxnSpPr>
          <p:cNvPr id="26" name="Straight Arrow Connector 25">
            <a:extLst>
              <a:ext uri="{FF2B5EF4-FFF2-40B4-BE49-F238E27FC236}">
                <a16:creationId xmlns:a16="http://schemas.microsoft.com/office/drawing/2014/main" id="{42256BF7-11D6-C0C0-AAB1-20FE00ADC0F6}"/>
              </a:ext>
            </a:extLst>
          </p:cNvPr>
          <p:cNvCxnSpPr>
            <a:cxnSpLocks/>
          </p:cNvCxnSpPr>
          <p:nvPr/>
        </p:nvCxnSpPr>
        <p:spPr>
          <a:xfrm>
            <a:off x="2279576" y="1392838"/>
            <a:ext cx="144016" cy="81202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53C73BAF-FB8B-86C4-7D25-B115929114EB}"/>
              </a:ext>
            </a:extLst>
          </p:cNvPr>
          <p:cNvGrpSpPr/>
          <p:nvPr/>
        </p:nvGrpSpPr>
        <p:grpSpPr>
          <a:xfrm>
            <a:off x="407988" y="1451824"/>
            <a:ext cx="7391527" cy="2409224"/>
            <a:chOff x="407988" y="1451824"/>
            <a:chExt cx="7391527" cy="2409224"/>
          </a:xfrm>
        </p:grpSpPr>
        <p:pic>
          <p:nvPicPr>
            <p:cNvPr id="14" name="Picture 13">
              <a:extLst>
                <a:ext uri="{FF2B5EF4-FFF2-40B4-BE49-F238E27FC236}">
                  <a16:creationId xmlns:a16="http://schemas.microsoft.com/office/drawing/2014/main" id="{D4BB72B8-1968-CE16-5B0D-291C0217E77D}"/>
                </a:ext>
              </a:extLst>
            </p:cNvPr>
            <p:cNvPicPr>
              <a:picLocks noChangeAspect="1"/>
            </p:cNvPicPr>
            <p:nvPr/>
          </p:nvPicPr>
          <p:blipFill>
            <a:blip r:embed="rId4"/>
            <a:stretch>
              <a:fillRect/>
            </a:stretch>
          </p:blipFill>
          <p:spPr>
            <a:xfrm>
              <a:off x="407988" y="1635490"/>
              <a:ext cx="7391527" cy="1905508"/>
            </a:xfrm>
            <a:prstGeom prst="rect">
              <a:avLst/>
            </a:prstGeom>
          </p:spPr>
        </p:pic>
        <p:sp>
          <p:nvSpPr>
            <p:cNvPr id="30" name="TextBox 29">
              <a:extLst>
                <a:ext uri="{FF2B5EF4-FFF2-40B4-BE49-F238E27FC236}">
                  <a16:creationId xmlns:a16="http://schemas.microsoft.com/office/drawing/2014/main" id="{0487B9DB-5F2E-203B-DD17-7E6B2D8FFD00}"/>
                </a:ext>
              </a:extLst>
            </p:cNvPr>
            <p:cNvSpPr txBox="1"/>
            <p:nvPr/>
          </p:nvSpPr>
          <p:spPr bwMode="auto">
            <a:xfrm>
              <a:off x="1910211" y="3491716"/>
              <a:ext cx="2193540" cy="369332"/>
            </a:xfrm>
            <a:prstGeom prst="rect">
              <a:avLst/>
            </a:prstGeom>
            <a:noFill/>
          </p:spPr>
          <p:txBody>
            <a:bodyPr wrap="square">
              <a:spAutoFit/>
            </a:bodyPr>
            <a:lstStyle/>
            <a:p>
              <a:pPr lvl="1" algn="ctr"/>
              <a:r>
                <a:rPr lang="en-GB" dirty="0">
                  <a:solidFill>
                    <a:srgbClr val="800080"/>
                  </a:solidFill>
                </a:rPr>
                <a:t>MDLH.240913</a:t>
              </a:r>
            </a:p>
          </p:txBody>
        </p:sp>
        <p:sp>
          <p:nvSpPr>
            <p:cNvPr id="32" name="TextBox 31">
              <a:extLst>
                <a:ext uri="{FF2B5EF4-FFF2-40B4-BE49-F238E27FC236}">
                  <a16:creationId xmlns:a16="http://schemas.microsoft.com/office/drawing/2014/main" id="{61E7D0E8-6F8F-6A8A-115E-EB3B253A9500}"/>
                </a:ext>
              </a:extLst>
            </p:cNvPr>
            <p:cNvSpPr txBox="1"/>
            <p:nvPr/>
          </p:nvSpPr>
          <p:spPr bwMode="auto">
            <a:xfrm>
              <a:off x="4006408" y="3482439"/>
              <a:ext cx="2378588" cy="369332"/>
            </a:xfrm>
            <a:prstGeom prst="rect">
              <a:avLst/>
            </a:prstGeom>
            <a:noFill/>
          </p:spPr>
          <p:txBody>
            <a:bodyPr wrap="square">
              <a:spAutoFit/>
            </a:bodyPr>
            <a:lstStyle/>
            <a:p>
              <a:pPr lvl="1" algn="ctr"/>
              <a:r>
                <a:rPr lang="en-GB" dirty="0">
                  <a:solidFill>
                    <a:srgbClr val="F18072"/>
                  </a:solidFill>
                </a:rPr>
                <a:t>MSN.X0430022</a:t>
              </a:r>
            </a:p>
          </p:txBody>
        </p:sp>
        <p:sp>
          <p:nvSpPr>
            <p:cNvPr id="33" name="TextBox 32">
              <a:extLst>
                <a:ext uri="{FF2B5EF4-FFF2-40B4-BE49-F238E27FC236}">
                  <a16:creationId xmlns:a16="http://schemas.microsoft.com/office/drawing/2014/main" id="{503BDAAC-B3DE-5DD2-7C64-911162652B60}"/>
                </a:ext>
              </a:extLst>
            </p:cNvPr>
            <p:cNvSpPr txBox="1"/>
            <p:nvPr/>
          </p:nvSpPr>
          <p:spPr bwMode="auto">
            <a:xfrm>
              <a:off x="3622255" y="1451824"/>
              <a:ext cx="404278" cy="307777"/>
            </a:xfrm>
            <a:prstGeom prst="rect">
              <a:avLst/>
            </a:prstGeom>
            <a:noFill/>
          </p:spPr>
          <p:txBody>
            <a:bodyPr wrap="none" rtlCol="0">
              <a:spAutoFit/>
            </a:bodyPr>
            <a:lstStyle/>
            <a:p>
              <a:r>
                <a:rPr lang="en-RU" sz="1400" dirty="0"/>
                <a:t>B1</a:t>
              </a:r>
            </a:p>
          </p:txBody>
        </p:sp>
        <p:sp>
          <p:nvSpPr>
            <p:cNvPr id="35" name="TextBox 34">
              <a:extLst>
                <a:ext uri="{FF2B5EF4-FFF2-40B4-BE49-F238E27FC236}">
                  <a16:creationId xmlns:a16="http://schemas.microsoft.com/office/drawing/2014/main" id="{258D69D3-4554-B4A8-88AF-2115F062A60B}"/>
                </a:ext>
              </a:extLst>
            </p:cNvPr>
            <p:cNvSpPr txBox="1"/>
            <p:nvPr/>
          </p:nvSpPr>
          <p:spPr bwMode="auto">
            <a:xfrm>
              <a:off x="4107546" y="1451824"/>
              <a:ext cx="404278" cy="307777"/>
            </a:xfrm>
            <a:prstGeom prst="rect">
              <a:avLst/>
            </a:prstGeom>
            <a:noFill/>
          </p:spPr>
          <p:txBody>
            <a:bodyPr wrap="none" rtlCol="0">
              <a:spAutoFit/>
            </a:bodyPr>
            <a:lstStyle/>
            <a:p>
              <a:r>
                <a:rPr lang="en-RU" sz="1400" dirty="0"/>
                <a:t>B2</a:t>
              </a:r>
            </a:p>
          </p:txBody>
        </p:sp>
        <p:sp>
          <p:nvSpPr>
            <p:cNvPr id="36" name="TextBox 35">
              <a:extLst>
                <a:ext uri="{FF2B5EF4-FFF2-40B4-BE49-F238E27FC236}">
                  <a16:creationId xmlns:a16="http://schemas.microsoft.com/office/drawing/2014/main" id="{B49975DB-9128-C769-96CE-F5816806A0E0}"/>
                </a:ext>
              </a:extLst>
            </p:cNvPr>
            <p:cNvSpPr txBox="1"/>
            <p:nvPr/>
          </p:nvSpPr>
          <p:spPr bwMode="auto">
            <a:xfrm>
              <a:off x="4583832" y="1451824"/>
              <a:ext cx="404278" cy="307777"/>
            </a:xfrm>
            <a:prstGeom prst="rect">
              <a:avLst/>
            </a:prstGeom>
            <a:noFill/>
          </p:spPr>
          <p:txBody>
            <a:bodyPr wrap="none" rtlCol="0">
              <a:spAutoFit/>
            </a:bodyPr>
            <a:lstStyle/>
            <a:p>
              <a:r>
                <a:rPr lang="en-RU" sz="1400" dirty="0"/>
                <a:t>B3</a:t>
              </a:r>
            </a:p>
          </p:txBody>
        </p:sp>
      </p:grpSp>
      <p:pic>
        <p:nvPicPr>
          <p:cNvPr id="39" name="Picture 38">
            <a:extLst>
              <a:ext uri="{FF2B5EF4-FFF2-40B4-BE49-F238E27FC236}">
                <a16:creationId xmlns:a16="http://schemas.microsoft.com/office/drawing/2014/main" id="{E1EF82F6-5433-090C-434F-97DA7281E2B0}"/>
              </a:ext>
            </a:extLst>
          </p:cNvPr>
          <p:cNvPicPr>
            <a:picLocks noChangeAspect="1"/>
          </p:cNvPicPr>
          <p:nvPr/>
        </p:nvPicPr>
        <p:blipFill>
          <a:blip r:embed="rId5"/>
          <a:stretch>
            <a:fillRect/>
          </a:stretch>
        </p:blipFill>
        <p:spPr>
          <a:xfrm>
            <a:off x="565003" y="3947326"/>
            <a:ext cx="5747298" cy="2122746"/>
          </a:xfrm>
          <a:prstGeom prst="rect">
            <a:avLst/>
          </a:prstGeom>
        </p:spPr>
      </p:pic>
    </p:spTree>
    <p:extLst>
      <p:ext uri="{BB962C8B-B14F-4D97-AF65-F5344CB8AC3E}">
        <p14:creationId xmlns:p14="http://schemas.microsoft.com/office/powerpoint/2010/main" val="17953645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graph of a diagram&#10;&#10;Description automatically generated with medium confidence">
            <a:extLst>
              <a:ext uri="{FF2B5EF4-FFF2-40B4-BE49-F238E27FC236}">
                <a16:creationId xmlns:a16="http://schemas.microsoft.com/office/drawing/2014/main" id="{032F614F-B41C-8C05-A1CE-F9E669E26F37}"/>
              </a:ext>
            </a:extLst>
          </p:cNvPr>
          <p:cNvPicPr>
            <a:picLocks noChangeAspect="1"/>
          </p:cNvPicPr>
          <p:nvPr/>
        </p:nvPicPr>
        <p:blipFill>
          <a:blip r:embed="rId2"/>
          <a:stretch>
            <a:fillRect/>
          </a:stretch>
        </p:blipFill>
        <p:spPr>
          <a:xfrm>
            <a:off x="5921097" y="3429000"/>
            <a:ext cx="6082340" cy="2834064"/>
          </a:xfrm>
          <a:prstGeom prst="rect">
            <a:avLst/>
          </a:prstGeom>
        </p:spPr>
      </p:pic>
      <p:sp>
        <p:nvSpPr>
          <p:cNvPr id="4" name="Title 3">
            <a:extLst>
              <a:ext uri="{FF2B5EF4-FFF2-40B4-BE49-F238E27FC236}">
                <a16:creationId xmlns:a16="http://schemas.microsoft.com/office/drawing/2014/main" id="{A0909FF3-61F7-40C4-8257-6E40E6533C3D}"/>
              </a:ext>
            </a:extLst>
          </p:cNvPr>
          <p:cNvSpPr>
            <a:spLocks noGrp="1"/>
          </p:cNvSpPr>
          <p:nvPr>
            <p:ph type="title"/>
          </p:nvPr>
        </p:nvSpPr>
        <p:spPr>
          <a:xfrm>
            <a:off x="538716" y="175163"/>
            <a:ext cx="11114568" cy="1012381"/>
          </a:xfrm>
        </p:spPr>
        <p:txBody>
          <a:bodyPr/>
          <a:lstStyle/>
          <a:p>
            <a:r>
              <a:rPr lang="en-GB" sz="4267" dirty="0">
                <a:solidFill>
                  <a:srgbClr val="1A63A0"/>
                </a:solidFill>
              </a:rPr>
              <a:t>Hardware</a:t>
            </a:r>
            <a:endParaRPr lang="en-US" sz="5467" dirty="0"/>
          </a:p>
        </p:txBody>
      </p:sp>
      <p:sp>
        <p:nvSpPr>
          <p:cNvPr id="5" name="Content Placeholder 4">
            <a:extLst>
              <a:ext uri="{FF2B5EF4-FFF2-40B4-BE49-F238E27FC236}">
                <a16:creationId xmlns:a16="http://schemas.microsoft.com/office/drawing/2014/main" id="{124A0B2A-6BFE-4565-A5B1-5EA85B04AF1D}"/>
              </a:ext>
            </a:extLst>
          </p:cNvPr>
          <p:cNvSpPr>
            <a:spLocks noGrp="1"/>
          </p:cNvSpPr>
          <p:nvPr>
            <p:ph idx="1"/>
          </p:nvPr>
        </p:nvSpPr>
        <p:spPr>
          <a:xfrm>
            <a:off x="343859" y="1306818"/>
            <a:ext cx="6306323" cy="5271151"/>
          </a:xfrm>
        </p:spPr>
        <p:txBody>
          <a:bodyPr>
            <a:normAutofit/>
          </a:bodyPr>
          <a:lstStyle/>
          <a:p>
            <a:r>
              <a:rPr lang="en-US" dirty="0">
                <a:latin typeface="Arial" panose="020B0604020202020204" pitchFamily="34" charset="0"/>
                <a:ea typeface="Verdana" panose="020B0604030504040204" pitchFamily="34" charset="0"/>
                <a:cs typeface="Arial" panose="020B0604020202020204" pitchFamily="34" charset="0"/>
              </a:rPr>
              <a:t>4 MDX magnets (2 per plane)</a:t>
            </a:r>
            <a:endParaRPr lang="en-US" dirty="0"/>
          </a:p>
          <a:p>
            <a:pPr marL="357707" lvl="1" indent="0">
              <a:buNone/>
            </a:pPr>
            <a:endParaRPr lang="en-US" dirty="0"/>
          </a:p>
          <a:p>
            <a:r>
              <a:rPr lang="en-US" dirty="0"/>
              <a:t>4 SIRIUS_2S (1 per magnet):</a:t>
            </a:r>
          </a:p>
          <a:p>
            <a:pPr lvl="1"/>
            <a:r>
              <a:rPr lang="en-US" dirty="0"/>
              <a:t>2S to get 1.8 kV for 4 Hz</a:t>
            </a:r>
          </a:p>
          <a:p>
            <a:pPr lvl="1"/>
            <a:r>
              <a:rPr lang="en-US" dirty="0"/>
              <a:t>Fully programmable function </a:t>
            </a:r>
          </a:p>
          <a:p>
            <a:pPr lvl="1"/>
            <a:r>
              <a:rPr lang="en-US" dirty="0"/>
              <a:t>4 quadrant operation (bipolar current &amp; voltage)</a:t>
            </a:r>
          </a:p>
          <a:p>
            <a:pPr lvl="1"/>
            <a:r>
              <a:rPr lang="en-US" dirty="0"/>
              <a:t>Info from Gilles Le </a:t>
            </a:r>
            <a:r>
              <a:rPr lang="en-US" dirty="0" err="1"/>
              <a:t>Godec</a:t>
            </a:r>
            <a:r>
              <a:rPr lang="en-US" dirty="0"/>
              <a:t> (2018)</a:t>
            </a:r>
          </a:p>
          <a:p>
            <a:pPr lvl="1"/>
            <a:endParaRPr lang="en-US" dirty="0"/>
          </a:p>
          <a:p>
            <a:r>
              <a:rPr lang="en-US" dirty="0"/>
              <a:t>Drift of 100 m from dilution system to target (no optics in between)</a:t>
            </a:r>
          </a:p>
          <a:p>
            <a:pPr marL="0" indent="0"/>
            <a:endParaRPr lang="en-US" dirty="0"/>
          </a:p>
          <a:p>
            <a:endParaRPr lang="en-US" b="1" dirty="0"/>
          </a:p>
          <a:p>
            <a:endParaRPr lang="en-US" b="1" dirty="0"/>
          </a:p>
          <a:p>
            <a:endParaRPr lang="en-US" dirty="0"/>
          </a:p>
          <a:p>
            <a:pPr marL="357707" lvl="1" indent="0">
              <a:buNone/>
            </a:pPr>
            <a:endParaRPr lang="en-US" b="1" dirty="0"/>
          </a:p>
          <a:p>
            <a:pPr marL="0" indent="0"/>
            <a:endParaRPr lang="en-US" b="1" dirty="0"/>
          </a:p>
          <a:p>
            <a:endParaRPr lang="en-US" b="1" dirty="0"/>
          </a:p>
          <a:p>
            <a:pPr marL="0" indent="0"/>
            <a:endParaRPr lang="en-US" b="1" dirty="0"/>
          </a:p>
        </p:txBody>
      </p:sp>
      <p:sp>
        <p:nvSpPr>
          <p:cNvPr id="8" name="Slide Number Placeholder 7">
            <a:extLst>
              <a:ext uri="{FF2B5EF4-FFF2-40B4-BE49-F238E27FC236}">
                <a16:creationId xmlns:a16="http://schemas.microsoft.com/office/drawing/2014/main" id="{6FD33E9D-494E-49BD-BADB-2A8BC6A72BF7}"/>
              </a:ext>
            </a:extLst>
          </p:cNvPr>
          <p:cNvSpPr>
            <a:spLocks noGrp="1"/>
          </p:cNvSpPr>
          <p:nvPr>
            <p:ph type="sldNum" sz="quarter" idx="4"/>
          </p:nvPr>
        </p:nvSpPr>
        <p:spPr/>
        <p:txBody>
          <a:bodyPr/>
          <a:lstStyle/>
          <a:p>
            <a:fld id="{17918391-D411-FE40-AAD7-861AE5233E0E}" type="slidenum">
              <a:rPr lang="en-US" sz="1333">
                <a:solidFill>
                  <a:schemeClr val="bg1"/>
                </a:solidFill>
                <a:latin typeface="Roboto" panose="02000000000000000000" pitchFamily="2" charset="0"/>
                <a:ea typeface="Roboto" panose="02000000000000000000" pitchFamily="2" charset="0"/>
              </a:rPr>
              <a:pPr/>
              <a:t>30</a:t>
            </a:fld>
            <a:endParaRPr lang="en-US" sz="1333" dirty="0">
              <a:solidFill>
                <a:schemeClr val="bg1"/>
              </a:solidFill>
              <a:latin typeface="Roboto" panose="02000000000000000000" pitchFamily="2" charset="0"/>
              <a:ea typeface="Roboto" panose="02000000000000000000" pitchFamily="2" charset="0"/>
            </a:endParaRPr>
          </a:p>
        </p:txBody>
      </p:sp>
      <p:sp>
        <p:nvSpPr>
          <p:cNvPr id="6" name="Footer Placeholder 6">
            <a:extLst>
              <a:ext uri="{FF2B5EF4-FFF2-40B4-BE49-F238E27FC236}">
                <a16:creationId xmlns:a16="http://schemas.microsoft.com/office/drawing/2014/main" id="{D1C4A465-E488-D209-072F-ADD8D23F7D16}"/>
              </a:ext>
            </a:extLst>
          </p:cNvPr>
          <p:cNvSpPr txBox="1">
            <a:spLocks/>
          </p:cNvSpPr>
          <p:nvPr/>
        </p:nvSpPr>
        <p:spPr>
          <a:xfrm>
            <a:off x="224481" y="6577969"/>
            <a:ext cx="11778955" cy="29207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333" dirty="0">
                <a:solidFill>
                  <a:schemeClr val="bg1"/>
                </a:solidFill>
                <a:latin typeface="Roboto" panose="02000000000000000000" pitchFamily="2" charset="0"/>
              </a:rPr>
              <a:t>M. Fraser		BDF/</a:t>
            </a:r>
            <a:r>
              <a:rPr lang="en-GB" sz="1333" dirty="0" err="1">
                <a:solidFill>
                  <a:schemeClr val="bg1"/>
                </a:solidFill>
                <a:latin typeface="Roboto" panose="02000000000000000000" pitchFamily="2" charset="0"/>
              </a:rPr>
              <a:t>SHiP</a:t>
            </a:r>
            <a:r>
              <a:rPr lang="en-GB" sz="1333" dirty="0">
                <a:solidFill>
                  <a:schemeClr val="bg1"/>
                </a:solidFill>
                <a:latin typeface="Roboto" panose="02000000000000000000" pitchFamily="2" charset="0"/>
              </a:rPr>
              <a:t> Final Focus and Dilution System            	HI-ECN3 WP2 meeting                   10th April 2024</a:t>
            </a:r>
            <a:endParaRPr lang="en-US" sz="1333" dirty="0">
              <a:solidFill>
                <a:schemeClr val="bg1"/>
              </a:solidFill>
            </a:endParaRPr>
          </a:p>
        </p:txBody>
      </p:sp>
      <p:pic>
        <p:nvPicPr>
          <p:cNvPr id="7" name="Picture 6" descr="A table with text and numbers&#10;&#10;Description automatically generated">
            <a:extLst>
              <a:ext uri="{FF2B5EF4-FFF2-40B4-BE49-F238E27FC236}">
                <a16:creationId xmlns:a16="http://schemas.microsoft.com/office/drawing/2014/main" id="{FD26954C-E28B-5644-E139-9CA1D7CAF118}"/>
              </a:ext>
            </a:extLst>
          </p:cNvPr>
          <p:cNvPicPr>
            <a:picLocks noChangeAspect="1"/>
          </p:cNvPicPr>
          <p:nvPr/>
        </p:nvPicPr>
        <p:blipFill rotWithShape="1">
          <a:blip r:embed="rId3"/>
          <a:srcRect l="1" r="-2266"/>
          <a:stretch/>
        </p:blipFill>
        <p:spPr>
          <a:xfrm>
            <a:off x="5796458" y="594936"/>
            <a:ext cx="5785943" cy="2519160"/>
          </a:xfrm>
          <a:prstGeom prst="rect">
            <a:avLst/>
          </a:prstGeom>
        </p:spPr>
      </p:pic>
    </p:spTree>
    <p:extLst>
      <p:ext uri="{BB962C8B-B14F-4D97-AF65-F5344CB8AC3E}">
        <p14:creationId xmlns:p14="http://schemas.microsoft.com/office/powerpoint/2010/main" val="42142340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31</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8" name="Title 6">
            <a:extLst>
              <a:ext uri="{FF2B5EF4-FFF2-40B4-BE49-F238E27FC236}">
                <a16:creationId xmlns:a16="http://schemas.microsoft.com/office/drawing/2014/main" id="{28794A4A-56C0-4568-FAD7-189B00B763F6}"/>
              </a:ext>
            </a:extLst>
          </p:cNvPr>
          <p:cNvSpPr txBox="1">
            <a:spLocks/>
          </p:cNvSpPr>
          <p:nvPr/>
        </p:nvSpPr>
        <p:spPr bwMode="auto">
          <a:xfrm>
            <a:off x="407988" y="373593"/>
            <a:ext cx="11465635" cy="751151"/>
          </a:xfrm>
          <a:prstGeom prst="rect">
            <a:avLst/>
          </a:prstGeom>
        </p:spPr>
        <p:txBody>
          <a:bodyPr vert="horz" lIns="0" tIns="0" rIns="0" bIns="0" rtlCol="0" anchor="t" anchorCtr="0">
            <a:noAutofit/>
          </a:bodyPr>
          <a:lstStyle>
            <a:lvl1pPr algn="l" defTabSz="914400">
              <a:lnSpc>
                <a:spcPct val="90000"/>
              </a:lnSpc>
              <a:spcBef>
                <a:spcPts val="0"/>
              </a:spcBef>
              <a:buNone/>
              <a:defRPr sz="3733" b="1">
                <a:solidFill>
                  <a:schemeClr val="tx1"/>
                </a:solidFill>
                <a:latin typeface="+mj-lt"/>
                <a:ea typeface="+mj-ea"/>
                <a:cs typeface="+mj-cs"/>
              </a:defRPr>
            </a:lvl1p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Final focus and dilution system: beam instrumentation</a:t>
            </a:r>
          </a:p>
        </p:txBody>
      </p:sp>
      <p:sp>
        <p:nvSpPr>
          <p:cNvPr id="4" name="Content Placeholder 4">
            <a:extLst>
              <a:ext uri="{FF2B5EF4-FFF2-40B4-BE49-F238E27FC236}">
                <a16:creationId xmlns:a16="http://schemas.microsoft.com/office/drawing/2014/main" id="{13A07C51-8ED3-C598-E077-27BA8489D82F}"/>
              </a:ext>
            </a:extLst>
          </p:cNvPr>
          <p:cNvSpPr>
            <a:spLocks noGrp="1"/>
          </p:cNvSpPr>
          <p:nvPr>
            <p:ph idx="1"/>
          </p:nvPr>
        </p:nvSpPr>
        <p:spPr>
          <a:xfrm>
            <a:off x="564198" y="1475302"/>
            <a:ext cx="11309425" cy="5271151"/>
          </a:xfrm>
        </p:spPr>
        <p:txBody>
          <a:bodyPr>
            <a:normAutofit/>
          </a:bodyPr>
          <a:lstStyle/>
          <a:p>
            <a:pPr algn="l"/>
            <a:r>
              <a:rPr lang="en-GB" b="0"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For BDF/</a:t>
            </a:r>
            <a:r>
              <a:rPr lang="en-GB" b="0" i="0" u="none" strike="noStrike" dirty="0" err="1">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SHiP</a:t>
            </a:r>
            <a:r>
              <a:rPr lang="en-GB" b="0"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 CDS BI considered: </a:t>
            </a:r>
            <a:endParaRPr lang="en-GB"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endParaRPr>
          </a:p>
          <a:p>
            <a:pPr lvl="2">
              <a:buFont typeface="Arial" panose="020B0604020202020204" pitchFamily="34" charset="0"/>
              <a:buChar char="•"/>
            </a:pPr>
            <a:r>
              <a:rPr lang="en-GB"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A </a:t>
            </a:r>
            <a:r>
              <a:rPr lang="en-GB" b="0"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2D position &amp; beam size monitoring syste</a:t>
            </a:r>
            <a:r>
              <a:rPr lang="en-GB"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m</a:t>
            </a:r>
            <a:r>
              <a:rPr lang="en-GB" b="0"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 screen-type, ~ 50m upstream the target for offline monitoring and images every 100 </a:t>
            </a:r>
            <a:r>
              <a:rPr lang="en-GB" b="0" i="0" u="none" strike="noStrike" dirty="0" err="1">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ms</a:t>
            </a:r>
            <a:endParaRPr lang="en-GB" b="0"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endParaRPr>
          </a:p>
          <a:p>
            <a:pPr lvl="2">
              <a:buFont typeface="Arial" panose="020B0604020202020204" pitchFamily="34" charset="0"/>
              <a:buChar char="•"/>
            </a:pPr>
            <a:r>
              <a:rPr lang="en-GB"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A</a:t>
            </a:r>
            <a:r>
              <a:rPr lang="en-GB" b="0"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 beam current monitor</a:t>
            </a:r>
          </a:p>
          <a:p>
            <a:pPr lvl="2">
              <a:buFont typeface="Arial" panose="020B0604020202020204" pitchFamily="34" charset="0"/>
              <a:buChar char="•"/>
            </a:pPr>
            <a:r>
              <a:rPr lang="en-GB"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A </a:t>
            </a:r>
            <a:r>
              <a:rPr lang="en-GB" b="0"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target beam monitoring system</a:t>
            </a:r>
            <a:endParaRPr lang="en-GB"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endParaRPr>
          </a:p>
          <a:p>
            <a:pPr lvl="1">
              <a:buFont typeface="Arial" panose="020B0604020202020204" pitchFamily="34" charset="0"/>
              <a:buChar char="•"/>
            </a:pPr>
            <a:endParaRPr lang="en-GB"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endParaRPr>
          </a:p>
          <a:p>
            <a:r>
              <a:rPr lang="en-GB"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To be discussed:</a:t>
            </a:r>
          </a:p>
          <a:p>
            <a:pPr lvl="2">
              <a:buFont typeface="Arial" panose="020B0604020202020204" pitchFamily="34" charset="0"/>
              <a:buChar char="•"/>
            </a:pPr>
            <a:r>
              <a:rPr lang="en-GB" b="0"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Live beam position monitoring</a:t>
            </a:r>
          </a:p>
          <a:p>
            <a:pPr lvl="2">
              <a:buFont typeface="Arial" panose="020B0604020202020204" pitchFamily="34" charset="0"/>
              <a:buChar char="•"/>
            </a:pPr>
            <a:r>
              <a:rPr lang="en-GB"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CCC in TCC8 or SEM device</a:t>
            </a:r>
          </a:p>
          <a:p>
            <a:pPr lvl="2">
              <a:buFont typeface="Arial" panose="020B0604020202020204" pitchFamily="34" charset="0"/>
              <a:buChar char="•"/>
            </a:pPr>
            <a:r>
              <a:rPr lang="en-GB"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Do we need to look at target front-face</a:t>
            </a:r>
            <a:endParaRPr lang="en-GB" b="0"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endParaRPr>
          </a:p>
        </p:txBody>
      </p:sp>
    </p:spTree>
    <p:extLst>
      <p:ext uri="{BB962C8B-B14F-4D97-AF65-F5344CB8AC3E}">
        <p14:creationId xmlns:p14="http://schemas.microsoft.com/office/powerpoint/2010/main" val="23344613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46CC51DC-0617-8991-B12D-5DB8F109BCC7}"/>
            </a:ext>
          </a:extLst>
        </p:cNvPr>
        <p:cNvGrpSpPr/>
        <p:nvPr/>
      </p:nvGrpSpPr>
      <p:grpSpPr bwMode="auto">
        <a:xfrm>
          <a:off x="0" y="0"/>
          <a:ext cx="0" cy="0"/>
          <a:chOff x="0" y="0"/>
          <a:chExt cx="0" cy="0"/>
        </a:xfrm>
      </p:grpSpPr>
      <p:sp>
        <p:nvSpPr>
          <p:cNvPr id="1776141285" name="Footer Placeholder 11">
            <a:extLst>
              <a:ext uri="{FF2B5EF4-FFF2-40B4-BE49-F238E27FC236}">
                <a16:creationId xmlns:a16="http://schemas.microsoft.com/office/drawing/2014/main" id="{653BDB27-0123-D08F-5BFE-B76DB0A992AA}"/>
              </a:ext>
            </a:extLst>
          </p:cNvPr>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a:extLst>
              <a:ext uri="{FF2B5EF4-FFF2-40B4-BE49-F238E27FC236}">
                <a16:creationId xmlns:a16="http://schemas.microsoft.com/office/drawing/2014/main" id="{AADEAF05-97BC-5240-8624-05A50578E13A}"/>
              </a:ext>
            </a:extLst>
          </p:cNvPr>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4</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Title 2">
            <a:extLst>
              <a:ext uri="{FF2B5EF4-FFF2-40B4-BE49-F238E27FC236}">
                <a16:creationId xmlns:a16="http://schemas.microsoft.com/office/drawing/2014/main" id="{366C3206-88DA-641E-96BC-36C9C3B2EF6B}"/>
              </a:ext>
            </a:extLst>
          </p:cNvPr>
          <p:cNvSpPr>
            <a:spLocks noGrp="1"/>
          </p:cNvSpPr>
          <p:nvPr>
            <p:ph type="title"/>
          </p:nvPr>
        </p:nvSpPr>
        <p:spPr>
          <a:xfrm>
            <a:off x="407988" y="373593"/>
            <a:ext cx="11376025" cy="1065742"/>
          </a:xfrm>
        </p:spPr>
        <p:txBody>
          <a:bodyPr/>
          <a:lstStyle/>
          <a:p>
            <a:r>
              <a:rPr lang="en-RU" b="0" dirty="0">
                <a:latin typeface="Helvetica Neue" panose="02000503000000020004" pitchFamily="2" charset="0"/>
                <a:ea typeface="Helvetica Neue" panose="02000503000000020004" pitchFamily="2" charset="0"/>
                <a:cs typeface="Helvetica Neue" panose="02000503000000020004" pitchFamily="2" charset="0"/>
              </a:rPr>
              <a:t>Horizontal offset at T4: P42 modifications</a:t>
            </a:r>
          </a:p>
        </p:txBody>
      </p:sp>
      <p:sp>
        <p:nvSpPr>
          <p:cNvPr id="6" name="Date Placeholder 10">
            <a:extLst>
              <a:ext uri="{FF2B5EF4-FFF2-40B4-BE49-F238E27FC236}">
                <a16:creationId xmlns:a16="http://schemas.microsoft.com/office/drawing/2014/main" id="{97A8D4D8-562A-75E7-FF30-EDB50DC6BBC4}"/>
              </a:ext>
            </a:extLst>
          </p:cNvPr>
          <p:cNvSpPr>
            <a:spLocks noGrp="1"/>
          </p:cNvSpPr>
          <p:nvPr>
            <p:ph type="dt" sz="half" idx="10"/>
          </p:nvPr>
        </p:nvSpPr>
        <p:spPr bwMode="auto">
          <a:xfrm>
            <a:off x="8875333" y="6381328"/>
            <a:ext cx="1685163" cy="365125"/>
          </a:xfrm>
        </p:spPr>
        <p:txBody>
          <a:bodyPr/>
          <a:lstStyle/>
          <a:p>
            <a:pPr>
              <a:defRPr/>
            </a:pPr>
            <a:fld id="{213A35A7-9770-D444-B9B5-64F679BB55AA}" type="datetime1">
              <a:rPr lang="ru-RU" smtClean="0">
                <a:latin typeface="Helvetica Neue" panose="02000503000000020004" pitchFamily="2" charset="0"/>
                <a:ea typeface="Helvetica Neue" panose="02000503000000020004" pitchFamily="2" charset="0"/>
                <a:cs typeface="Helvetica Neue" panose="02000503000000020004" pitchFamily="2" charset="0"/>
              </a:rPr>
              <a:t>29.08.2024</a:t>
            </a:fld>
            <a:endParaRPr lang="en-US"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2" name="Picture 1">
            <a:extLst>
              <a:ext uri="{FF2B5EF4-FFF2-40B4-BE49-F238E27FC236}">
                <a16:creationId xmlns:a16="http://schemas.microsoft.com/office/drawing/2014/main" id="{2926B308-BC6E-4BE4-D610-E7994E9686CB}"/>
              </a:ext>
            </a:extLst>
          </p:cNvPr>
          <p:cNvPicPr>
            <a:picLocks noChangeAspect="1"/>
          </p:cNvPicPr>
          <p:nvPr/>
        </p:nvPicPr>
        <p:blipFill>
          <a:blip r:embed="rId3"/>
          <a:stretch>
            <a:fillRect/>
          </a:stretch>
        </p:blipFill>
        <p:spPr>
          <a:xfrm>
            <a:off x="2209800" y="1493688"/>
            <a:ext cx="7772400" cy="3870623"/>
          </a:xfrm>
          <a:prstGeom prst="rect">
            <a:avLst/>
          </a:prstGeom>
        </p:spPr>
      </p:pic>
      <p:pic>
        <p:nvPicPr>
          <p:cNvPr id="9" name="Picture 8">
            <a:extLst>
              <a:ext uri="{FF2B5EF4-FFF2-40B4-BE49-F238E27FC236}">
                <a16:creationId xmlns:a16="http://schemas.microsoft.com/office/drawing/2014/main" id="{9646BBB9-C3C9-791D-7A05-370C707C6C25}"/>
              </a:ext>
            </a:extLst>
          </p:cNvPr>
          <p:cNvPicPr>
            <a:picLocks noChangeAspect="1"/>
          </p:cNvPicPr>
          <p:nvPr/>
        </p:nvPicPr>
        <p:blipFill>
          <a:blip r:embed="rId4"/>
          <a:stretch>
            <a:fillRect/>
          </a:stretch>
        </p:blipFill>
        <p:spPr>
          <a:xfrm>
            <a:off x="5652289" y="2859237"/>
            <a:ext cx="163523" cy="150900"/>
          </a:xfrm>
          <a:prstGeom prst="rect">
            <a:avLst/>
          </a:prstGeom>
        </p:spPr>
      </p:pic>
      <p:pic>
        <p:nvPicPr>
          <p:cNvPr id="10" name="Picture 9">
            <a:extLst>
              <a:ext uri="{FF2B5EF4-FFF2-40B4-BE49-F238E27FC236}">
                <a16:creationId xmlns:a16="http://schemas.microsoft.com/office/drawing/2014/main" id="{888F4C22-0102-3F1B-3201-211CABF7F9B4}"/>
              </a:ext>
            </a:extLst>
          </p:cNvPr>
          <p:cNvPicPr>
            <a:picLocks noChangeAspect="1"/>
          </p:cNvPicPr>
          <p:nvPr/>
        </p:nvPicPr>
        <p:blipFill>
          <a:blip r:embed="rId4"/>
          <a:stretch>
            <a:fillRect/>
          </a:stretch>
        </p:blipFill>
        <p:spPr bwMode="auto">
          <a:xfrm>
            <a:off x="5815812" y="2859237"/>
            <a:ext cx="163523" cy="150900"/>
          </a:xfrm>
          <a:prstGeom prst="rect">
            <a:avLst/>
          </a:prstGeom>
        </p:spPr>
      </p:pic>
      <p:pic>
        <p:nvPicPr>
          <p:cNvPr id="11" name="Picture 10">
            <a:extLst>
              <a:ext uri="{FF2B5EF4-FFF2-40B4-BE49-F238E27FC236}">
                <a16:creationId xmlns:a16="http://schemas.microsoft.com/office/drawing/2014/main" id="{C0CC6D68-2302-F5C0-C890-E69F80EA6C4A}"/>
              </a:ext>
            </a:extLst>
          </p:cNvPr>
          <p:cNvPicPr>
            <a:picLocks noChangeAspect="1"/>
          </p:cNvPicPr>
          <p:nvPr/>
        </p:nvPicPr>
        <p:blipFill>
          <a:blip r:embed="rId4"/>
          <a:stretch>
            <a:fillRect/>
          </a:stretch>
        </p:blipFill>
        <p:spPr bwMode="auto">
          <a:xfrm>
            <a:off x="5652288" y="1563364"/>
            <a:ext cx="163523" cy="150900"/>
          </a:xfrm>
          <a:prstGeom prst="rect">
            <a:avLst/>
          </a:prstGeom>
        </p:spPr>
      </p:pic>
      <p:pic>
        <p:nvPicPr>
          <p:cNvPr id="12" name="Picture 11">
            <a:extLst>
              <a:ext uri="{FF2B5EF4-FFF2-40B4-BE49-F238E27FC236}">
                <a16:creationId xmlns:a16="http://schemas.microsoft.com/office/drawing/2014/main" id="{A970BEF6-49A2-3029-ADB4-E3ECCF4CFDC0}"/>
              </a:ext>
            </a:extLst>
          </p:cNvPr>
          <p:cNvPicPr>
            <a:picLocks noChangeAspect="1"/>
          </p:cNvPicPr>
          <p:nvPr/>
        </p:nvPicPr>
        <p:blipFill>
          <a:blip r:embed="rId4"/>
          <a:stretch>
            <a:fillRect/>
          </a:stretch>
        </p:blipFill>
        <p:spPr bwMode="auto">
          <a:xfrm>
            <a:off x="5815811" y="1563364"/>
            <a:ext cx="163523" cy="150900"/>
          </a:xfrm>
          <a:prstGeom prst="rect">
            <a:avLst/>
          </a:prstGeom>
        </p:spPr>
      </p:pic>
    </p:spTree>
    <p:extLst>
      <p:ext uri="{BB962C8B-B14F-4D97-AF65-F5344CB8AC3E}">
        <p14:creationId xmlns:p14="http://schemas.microsoft.com/office/powerpoint/2010/main" val="5160334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5A19F34D-2187-54EA-F400-9F34320C2922}"/>
            </a:ext>
          </a:extLst>
        </p:cNvPr>
        <p:cNvGrpSpPr/>
        <p:nvPr/>
      </p:nvGrpSpPr>
      <p:grpSpPr bwMode="auto">
        <a:xfrm>
          <a:off x="0" y="0"/>
          <a:ext cx="0" cy="0"/>
          <a:chOff x="0" y="0"/>
          <a:chExt cx="0" cy="0"/>
        </a:xfrm>
      </p:grpSpPr>
      <p:sp>
        <p:nvSpPr>
          <p:cNvPr id="1776141285" name="Footer Placeholder 11">
            <a:extLst>
              <a:ext uri="{FF2B5EF4-FFF2-40B4-BE49-F238E27FC236}">
                <a16:creationId xmlns:a16="http://schemas.microsoft.com/office/drawing/2014/main" id="{6541811A-E260-FE9B-09C6-763C0AF91B35}"/>
              </a:ext>
            </a:extLst>
          </p:cNvPr>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a:extLst>
              <a:ext uri="{FF2B5EF4-FFF2-40B4-BE49-F238E27FC236}">
                <a16:creationId xmlns:a16="http://schemas.microsoft.com/office/drawing/2014/main" id="{777F54E2-3B45-4BDD-4686-681F8F614E01}"/>
              </a:ext>
            </a:extLst>
          </p:cNvPr>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5</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Title 2">
            <a:extLst>
              <a:ext uri="{FF2B5EF4-FFF2-40B4-BE49-F238E27FC236}">
                <a16:creationId xmlns:a16="http://schemas.microsoft.com/office/drawing/2014/main" id="{319B1333-63FE-4AC1-5524-112186B1DB0F}"/>
              </a:ext>
            </a:extLst>
          </p:cNvPr>
          <p:cNvSpPr>
            <a:spLocks noGrp="1"/>
          </p:cNvSpPr>
          <p:nvPr>
            <p:ph type="title"/>
          </p:nvPr>
        </p:nvSpPr>
        <p:spPr>
          <a:xfrm>
            <a:off x="407988" y="373593"/>
            <a:ext cx="11376025" cy="1065742"/>
          </a:xfrm>
        </p:spPr>
        <p:txBody>
          <a:bodyPr/>
          <a:lstStyle/>
          <a:p>
            <a:r>
              <a:rPr lang="en-RU" b="0" dirty="0">
                <a:latin typeface="Helvetica Neue" panose="02000503000000020004" pitchFamily="2" charset="0"/>
                <a:ea typeface="Helvetica Neue" panose="02000503000000020004" pitchFamily="2" charset="0"/>
                <a:cs typeface="Helvetica Neue" panose="02000503000000020004" pitchFamily="2" charset="0"/>
              </a:rPr>
              <a:t>Horizontal offset at T4: P42 modifications</a:t>
            </a:r>
          </a:p>
        </p:txBody>
      </p:sp>
      <p:sp>
        <p:nvSpPr>
          <p:cNvPr id="6" name="Date Placeholder 10">
            <a:extLst>
              <a:ext uri="{FF2B5EF4-FFF2-40B4-BE49-F238E27FC236}">
                <a16:creationId xmlns:a16="http://schemas.microsoft.com/office/drawing/2014/main" id="{601026B2-C9CD-4DCB-8E7D-95FA21154C42}"/>
              </a:ext>
            </a:extLst>
          </p:cNvPr>
          <p:cNvSpPr>
            <a:spLocks noGrp="1"/>
          </p:cNvSpPr>
          <p:nvPr>
            <p:ph type="dt" sz="half" idx="10"/>
          </p:nvPr>
        </p:nvSpPr>
        <p:spPr bwMode="auto">
          <a:xfrm>
            <a:off x="8875333" y="6381328"/>
            <a:ext cx="1685163" cy="365125"/>
          </a:xfrm>
        </p:spPr>
        <p:txBody>
          <a:bodyPr/>
          <a:lstStyle/>
          <a:p>
            <a:pPr>
              <a:defRPr/>
            </a:pPr>
            <a:fld id="{213A35A7-9770-D444-B9B5-64F679BB55AA}" type="datetime1">
              <a:rPr lang="ru-RU" smtClean="0">
                <a:latin typeface="Helvetica Neue" panose="02000503000000020004" pitchFamily="2" charset="0"/>
                <a:ea typeface="Helvetica Neue" panose="02000503000000020004" pitchFamily="2" charset="0"/>
                <a:cs typeface="Helvetica Neue" panose="02000503000000020004" pitchFamily="2" charset="0"/>
              </a:rPr>
              <a:t>29.08.2024</a:t>
            </a:fld>
            <a:endParaRPr lang="en-US"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5" name="Picture 4">
            <a:extLst>
              <a:ext uri="{FF2B5EF4-FFF2-40B4-BE49-F238E27FC236}">
                <a16:creationId xmlns:a16="http://schemas.microsoft.com/office/drawing/2014/main" id="{1D4373B2-CB24-5A28-B672-EC75B8304B97}"/>
              </a:ext>
            </a:extLst>
          </p:cNvPr>
          <p:cNvPicPr>
            <a:picLocks noChangeAspect="1"/>
          </p:cNvPicPr>
          <p:nvPr/>
        </p:nvPicPr>
        <p:blipFill>
          <a:blip r:embed="rId3"/>
          <a:stretch>
            <a:fillRect/>
          </a:stretch>
        </p:blipFill>
        <p:spPr bwMode="auto">
          <a:xfrm>
            <a:off x="2209800" y="1488007"/>
            <a:ext cx="7772400" cy="3870623"/>
          </a:xfrm>
          <a:prstGeom prst="rect">
            <a:avLst/>
          </a:prstGeom>
        </p:spPr>
      </p:pic>
    </p:spTree>
    <p:extLst>
      <p:ext uri="{BB962C8B-B14F-4D97-AF65-F5344CB8AC3E}">
        <p14:creationId xmlns:p14="http://schemas.microsoft.com/office/powerpoint/2010/main" val="34538073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3D9566AF-4B0D-EF08-1A70-17A4F8BF58D7}"/>
            </a:ext>
          </a:extLst>
        </p:cNvPr>
        <p:cNvGrpSpPr/>
        <p:nvPr/>
      </p:nvGrpSpPr>
      <p:grpSpPr bwMode="auto">
        <a:xfrm>
          <a:off x="0" y="0"/>
          <a:ext cx="0" cy="0"/>
          <a:chOff x="0" y="0"/>
          <a:chExt cx="0" cy="0"/>
        </a:xfrm>
      </p:grpSpPr>
      <p:sp>
        <p:nvSpPr>
          <p:cNvPr id="1776141285" name="Footer Placeholder 11">
            <a:extLst>
              <a:ext uri="{FF2B5EF4-FFF2-40B4-BE49-F238E27FC236}">
                <a16:creationId xmlns:a16="http://schemas.microsoft.com/office/drawing/2014/main" id="{954CCF34-154D-7E5E-2DF0-163B10A62028}"/>
              </a:ext>
            </a:extLst>
          </p:cNvPr>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a:extLst>
              <a:ext uri="{FF2B5EF4-FFF2-40B4-BE49-F238E27FC236}">
                <a16:creationId xmlns:a16="http://schemas.microsoft.com/office/drawing/2014/main" id="{FCA73032-B828-3305-8685-C32BA465BA3F}"/>
              </a:ext>
            </a:extLst>
          </p:cNvPr>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6</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Title 2">
            <a:extLst>
              <a:ext uri="{FF2B5EF4-FFF2-40B4-BE49-F238E27FC236}">
                <a16:creationId xmlns:a16="http://schemas.microsoft.com/office/drawing/2014/main" id="{65363F85-54F4-C0B2-E886-5D7F213CE47E}"/>
              </a:ext>
            </a:extLst>
          </p:cNvPr>
          <p:cNvSpPr>
            <a:spLocks noGrp="1"/>
          </p:cNvSpPr>
          <p:nvPr>
            <p:ph type="title"/>
          </p:nvPr>
        </p:nvSpPr>
        <p:spPr>
          <a:xfrm>
            <a:off x="407988" y="373593"/>
            <a:ext cx="11376025" cy="1065742"/>
          </a:xfrm>
        </p:spPr>
        <p:txBody>
          <a:bodyPr/>
          <a:lstStyle/>
          <a:p>
            <a:r>
              <a:rPr lang="en-RU" b="0" dirty="0">
                <a:latin typeface="Helvetica Neue" panose="02000503000000020004" pitchFamily="2" charset="0"/>
                <a:ea typeface="Helvetica Neue" panose="02000503000000020004" pitchFamily="2" charset="0"/>
                <a:cs typeface="Helvetica Neue" panose="02000503000000020004" pitchFamily="2" charset="0"/>
              </a:rPr>
              <a:t>Horizontal offset at T4</a:t>
            </a:r>
          </a:p>
        </p:txBody>
      </p:sp>
      <p:sp>
        <p:nvSpPr>
          <p:cNvPr id="6" name="Date Placeholder 10">
            <a:extLst>
              <a:ext uri="{FF2B5EF4-FFF2-40B4-BE49-F238E27FC236}">
                <a16:creationId xmlns:a16="http://schemas.microsoft.com/office/drawing/2014/main" id="{0610B0A9-C9F5-FACD-F4D0-8FE04AE56779}"/>
              </a:ext>
            </a:extLst>
          </p:cNvPr>
          <p:cNvSpPr>
            <a:spLocks noGrp="1"/>
          </p:cNvSpPr>
          <p:nvPr>
            <p:ph type="dt" sz="half" idx="10"/>
          </p:nvPr>
        </p:nvSpPr>
        <p:spPr bwMode="auto">
          <a:xfrm>
            <a:off x="8875333" y="6381328"/>
            <a:ext cx="1685163" cy="365125"/>
          </a:xfrm>
        </p:spPr>
        <p:txBody>
          <a:bodyPr/>
          <a:lstStyle/>
          <a:p>
            <a:pPr>
              <a:defRPr/>
            </a:pPr>
            <a:fld id="{213A35A7-9770-D444-B9B5-64F679BB55AA}" type="datetime1">
              <a:rPr lang="ru-RU" smtClean="0">
                <a:latin typeface="Helvetica Neue" panose="02000503000000020004" pitchFamily="2" charset="0"/>
                <a:ea typeface="Helvetica Neue" panose="02000503000000020004" pitchFamily="2" charset="0"/>
                <a:cs typeface="Helvetica Neue" panose="02000503000000020004" pitchFamily="2" charset="0"/>
              </a:rPr>
              <a:t>29.08.2024</a:t>
            </a:fld>
            <a:endParaRPr lang="en-US"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3" name="Picture 12">
            <a:extLst>
              <a:ext uri="{FF2B5EF4-FFF2-40B4-BE49-F238E27FC236}">
                <a16:creationId xmlns:a16="http://schemas.microsoft.com/office/drawing/2014/main" id="{0F193591-277A-BD0E-2414-B39C6DBC5374}"/>
              </a:ext>
            </a:extLst>
          </p:cNvPr>
          <p:cNvPicPr>
            <a:picLocks noChangeAspect="1"/>
          </p:cNvPicPr>
          <p:nvPr/>
        </p:nvPicPr>
        <p:blipFill>
          <a:blip r:embed="rId3"/>
          <a:stretch>
            <a:fillRect/>
          </a:stretch>
        </p:blipFill>
        <p:spPr>
          <a:xfrm>
            <a:off x="2209800" y="1114569"/>
            <a:ext cx="7772400" cy="4628861"/>
          </a:xfrm>
          <a:prstGeom prst="rect">
            <a:avLst/>
          </a:prstGeom>
        </p:spPr>
      </p:pic>
      <p:sp>
        <p:nvSpPr>
          <p:cNvPr id="18" name="Oval 17">
            <a:extLst>
              <a:ext uri="{FF2B5EF4-FFF2-40B4-BE49-F238E27FC236}">
                <a16:creationId xmlns:a16="http://schemas.microsoft.com/office/drawing/2014/main" id="{AD6BB391-15E9-968E-1E33-927587719EE6}"/>
              </a:ext>
            </a:extLst>
          </p:cNvPr>
          <p:cNvSpPr/>
          <p:nvPr/>
        </p:nvSpPr>
        <p:spPr>
          <a:xfrm>
            <a:off x="4087261" y="1378744"/>
            <a:ext cx="473726" cy="473726"/>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dirty="0"/>
          </a:p>
        </p:txBody>
      </p:sp>
      <p:sp>
        <p:nvSpPr>
          <p:cNvPr id="19" name="Oval 18">
            <a:extLst>
              <a:ext uri="{FF2B5EF4-FFF2-40B4-BE49-F238E27FC236}">
                <a16:creationId xmlns:a16="http://schemas.microsoft.com/office/drawing/2014/main" id="{C3194057-41B4-63BB-42DC-C9BE1D29AE10}"/>
              </a:ext>
            </a:extLst>
          </p:cNvPr>
          <p:cNvSpPr/>
          <p:nvPr/>
        </p:nvSpPr>
        <p:spPr bwMode="auto">
          <a:xfrm>
            <a:off x="4087261" y="3569262"/>
            <a:ext cx="473726" cy="473726"/>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spTree>
    <p:extLst>
      <p:ext uri="{BB962C8B-B14F-4D97-AF65-F5344CB8AC3E}">
        <p14:creationId xmlns:p14="http://schemas.microsoft.com/office/powerpoint/2010/main" val="13300979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1FF4A170-A017-B3BF-18DD-6B8DCDD2CE32}"/>
            </a:ext>
          </a:extLst>
        </p:cNvPr>
        <p:cNvGrpSpPr/>
        <p:nvPr/>
      </p:nvGrpSpPr>
      <p:grpSpPr bwMode="auto">
        <a:xfrm>
          <a:off x="0" y="0"/>
          <a:ext cx="0" cy="0"/>
          <a:chOff x="0" y="0"/>
          <a:chExt cx="0" cy="0"/>
        </a:xfrm>
      </p:grpSpPr>
      <p:sp>
        <p:nvSpPr>
          <p:cNvPr id="1776141285" name="Footer Placeholder 11">
            <a:extLst>
              <a:ext uri="{FF2B5EF4-FFF2-40B4-BE49-F238E27FC236}">
                <a16:creationId xmlns:a16="http://schemas.microsoft.com/office/drawing/2014/main" id="{9D8E6B51-48FD-65E1-D8EE-EA6F770E111B}"/>
              </a:ext>
            </a:extLst>
          </p:cNvPr>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a:extLst>
              <a:ext uri="{FF2B5EF4-FFF2-40B4-BE49-F238E27FC236}">
                <a16:creationId xmlns:a16="http://schemas.microsoft.com/office/drawing/2014/main" id="{9EF4BB27-1BD3-A605-51B8-46AC5A4E9828}"/>
              </a:ext>
            </a:extLst>
          </p:cNvPr>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7</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Title 2">
            <a:extLst>
              <a:ext uri="{FF2B5EF4-FFF2-40B4-BE49-F238E27FC236}">
                <a16:creationId xmlns:a16="http://schemas.microsoft.com/office/drawing/2014/main" id="{1F8FFAC4-E397-23EB-3157-2544FBF41B2E}"/>
              </a:ext>
            </a:extLst>
          </p:cNvPr>
          <p:cNvSpPr>
            <a:spLocks noGrp="1"/>
          </p:cNvSpPr>
          <p:nvPr>
            <p:ph type="title"/>
          </p:nvPr>
        </p:nvSpPr>
        <p:spPr>
          <a:xfrm>
            <a:off x="407988" y="373593"/>
            <a:ext cx="11376025" cy="1065742"/>
          </a:xfrm>
        </p:spPr>
        <p:txBody>
          <a:bodyPr/>
          <a:lstStyle/>
          <a:p>
            <a:r>
              <a:rPr lang="en-RU" b="0" dirty="0">
                <a:latin typeface="Helvetica Neue" panose="02000503000000020004" pitchFamily="2" charset="0"/>
                <a:ea typeface="Helvetica Neue" panose="02000503000000020004" pitchFamily="2" charset="0"/>
                <a:cs typeface="Helvetica Neue" panose="02000503000000020004" pitchFamily="2" charset="0"/>
              </a:rPr>
              <a:t>Offset at BDF target</a:t>
            </a:r>
          </a:p>
        </p:txBody>
      </p:sp>
      <p:sp>
        <p:nvSpPr>
          <p:cNvPr id="6" name="Date Placeholder 10">
            <a:extLst>
              <a:ext uri="{FF2B5EF4-FFF2-40B4-BE49-F238E27FC236}">
                <a16:creationId xmlns:a16="http://schemas.microsoft.com/office/drawing/2014/main" id="{F50D8ECA-E500-19EE-6050-0694F362249D}"/>
              </a:ext>
            </a:extLst>
          </p:cNvPr>
          <p:cNvSpPr>
            <a:spLocks noGrp="1"/>
          </p:cNvSpPr>
          <p:nvPr>
            <p:ph type="dt" sz="half" idx="10"/>
          </p:nvPr>
        </p:nvSpPr>
        <p:spPr bwMode="auto">
          <a:xfrm>
            <a:off x="8875333" y="6381328"/>
            <a:ext cx="1685163" cy="365125"/>
          </a:xfrm>
        </p:spPr>
        <p:txBody>
          <a:bodyPr/>
          <a:lstStyle/>
          <a:p>
            <a:pPr>
              <a:defRPr/>
            </a:pPr>
            <a:fld id="{213A35A7-9770-D444-B9B5-64F679BB55AA}" type="datetime1">
              <a:rPr lang="ru-RU" smtClean="0">
                <a:latin typeface="Helvetica Neue" panose="02000503000000020004" pitchFamily="2" charset="0"/>
                <a:ea typeface="Helvetica Neue" panose="02000503000000020004" pitchFamily="2" charset="0"/>
                <a:cs typeface="Helvetica Neue" panose="02000503000000020004" pitchFamily="2" charset="0"/>
              </a:rPr>
              <a:t>29.08.2024</a:t>
            </a:fld>
            <a:endParaRPr lang="en-US" dirty="0">
              <a:latin typeface="Helvetica Neue" panose="02000503000000020004" pitchFamily="2" charset="0"/>
              <a:ea typeface="Helvetica Neue" panose="02000503000000020004" pitchFamily="2" charset="0"/>
              <a:cs typeface="Helvetica Neue" panose="02000503000000020004" pitchFamily="2" charset="0"/>
            </a:endParaRPr>
          </a:p>
        </p:txBody>
      </p:sp>
      <p:grpSp>
        <p:nvGrpSpPr>
          <p:cNvPr id="32" name="Group 31">
            <a:extLst>
              <a:ext uri="{FF2B5EF4-FFF2-40B4-BE49-F238E27FC236}">
                <a16:creationId xmlns:a16="http://schemas.microsoft.com/office/drawing/2014/main" id="{3FD5B74C-C021-FCBD-F9D2-BDBC708324DA}"/>
              </a:ext>
            </a:extLst>
          </p:cNvPr>
          <p:cNvGrpSpPr/>
          <p:nvPr/>
        </p:nvGrpSpPr>
        <p:grpSpPr>
          <a:xfrm>
            <a:off x="2209800" y="1499389"/>
            <a:ext cx="7772400" cy="3876604"/>
            <a:chOff x="2209800" y="1499389"/>
            <a:chExt cx="7772400" cy="3876604"/>
          </a:xfrm>
        </p:grpSpPr>
        <p:grpSp>
          <p:nvGrpSpPr>
            <p:cNvPr id="27" name="Group 26">
              <a:extLst>
                <a:ext uri="{FF2B5EF4-FFF2-40B4-BE49-F238E27FC236}">
                  <a16:creationId xmlns:a16="http://schemas.microsoft.com/office/drawing/2014/main" id="{88FA217F-A7BA-CC5F-8C4C-8C052092819E}"/>
                </a:ext>
              </a:extLst>
            </p:cNvPr>
            <p:cNvGrpSpPr/>
            <p:nvPr/>
          </p:nvGrpSpPr>
          <p:grpSpPr>
            <a:xfrm>
              <a:off x="2209800" y="1499389"/>
              <a:ext cx="7772400" cy="3876604"/>
              <a:chOff x="2209800" y="1499389"/>
              <a:chExt cx="7772400" cy="3876604"/>
            </a:xfrm>
          </p:grpSpPr>
          <p:pic>
            <p:nvPicPr>
              <p:cNvPr id="3" name="Picture 2">
                <a:extLst>
                  <a:ext uri="{FF2B5EF4-FFF2-40B4-BE49-F238E27FC236}">
                    <a16:creationId xmlns:a16="http://schemas.microsoft.com/office/drawing/2014/main" id="{A4F2841A-854E-43F7-0394-D49F1E45B20D}"/>
                  </a:ext>
                </a:extLst>
              </p:cNvPr>
              <p:cNvPicPr>
                <a:picLocks noChangeAspect="1"/>
              </p:cNvPicPr>
              <p:nvPr/>
            </p:nvPicPr>
            <p:blipFill>
              <a:blip r:embed="rId3"/>
              <a:srcRect t="446"/>
              <a:stretch/>
            </p:blipFill>
            <p:spPr bwMode="auto">
              <a:xfrm>
                <a:off x="2209800" y="1499389"/>
                <a:ext cx="7772400" cy="3876604"/>
              </a:xfrm>
              <a:prstGeom prst="rect">
                <a:avLst/>
              </a:prstGeom>
            </p:spPr>
          </p:pic>
          <p:grpSp>
            <p:nvGrpSpPr>
              <p:cNvPr id="7" name="Group 6">
                <a:extLst>
                  <a:ext uri="{FF2B5EF4-FFF2-40B4-BE49-F238E27FC236}">
                    <a16:creationId xmlns:a16="http://schemas.microsoft.com/office/drawing/2014/main" id="{FAD6DB97-712B-7B06-44C3-0EF8BB9B5935}"/>
                  </a:ext>
                </a:extLst>
              </p:cNvPr>
              <p:cNvGrpSpPr/>
              <p:nvPr/>
            </p:nvGrpSpPr>
            <p:grpSpPr>
              <a:xfrm>
                <a:off x="5768627" y="1568258"/>
                <a:ext cx="90649" cy="1460582"/>
                <a:chOff x="4388387" y="1555801"/>
                <a:chExt cx="90649" cy="1460582"/>
              </a:xfrm>
            </p:grpSpPr>
            <p:pic>
              <p:nvPicPr>
                <p:cNvPr id="8" name="Picture 7">
                  <a:extLst>
                    <a:ext uri="{FF2B5EF4-FFF2-40B4-BE49-F238E27FC236}">
                      <a16:creationId xmlns:a16="http://schemas.microsoft.com/office/drawing/2014/main" id="{DC9A75A8-FF1F-4EDF-40EB-06413D4B6905}"/>
                    </a:ext>
                  </a:extLst>
                </p:cNvPr>
                <p:cNvPicPr>
                  <a:picLocks noChangeAspect="1"/>
                </p:cNvPicPr>
                <p:nvPr/>
              </p:nvPicPr>
              <p:blipFill>
                <a:blip r:embed="rId4"/>
                <a:srcRect l="27953" t="52315" r="70902" b="32361"/>
                <a:stretch/>
              </p:blipFill>
              <p:spPr bwMode="auto">
                <a:xfrm>
                  <a:off x="4390105" y="1555801"/>
                  <a:ext cx="88931" cy="593726"/>
                </a:xfrm>
                <a:prstGeom prst="rect">
                  <a:avLst/>
                </a:prstGeom>
              </p:spPr>
            </p:pic>
            <p:pic>
              <p:nvPicPr>
                <p:cNvPr id="9" name="Picture 8">
                  <a:extLst>
                    <a:ext uri="{FF2B5EF4-FFF2-40B4-BE49-F238E27FC236}">
                      <a16:creationId xmlns:a16="http://schemas.microsoft.com/office/drawing/2014/main" id="{F199D300-8177-DCE3-9024-15B01EB58645}"/>
                    </a:ext>
                  </a:extLst>
                </p:cNvPr>
                <p:cNvPicPr>
                  <a:picLocks noChangeAspect="1"/>
                </p:cNvPicPr>
                <p:nvPr/>
              </p:nvPicPr>
              <p:blipFill>
                <a:blip r:embed="rId4"/>
                <a:srcRect l="27953" t="52315" r="70902" b="32361"/>
                <a:stretch/>
              </p:blipFill>
              <p:spPr bwMode="auto">
                <a:xfrm flipV="1">
                  <a:off x="4388387" y="2422657"/>
                  <a:ext cx="88931" cy="593726"/>
                </a:xfrm>
                <a:prstGeom prst="rect">
                  <a:avLst/>
                </a:prstGeom>
              </p:spPr>
            </p:pic>
          </p:grpSp>
          <p:grpSp>
            <p:nvGrpSpPr>
              <p:cNvPr id="10" name="Group 9">
                <a:extLst>
                  <a:ext uri="{FF2B5EF4-FFF2-40B4-BE49-F238E27FC236}">
                    <a16:creationId xmlns:a16="http://schemas.microsoft.com/office/drawing/2014/main" id="{75CF1D89-12D2-582C-1511-392076103CA9}"/>
                  </a:ext>
                </a:extLst>
              </p:cNvPr>
              <p:cNvGrpSpPr/>
              <p:nvPr/>
            </p:nvGrpSpPr>
            <p:grpSpPr>
              <a:xfrm>
                <a:off x="5770844" y="3528799"/>
                <a:ext cx="97915" cy="1443244"/>
                <a:chOff x="4388964" y="3526528"/>
                <a:chExt cx="97915" cy="1443244"/>
              </a:xfrm>
            </p:grpSpPr>
            <p:pic>
              <p:nvPicPr>
                <p:cNvPr id="15" name="Picture 14">
                  <a:extLst>
                    <a:ext uri="{FF2B5EF4-FFF2-40B4-BE49-F238E27FC236}">
                      <a16:creationId xmlns:a16="http://schemas.microsoft.com/office/drawing/2014/main" id="{2D2F0BD5-AE0B-9583-8DA2-6130B145B227}"/>
                    </a:ext>
                  </a:extLst>
                </p:cNvPr>
                <p:cNvPicPr>
                  <a:picLocks noChangeAspect="1"/>
                </p:cNvPicPr>
                <p:nvPr/>
              </p:nvPicPr>
              <p:blipFill>
                <a:blip r:embed="rId4"/>
                <a:srcRect l="28036" t="1810" r="70764" b="82376"/>
                <a:stretch/>
              </p:blipFill>
              <p:spPr bwMode="auto">
                <a:xfrm>
                  <a:off x="4388964" y="3526528"/>
                  <a:ext cx="93381" cy="612767"/>
                </a:xfrm>
                <a:prstGeom prst="rect">
                  <a:avLst/>
                </a:prstGeom>
              </p:spPr>
            </p:pic>
            <p:pic>
              <p:nvPicPr>
                <p:cNvPr id="13" name="Picture 12">
                  <a:extLst>
                    <a:ext uri="{FF2B5EF4-FFF2-40B4-BE49-F238E27FC236}">
                      <a16:creationId xmlns:a16="http://schemas.microsoft.com/office/drawing/2014/main" id="{21EB0D86-0D5C-9718-CE71-D88DCD459D59}"/>
                    </a:ext>
                  </a:extLst>
                </p:cNvPr>
                <p:cNvPicPr>
                  <a:picLocks noChangeAspect="1"/>
                </p:cNvPicPr>
                <p:nvPr/>
              </p:nvPicPr>
              <p:blipFill>
                <a:blip r:embed="rId4"/>
                <a:srcRect l="28035" t="1810" r="70747" b="82376"/>
                <a:stretch/>
              </p:blipFill>
              <p:spPr bwMode="auto">
                <a:xfrm flipV="1">
                  <a:off x="4392138" y="4357004"/>
                  <a:ext cx="94741" cy="612768"/>
                </a:xfrm>
                <a:prstGeom prst="rect">
                  <a:avLst/>
                </a:prstGeom>
              </p:spPr>
            </p:pic>
          </p:grpSp>
          <p:grpSp>
            <p:nvGrpSpPr>
              <p:cNvPr id="17" name="Group 16">
                <a:extLst>
                  <a:ext uri="{FF2B5EF4-FFF2-40B4-BE49-F238E27FC236}">
                    <a16:creationId xmlns:a16="http://schemas.microsoft.com/office/drawing/2014/main" id="{F6BAEEBA-8ED9-BE13-85E8-DC3ADC089970}"/>
                  </a:ext>
                </a:extLst>
              </p:cNvPr>
              <p:cNvGrpSpPr/>
              <p:nvPr/>
            </p:nvGrpSpPr>
            <p:grpSpPr>
              <a:xfrm>
                <a:off x="5850692" y="1569099"/>
                <a:ext cx="90649" cy="1460582"/>
                <a:chOff x="4388387" y="1555801"/>
                <a:chExt cx="90649" cy="1460582"/>
              </a:xfrm>
            </p:grpSpPr>
            <p:pic>
              <p:nvPicPr>
                <p:cNvPr id="18" name="Picture 17">
                  <a:extLst>
                    <a:ext uri="{FF2B5EF4-FFF2-40B4-BE49-F238E27FC236}">
                      <a16:creationId xmlns:a16="http://schemas.microsoft.com/office/drawing/2014/main" id="{2992A161-AC6E-8C77-0ABA-3DD0117314AA}"/>
                    </a:ext>
                  </a:extLst>
                </p:cNvPr>
                <p:cNvPicPr>
                  <a:picLocks noChangeAspect="1"/>
                </p:cNvPicPr>
                <p:nvPr/>
              </p:nvPicPr>
              <p:blipFill>
                <a:blip r:embed="rId4"/>
                <a:srcRect l="27953" t="52315" r="70902" b="32361"/>
                <a:stretch/>
              </p:blipFill>
              <p:spPr bwMode="auto">
                <a:xfrm>
                  <a:off x="4390105" y="1555801"/>
                  <a:ext cx="88931" cy="593726"/>
                </a:xfrm>
                <a:prstGeom prst="rect">
                  <a:avLst/>
                </a:prstGeom>
              </p:spPr>
            </p:pic>
            <p:pic>
              <p:nvPicPr>
                <p:cNvPr id="19" name="Picture 18">
                  <a:extLst>
                    <a:ext uri="{FF2B5EF4-FFF2-40B4-BE49-F238E27FC236}">
                      <a16:creationId xmlns:a16="http://schemas.microsoft.com/office/drawing/2014/main" id="{8050AF3A-303C-CB6A-E906-140455F24BB3}"/>
                    </a:ext>
                  </a:extLst>
                </p:cNvPr>
                <p:cNvPicPr>
                  <a:picLocks noChangeAspect="1"/>
                </p:cNvPicPr>
                <p:nvPr/>
              </p:nvPicPr>
              <p:blipFill>
                <a:blip r:embed="rId4"/>
                <a:srcRect l="27953" t="52315" r="70902" b="32361"/>
                <a:stretch/>
              </p:blipFill>
              <p:spPr bwMode="auto">
                <a:xfrm flipV="1">
                  <a:off x="4388387" y="2422657"/>
                  <a:ext cx="88931" cy="593726"/>
                </a:xfrm>
                <a:prstGeom prst="rect">
                  <a:avLst/>
                </a:prstGeom>
              </p:spPr>
            </p:pic>
          </p:grpSp>
          <p:grpSp>
            <p:nvGrpSpPr>
              <p:cNvPr id="20" name="Group 19">
                <a:extLst>
                  <a:ext uri="{FF2B5EF4-FFF2-40B4-BE49-F238E27FC236}">
                    <a16:creationId xmlns:a16="http://schemas.microsoft.com/office/drawing/2014/main" id="{D8BADB7D-4416-61FB-436E-72D82B016F46}"/>
                  </a:ext>
                </a:extLst>
              </p:cNvPr>
              <p:cNvGrpSpPr/>
              <p:nvPr/>
            </p:nvGrpSpPr>
            <p:grpSpPr>
              <a:xfrm>
                <a:off x="5858384" y="3528800"/>
                <a:ext cx="97915" cy="1443241"/>
                <a:chOff x="4394439" y="3526529"/>
                <a:chExt cx="97915" cy="1443241"/>
              </a:xfrm>
            </p:grpSpPr>
            <p:pic>
              <p:nvPicPr>
                <p:cNvPr id="25" name="Picture 24">
                  <a:extLst>
                    <a:ext uri="{FF2B5EF4-FFF2-40B4-BE49-F238E27FC236}">
                      <a16:creationId xmlns:a16="http://schemas.microsoft.com/office/drawing/2014/main" id="{57481B97-AECC-C9F9-7CFD-385B8B4EEA3F}"/>
                    </a:ext>
                  </a:extLst>
                </p:cNvPr>
                <p:cNvPicPr>
                  <a:picLocks noChangeAspect="1"/>
                </p:cNvPicPr>
                <p:nvPr/>
              </p:nvPicPr>
              <p:blipFill>
                <a:blip r:embed="rId4"/>
                <a:srcRect l="28035" t="1810" r="70721" b="82376"/>
                <a:stretch/>
              </p:blipFill>
              <p:spPr bwMode="auto">
                <a:xfrm>
                  <a:off x="4394439" y="3526529"/>
                  <a:ext cx="96706" cy="612766"/>
                </a:xfrm>
                <a:prstGeom prst="rect">
                  <a:avLst/>
                </a:prstGeom>
              </p:spPr>
            </p:pic>
            <p:pic>
              <p:nvPicPr>
                <p:cNvPr id="23" name="Picture 22">
                  <a:extLst>
                    <a:ext uri="{FF2B5EF4-FFF2-40B4-BE49-F238E27FC236}">
                      <a16:creationId xmlns:a16="http://schemas.microsoft.com/office/drawing/2014/main" id="{F3C6BCBD-899E-EBFB-DBD3-6FB12AE769C8}"/>
                    </a:ext>
                  </a:extLst>
                </p:cNvPr>
                <p:cNvPicPr>
                  <a:picLocks noChangeAspect="1"/>
                </p:cNvPicPr>
                <p:nvPr/>
              </p:nvPicPr>
              <p:blipFill>
                <a:blip r:embed="rId4"/>
                <a:srcRect l="28035" t="1810" r="70747" b="81474"/>
                <a:stretch/>
              </p:blipFill>
              <p:spPr bwMode="auto">
                <a:xfrm flipV="1">
                  <a:off x="4397613" y="4322077"/>
                  <a:ext cx="94741" cy="647693"/>
                </a:xfrm>
                <a:prstGeom prst="rect">
                  <a:avLst/>
                </a:prstGeom>
              </p:spPr>
            </p:pic>
          </p:grpSp>
        </p:grpSp>
        <p:pic>
          <p:nvPicPr>
            <p:cNvPr id="28" name="Picture 27">
              <a:extLst>
                <a:ext uri="{FF2B5EF4-FFF2-40B4-BE49-F238E27FC236}">
                  <a16:creationId xmlns:a16="http://schemas.microsoft.com/office/drawing/2014/main" id="{9C922D0E-9607-AFD0-EC10-B0F75107B9BC}"/>
                </a:ext>
              </a:extLst>
            </p:cNvPr>
            <p:cNvPicPr>
              <a:picLocks noChangeAspect="1"/>
            </p:cNvPicPr>
            <p:nvPr/>
          </p:nvPicPr>
          <p:blipFill>
            <a:blip r:embed="rId3"/>
            <a:srcRect l="48066" t="72040" r="50907" b="10535"/>
            <a:stretch/>
          </p:blipFill>
          <p:spPr bwMode="auto">
            <a:xfrm>
              <a:off x="5956366" y="2342348"/>
              <a:ext cx="79848" cy="678530"/>
            </a:xfrm>
            <a:prstGeom prst="rect">
              <a:avLst/>
            </a:prstGeom>
          </p:spPr>
        </p:pic>
        <p:pic>
          <p:nvPicPr>
            <p:cNvPr id="29" name="Picture 28">
              <a:extLst>
                <a:ext uri="{FF2B5EF4-FFF2-40B4-BE49-F238E27FC236}">
                  <a16:creationId xmlns:a16="http://schemas.microsoft.com/office/drawing/2014/main" id="{8B371C65-CEC5-8309-1197-31BA281D1578}"/>
                </a:ext>
              </a:extLst>
            </p:cNvPr>
            <p:cNvPicPr>
              <a:picLocks noChangeAspect="1"/>
            </p:cNvPicPr>
            <p:nvPr/>
          </p:nvPicPr>
          <p:blipFill>
            <a:blip r:embed="rId3"/>
            <a:srcRect l="48066" t="72040" r="50907" b="10535"/>
            <a:stretch/>
          </p:blipFill>
          <p:spPr bwMode="auto">
            <a:xfrm>
              <a:off x="5948357" y="1542196"/>
              <a:ext cx="79848" cy="708112"/>
            </a:xfrm>
            <a:prstGeom prst="rect">
              <a:avLst/>
            </a:prstGeom>
          </p:spPr>
        </p:pic>
        <p:pic>
          <p:nvPicPr>
            <p:cNvPr id="30" name="Picture 29">
              <a:extLst>
                <a:ext uri="{FF2B5EF4-FFF2-40B4-BE49-F238E27FC236}">
                  <a16:creationId xmlns:a16="http://schemas.microsoft.com/office/drawing/2014/main" id="{8F82F52E-52D7-5086-59E4-93B9DFE3924B}"/>
                </a:ext>
              </a:extLst>
            </p:cNvPr>
            <p:cNvPicPr>
              <a:picLocks noChangeAspect="1"/>
            </p:cNvPicPr>
            <p:nvPr/>
          </p:nvPicPr>
          <p:blipFill>
            <a:blip r:embed="rId3"/>
            <a:srcRect l="48121" t="22337" r="50976" b="60238"/>
            <a:stretch/>
          </p:blipFill>
          <p:spPr bwMode="auto">
            <a:xfrm>
              <a:off x="5955089" y="4300021"/>
              <a:ext cx="70181" cy="678530"/>
            </a:xfrm>
            <a:prstGeom prst="rect">
              <a:avLst/>
            </a:prstGeom>
          </p:spPr>
        </p:pic>
        <p:pic>
          <p:nvPicPr>
            <p:cNvPr id="31" name="Picture 30">
              <a:extLst>
                <a:ext uri="{FF2B5EF4-FFF2-40B4-BE49-F238E27FC236}">
                  <a16:creationId xmlns:a16="http://schemas.microsoft.com/office/drawing/2014/main" id="{13D203F7-EFDA-B668-CC6B-A43C737734CC}"/>
                </a:ext>
              </a:extLst>
            </p:cNvPr>
            <p:cNvPicPr>
              <a:picLocks noChangeAspect="1"/>
            </p:cNvPicPr>
            <p:nvPr/>
          </p:nvPicPr>
          <p:blipFill>
            <a:blip r:embed="rId3"/>
            <a:srcRect l="48117" t="22337" r="50980" b="60499"/>
            <a:stretch/>
          </p:blipFill>
          <p:spPr bwMode="auto">
            <a:xfrm flipV="1">
              <a:off x="5951111" y="3528800"/>
              <a:ext cx="70181" cy="668360"/>
            </a:xfrm>
            <a:prstGeom prst="rect">
              <a:avLst/>
            </a:prstGeom>
          </p:spPr>
        </p:pic>
      </p:grpSp>
      <p:sp>
        <p:nvSpPr>
          <p:cNvPr id="33" name="TextBox 32">
            <a:extLst>
              <a:ext uri="{FF2B5EF4-FFF2-40B4-BE49-F238E27FC236}">
                <a16:creationId xmlns:a16="http://schemas.microsoft.com/office/drawing/2014/main" id="{BECF79E8-4FDB-F985-2BBA-84CC2AFFA74C}"/>
              </a:ext>
            </a:extLst>
          </p:cNvPr>
          <p:cNvSpPr txBox="1"/>
          <p:nvPr/>
        </p:nvSpPr>
        <p:spPr bwMode="auto">
          <a:xfrm>
            <a:off x="5179250" y="1063688"/>
            <a:ext cx="2040875" cy="369332"/>
          </a:xfrm>
          <a:prstGeom prst="rect">
            <a:avLst/>
          </a:prstGeom>
          <a:noFill/>
        </p:spPr>
        <p:txBody>
          <a:bodyPr wrap="square">
            <a:spAutoFit/>
          </a:bodyPr>
          <a:lstStyle/>
          <a:p>
            <a:r>
              <a:rPr lang="en-GB" b="0" i="0" dirty="0">
                <a:solidFill>
                  <a:srgbClr val="333333"/>
                </a:solidFill>
                <a:effectLst/>
                <a:latin typeface="-apple-system"/>
              </a:rPr>
              <a:t>MBXGD.X0450834</a:t>
            </a:r>
            <a:endParaRPr lang="en-RU" dirty="0"/>
          </a:p>
        </p:txBody>
      </p:sp>
      <p:sp>
        <p:nvSpPr>
          <p:cNvPr id="34" name="TextBox 33">
            <a:extLst>
              <a:ext uri="{FF2B5EF4-FFF2-40B4-BE49-F238E27FC236}">
                <a16:creationId xmlns:a16="http://schemas.microsoft.com/office/drawing/2014/main" id="{5388A2D7-86A1-25D0-343E-92FE729595F9}"/>
              </a:ext>
            </a:extLst>
          </p:cNvPr>
          <p:cNvSpPr txBox="1"/>
          <p:nvPr/>
        </p:nvSpPr>
        <p:spPr bwMode="auto">
          <a:xfrm>
            <a:off x="5179250" y="767486"/>
            <a:ext cx="1866143" cy="369332"/>
          </a:xfrm>
          <a:prstGeom prst="rect">
            <a:avLst/>
          </a:prstGeom>
          <a:noFill/>
        </p:spPr>
        <p:txBody>
          <a:bodyPr wrap="square">
            <a:spAutoFit/>
          </a:bodyPr>
          <a:lstStyle/>
          <a:p>
            <a:r>
              <a:rPr lang="en-GB" b="0" i="0" dirty="0">
                <a:solidFill>
                  <a:srgbClr val="333333"/>
                </a:solidFill>
                <a:effectLst/>
                <a:latin typeface="-apple-system"/>
              </a:rPr>
              <a:t>MBNV.X0450829</a:t>
            </a:r>
            <a:endParaRPr lang="en-RU" dirty="0"/>
          </a:p>
        </p:txBody>
      </p:sp>
      <p:sp>
        <p:nvSpPr>
          <p:cNvPr id="35" name="TextBox 34">
            <a:extLst>
              <a:ext uri="{FF2B5EF4-FFF2-40B4-BE49-F238E27FC236}">
                <a16:creationId xmlns:a16="http://schemas.microsoft.com/office/drawing/2014/main" id="{3E1904BD-765D-66E5-1656-73EF6F4D2FBC}"/>
              </a:ext>
            </a:extLst>
          </p:cNvPr>
          <p:cNvSpPr txBox="1"/>
          <p:nvPr/>
        </p:nvSpPr>
        <p:spPr bwMode="auto">
          <a:xfrm>
            <a:off x="5179250" y="464459"/>
            <a:ext cx="1833500" cy="369332"/>
          </a:xfrm>
          <a:prstGeom prst="rect">
            <a:avLst/>
          </a:prstGeom>
          <a:noFill/>
        </p:spPr>
        <p:txBody>
          <a:bodyPr wrap="square">
            <a:spAutoFit/>
          </a:bodyPr>
          <a:lstStyle/>
          <a:p>
            <a:r>
              <a:rPr lang="en-GB" b="0" i="0" dirty="0">
                <a:solidFill>
                  <a:srgbClr val="333333"/>
                </a:solidFill>
                <a:effectLst/>
                <a:latin typeface="-apple-system"/>
              </a:rPr>
              <a:t>MBNV.X0450823</a:t>
            </a:r>
            <a:endParaRPr lang="en-RU" dirty="0"/>
          </a:p>
        </p:txBody>
      </p:sp>
      <p:sp>
        <p:nvSpPr>
          <p:cNvPr id="37" name="TextBox 36">
            <a:extLst>
              <a:ext uri="{FF2B5EF4-FFF2-40B4-BE49-F238E27FC236}">
                <a16:creationId xmlns:a16="http://schemas.microsoft.com/office/drawing/2014/main" id="{E1990DF5-F515-B3AC-BE87-D4412CCE4F6C}"/>
              </a:ext>
            </a:extLst>
          </p:cNvPr>
          <p:cNvSpPr txBox="1"/>
          <p:nvPr/>
        </p:nvSpPr>
        <p:spPr bwMode="auto">
          <a:xfrm>
            <a:off x="3403022" y="1082388"/>
            <a:ext cx="1833500" cy="369332"/>
          </a:xfrm>
          <a:prstGeom prst="rect">
            <a:avLst/>
          </a:prstGeom>
          <a:noFill/>
        </p:spPr>
        <p:txBody>
          <a:bodyPr wrap="square">
            <a:spAutoFit/>
          </a:bodyPr>
          <a:lstStyle/>
          <a:p>
            <a:r>
              <a:rPr lang="en-GB" b="0" i="0" dirty="0">
                <a:solidFill>
                  <a:srgbClr val="333333"/>
                </a:solidFill>
                <a:effectLst/>
                <a:latin typeface="-apple-system"/>
              </a:rPr>
              <a:t>MBNH.X0430730</a:t>
            </a:r>
            <a:endParaRPr lang="en-RU" dirty="0"/>
          </a:p>
        </p:txBody>
      </p:sp>
    </p:spTree>
    <p:extLst>
      <p:ext uri="{BB962C8B-B14F-4D97-AF65-F5344CB8AC3E}">
        <p14:creationId xmlns:p14="http://schemas.microsoft.com/office/powerpoint/2010/main" val="42653692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8D2BE7DC-E2CC-30CF-82E4-197C51737078}"/>
            </a:ext>
          </a:extLst>
        </p:cNvPr>
        <p:cNvGrpSpPr/>
        <p:nvPr/>
      </p:nvGrpSpPr>
      <p:grpSpPr bwMode="auto">
        <a:xfrm>
          <a:off x="0" y="0"/>
          <a:ext cx="0" cy="0"/>
          <a:chOff x="0" y="0"/>
          <a:chExt cx="0" cy="0"/>
        </a:xfrm>
      </p:grpSpPr>
      <p:sp>
        <p:nvSpPr>
          <p:cNvPr id="1776141285" name="Footer Placeholder 11">
            <a:extLst>
              <a:ext uri="{FF2B5EF4-FFF2-40B4-BE49-F238E27FC236}">
                <a16:creationId xmlns:a16="http://schemas.microsoft.com/office/drawing/2014/main" id="{4D0FEA89-0726-BBC7-9BF5-2DDC565D4C5E}"/>
              </a:ext>
            </a:extLst>
          </p:cNvPr>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a:extLst>
              <a:ext uri="{FF2B5EF4-FFF2-40B4-BE49-F238E27FC236}">
                <a16:creationId xmlns:a16="http://schemas.microsoft.com/office/drawing/2014/main" id="{AD576DAD-5F4E-61E4-D818-54D187A62658}"/>
              </a:ext>
            </a:extLst>
          </p:cNvPr>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8</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Title 2">
            <a:extLst>
              <a:ext uri="{FF2B5EF4-FFF2-40B4-BE49-F238E27FC236}">
                <a16:creationId xmlns:a16="http://schemas.microsoft.com/office/drawing/2014/main" id="{361B3B0C-33A0-717C-5E3E-E324B9E29236}"/>
              </a:ext>
            </a:extLst>
          </p:cNvPr>
          <p:cNvSpPr>
            <a:spLocks noGrp="1"/>
          </p:cNvSpPr>
          <p:nvPr>
            <p:ph type="title"/>
          </p:nvPr>
        </p:nvSpPr>
        <p:spPr>
          <a:xfrm>
            <a:off x="407988" y="373593"/>
            <a:ext cx="11376025" cy="1065742"/>
          </a:xfrm>
        </p:spPr>
        <p:txBody>
          <a:bodyPr/>
          <a:lstStyle/>
          <a:p>
            <a:r>
              <a:rPr lang="en-RU" b="0" dirty="0">
                <a:latin typeface="Helvetica Neue" panose="02000503000000020004" pitchFamily="2" charset="0"/>
                <a:ea typeface="Helvetica Neue" panose="02000503000000020004" pitchFamily="2" charset="0"/>
                <a:cs typeface="Helvetica Neue" panose="02000503000000020004" pitchFamily="2" charset="0"/>
              </a:rPr>
              <a:t>Offset at BDF target</a:t>
            </a:r>
          </a:p>
        </p:txBody>
      </p:sp>
      <p:sp>
        <p:nvSpPr>
          <p:cNvPr id="6" name="Date Placeholder 10">
            <a:extLst>
              <a:ext uri="{FF2B5EF4-FFF2-40B4-BE49-F238E27FC236}">
                <a16:creationId xmlns:a16="http://schemas.microsoft.com/office/drawing/2014/main" id="{BCBD2AF3-0F8A-CC9E-3F8A-5615C48DE0B1}"/>
              </a:ext>
            </a:extLst>
          </p:cNvPr>
          <p:cNvSpPr>
            <a:spLocks noGrp="1"/>
          </p:cNvSpPr>
          <p:nvPr>
            <p:ph type="dt" sz="half" idx="10"/>
          </p:nvPr>
        </p:nvSpPr>
        <p:spPr bwMode="auto">
          <a:xfrm>
            <a:off x="8875333" y="6381328"/>
            <a:ext cx="1685163" cy="365125"/>
          </a:xfrm>
        </p:spPr>
        <p:txBody>
          <a:bodyPr/>
          <a:lstStyle/>
          <a:p>
            <a:pPr>
              <a:defRPr/>
            </a:pPr>
            <a:fld id="{213A35A7-9770-D444-B9B5-64F679BB55AA}" type="datetime1">
              <a:rPr lang="ru-RU" smtClean="0">
                <a:latin typeface="Helvetica Neue" panose="02000503000000020004" pitchFamily="2" charset="0"/>
                <a:ea typeface="Helvetica Neue" panose="02000503000000020004" pitchFamily="2" charset="0"/>
                <a:cs typeface="Helvetica Neue" panose="02000503000000020004" pitchFamily="2" charset="0"/>
              </a:rPr>
              <a:t>29.08.2024</a:t>
            </a:fld>
            <a:endParaRPr lang="en-US" dirty="0">
              <a:latin typeface="Helvetica Neue" panose="02000503000000020004" pitchFamily="2" charset="0"/>
              <a:ea typeface="Helvetica Neue" panose="02000503000000020004" pitchFamily="2" charset="0"/>
              <a:cs typeface="Helvetica Neue" panose="02000503000000020004" pitchFamily="2" charset="0"/>
            </a:endParaRPr>
          </a:p>
        </p:txBody>
      </p:sp>
      <p:grpSp>
        <p:nvGrpSpPr>
          <p:cNvPr id="38" name="Group 37">
            <a:extLst>
              <a:ext uri="{FF2B5EF4-FFF2-40B4-BE49-F238E27FC236}">
                <a16:creationId xmlns:a16="http://schemas.microsoft.com/office/drawing/2014/main" id="{03BAE029-34E4-D63B-0BC7-73B5DCD71D17}"/>
              </a:ext>
            </a:extLst>
          </p:cNvPr>
          <p:cNvGrpSpPr/>
          <p:nvPr/>
        </p:nvGrpSpPr>
        <p:grpSpPr>
          <a:xfrm>
            <a:off x="2209800" y="1491747"/>
            <a:ext cx="7772400" cy="3874506"/>
            <a:chOff x="2209800" y="1491747"/>
            <a:chExt cx="7772400" cy="3874506"/>
          </a:xfrm>
        </p:grpSpPr>
        <p:pic>
          <p:nvPicPr>
            <p:cNvPr id="5" name="Picture 4">
              <a:extLst>
                <a:ext uri="{FF2B5EF4-FFF2-40B4-BE49-F238E27FC236}">
                  <a16:creationId xmlns:a16="http://schemas.microsoft.com/office/drawing/2014/main" id="{9DD10692-89AC-2A41-DD30-A0A53EED8F52}"/>
                </a:ext>
              </a:extLst>
            </p:cNvPr>
            <p:cNvPicPr>
              <a:picLocks noChangeAspect="1"/>
            </p:cNvPicPr>
            <p:nvPr/>
          </p:nvPicPr>
          <p:blipFill>
            <a:blip r:embed="rId3"/>
            <a:stretch>
              <a:fillRect/>
            </a:stretch>
          </p:blipFill>
          <p:spPr bwMode="auto">
            <a:xfrm>
              <a:off x="2209800" y="1491747"/>
              <a:ext cx="7772400" cy="3874506"/>
            </a:xfrm>
            <a:prstGeom prst="rect">
              <a:avLst/>
            </a:prstGeom>
          </p:spPr>
        </p:pic>
        <p:grpSp>
          <p:nvGrpSpPr>
            <p:cNvPr id="14" name="Group 13">
              <a:extLst>
                <a:ext uri="{FF2B5EF4-FFF2-40B4-BE49-F238E27FC236}">
                  <a16:creationId xmlns:a16="http://schemas.microsoft.com/office/drawing/2014/main" id="{4F40C198-495F-46FB-F3C4-A8AFD5364B89}"/>
                </a:ext>
              </a:extLst>
            </p:cNvPr>
            <p:cNvGrpSpPr/>
            <p:nvPr/>
          </p:nvGrpSpPr>
          <p:grpSpPr>
            <a:xfrm>
              <a:off x="4390105" y="3519779"/>
              <a:ext cx="86714" cy="1443243"/>
              <a:chOff x="4388964" y="3526529"/>
              <a:chExt cx="86714" cy="1443243"/>
            </a:xfrm>
          </p:grpSpPr>
          <p:grpSp>
            <p:nvGrpSpPr>
              <p:cNvPr id="12" name="Group 11">
                <a:extLst>
                  <a:ext uri="{FF2B5EF4-FFF2-40B4-BE49-F238E27FC236}">
                    <a16:creationId xmlns:a16="http://schemas.microsoft.com/office/drawing/2014/main" id="{42251CD1-C7AB-CABA-4A6B-D7AF1E1E111C}"/>
                  </a:ext>
                </a:extLst>
              </p:cNvPr>
              <p:cNvGrpSpPr/>
              <p:nvPr/>
            </p:nvGrpSpPr>
            <p:grpSpPr>
              <a:xfrm>
                <a:off x="4388964" y="3526529"/>
                <a:ext cx="86714" cy="604852"/>
                <a:chOff x="4388964" y="3526529"/>
                <a:chExt cx="86714" cy="604852"/>
              </a:xfrm>
            </p:grpSpPr>
            <p:pic>
              <p:nvPicPr>
                <p:cNvPr id="7" name="Picture 6">
                  <a:extLst>
                    <a:ext uri="{FF2B5EF4-FFF2-40B4-BE49-F238E27FC236}">
                      <a16:creationId xmlns:a16="http://schemas.microsoft.com/office/drawing/2014/main" id="{93144B63-DF44-D20C-D504-C3A80334E84E}"/>
                    </a:ext>
                  </a:extLst>
                </p:cNvPr>
                <p:cNvPicPr>
                  <a:picLocks noChangeAspect="1"/>
                </p:cNvPicPr>
                <p:nvPr/>
              </p:nvPicPr>
              <p:blipFill>
                <a:blip r:embed="rId3"/>
                <a:srcRect l="28034" t="1810" r="70851" b="88449"/>
                <a:stretch/>
              </p:blipFill>
              <p:spPr bwMode="auto">
                <a:xfrm>
                  <a:off x="4388964" y="3526529"/>
                  <a:ext cx="86714" cy="377436"/>
                </a:xfrm>
                <a:prstGeom prst="rect">
                  <a:avLst/>
                </a:prstGeom>
              </p:spPr>
            </p:pic>
            <p:sp>
              <p:nvSpPr>
                <p:cNvPr id="8" name="Rectangle 7">
                  <a:extLst>
                    <a:ext uri="{FF2B5EF4-FFF2-40B4-BE49-F238E27FC236}">
                      <a16:creationId xmlns:a16="http://schemas.microsoft.com/office/drawing/2014/main" id="{559F9789-939B-0E99-BBBE-3BA62FCFF9BD}"/>
                    </a:ext>
                  </a:extLst>
                </p:cNvPr>
                <p:cNvSpPr/>
                <p:nvPr/>
              </p:nvSpPr>
              <p:spPr>
                <a:xfrm>
                  <a:off x="4388964" y="3903964"/>
                  <a:ext cx="86713" cy="2274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grpSp>
          <p:grpSp>
            <p:nvGrpSpPr>
              <p:cNvPr id="11" name="Group 10">
                <a:extLst>
                  <a:ext uri="{FF2B5EF4-FFF2-40B4-BE49-F238E27FC236}">
                    <a16:creationId xmlns:a16="http://schemas.microsoft.com/office/drawing/2014/main" id="{5ECC233E-363C-4228-9967-5AD476A52AC8}"/>
                  </a:ext>
                </a:extLst>
              </p:cNvPr>
              <p:cNvGrpSpPr/>
              <p:nvPr/>
            </p:nvGrpSpPr>
            <p:grpSpPr>
              <a:xfrm flipV="1">
                <a:off x="4388964" y="4364919"/>
                <a:ext cx="86714" cy="604853"/>
                <a:chOff x="4541364" y="3678929"/>
                <a:chExt cx="86714" cy="604853"/>
              </a:xfrm>
            </p:grpSpPr>
            <p:pic>
              <p:nvPicPr>
                <p:cNvPr id="9" name="Picture 8">
                  <a:extLst>
                    <a:ext uri="{FF2B5EF4-FFF2-40B4-BE49-F238E27FC236}">
                      <a16:creationId xmlns:a16="http://schemas.microsoft.com/office/drawing/2014/main" id="{95087BF0-35F4-913A-2FFF-77FE298F3FD5}"/>
                    </a:ext>
                  </a:extLst>
                </p:cNvPr>
                <p:cNvPicPr>
                  <a:picLocks noChangeAspect="1"/>
                </p:cNvPicPr>
                <p:nvPr/>
              </p:nvPicPr>
              <p:blipFill>
                <a:blip r:embed="rId3"/>
                <a:srcRect l="28034" t="1810" r="70851" b="88449"/>
                <a:stretch/>
              </p:blipFill>
              <p:spPr bwMode="auto">
                <a:xfrm>
                  <a:off x="4541364" y="3678929"/>
                  <a:ext cx="86714" cy="377436"/>
                </a:xfrm>
                <a:prstGeom prst="rect">
                  <a:avLst/>
                </a:prstGeom>
              </p:spPr>
            </p:pic>
            <p:sp>
              <p:nvSpPr>
                <p:cNvPr id="10" name="Rectangle 9">
                  <a:extLst>
                    <a:ext uri="{FF2B5EF4-FFF2-40B4-BE49-F238E27FC236}">
                      <a16:creationId xmlns:a16="http://schemas.microsoft.com/office/drawing/2014/main" id="{0CBCB1A5-832C-3AE4-F4AD-7155D36BF258}"/>
                    </a:ext>
                  </a:extLst>
                </p:cNvPr>
                <p:cNvSpPr/>
                <p:nvPr/>
              </p:nvSpPr>
              <p:spPr bwMode="auto">
                <a:xfrm>
                  <a:off x="4541364" y="4056365"/>
                  <a:ext cx="86714" cy="2274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grpSp>
        </p:grpSp>
        <p:grpSp>
          <p:nvGrpSpPr>
            <p:cNvPr id="17" name="Group 16">
              <a:extLst>
                <a:ext uri="{FF2B5EF4-FFF2-40B4-BE49-F238E27FC236}">
                  <a16:creationId xmlns:a16="http://schemas.microsoft.com/office/drawing/2014/main" id="{31042839-C654-0F80-52DD-747C5746E1FE}"/>
                </a:ext>
              </a:extLst>
            </p:cNvPr>
            <p:cNvGrpSpPr/>
            <p:nvPr/>
          </p:nvGrpSpPr>
          <p:grpSpPr>
            <a:xfrm>
              <a:off x="4381485" y="1555801"/>
              <a:ext cx="97551" cy="1460582"/>
              <a:chOff x="4381485" y="1555801"/>
              <a:chExt cx="97551" cy="1460582"/>
            </a:xfrm>
          </p:grpSpPr>
          <p:pic>
            <p:nvPicPr>
              <p:cNvPr id="15" name="Picture 14">
                <a:extLst>
                  <a:ext uri="{FF2B5EF4-FFF2-40B4-BE49-F238E27FC236}">
                    <a16:creationId xmlns:a16="http://schemas.microsoft.com/office/drawing/2014/main" id="{62B194F5-658C-9098-5EE7-9AA56A3B77CB}"/>
                  </a:ext>
                </a:extLst>
              </p:cNvPr>
              <p:cNvPicPr>
                <a:picLocks noChangeAspect="1"/>
              </p:cNvPicPr>
              <p:nvPr/>
            </p:nvPicPr>
            <p:blipFill>
              <a:blip r:embed="rId3"/>
              <a:srcRect l="27953" t="52315" r="70902" b="32361"/>
              <a:stretch/>
            </p:blipFill>
            <p:spPr bwMode="auto">
              <a:xfrm>
                <a:off x="4390105" y="1555801"/>
                <a:ext cx="88931" cy="593726"/>
              </a:xfrm>
              <a:prstGeom prst="rect">
                <a:avLst/>
              </a:prstGeom>
            </p:spPr>
          </p:pic>
          <p:pic>
            <p:nvPicPr>
              <p:cNvPr id="16" name="Picture 15">
                <a:extLst>
                  <a:ext uri="{FF2B5EF4-FFF2-40B4-BE49-F238E27FC236}">
                    <a16:creationId xmlns:a16="http://schemas.microsoft.com/office/drawing/2014/main" id="{6C38305D-2B0C-BF3F-C4BF-CBD6B923E448}"/>
                  </a:ext>
                </a:extLst>
              </p:cNvPr>
              <p:cNvPicPr>
                <a:picLocks noChangeAspect="1"/>
              </p:cNvPicPr>
              <p:nvPr/>
            </p:nvPicPr>
            <p:blipFill>
              <a:blip r:embed="rId3"/>
              <a:srcRect l="27953" t="52315" r="70902" b="32361"/>
              <a:stretch/>
            </p:blipFill>
            <p:spPr bwMode="auto">
              <a:xfrm flipV="1">
                <a:off x="4381485" y="2422657"/>
                <a:ext cx="88931" cy="593726"/>
              </a:xfrm>
              <a:prstGeom prst="rect">
                <a:avLst/>
              </a:prstGeom>
            </p:spPr>
          </p:pic>
        </p:grpSp>
        <p:grpSp>
          <p:nvGrpSpPr>
            <p:cNvPr id="28" name="Group 27">
              <a:extLst>
                <a:ext uri="{FF2B5EF4-FFF2-40B4-BE49-F238E27FC236}">
                  <a16:creationId xmlns:a16="http://schemas.microsoft.com/office/drawing/2014/main" id="{B4CC8830-16FA-D60C-6977-2F43BBCB1A19}"/>
                </a:ext>
              </a:extLst>
            </p:cNvPr>
            <p:cNvGrpSpPr/>
            <p:nvPr/>
          </p:nvGrpSpPr>
          <p:grpSpPr>
            <a:xfrm>
              <a:off x="6049981" y="1555801"/>
              <a:ext cx="90649" cy="1460582"/>
              <a:chOff x="4388387" y="1555801"/>
              <a:chExt cx="90649" cy="1460582"/>
            </a:xfrm>
          </p:grpSpPr>
          <p:pic>
            <p:nvPicPr>
              <p:cNvPr id="29" name="Picture 28">
                <a:extLst>
                  <a:ext uri="{FF2B5EF4-FFF2-40B4-BE49-F238E27FC236}">
                    <a16:creationId xmlns:a16="http://schemas.microsoft.com/office/drawing/2014/main" id="{76E69664-2BC1-E415-43A6-B5B8FCD5E377}"/>
                  </a:ext>
                </a:extLst>
              </p:cNvPr>
              <p:cNvPicPr>
                <a:picLocks noChangeAspect="1"/>
              </p:cNvPicPr>
              <p:nvPr/>
            </p:nvPicPr>
            <p:blipFill>
              <a:blip r:embed="rId3"/>
              <a:srcRect l="27953" t="52315" r="70902" b="32361"/>
              <a:stretch/>
            </p:blipFill>
            <p:spPr bwMode="auto">
              <a:xfrm>
                <a:off x="4390105" y="1555801"/>
                <a:ext cx="88931" cy="593726"/>
              </a:xfrm>
              <a:prstGeom prst="rect">
                <a:avLst/>
              </a:prstGeom>
            </p:spPr>
          </p:pic>
          <p:pic>
            <p:nvPicPr>
              <p:cNvPr id="30" name="Picture 29">
                <a:extLst>
                  <a:ext uri="{FF2B5EF4-FFF2-40B4-BE49-F238E27FC236}">
                    <a16:creationId xmlns:a16="http://schemas.microsoft.com/office/drawing/2014/main" id="{B2AE1A56-281D-0998-CA76-178A1618B463}"/>
                  </a:ext>
                </a:extLst>
              </p:cNvPr>
              <p:cNvPicPr>
                <a:picLocks noChangeAspect="1"/>
              </p:cNvPicPr>
              <p:nvPr/>
            </p:nvPicPr>
            <p:blipFill>
              <a:blip r:embed="rId3"/>
              <a:srcRect l="27953" t="52315" r="70902" b="32361"/>
              <a:stretch/>
            </p:blipFill>
            <p:spPr bwMode="auto">
              <a:xfrm flipV="1">
                <a:off x="4388387" y="2422657"/>
                <a:ext cx="88931" cy="593726"/>
              </a:xfrm>
              <a:prstGeom prst="rect">
                <a:avLst/>
              </a:prstGeom>
            </p:spPr>
          </p:pic>
        </p:grpSp>
        <p:grpSp>
          <p:nvGrpSpPr>
            <p:cNvPr id="31" name="Group 30">
              <a:extLst>
                <a:ext uri="{FF2B5EF4-FFF2-40B4-BE49-F238E27FC236}">
                  <a16:creationId xmlns:a16="http://schemas.microsoft.com/office/drawing/2014/main" id="{1B5CCDE8-26D2-DDB4-D705-E8D1D41717CE}"/>
                </a:ext>
              </a:extLst>
            </p:cNvPr>
            <p:cNvGrpSpPr/>
            <p:nvPr/>
          </p:nvGrpSpPr>
          <p:grpSpPr>
            <a:xfrm>
              <a:off x="6051699" y="3519444"/>
              <a:ext cx="86714" cy="1443243"/>
              <a:chOff x="4388964" y="3526529"/>
              <a:chExt cx="86714" cy="1443243"/>
            </a:xfrm>
          </p:grpSpPr>
          <p:grpSp>
            <p:nvGrpSpPr>
              <p:cNvPr id="32" name="Group 31">
                <a:extLst>
                  <a:ext uri="{FF2B5EF4-FFF2-40B4-BE49-F238E27FC236}">
                    <a16:creationId xmlns:a16="http://schemas.microsoft.com/office/drawing/2014/main" id="{1AEBDDA8-76B6-F37B-5556-55B1F48EF5F9}"/>
                  </a:ext>
                </a:extLst>
              </p:cNvPr>
              <p:cNvGrpSpPr/>
              <p:nvPr/>
            </p:nvGrpSpPr>
            <p:grpSpPr>
              <a:xfrm>
                <a:off x="4388964" y="3526529"/>
                <a:ext cx="86714" cy="604852"/>
                <a:chOff x="4388964" y="3526529"/>
                <a:chExt cx="86714" cy="604852"/>
              </a:xfrm>
            </p:grpSpPr>
            <p:pic>
              <p:nvPicPr>
                <p:cNvPr id="36" name="Picture 35">
                  <a:extLst>
                    <a:ext uri="{FF2B5EF4-FFF2-40B4-BE49-F238E27FC236}">
                      <a16:creationId xmlns:a16="http://schemas.microsoft.com/office/drawing/2014/main" id="{BE31E5A1-1F70-E4CC-818D-D2FF114D5487}"/>
                    </a:ext>
                  </a:extLst>
                </p:cNvPr>
                <p:cNvPicPr>
                  <a:picLocks noChangeAspect="1"/>
                </p:cNvPicPr>
                <p:nvPr/>
              </p:nvPicPr>
              <p:blipFill>
                <a:blip r:embed="rId3"/>
                <a:srcRect l="28034" t="1810" r="70851" b="88449"/>
                <a:stretch/>
              </p:blipFill>
              <p:spPr bwMode="auto">
                <a:xfrm>
                  <a:off x="4388964" y="3526529"/>
                  <a:ext cx="86714" cy="377436"/>
                </a:xfrm>
                <a:prstGeom prst="rect">
                  <a:avLst/>
                </a:prstGeom>
              </p:spPr>
            </p:pic>
            <p:sp>
              <p:nvSpPr>
                <p:cNvPr id="37" name="Rectangle 36">
                  <a:extLst>
                    <a:ext uri="{FF2B5EF4-FFF2-40B4-BE49-F238E27FC236}">
                      <a16:creationId xmlns:a16="http://schemas.microsoft.com/office/drawing/2014/main" id="{9917FDD5-94EF-A296-9421-6ADC08531E89}"/>
                    </a:ext>
                  </a:extLst>
                </p:cNvPr>
                <p:cNvSpPr/>
                <p:nvPr/>
              </p:nvSpPr>
              <p:spPr>
                <a:xfrm>
                  <a:off x="4388964" y="3903964"/>
                  <a:ext cx="86713" cy="2274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grpSp>
          <p:grpSp>
            <p:nvGrpSpPr>
              <p:cNvPr id="33" name="Group 32">
                <a:extLst>
                  <a:ext uri="{FF2B5EF4-FFF2-40B4-BE49-F238E27FC236}">
                    <a16:creationId xmlns:a16="http://schemas.microsoft.com/office/drawing/2014/main" id="{9D12D47E-6F58-C9BC-4EA1-9438C3D53E49}"/>
                  </a:ext>
                </a:extLst>
              </p:cNvPr>
              <p:cNvGrpSpPr/>
              <p:nvPr/>
            </p:nvGrpSpPr>
            <p:grpSpPr>
              <a:xfrm flipV="1">
                <a:off x="4388964" y="4364918"/>
                <a:ext cx="86714" cy="604854"/>
                <a:chOff x="4541364" y="3678929"/>
                <a:chExt cx="86714" cy="604854"/>
              </a:xfrm>
            </p:grpSpPr>
            <p:pic>
              <p:nvPicPr>
                <p:cNvPr id="34" name="Picture 33">
                  <a:extLst>
                    <a:ext uri="{FF2B5EF4-FFF2-40B4-BE49-F238E27FC236}">
                      <a16:creationId xmlns:a16="http://schemas.microsoft.com/office/drawing/2014/main" id="{0672FE03-EDEC-5562-0D42-0E41ED3786BD}"/>
                    </a:ext>
                  </a:extLst>
                </p:cNvPr>
                <p:cNvPicPr>
                  <a:picLocks noChangeAspect="1"/>
                </p:cNvPicPr>
                <p:nvPr/>
              </p:nvPicPr>
              <p:blipFill>
                <a:blip r:embed="rId3"/>
                <a:srcRect l="28034" t="1810" r="70851" b="88449"/>
                <a:stretch/>
              </p:blipFill>
              <p:spPr bwMode="auto">
                <a:xfrm>
                  <a:off x="4541364" y="3678929"/>
                  <a:ext cx="86714" cy="377436"/>
                </a:xfrm>
                <a:prstGeom prst="rect">
                  <a:avLst/>
                </a:prstGeom>
              </p:spPr>
            </p:pic>
            <p:sp>
              <p:nvSpPr>
                <p:cNvPr id="35" name="Rectangle 34">
                  <a:extLst>
                    <a:ext uri="{FF2B5EF4-FFF2-40B4-BE49-F238E27FC236}">
                      <a16:creationId xmlns:a16="http://schemas.microsoft.com/office/drawing/2014/main" id="{07A5B74D-7235-BD0D-5DAB-1B5FC134B1B7}"/>
                    </a:ext>
                  </a:extLst>
                </p:cNvPr>
                <p:cNvSpPr/>
                <p:nvPr/>
              </p:nvSpPr>
              <p:spPr bwMode="auto">
                <a:xfrm>
                  <a:off x="4541364" y="4056366"/>
                  <a:ext cx="86713" cy="2274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grpSp>
        </p:grpSp>
      </p:grpSp>
      <p:pic>
        <p:nvPicPr>
          <p:cNvPr id="39" name="Picture 38">
            <a:extLst>
              <a:ext uri="{FF2B5EF4-FFF2-40B4-BE49-F238E27FC236}">
                <a16:creationId xmlns:a16="http://schemas.microsoft.com/office/drawing/2014/main" id="{BC5DA566-5E78-A074-EC3C-E7F8DFE777F0}"/>
              </a:ext>
            </a:extLst>
          </p:cNvPr>
          <p:cNvPicPr>
            <a:picLocks noChangeAspect="1"/>
          </p:cNvPicPr>
          <p:nvPr/>
        </p:nvPicPr>
        <p:blipFill>
          <a:blip r:embed="rId4"/>
          <a:srcRect l="48066" t="72040" r="50907" b="10535"/>
          <a:stretch/>
        </p:blipFill>
        <p:spPr bwMode="auto">
          <a:xfrm>
            <a:off x="6136373" y="2335994"/>
            <a:ext cx="79848" cy="678530"/>
          </a:xfrm>
          <a:prstGeom prst="rect">
            <a:avLst/>
          </a:prstGeom>
        </p:spPr>
      </p:pic>
      <p:pic>
        <p:nvPicPr>
          <p:cNvPr id="40" name="Picture 39">
            <a:extLst>
              <a:ext uri="{FF2B5EF4-FFF2-40B4-BE49-F238E27FC236}">
                <a16:creationId xmlns:a16="http://schemas.microsoft.com/office/drawing/2014/main" id="{33BCD962-E78A-5BBD-0BE4-7D991D19148E}"/>
              </a:ext>
            </a:extLst>
          </p:cNvPr>
          <p:cNvPicPr>
            <a:picLocks noChangeAspect="1"/>
          </p:cNvPicPr>
          <p:nvPr/>
        </p:nvPicPr>
        <p:blipFill>
          <a:blip r:embed="rId4"/>
          <a:srcRect l="48066" t="72040" r="50907" b="10535"/>
          <a:stretch/>
        </p:blipFill>
        <p:spPr bwMode="auto">
          <a:xfrm flipV="1">
            <a:off x="6138412" y="1552102"/>
            <a:ext cx="79848" cy="708112"/>
          </a:xfrm>
          <a:prstGeom prst="rect">
            <a:avLst/>
          </a:prstGeom>
        </p:spPr>
      </p:pic>
      <p:pic>
        <p:nvPicPr>
          <p:cNvPr id="41" name="Picture 40">
            <a:extLst>
              <a:ext uri="{FF2B5EF4-FFF2-40B4-BE49-F238E27FC236}">
                <a16:creationId xmlns:a16="http://schemas.microsoft.com/office/drawing/2014/main" id="{9A43F99B-3AB2-74E4-5A6A-2E31B42A574B}"/>
              </a:ext>
            </a:extLst>
          </p:cNvPr>
          <p:cNvPicPr>
            <a:picLocks noChangeAspect="1"/>
          </p:cNvPicPr>
          <p:nvPr/>
        </p:nvPicPr>
        <p:blipFill>
          <a:blip r:embed="rId4"/>
          <a:srcRect l="48121" t="22337" r="50976" b="60238"/>
          <a:stretch/>
        </p:blipFill>
        <p:spPr bwMode="auto">
          <a:xfrm>
            <a:off x="6140351" y="4290665"/>
            <a:ext cx="70181" cy="678530"/>
          </a:xfrm>
          <a:prstGeom prst="rect">
            <a:avLst/>
          </a:prstGeom>
        </p:spPr>
      </p:pic>
      <p:pic>
        <p:nvPicPr>
          <p:cNvPr id="42" name="Picture 41">
            <a:extLst>
              <a:ext uri="{FF2B5EF4-FFF2-40B4-BE49-F238E27FC236}">
                <a16:creationId xmlns:a16="http://schemas.microsoft.com/office/drawing/2014/main" id="{A5EEEE9F-FB39-7C8F-669B-C884764E4BCD}"/>
              </a:ext>
            </a:extLst>
          </p:cNvPr>
          <p:cNvPicPr>
            <a:picLocks noChangeAspect="1"/>
          </p:cNvPicPr>
          <p:nvPr/>
        </p:nvPicPr>
        <p:blipFill>
          <a:blip r:embed="rId4"/>
          <a:srcRect l="48117" t="22337" r="50980" b="60499"/>
          <a:stretch/>
        </p:blipFill>
        <p:spPr bwMode="auto">
          <a:xfrm flipV="1">
            <a:off x="6136373" y="3519444"/>
            <a:ext cx="70181" cy="668360"/>
          </a:xfrm>
          <a:prstGeom prst="rect">
            <a:avLst/>
          </a:prstGeom>
        </p:spPr>
      </p:pic>
      <p:sp>
        <p:nvSpPr>
          <p:cNvPr id="49" name="TextBox 48">
            <a:extLst>
              <a:ext uri="{FF2B5EF4-FFF2-40B4-BE49-F238E27FC236}">
                <a16:creationId xmlns:a16="http://schemas.microsoft.com/office/drawing/2014/main" id="{C7F9CF53-B3B5-0D33-77A2-351730C49FF3}"/>
              </a:ext>
            </a:extLst>
          </p:cNvPr>
          <p:cNvSpPr txBox="1"/>
          <p:nvPr/>
        </p:nvSpPr>
        <p:spPr bwMode="auto">
          <a:xfrm>
            <a:off x="5179250" y="1063688"/>
            <a:ext cx="2040875" cy="369332"/>
          </a:xfrm>
          <a:prstGeom prst="rect">
            <a:avLst/>
          </a:prstGeom>
          <a:noFill/>
        </p:spPr>
        <p:txBody>
          <a:bodyPr wrap="square">
            <a:spAutoFit/>
          </a:bodyPr>
          <a:lstStyle/>
          <a:p>
            <a:r>
              <a:rPr lang="en-GB" b="0" i="0" dirty="0">
                <a:solidFill>
                  <a:srgbClr val="333333"/>
                </a:solidFill>
                <a:effectLst/>
                <a:latin typeface="-apple-system"/>
              </a:rPr>
              <a:t>MBXGD.X0450834</a:t>
            </a:r>
            <a:endParaRPr lang="en-RU" dirty="0"/>
          </a:p>
        </p:txBody>
      </p:sp>
      <p:sp>
        <p:nvSpPr>
          <p:cNvPr id="50" name="TextBox 49">
            <a:extLst>
              <a:ext uri="{FF2B5EF4-FFF2-40B4-BE49-F238E27FC236}">
                <a16:creationId xmlns:a16="http://schemas.microsoft.com/office/drawing/2014/main" id="{78BA528E-F521-0632-B7D0-0879BA2B81AC}"/>
              </a:ext>
            </a:extLst>
          </p:cNvPr>
          <p:cNvSpPr txBox="1"/>
          <p:nvPr/>
        </p:nvSpPr>
        <p:spPr bwMode="auto">
          <a:xfrm>
            <a:off x="5179250" y="767486"/>
            <a:ext cx="1866143" cy="369332"/>
          </a:xfrm>
          <a:prstGeom prst="rect">
            <a:avLst/>
          </a:prstGeom>
          <a:noFill/>
        </p:spPr>
        <p:txBody>
          <a:bodyPr wrap="square">
            <a:spAutoFit/>
          </a:bodyPr>
          <a:lstStyle/>
          <a:p>
            <a:r>
              <a:rPr lang="en-GB" b="0" i="0" dirty="0">
                <a:solidFill>
                  <a:srgbClr val="333333"/>
                </a:solidFill>
                <a:effectLst/>
                <a:latin typeface="-apple-system"/>
              </a:rPr>
              <a:t>MBNV.X0450829</a:t>
            </a:r>
            <a:endParaRPr lang="en-RU" dirty="0"/>
          </a:p>
        </p:txBody>
      </p:sp>
      <p:sp>
        <p:nvSpPr>
          <p:cNvPr id="51" name="TextBox 50">
            <a:extLst>
              <a:ext uri="{FF2B5EF4-FFF2-40B4-BE49-F238E27FC236}">
                <a16:creationId xmlns:a16="http://schemas.microsoft.com/office/drawing/2014/main" id="{DC9C3A9C-E883-8C86-4C47-3089814D34D7}"/>
              </a:ext>
            </a:extLst>
          </p:cNvPr>
          <p:cNvSpPr txBox="1"/>
          <p:nvPr/>
        </p:nvSpPr>
        <p:spPr bwMode="auto">
          <a:xfrm>
            <a:off x="5179250" y="464459"/>
            <a:ext cx="1833500" cy="369332"/>
          </a:xfrm>
          <a:prstGeom prst="rect">
            <a:avLst/>
          </a:prstGeom>
          <a:noFill/>
        </p:spPr>
        <p:txBody>
          <a:bodyPr wrap="square">
            <a:spAutoFit/>
          </a:bodyPr>
          <a:lstStyle/>
          <a:p>
            <a:r>
              <a:rPr lang="en-GB" b="0" i="0" dirty="0">
                <a:solidFill>
                  <a:srgbClr val="333333"/>
                </a:solidFill>
                <a:effectLst/>
                <a:latin typeface="-apple-system"/>
              </a:rPr>
              <a:t>MBNH.X0450823</a:t>
            </a:r>
            <a:endParaRPr lang="en-RU" dirty="0"/>
          </a:p>
        </p:txBody>
      </p:sp>
      <p:sp>
        <p:nvSpPr>
          <p:cNvPr id="52" name="TextBox 51">
            <a:extLst>
              <a:ext uri="{FF2B5EF4-FFF2-40B4-BE49-F238E27FC236}">
                <a16:creationId xmlns:a16="http://schemas.microsoft.com/office/drawing/2014/main" id="{3B4CBDAA-3A23-8B5E-40EC-E483AA4EC6EB}"/>
              </a:ext>
            </a:extLst>
          </p:cNvPr>
          <p:cNvSpPr txBox="1"/>
          <p:nvPr/>
        </p:nvSpPr>
        <p:spPr bwMode="auto">
          <a:xfrm>
            <a:off x="3403022" y="1082388"/>
            <a:ext cx="1833500" cy="369332"/>
          </a:xfrm>
          <a:prstGeom prst="rect">
            <a:avLst/>
          </a:prstGeom>
          <a:noFill/>
        </p:spPr>
        <p:txBody>
          <a:bodyPr wrap="square">
            <a:spAutoFit/>
          </a:bodyPr>
          <a:lstStyle/>
          <a:p>
            <a:r>
              <a:rPr lang="en-GB" b="0" i="0" dirty="0">
                <a:solidFill>
                  <a:srgbClr val="333333"/>
                </a:solidFill>
                <a:effectLst/>
                <a:latin typeface="-apple-system"/>
              </a:rPr>
              <a:t>MBNV.X0430730</a:t>
            </a:r>
            <a:endParaRPr lang="en-RU" dirty="0"/>
          </a:p>
        </p:txBody>
      </p:sp>
    </p:spTree>
    <p:extLst>
      <p:ext uri="{BB962C8B-B14F-4D97-AF65-F5344CB8AC3E}">
        <p14:creationId xmlns:p14="http://schemas.microsoft.com/office/powerpoint/2010/main" val="31964807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D1F4B6AD-C1D7-A15A-DFCD-6ED502649648}"/>
            </a:ext>
          </a:extLst>
        </p:cNvPr>
        <p:cNvGrpSpPr/>
        <p:nvPr/>
      </p:nvGrpSpPr>
      <p:grpSpPr bwMode="auto">
        <a:xfrm>
          <a:off x="0" y="0"/>
          <a:ext cx="0" cy="0"/>
          <a:chOff x="0" y="0"/>
          <a:chExt cx="0" cy="0"/>
        </a:xfrm>
      </p:grpSpPr>
      <p:sp>
        <p:nvSpPr>
          <p:cNvPr id="1776141285" name="Footer Placeholder 11">
            <a:extLst>
              <a:ext uri="{FF2B5EF4-FFF2-40B4-BE49-F238E27FC236}">
                <a16:creationId xmlns:a16="http://schemas.microsoft.com/office/drawing/2014/main" id="{9162D961-A7D6-9EED-79F1-1A853CD47138}"/>
              </a:ext>
            </a:extLst>
          </p:cNvPr>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a:extLst>
              <a:ext uri="{FF2B5EF4-FFF2-40B4-BE49-F238E27FC236}">
                <a16:creationId xmlns:a16="http://schemas.microsoft.com/office/drawing/2014/main" id="{459979B7-C2E8-7962-A784-E147475A6181}"/>
              </a:ext>
            </a:extLst>
          </p:cNvPr>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9</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Title 2">
            <a:extLst>
              <a:ext uri="{FF2B5EF4-FFF2-40B4-BE49-F238E27FC236}">
                <a16:creationId xmlns:a16="http://schemas.microsoft.com/office/drawing/2014/main" id="{E69C64F7-36E5-881E-A2F4-B33F19DDB9B8}"/>
              </a:ext>
            </a:extLst>
          </p:cNvPr>
          <p:cNvSpPr>
            <a:spLocks noGrp="1"/>
          </p:cNvSpPr>
          <p:nvPr>
            <p:ph type="title"/>
          </p:nvPr>
        </p:nvSpPr>
        <p:spPr>
          <a:xfrm>
            <a:off x="407988" y="373593"/>
            <a:ext cx="11376025" cy="1065742"/>
          </a:xfrm>
        </p:spPr>
        <p:txBody>
          <a:bodyPr/>
          <a:lstStyle/>
          <a:p>
            <a:r>
              <a:rPr lang="en-RU" b="0" dirty="0">
                <a:latin typeface="Helvetica Neue" panose="02000503000000020004" pitchFamily="2" charset="0"/>
                <a:ea typeface="Helvetica Neue" panose="02000503000000020004" pitchFamily="2" charset="0"/>
                <a:cs typeface="Helvetica Neue" panose="02000503000000020004" pitchFamily="2" charset="0"/>
              </a:rPr>
              <a:t>Horizontal offset at T4</a:t>
            </a:r>
          </a:p>
        </p:txBody>
      </p:sp>
      <p:sp>
        <p:nvSpPr>
          <p:cNvPr id="6" name="Date Placeholder 10">
            <a:extLst>
              <a:ext uri="{FF2B5EF4-FFF2-40B4-BE49-F238E27FC236}">
                <a16:creationId xmlns:a16="http://schemas.microsoft.com/office/drawing/2014/main" id="{041CC883-601C-4AE1-45A5-24A783F67F87}"/>
              </a:ext>
            </a:extLst>
          </p:cNvPr>
          <p:cNvSpPr>
            <a:spLocks noGrp="1"/>
          </p:cNvSpPr>
          <p:nvPr>
            <p:ph type="dt" sz="half" idx="10"/>
          </p:nvPr>
        </p:nvSpPr>
        <p:spPr bwMode="auto">
          <a:xfrm>
            <a:off x="8875333" y="6381328"/>
            <a:ext cx="1685163" cy="365125"/>
          </a:xfrm>
        </p:spPr>
        <p:txBody>
          <a:bodyPr/>
          <a:lstStyle/>
          <a:p>
            <a:pPr>
              <a:defRPr/>
            </a:pPr>
            <a:fld id="{213A35A7-9770-D444-B9B5-64F679BB55AA}" type="datetime1">
              <a:rPr lang="ru-RU" smtClean="0">
                <a:latin typeface="Helvetica Neue" panose="02000503000000020004" pitchFamily="2" charset="0"/>
                <a:ea typeface="Helvetica Neue" panose="02000503000000020004" pitchFamily="2" charset="0"/>
                <a:cs typeface="Helvetica Neue" panose="02000503000000020004" pitchFamily="2" charset="0"/>
              </a:rPr>
              <a:t>29.08.2024</a:t>
            </a:fld>
            <a:endParaRPr lang="en-US"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2" name="Picture 1">
            <a:extLst>
              <a:ext uri="{FF2B5EF4-FFF2-40B4-BE49-F238E27FC236}">
                <a16:creationId xmlns:a16="http://schemas.microsoft.com/office/drawing/2014/main" id="{FB4DFDA2-299A-0475-791F-E18D25EB083E}"/>
              </a:ext>
            </a:extLst>
          </p:cNvPr>
          <p:cNvPicPr>
            <a:picLocks noChangeAspect="1"/>
          </p:cNvPicPr>
          <p:nvPr/>
        </p:nvPicPr>
        <p:blipFill>
          <a:blip r:embed="rId3"/>
          <a:stretch>
            <a:fillRect/>
          </a:stretch>
        </p:blipFill>
        <p:spPr>
          <a:xfrm>
            <a:off x="2209800" y="1112982"/>
            <a:ext cx="7772400" cy="4632036"/>
          </a:xfrm>
          <a:prstGeom prst="rect">
            <a:avLst/>
          </a:prstGeom>
        </p:spPr>
      </p:pic>
      <p:sp>
        <p:nvSpPr>
          <p:cNvPr id="3" name="Oval 2">
            <a:extLst>
              <a:ext uri="{FF2B5EF4-FFF2-40B4-BE49-F238E27FC236}">
                <a16:creationId xmlns:a16="http://schemas.microsoft.com/office/drawing/2014/main" id="{2691784A-42CB-CBFB-5190-446A718D2891}"/>
              </a:ext>
            </a:extLst>
          </p:cNvPr>
          <p:cNvSpPr/>
          <p:nvPr/>
        </p:nvSpPr>
        <p:spPr bwMode="auto">
          <a:xfrm>
            <a:off x="5423107" y="2707986"/>
            <a:ext cx="473726" cy="473726"/>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dirty="0"/>
          </a:p>
        </p:txBody>
      </p:sp>
      <p:sp>
        <p:nvSpPr>
          <p:cNvPr id="5" name="Oval 4">
            <a:extLst>
              <a:ext uri="{FF2B5EF4-FFF2-40B4-BE49-F238E27FC236}">
                <a16:creationId xmlns:a16="http://schemas.microsoft.com/office/drawing/2014/main" id="{4A929B31-6778-2CAE-41CD-DD001CBB3423}"/>
              </a:ext>
            </a:extLst>
          </p:cNvPr>
          <p:cNvSpPr/>
          <p:nvPr/>
        </p:nvSpPr>
        <p:spPr bwMode="auto">
          <a:xfrm>
            <a:off x="5445141" y="3344296"/>
            <a:ext cx="473726" cy="473726"/>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sp>
        <p:nvSpPr>
          <p:cNvPr id="7" name="TextBox 6">
            <a:extLst>
              <a:ext uri="{FF2B5EF4-FFF2-40B4-BE49-F238E27FC236}">
                <a16:creationId xmlns:a16="http://schemas.microsoft.com/office/drawing/2014/main" id="{0AACB90C-6230-47CA-80AA-DE8DB2ED41E9}"/>
              </a:ext>
            </a:extLst>
          </p:cNvPr>
          <p:cNvSpPr txBox="1"/>
          <p:nvPr/>
        </p:nvSpPr>
        <p:spPr bwMode="auto">
          <a:xfrm>
            <a:off x="10201078" y="1825092"/>
            <a:ext cx="1505540" cy="646331"/>
          </a:xfrm>
          <a:prstGeom prst="rect">
            <a:avLst/>
          </a:prstGeom>
          <a:noFill/>
        </p:spPr>
        <p:txBody>
          <a:bodyPr wrap="none" rtlCol="0">
            <a:spAutoFit/>
          </a:bodyPr>
          <a:lstStyle/>
          <a:p>
            <a:r>
              <a:rPr lang="en-RU" dirty="0"/>
              <a:t>0.8 m shift </a:t>
            </a:r>
          </a:p>
          <a:p>
            <a:r>
              <a:rPr lang="en-RU" dirty="0"/>
              <a:t>towards Jura</a:t>
            </a:r>
          </a:p>
        </p:txBody>
      </p:sp>
      <p:sp>
        <p:nvSpPr>
          <p:cNvPr id="8" name="TextBox 7">
            <a:extLst>
              <a:ext uri="{FF2B5EF4-FFF2-40B4-BE49-F238E27FC236}">
                <a16:creationId xmlns:a16="http://schemas.microsoft.com/office/drawing/2014/main" id="{C8604F68-0809-C3ED-D142-BA9E8098AEAD}"/>
              </a:ext>
            </a:extLst>
          </p:cNvPr>
          <p:cNvSpPr txBox="1"/>
          <p:nvPr/>
        </p:nvSpPr>
        <p:spPr bwMode="auto">
          <a:xfrm>
            <a:off x="10077646" y="4111058"/>
            <a:ext cx="2044149" cy="369332"/>
          </a:xfrm>
          <a:prstGeom prst="rect">
            <a:avLst/>
          </a:prstGeom>
          <a:noFill/>
        </p:spPr>
        <p:txBody>
          <a:bodyPr wrap="none" rtlCol="0">
            <a:spAutoFit/>
          </a:bodyPr>
          <a:lstStyle/>
          <a:p>
            <a:r>
              <a:rPr lang="en-RU" dirty="0"/>
              <a:t>0.5 m vertical shift</a:t>
            </a:r>
          </a:p>
        </p:txBody>
      </p:sp>
    </p:spTree>
    <p:extLst>
      <p:ext uri="{BB962C8B-B14F-4D97-AF65-F5344CB8AC3E}">
        <p14:creationId xmlns:p14="http://schemas.microsoft.com/office/powerpoint/2010/main" val="4035574937"/>
      </p:ext>
    </p:extLst>
  </p:cSld>
  <p:clrMapOvr>
    <a:masterClrMapping/>
  </p:clrMapOvr>
</p:sld>
</file>

<file path=ppt/theme/theme1.xml><?xml version="1.0" encoding="utf-8"?>
<a:theme xmlns:a="http://schemas.openxmlformats.org/drawingml/2006/main" name="CERN">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Template>
  <TotalTime>7426</TotalTime>
  <Words>1859</Words>
  <Application>Microsoft Macintosh PowerPoint</Application>
  <DocSecurity>0</DocSecurity>
  <PresentationFormat>Widescreen</PresentationFormat>
  <Paragraphs>338</Paragraphs>
  <Slides>31</Slides>
  <Notes>26</Notes>
  <HiddenSlides>0</HiddenSlides>
  <MMClips>1</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31</vt:i4>
      </vt:variant>
    </vt:vector>
  </HeadingPairs>
  <TitlesOfParts>
    <vt:vector size="41" baseType="lpstr">
      <vt:lpstr>-apple-system</vt:lpstr>
      <vt:lpstr>Arial</vt:lpstr>
      <vt:lpstr>Calibri</vt:lpstr>
      <vt:lpstr>Cambria Math</vt:lpstr>
      <vt:lpstr>Helvetica Neue</vt:lpstr>
      <vt:lpstr>Helvetica Neue Light</vt:lpstr>
      <vt:lpstr>Helvetica Neue Medium</vt:lpstr>
      <vt:lpstr>Menlo</vt:lpstr>
      <vt:lpstr>Roboto</vt:lpstr>
      <vt:lpstr>CERN</vt:lpstr>
      <vt:lpstr>Geometry of beam line for BDF/SHiP final focus and dilution system</vt:lpstr>
      <vt:lpstr>TCC2 XTAX modifications</vt:lpstr>
      <vt:lpstr>Horizontal offset at T4</vt:lpstr>
      <vt:lpstr>Horizontal offset at T4: P42 modifications</vt:lpstr>
      <vt:lpstr>Horizontal offset at T4: P42 modifications</vt:lpstr>
      <vt:lpstr>Horizontal offset at T4</vt:lpstr>
      <vt:lpstr>Offset at BDF target</vt:lpstr>
      <vt:lpstr>Offset at BDF target</vt:lpstr>
      <vt:lpstr>Horizontal offset at T4</vt:lpstr>
      <vt:lpstr>Summary of the changes in P42</vt:lpstr>
      <vt:lpstr>PowerPoint Presentation</vt:lpstr>
      <vt:lpstr>Summary and the next step</vt:lpstr>
      <vt:lpstr>Thanks for your attention!</vt:lpstr>
      <vt:lpstr>PowerPoint Presentation</vt:lpstr>
      <vt:lpstr>Stay clear region </vt:lpstr>
      <vt:lpstr>SCR at T4: Both wobbling scenarios</vt:lpstr>
      <vt:lpstr>Delivery for ECN3: overview</vt:lpstr>
      <vt:lpstr>Delivery for ECN3: operation scenarios</vt:lpstr>
      <vt:lpstr>Delivery for ECN3: beam parameters</vt:lpstr>
      <vt:lpstr>Slow extraction in LSS2: ZS activation problem</vt:lpstr>
      <vt:lpstr>Slow extraction in LSS2: losses reduction (CS)</vt:lpstr>
      <vt:lpstr>Delivery for ECN3: splitting VS dedicated</vt:lpstr>
      <vt:lpstr>Delivery for ECN3: bumping around T4</vt:lpstr>
      <vt:lpstr>Delivery for ECN3: bumping around T4</vt:lpstr>
      <vt:lpstr>P42 beam dump: location</vt:lpstr>
      <vt:lpstr>P42 beam dump: operation</vt:lpstr>
      <vt:lpstr>PowerPoint Presentation</vt:lpstr>
      <vt:lpstr>P42 beam dump: required modifications</vt:lpstr>
      <vt:lpstr>P42 beam dump: required modifications</vt:lpstr>
      <vt:lpstr>Hardware</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Rebecca Ramjiawan</dc:creator>
  <cp:keywords/>
  <dc:description/>
  <cp:lastModifiedBy>Aleksandr Gorn</cp:lastModifiedBy>
  <cp:revision>69</cp:revision>
  <dcterms:created xsi:type="dcterms:W3CDTF">2021-11-15T09:32:25Z</dcterms:created>
  <dcterms:modified xsi:type="dcterms:W3CDTF">2024-08-29T13:53:14Z</dcterms:modified>
  <cp:category/>
  <dc:identifier/>
  <cp:contentStatus/>
  <dc:language/>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0x010100B63BB012C9D1B24489D49F4F0C2CE25A</vt:lpwstr>
  </property>
</Properties>
</file>