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1154" r:id="rId2"/>
    <p:sldId id="4161" r:id="rId3"/>
    <p:sldId id="21132" r:id="rId4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997" autoAdjust="0"/>
    <p:restoredTop sz="96281" autoAdjust="0"/>
  </p:normalViewPr>
  <p:slideViewPr>
    <p:cSldViewPr snapToObjects="1" showGuides="1">
      <p:cViewPr varScale="1">
        <p:scale>
          <a:sx n="170" d="100"/>
          <a:sy n="170" d="100"/>
        </p:scale>
        <p:origin x="184" y="16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70F13F-B7A7-D842-A54C-46BA6CE14735}" type="doc">
      <dgm:prSet loTypeId="urn:microsoft.com/office/officeart/2005/8/layout/gear1" loCatId="" qsTypeId="urn:microsoft.com/office/officeart/2005/8/quickstyle/simple1" qsCatId="simple" csTypeId="urn:microsoft.com/office/officeart/2005/8/colors/colorful3" csCatId="colorful" phldr="1"/>
      <dgm:spPr/>
    </dgm:pt>
    <dgm:pt modelId="{FEEE556F-5E79-4C4D-9FCF-A7E1A05F3BEA}">
      <dgm:prSet phldrT="[Text]"/>
      <dgm:spPr>
        <a:solidFill>
          <a:srgbClr val="FFC000"/>
        </a:solidFill>
      </dgm:spPr>
      <dgm:t>
        <a:bodyPr/>
        <a:lstStyle/>
        <a:p>
          <a:r>
            <a:rPr lang="en-US" dirty="0"/>
            <a:t>SB – interface to LDG//Council, other main FAs, strategies towards next phase </a:t>
          </a:r>
        </a:p>
      </dgm:t>
    </dgm:pt>
    <dgm:pt modelId="{4A0106FE-691D-284D-B9A4-FA44047B4439}" type="parTrans" cxnId="{6E667767-85D7-C24D-BAD6-5C1C0CF9CCF5}">
      <dgm:prSet/>
      <dgm:spPr/>
      <dgm:t>
        <a:bodyPr/>
        <a:lstStyle/>
        <a:p>
          <a:endParaRPr lang="en-US"/>
        </a:p>
      </dgm:t>
    </dgm:pt>
    <dgm:pt modelId="{0BCDBDEE-6C36-EF4A-9CAB-551C918534C8}" type="sibTrans" cxnId="{6E667767-85D7-C24D-BAD6-5C1C0CF9CCF5}">
      <dgm:prSet/>
      <dgm:spPr/>
      <dgm:t>
        <a:bodyPr/>
        <a:lstStyle/>
        <a:p>
          <a:endParaRPr lang="en-US"/>
        </a:p>
      </dgm:t>
    </dgm:pt>
    <dgm:pt modelId="{6214AB07-051F-B847-90CC-E44627A018CF}">
      <dgm:prSet phldrT="[Text]"/>
      <dgm:spPr/>
      <dgm:t>
        <a:bodyPr/>
        <a:lstStyle/>
        <a:p>
          <a:r>
            <a:rPr lang="en-US" dirty="0"/>
            <a:t>CC – organization ad coordination  of the technical studies within the collaboration </a:t>
          </a:r>
        </a:p>
      </dgm:t>
    </dgm:pt>
    <dgm:pt modelId="{1CA6EE20-E1B7-BB42-9C0F-78BB8EE59F6B}" type="parTrans" cxnId="{F9B5DD95-0D8B-AD48-9F51-A7F3095CD45D}">
      <dgm:prSet/>
      <dgm:spPr/>
      <dgm:t>
        <a:bodyPr/>
        <a:lstStyle/>
        <a:p>
          <a:endParaRPr lang="en-US"/>
        </a:p>
      </dgm:t>
    </dgm:pt>
    <dgm:pt modelId="{542C1591-E805-4545-B062-963364C88005}" type="sibTrans" cxnId="{F9B5DD95-0D8B-AD48-9F51-A7F3095CD45D}">
      <dgm:prSet/>
      <dgm:spPr/>
      <dgm:t>
        <a:bodyPr/>
        <a:lstStyle/>
        <a:p>
          <a:endParaRPr lang="en-US"/>
        </a:p>
      </dgm:t>
    </dgm:pt>
    <dgm:pt modelId="{58E61815-855E-3946-BC10-13337F495D55}">
      <dgm:prSet phldrT="[Text]"/>
      <dgm:spPr>
        <a:solidFill>
          <a:srgbClr val="92D050"/>
        </a:solidFill>
      </dgm:spPr>
      <dgm:t>
        <a:bodyPr/>
        <a:lstStyle/>
        <a:p>
          <a:r>
            <a:rPr lang="en-US" dirty="0"/>
            <a:t>ICB – collaboration members and meetings </a:t>
          </a:r>
        </a:p>
      </dgm:t>
    </dgm:pt>
    <dgm:pt modelId="{066DF259-B389-B14D-B89A-57CE7EFBDB49}" type="parTrans" cxnId="{BA8FAF64-453E-BA49-A901-42C1D890556E}">
      <dgm:prSet/>
      <dgm:spPr/>
      <dgm:t>
        <a:bodyPr/>
        <a:lstStyle/>
        <a:p>
          <a:endParaRPr lang="en-US"/>
        </a:p>
      </dgm:t>
    </dgm:pt>
    <dgm:pt modelId="{28C301CE-2D5F-6D49-9A05-1E2E849AB73A}" type="sibTrans" cxnId="{BA8FAF64-453E-BA49-A901-42C1D890556E}">
      <dgm:prSet/>
      <dgm:spPr/>
      <dgm:t>
        <a:bodyPr/>
        <a:lstStyle/>
        <a:p>
          <a:endParaRPr lang="en-US"/>
        </a:p>
      </dgm:t>
    </dgm:pt>
    <dgm:pt modelId="{EBF2EA86-00C0-7040-AC7B-EBF675EC76C1}" type="pres">
      <dgm:prSet presAssocID="{2470F13F-B7A7-D842-A54C-46BA6CE1473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41E23C76-29F3-F840-BE04-79E3E22BE4C0}" type="pres">
      <dgm:prSet presAssocID="{FEEE556F-5E79-4C4D-9FCF-A7E1A05F3BEA}" presName="gear1" presStyleLbl="node1" presStyleIdx="0" presStyleCnt="3" custScaleX="72816" custScaleY="72816" custLinFactNeighborX="5512" custLinFactNeighborY="-14823">
        <dgm:presLayoutVars>
          <dgm:chMax val="1"/>
          <dgm:bulletEnabled val="1"/>
        </dgm:presLayoutVars>
      </dgm:prSet>
      <dgm:spPr/>
    </dgm:pt>
    <dgm:pt modelId="{9EA2C19D-CC01-E747-9735-727195101B9A}" type="pres">
      <dgm:prSet presAssocID="{FEEE556F-5E79-4C4D-9FCF-A7E1A05F3BEA}" presName="gear1srcNode" presStyleLbl="node1" presStyleIdx="0" presStyleCnt="3"/>
      <dgm:spPr/>
    </dgm:pt>
    <dgm:pt modelId="{7FAB87D0-257E-4C41-BB71-B7D4C7B43127}" type="pres">
      <dgm:prSet presAssocID="{FEEE556F-5E79-4C4D-9FCF-A7E1A05F3BEA}" presName="gear1dstNode" presStyleLbl="node1" presStyleIdx="0" presStyleCnt="3"/>
      <dgm:spPr/>
    </dgm:pt>
    <dgm:pt modelId="{77B2A60E-A12C-3B46-9056-A06B288664DE}" type="pres">
      <dgm:prSet presAssocID="{6214AB07-051F-B847-90CC-E44627A018CF}" presName="gear2" presStyleLbl="node1" presStyleIdx="1" presStyleCnt="3" custScaleX="167281" custScaleY="149859" custLinFactNeighborX="-26416" custLinFactNeighborY="21840">
        <dgm:presLayoutVars>
          <dgm:chMax val="1"/>
          <dgm:bulletEnabled val="1"/>
        </dgm:presLayoutVars>
      </dgm:prSet>
      <dgm:spPr/>
    </dgm:pt>
    <dgm:pt modelId="{467F301C-3AF0-7A4E-8E0B-A2A73D8D5F6C}" type="pres">
      <dgm:prSet presAssocID="{6214AB07-051F-B847-90CC-E44627A018CF}" presName="gear2srcNode" presStyleLbl="node1" presStyleIdx="1" presStyleCnt="3"/>
      <dgm:spPr/>
    </dgm:pt>
    <dgm:pt modelId="{6DBCE57E-E513-B141-BD04-44F3F2C09CA5}" type="pres">
      <dgm:prSet presAssocID="{6214AB07-051F-B847-90CC-E44627A018CF}" presName="gear2dstNode" presStyleLbl="node1" presStyleIdx="1" presStyleCnt="3"/>
      <dgm:spPr/>
    </dgm:pt>
    <dgm:pt modelId="{76C109A0-8510-374D-A18C-F0FE7384E370}" type="pres">
      <dgm:prSet presAssocID="{58E61815-855E-3946-BC10-13337F495D55}" presName="gear3" presStyleLbl="node1" presStyleIdx="2" presStyleCnt="3" custScaleX="111893" custScaleY="107576" custLinFactNeighborX="-5598" custLinFactNeighborY="-4755"/>
      <dgm:spPr/>
    </dgm:pt>
    <dgm:pt modelId="{382E3949-AA6B-964A-833E-85DDB863D8C8}" type="pres">
      <dgm:prSet presAssocID="{58E61815-855E-3946-BC10-13337F495D55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D5B4A43B-B2A7-524A-8FF5-F15CC648047B}" type="pres">
      <dgm:prSet presAssocID="{58E61815-855E-3946-BC10-13337F495D55}" presName="gear3srcNode" presStyleLbl="node1" presStyleIdx="2" presStyleCnt="3"/>
      <dgm:spPr/>
    </dgm:pt>
    <dgm:pt modelId="{887D0681-8322-2C47-A8AE-9949059A8485}" type="pres">
      <dgm:prSet presAssocID="{58E61815-855E-3946-BC10-13337F495D55}" presName="gear3dstNode" presStyleLbl="node1" presStyleIdx="2" presStyleCnt="3"/>
      <dgm:spPr/>
    </dgm:pt>
    <dgm:pt modelId="{7D472E35-68A8-4340-9D1D-D83D679C30E7}" type="pres">
      <dgm:prSet presAssocID="{0BCDBDEE-6C36-EF4A-9CAB-551C918534C8}" presName="connector1" presStyleLbl="sibTrans2D1" presStyleIdx="0" presStyleCnt="3" custLinFactNeighborX="-8767" custLinFactNeighborY="-2048"/>
      <dgm:spPr/>
    </dgm:pt>
    <dgm:pt modelId="{7BB27635-6F8A-8E4C-9860-62B532E375E9}" type="pres">
      <dgm:prSet presAssocID="{542C1591-E805-4545-B062-963364C88005}" presName="connector2" presStyleLbl="sibTrans2D1" presStyleIdx="1" presStyleCnt="3" custLinFactNeighborX="-46385" custLinFactNeighborY="6669"/>
      <dgm:spPr/>
    </dgm:pt>
    <dgm:pt modelId="{0FA85545-9D2B-1B4A-BFDC-472B37B4530B}" type="pres">
      <dgm:prSet presAssocID="{28C301CE-2D5F-6D49-9A05-1E2E849AB73A}" presName="connector3" presStyleLbl="sibTrans2D1" presStyleIdx="2" presStyleCnt="3" custScaleX="116719" custScaleY="91731" custLinFactNeighborX="-3810" custLinFactNeighborY="-6224"/>
      <dgm:spPr/>
    </dgm:pt>
  </dgm:ptLst>
  <dgm:cxnLst>
    <dgm:cxn modelId="{2B813811-28E2-EA42-B4CA-D87145330EDB}" type="presOf" srcId="{6214AB07-051F-B847-90CC-E44627A018CF}" destId="{77B2A60E-A12C-3B46-9056-A06B288664DE}" srcOrd="0" destOrd="0" presId="urn:microsoft.com/office/officeart/2005/8/layout/gear1"/>
    <dgm:cxn modelId="{EDA58011-BB58-2847-9332-9C92B89F605C}" type="presOf" srcId="{FEEE556F-5E79-4C4D-9FCF-A7E1A05F3BEA}" destId="{7FAB87D0-257E-4C41-BB71-B7D4C7B43127}" srcOrd="2" destOrd="0" presId="urn:microsoft.com/office/officeart/2005/8/layout/gear1"/>
    <dgm:cxn modelId="{CAF4ED12-2AB8-6543-BB2A-CEC5F4479051}" type="presOf" srcId="{FEEE556F-5E79-4C4D-9FCF-A7E1A05F3BEA}" destId="{9EA2C19D-CC01-E747-9735-727195101B9A}" srcOrd="1" destOrd="0" presId="urn:microsoft.com/office/officeart/2005/8/layout/gear1"/>
    <dgm:cxn modelId="{65088322-A4A1-564D-BAC8-9847F27386D1}" type="presOf" srcId="{542C1591-E805-4545-B062-963364C88005}" destId="{7BB27635-6F8A-8E4C-9860-62B532E375E9}" srcOrd="0" destOrd="0" presId="urn:microsoft.com/office/officeart/2005/8/layout/gear1"/>
    <dgm:cxn modelId="{D5E44435-70EF-8547-A720-2380D59320B3}" type="presOf" srcId="{58E61815-855E-3946-BC10-13337F495D55}" destId="{76C109A0-8510-374D-A18C-F0FE7384E370}" srcOrd="0" destOrd="0" presId="urn:microsoft.com/office/officeart/2005/8/layout/gear1"/>
    <dgm:cxn modelId="{B1312038-97F4-A94D-A6AE-FA7997F8BF90}" type="presOf" srcId="{28C301CE-2D5F-6D49-9A05-1E2E849AB73A}" destId="{0FA85545-9D2B-1B4A-BFDC-472B37B4530B}" srcOrd="0" destOrd="0" presId="urn:microsoft.com/office/officeart/2005/8/layout/gear1"/>
    <dgm:cxn modelId="{821D0254-E97B-4F4A-8BC1-04BDC423DE83}" type="presOf" srcId="{6214AB07-051F-B847-90CC-E44627A018CF}" destId="{467F301C-3AF0-7A4E-8E0B-A2A73D8D5F6C}" srcOrd="1" destOrd="0" presId="urn:microsoft.com/office/officeart/2005/8/layout/gear1"/>
    <dgm:cxn modelId="{AE7F315A-7B8F-9F46-8646-A53012BC3821}" type="presOf" srcId="{58E61815-855E-3946-BC10-13337F495D55}" destId="{887D0681-8322-2C47-A8AE-9949059A8485}" srcOrd="3" destOrd="0" presId="urn:microsoft.com/office/officeart/2005/8/layout/gear1"/>
    <dgm:cxn modelId="{BA8FAF64-453E-BA49-A901-42C1D890556E}" srcId="{2470F13F-B7A7-D842-A54C-46BA6CE14735}" destId="{58E61815-855E-3946-BC10-13337F495D55}" srcOrd="2" destOrd="0" parTransId="{066DF259-B389-B14D-B89A-57CE7EFBDB49}" sibTransId="{28C301CE-2D5F-6D49-9A05-1E2E849AB73A}"/>
    <dgm:cxn modelId="{6E667767-85D7-C24D-BAD6-5C1C0CF9CCF5}" srcId="{2470F13F-B7A7-D842-A54C-46BA6CE14735}" destId="{FEEE556F-5E79-4C4D-9FCF-A7E1A05F3BEA}" srcOrd="0" destOrd="0" parTransId="{4A0106FE-691D-284D-B9A4-FA44047B4439}" sibTransId="{0BCDBDEE-6C36-EF4A-9CAB-551C918534C8}"/>
    <dgm:cxn modelId="{F9B5DD95-0D8B-AD48-9F51-A7F3095CD45D}" srcId="{2470F13F-B7A7-D842-A54C-46BA6CE14735}" destId="{6214AB07-051F-B847-90CC-E44627A018CF}" srcOrd="1" destOrd="0" parTransId="{1CA6EE20-E1B7-BB42-9C0F-78BB8EE59F6B}" sibTransId="{542C1591-E805-4545-B062-963364C88005}"/>
    <dgm:cxn modelId="{86478F9E-A525-EE44-A647-E34AE797FAD0}" type="presOf" srcId="{FEEE556F-5E79-4C4D-9FCF-A7E1A05F3BEA}" destId="{41E23C76-29F3-F840-BE04-79E3E22BE4C0}" srcOrd="0" destOrd="0" presId="urn:microsoft.com/office/officeart/2005/8/layout/gear1"/>
    <dgm:cxn modelId="{B8C39DB4-5F56-7247-B938-E0B685FF8EED}" type="presOf" srcId="{2470F13F-B7A7-D842-A54C-46BA6CE14735}" destId="{EBF2EA86-00C0-7040-AC7B-EBF675EC76C1}" srcOrd="0" destOrd="0" presId="urn:microsoft.com/office/officeart/2005/8/layout/gear1"/>
    <dgm:cxn modelId="{8A3331BD-1B24-5945-91E6-85121D0F7330}" type="presOf" srcId="{58E61815-855E-3946-BC10-13337F495D55}" destId="{D5B4A43B-B2A7-524A-8FF5-F15CC648047B}" srcOrd="2" destOrd="0" presId="urn:microsoft.com/office/officeart/2005/8/layout/gear1"/>
    <dgm:cxn modelId="{B73022CA-AA9B-A24E-975F-890DD160A38F}" type="presOf" srcId="{58E61815-855E-3946-BC10-13337F495D55}" destId="{382E3949-AA6B-964A-833E-85DDB863D8C8}" srcOrd="1" destOrd="0" presId="urn:microsoft.com/office/officeart/2005/8/layout/gear1"/>
    <dgm:cxn modelId="{091472D0-9CA3-9747-926B-5A266F71C1F8}" type="presOf" srcId="{6214AB07-051F-B847-90CC-E44627A018CF}" destId="{6DBCE57E-E513-B141-BD04-44F3F2C09CA5}" srcOrd="2" destOrd="0" presId="urn:microsoft.com/office/officeart/2005/8/layout/gear1"/>
    <dgm:cxn modelId="{EABEB8E5-483D-2245-BFC3-CE06D701A53E}" type="presOf" srcId="{0BCDBDEE-6C36-EF4A-9CAB-551C918534C8}" destId="{7D472E35-68A8-4340-9D1D-D83D679C30E7}" srcOrd="0" destOrd="0" presId="urn:microsoft.com/office/officeart/2005/8/layout/gear1"/>
    <dgm:cxn modelId="{C4E2AA26-0F8E-DA43-9DAD-4B56998722A0}" type="presParOf" srcId="{EBF2EA86-00C0-7040-AC7B-EBF675EC76C1}" destId="{41E23C76-29F3-F840-BE04-79E3E22BE4C0}" srcOrd="0" destOrd="0" presId="urn:microsoft.com/office/officeart/2005/8/layout/gear1"/>
    <dgm:cxn modelId="{73A538E0-9FB9-B141-BD09-4DEB8B1CCBAE}" type="presParOf" srcId="{EBF2EA86-00C0-7040-AC7B-EBF675EC76C1}" destId="{9EA2C19D-CC01-E747-9735-727195101B9A}" srcOrd="1" destOrd="0" presId="urn:microsoft.com/office/officeart/2005/8/layout/gear1"/>
    <dgm:cxn modelId="{E9444BE7-3167-984B-949D-03AC7581E5EB}" type="presParOf" srcId="{EBF2EA86-00C0-7040-AC7B-EBF675EC76C1}" destId="{7FAB87D0-257E-4C41-BB71-B7D4C7B43127}" srcOrd="2" destOrd="0" presId="urn:microsoft.com/office/officeart/2005/8/layout/gear1"/>
    <dgm:cxn modelId="{684B4FBD-A628-294B-9212-EE5C028FDAFD}" type="presParOf" srcId="{EBF2EA86-00C0-7040-AC7B-EBF675EC76C1}" destId="{77B2A60E-A12C-3B46-9056-A06B288664DE}" srcOrd="3" destOrd="0" presId="urn:microsoft.com/office/officeart/2005/8/layout/gear1"/>
    <dgm:cxn modelId="{E4DBF45A-277F-674D-8BDC-4A7DF232D80D}" type="presParOf" srcId="{EBF2EA86-00C0-7040-AC7B-EBF675EC76C1}" destId="{467F301C-3AF0-7A4E-8E0B-A2A73D8D5F6C}" srcOrd="4" destOrd="0" presId="urn:microsoft.com/office/officeart/2005/8/layout/gear1"/>
    <dgm:cxn modelId="{CB541F78-CFA3-5B4F-90FD-205B9B32A46E}" type="presParOf" srcId="{EBF2EA86-00C0-7040-AC7B-EBF675EC76C1}" destId="{6DBCE57E-E513-B141-BD04-44F3F2C09CA5}" srcOrd="5" destOrd="0" presId="urn:microsoft.com/office/officeart/2005/8/layout/gear1"/>
    <dgm:cxn modelId="{82A3FD3F-BCA4-1942-85DE-3078A9C6FC0F}" type="presParOf" srcId="{EBF2EA86-00C0-7040-AC7B-EBF675EC76C1}" destId="{76C109A0-8510-374D-A18C-F0FE7384E370}" srcOrd="6" destOrd="0" presId="urn:microsoft.com/office/officeart/2005/8/layout/gear1"/>
    <dgm:cxn modelId="{B7311A57-A10E-244E-ABFB-D493F9B23F4A}" type="presParOf" srcId="{EBF2EA86-00C0-7040-AC7B-EBF675EC76C1}" destId="{382E3949-AA6B-964A-833E-85DDB863D8C8}" srcOrd="7" destOrd="0" presId="urn:microsoft.com/office/officeart/2005/8/layout/gear1"/>
    <dgm:cxn modelId="{0EB9601E-F8D7-E444-955B-B9B89229DCA8}" type="presParOf" srcId="{EBF2EA86-00C0-7040-AC7B-EBF675EC76C1}" destId="{D5B4A43B-B2A7-524A-8FF5-F15CC648047B}" srcOrd="8" destOrd="0" presId="urn:microsoft.com/office/officeart/2005/8/layout/gear1"/>
    <dgm:cxn modelId="{58336788-08D8-B74C-9B9A-D5C11968C9AF}" type="presParOf" srcId="{EBF2EA86-00C0-7040-AC7B-EBF675EC76C1}" destId="{887D0681-8322-2C47-A8AE-9949059A8485}" srcOrd="9" destOrd="0" presId="urn:microsoft.com/office/officeart/2005/8/layout/gear1"/>
    <dgm:cxn modelId="{00BF086A-1246-E046-9E69-0F0900B383E2}" type="presParOf" srcId="{EBF2EA86-00C0-7040-AC7B-EBF675EC76C1}" destId="{7D472E35-68A8-4340-9D1D-D83D679C30E7}" srcOrd="10" destOrd="0" presId="urn:microsoft.com/office/officeart/2005/8/layout/gear1"/>
    <dgm:cxn modelId="{C265D7F1-C4BE-9347-9D20-13B4C67924A0}" type="presParOf" srcId="{EBF2EA86-00C0-7040-AC7B-EBF675EC76C1}" destId="{7BB27635-6F8A-8E4C-9860-62B532E375E9}" srcOrd="11" destOrd="0" presId="urn:microsoft.com/office/officeart/2005/8/layout/gear1"/>
    <dgm:cxn modelId="{3978AFA2-17FA-E847-83A8-0EA7501311DF}" type="presParOf" srcId="{EBF2EA86-00C0-7040-AC7B-EBF675EC76C1}" destId="{0FA85545-9D2B-1B4A-BFDC-472B37B4530B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23C76-29F3-F840-BE04-79E3E22BE4C0}">
      <dsp:nvSpPr>
        <dsp:cNvPr id="0" name=""/>
        <dsp:cNvSpPr/>
      </dsp:nvSpPr>
      <dsp:spPr>
        <a:xfrm>
          <a:off x="3321722" y="1921831"/>
          <a:ext cx="1627583" cy="1627583"/>
        </a:xfrm>
        <a:prstGeom prst="gear9">
          <a:avLst/>
        </a:prstGeom>
        <a:solidFill>
          <a:srgbClr val="FFC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SB – interface to LDG//Council, other main FAs, strategies towards next phase </a:t>
          </a:r>
        </a:p>
      </dsp:txBody>
      <dsp:txXfrm>
        <a:off x="3648939" y="2303085"/>
        <a:ext cx="973149" cy="836611"/>
      </dsp:txXfrm>
    </dsp:sp>
    <dsp:sp modelId="{77B2A60E-A12C-3B46-9056-A06B288664DE}">
      <dsp:nvSpPr>
        <dsp:cNvPr id="0" name=""/>
        <dsp:cNvSpPr/>
      </dsp:nvSpPr>
      <dsp:spPr>
        <a:xfrm>
          <a:off x="617951" y="1370803"/>
          <a:ext cx="2719319" cy="2436107"/>
        </a:xfrm>
        <a:prstGeom prst="gear6">
          <a:avLst/>
        </a:prstGeom>
        <a:solidFill>
          <a:schemeClr val="accent3">
            <a:hueOff val="-1575892"/>
            <a:satOff val="3841"/>
            <a:lumOff val="353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CC – organization ad coordination  of the technical studies within the collaboration </a:t>
          </a:r>
        </a:p>
      </dsp:txBody>
      <dsp:txXfrm>
        <a:off x="1272416" y="1987807"/>
        <a:ext cx="1410389" cy="1202099"/>
      </dsp:txXfrm>
    </dsp:sp>
    <dsp:sp modelId="{76C109A0-8510-374D-A18C-F0FE7384E370}">
      <dsp:nvSpPr>
        <dsp:cNvPr id="0" name=""/>
        <dsp:cNvSpPr/>
      </dsp:nvSpPr>
      <dsp:spPr>
        <a:xfrm rot="20700000">
          <a:off x="2288233" y="205125"/>
          <a:ext cx="1807350" cy="1688255"/>
        </a:xfrm>
        <a:prstGeom prst="gear6">
          <a:avLst/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900" kern="1200" dirty="0"/>
            <a:t>ICB – collaboration members and meetings </a:t>
          </a:r>
        </a:p>
      </dsp:txBody>
      <dsp:txXfrm rot="-20700000">
        <a:off x="2691702" y="568345"/>
        <a:ext cx="1000412" cy="961815"/>
      </dsp:txXfrm>
    </dsp:sp>
    <dsp:sp modelId="{7D472E35-68A8-4340-9D1D-D83D679C30E7}">
      <dsp:nvSpPr>
        <dsp:cNvPr id="0" name=""/>
        <dsp:cNvSpPr/>
      </dsp:nvSpPr>
      <dsp:spPr>
        <a:xfrm>
          <a:off x="2470587" y="1554272"/>
          <a:ext cx="2861056" cy="2861056"/>
        </a:xfrm>
        <a:prstGeom prst="circularArrow">
          <a:avLst>
            <a:gd name="adj1" fmla="val 4688"/>
            <a:gd name="adj2" fmla="val 299029"/>
            <a:gd name="adj3" fmla="val 2513083"/>
            <a:gd name="adj4" fmla="val 15867933"/>
            <a:gd name="adj5" fmla="val 5469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B27635-6F8A-8E4C-9860-62B532E375E9}">
      <dsp:nvSpPr>
        <dsp:cNvPr id="0" name=""/>
        <dsp:cNvSpPr/>
      </dsp:nvSpPr>
      <dsp:spPr>
        <a:xfrm>
          <a:off x="342117" y="1200532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3">
            <a:hueOff val="-1575892"/>
            <a:satOff val="3841"/>
            <a:lumOff val="353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A85545-9D2B-1B4A-BFDC-472B37B4530B}">
      <dsp:nvSpPr>
        <dsp:cNvPr id="0" name=""/>
        <dsp:cNvSpPr/>
      </dsp:nvSpPr>
      <dsp:spPr>
        <a:xfrm>
          <a:off x="1863556" y="-95617"/>
          <a:ext cx="2616018" cy="205596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3">
            <a:hueOff val="-3151783"/>
            <a:satOff val="7683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15/09/2024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15/09/2024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68553"/>
            <a:ext cx="6768752" cy="19548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pPr algn="l"/>
            <a:r>
              <a:rPr lang="en-US"/>
              <a:t>S.Stapnes, Steering Group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181100" y="1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5152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S.Stapnes, Steering Group 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504056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305339" y="0"/>
            <a:ext cx="6781800" cy="483518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>
            <a:lvl1pPr marL="342900" indent="-342900">
              <a:buClr>
                <a:schemeClr val="tx1"/>
              </a:buClr>
              <a:buFont typeface="Arial" panose="020B0604020202020204" pitchFamily="34" charset="0"/>
              <a:buChar char="•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>
            <a:lvl1pPr marL="457200" indent="-4572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8001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12573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7145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2171700" indent="-342900">
              <a:buClr>
                <a:schemeClr val="tx1"/>
              </a:buClr>
              <a:buFont typeface="Arial" panose="020B0604020202020204" pitchFamily="34" charset="0"/>
              <a:buChar char="•"/>
              <a:defRPr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07504" y="4948015"/>
            <a:ext cx="6324600" cy="216023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S.Stapnes, Steering Group 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3"/>
            <a:ext cx="457200" cy="2300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S.Stapnes, Steering Group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37264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y 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7"/>
            <a:ext cx="9144000" cy="337344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S.Stapnes, Steering Group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586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nl-NL"/>
              <a:t>D. Schulte                              Muon Collider, LDG meeting, September 2022 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6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24997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803998"/>
            <a:ext cx="9144000" cy="409352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7" r:id="rId5"/>
    <p:sldLayoutId id="2147483678" r:id="rId6"/>
    <p:sldLayoutId id="2147483679" r:id="rId7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115616" y="62359"/>
            <a:ext cx="6781800" cy="565175"/>
          </a:xfrm>
        </p:spPr>
        <p:txBody>
          <a:bodyPr/>
          <a:lstStyle/>
          <a:p>
            <a:pPr algn="ctr"/>
            <a:r>
              <a:rPr lang="en-US" sz="3200" dirty="0">
                <a:latin typeface="Calibri"/>
                <a:cs typeface="Calibri"/>
              </a:rPr>
              <a:t>The Steering Board – reminder  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F5865D1-E2E8-6FE8-C1E2-757FE60456DA}"/>
              </a:ext>
            </a:extLst>
          </p:cNvPr>
          <p:cNvSpPr txBox="1">
            <a:spLocks/>
          </p:cNvSpPr>
          <p:nvPr/>
        </p:nvSpPr>
        <p:spPr>
          <a:xfrm>
            <a:off x="827584" y="843558"/>
            <a:ext cx="7776864" cy="4525963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8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/>
                </a:solidFill>
                <a:latin typeface="Arial Narrow"/>
                <a:ea typeface="+mn-ea"/>
                <a:cs typeface="Arial Narrow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SB is composed of: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lead representative of the Host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Organisation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(for CERN the ATS director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Mike Lamont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) 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Up to two additional members appointed by the Host </a:t>
            </a:r>
            <a:r>
              <a:rPr lang="en-US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Organisation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Gianluigi </a:t>
            </a:r>
            <a:r>
              <a:rPr lang="en-US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Arduini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Steinar Stapnes 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(Chair)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Up to three members appointed by the ICB </a:t>
            </a:r>
          </a:p>
          <a:p>
            <a:pPr marL="455613" indent="-400050">
              <a:buFont typeface="Wingdings" charset="2"/>
              <a:buNone/>
            </a:pP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Dave Newbold (STFC), Mats </a:t>
            </a:r>
            <a:r>
              <a:rPr lang="en-US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Lindroos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(ESS)+, Pierre Vedrine (CEA)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Director of National laboratories and Particle Physics, STFC and Leader of the LDG 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ESS Head of Accelerator Division and Accelerator sub-project</a:t>
            </a:r>
          </a:p>
          <a:p>
            <a:pPr lvl="1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Head of </a:t>
            </a:r>
            <a:r>
              <a:rPr lang="en-US" sz="1400" dirty="0">
                <a:solidFill>
                  <a:srgbClr val="21252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Accelerators, Cryogenics and Magnetism Division (DACM), CEA – IRFU </a:t>
            </a:r>
            <a:endParaRPr lang="en-US" dirty="0">
              <a:solidFill>
                <a:srgbClr val="21252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The Study Leader, Deputies, ICB chair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Also appointed but interim this year, </a:t>
            </a:r>
            <a:r>
              <a:rPr lang="en-US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Beate</a:t>
            </a:r>
            <a:r>
              <a:rPr lang="en-US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Heinemann</a:t>
            </a: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,  Director for Particle Physics DESY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Invited from the US:</a:t>
            </a:r>
          </a:p>
          <a:p>
            <a:pPr marL="0" indent="0">
              <a:buFont typeface="Wingdings" charset="2"/>
              <a:buNone/>
            </a:pP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Mark Palmer (BNL),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Sergo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Jindariani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(FNAL),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Sridhara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Dasu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(Wisconsin),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Diktys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4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Stratakis</a:t>
            </a:r>
            <a:r>
              <a:rPr lang="en-GB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(FNAL</a:t>
            </a:r>
            <a:r>
              <a:rPr lang="en-GB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</a:p>
          <a:p>
            <a:pPr marL="455613" indent="-400050">
              <a:buFont typeface="Arial" panose="020B0604020202020204" pitchFamily="34" charset="0"/>
              <a:buChar char="•"/>
            </a:pPr>
            <a:endParaRPr lang="en-US" sz="14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55563" indent="0">
              <a:buNone/>
            </a:pPr>
            <a:endParaRPr lang="en-US" sz="14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55563" indent="0">
              <a:buNone/>
            </a:pPr>
            <a:r>
              <a:rPr lang="en-US" sz="1100" dirty="0">
                <a:latin typeface="Avenir Book" panose="02000503020000020003" pitchFamily="2" charset="0"/>
                <a:cs typeface="Calibri" panose="020F0502020204030204" pitchFamily="34" charset="0"/>
              </a:rPr>
              <a:t>+ Mats passed away in May this year </a:t>
            </a:r>
          </a:p>
          <a:p>
            <a:pPr marL="55563" indent="0">
              <a:buFont typeface="Wingdings" charset="2"/>
              <a:buNone/>
            </a:pPr>
            <a:endParaRPr lang="en-GB" sz="1400" dirty="0">
              <a:latin typeface="Avenir Book" panose="02000503020000020003" pitchFamily="2" charset="0"/>
              <a:cs typeface="Calibri" panose="020F0502020204030204" pitchFamily="34" charset="0"/>
            </a:endParaRPr>
          </a:p>
          <a:p>
            <a:pPr marL="55563" indent="0">
              <a:buFont typeface="Wingdings" charset="2"/>
              <a:buNone/>
            </a:pPr>
            <a:endParaRPr lang="en-GB" sz="1800" dirty="0">
              <a:latin typeface="Avenir Book" panose="02000503020000020003" pitchFamily="2" charset="0"/>
              <a:cs typeface="Calibri" panose="020F050202020403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84D7F04-60DC-B2A6-C411-CC2E52B92C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algn="l"/>
            <a:r>
              <a:rPr lang="en-US"/>
              <a:t>S.Stapnes, Steering Group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58742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B674223-A757-C157-61F9-00F2B611D4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23C0158-4A1A-E675-828B-D1C741468C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123478"/>
            <a:ext cx="7532298" cy="857250"/>
          </a:xfrm>
        </p:spPr>
        <p:txBody>
          <a:bodyPr/>
          <a:lstStyle/>
          <a:p>
            <a:r>
              <a:rPr lang="en-GB" b="0" dirty="0">
                <a:latin typeface="Calibri" panose="020F0502020204030204" pitchFamily="34" charset="0"/>
                <a:cs typeface="Calibri" panose="020F0502020204030204" pitchFamily="34" charset="0"/>
              </a:rPr>
              <a:t>The three main wheels</a:t>
            </a:r>
          </a:p>
        </p:txBody>
      </p:sp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F192AA8D-33AE-1324-F8C7-49F2BC15E904}"/>
              </a:ext>
            </a:extLst>
          </p:cNvPr>
          <p:cNvGraphicFramePr/>
          <p:nvPr/>
        </p:nvGraphicFramePr>
        <p:xfrm>
          <a:off x="773502" y="669147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75046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366435" y="58950"/>
            <a:ext cx="8291265" cy="432048"/>
          </a:xfrm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SB activities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S.Stapnes, Steering Group </a:t>
            </a:r>
            <a:endParaRPr lang="en-US" dirty="0"/>
          </a:p>
        </p:txBody>
      </p:sp>
      <p:sp>
        <p:nvSpPr>
          <p:cNvPr id="6" name="TextBox 1">
            <a:extLst>
              <a:ext uri="{FF2B5EF4-FFF2-40B4-BE49-F238E27FC236}">
                <a16:creationId xmlns:a16="http://schemas.microsoft.com/office/drawing/2014/main" id="{655F0C1E-81AF-6B4F-D317-20E88A82F1A6}"/>
              </a:ext>
            </a:extLst>
          </p:cNvPr>
          <p:cNvSpPr/>
          <p:nvPr/>
        </p:nvSpPr>
        <p:spPr>
          <a:xfrm>
            <a:off x="563704" y="914528"/>
            <a:ext cx="7896728" cy="376820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 far this year the main focus (for the SB) has been on the IAC and Interim Report </a:t>
            </a: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Next meeting early November: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Reminder IAC and Interim Report (already reported to Laboratory Directors Group in April)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ESPP report main outline and general progress report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US update (Fermilab meeting, importance of CERN-DOE agreement, demonstrator meeting end October, next steps)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LDG review end November, would like to make it forward looking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Update of composition </a:t>
            </a: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endParaRPr lang="en-US" sz="16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608670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448820</TotalTime>
  <Words>298</Words>
  <Application>Microsoft Macintosh PowerPoint</Application>
  <PresentationFormat>On-screen Show (16:9)</PresentationFormat>
  <Paragraphs>36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Arial Narrow</vt:lpstr>
      <vt:lpstr>Avenir Book</vt:lpstr>
      <vt:lpstr>Calibri</vt:lpstr>
      <vt:lpstr>Wingdings</vt:lpstr>
      <vt:lpstr>IMCC - 1</vt:lpstr>
      <vt:lpstr>The Steering Board – reminder  </vt:lpstr>
      <vt:lpstr>The three main wheels</vt:lpstr>
      <vt:lpstr>SB activities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Steinar Stapnes</cp:lastModifiedBy>
  <cp:revision>555</cp:revision>
  <cp:lastPrinted>2024-03-11T07:42:04Z</cp:lastPrinted>
  <dcterms:created xsi:type="dcterms:W3CDTF">2021-05-17T12:13:58Z</dcterms:created>
  <dcterms:modified xsi:type="dcterms:W3CDTF">2024-09-16T07:21:25Z</dcterms:modified>
</cp:coreProperties>
</file>