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57" r:id="rId8"/>
    <p:sldId id="258" r:id="rId9"/>
    <p:sldId id="270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éon Van Riesen-Haupt" initials="LVRH" lastIdx="1" clrIdx="0">
    <p:extLst>
      <p:ext uri="{19B8F6BF-5375-455C-9EA6-DF929625EA0E}">
        <p15:presenceInfo xmlns:p15="http://schemas.microsoft.com/office/powerpoint/2012/main" userId="S::leon.vanriesen-haupt@epfl.ch::97e30f74-14e6-4766-a5fc-6b6c21c77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6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EE554-D762-42AA-9C43-597552BDE3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F5B3A8-0E90-42FF-9B8E-92117DB027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5B2C3-5FE6-4EFF-B7E2-94E06086D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A3274-207F-48BA-A934-2F8FCDE43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FEE0E-7581-4A02-BFDF-2DE7EC70E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093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85A5E-7885-4B47-A7F2-B08C35420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C0C85F-F5C5-4AB1-A9DE-766628D90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78B925-0366-4F3F-8B87-3CF1D8503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BB2D4-6BB6-4475-96B9-3C6058566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782D1-6736-4287-809C-579D1EDB1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096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32D4FD-8843-49AB-9854-D1E4C5FF37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349867-6C68-4739-8317-42C94BB17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ACC3F-1219-478B-9011-6686B9371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619BE-0684-4A58-A8A4-EE3F3ECDD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54720-2C95-456D-A5AD-A6D16F913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73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DD971-E346-4580-B7D9-C0A096F06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6BFD3-2A45-4B29-BECD-582B61253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8DD4AA-9EE7-455A-97FD-0A65F4A11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B0C69-EF66-4198-991B-708D8CCB3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0934C-7DAD-4C58-80A3-7CB3E27D4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B2284-9314-4514-A085-3AE4DDCA7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A9AF03-56EF-4180-AFE3-74D832DF3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470DC-DDCC-4470-9273-67FAD084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7229B-6A84-4787-B684-14A71653E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84FFA-E526-4174-9B29-966BA0B55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670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74AED-9FD5-406D-B077-E2242FC14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AA7B3-1537-4031-80C7-3DFEB4CB4B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107807-2A00-4C45-A81F-55A88B997F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BBCA34-C6BC-4412-AB18-BB8012A1E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DE330-AEF5-4F54-A8B9-3C80C4BF7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F08AE-B2BD-4CCF-A126-4F888B7A3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19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DF8E7-2D47-4EC7-ACFE-2BCC1233C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155D09-0C14-4BA5-9B45-3113EE19C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95AAF2-BA26-48C1-9F08-28D777D7D5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7F3135-75DF-48ED-AD8D-404B6D9CC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F8EAF5-03ED-484F-B947-F71D2DDCBD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746C44-F4BD-42FB-AB4F-6C41D5C34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0E19E1-8A59-4E77-86D6-FCD42A337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D80F60-7A41-4767-8584-9CA79FF4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69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08F44-473B-4032-B139-0953F196D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EDC485-90EE-498A-9AB1-8E6CC0835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3095F-BE30-4009-B2E0-B92D67B95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3CA766-AC67-4464-A0D1-BBB171B06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00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697BC-850E-4A45-B1AA-96E959E37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D3C817-A50F-458D-A8F6-DA9EFC6A5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04BD2-1BB6-4F26-9579-44FDD4395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55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83984-6722-4C11-8497-81BA16B6B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1812C-DE00-4E50-B181-A89306D27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768F7-77B0-4184-A806-E427FF497E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F12237-99B6-4F17-A440-47281A4C5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2BCAB-5C65-4F99-AD8E-B6F10899F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3B786-FA64-4F4E-B68E-AF876669E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83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64CCD-E1FD-48D7-AC34-D87CAF83A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6022AB-58EE-41AD-B94D-E57C6BD53F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5FC16-9B76-4AF9-B1EB-5EE17A289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722A0C-B7E0-4482-B169-4DF109660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4ABB6-06DD-48B7-8F60-BEE8B0BFE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94FEA0-3645-4BD1-99BE-6A230761A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337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9D8D17-F0D7-4640-A314-A1F221FAD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C9F7D-01BC-4D31-85BD-CFF369BF6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5C327-9D03-4AD3-A28E-ACAF2AE895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22B05-39B8-4E08-8544-129CFFEA084C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1BA7F-121D-406F-931A-397336B55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3642F-49C6-456E-AFE0-44E6D3B364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7FA92-BFC3-46EB-9869-F363BC399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161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443490/files/SCAN-0008048.pdf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53BDD-CA49-4ACC-8551-0C9D189101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Lifetime Issues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D54115-F848-4263-934B-C9FCCE30DB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777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C05E6-3A66-4D98-9171-1303DEA04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3703B3-8149-4610-B6B5-BEE30948354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Initial solution (v0.16.2) if random number = 0, generate another one</a:t>
                </a:r>
              </a:p>
              <a:p>
                <a:pPr lvl="1"/>
                <a:r>
                  <a:rPr lang="en-GB" dirty="0"/>
                  <a:t>Ignores cases of very high radiation – cut-off of spectrum</a:t>
                </a:r>
              </a:p>
              <a:p>
                <a:pPr lvl="1"/>
                <a:r>
                  <a:rPr lang="en-GB" dirty="0"/>
                  <a:t>Very rare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1: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dirty="0"/>
                  <a:t> probability</a:t>
                </a:r>
              </a:p>
              <a:p>
                <a:pPr lvl="1"/>
                <a:r>
                  <a:rPr lang="en-GB" dirty="0"/>
                  <a:t>Only realistic impact on lifetime but not on emittance for example</a:t>
                </a:r>
              </a:p>
              <a:p>
                <a:r>
                  <a:rPr lang="en-GB" dirty="0"/>
                  <a:t>Newest solution (v0.16.3)</a:t>
                </a:r>
              </a:p>
              <a:p>
                <a:pPr lvl="1"/>
                <a:r>
                  <a:rPr lang="en-GB" dirty="0"/>
                  <a:t>“Safer” solution using more accurate uniform random number generator</a:t>
                </a:r>
              </a:p>
              <a:p>
                <a:pPr lvl="1"/>
                <a:r>
                  <a:rPr lang="en-GB" dirty="0"/>
                  <a:t>Behaviour as expected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3703B3-8149-4610-B6B5-BEE3094835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5340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5B389-06DD-4FF8-ABEA-CC0A43926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Sizes and Losses</a:t>
            </a:r>
          </a:p>
        </p:txBody>
      </p:sp>
      <p:pic>
        <p:nvPicPr>
          <p:cNvPr id="5" name="Picture 4" descr="A graph with a line&#10;&#10;Description automatically generated">
            <a:extLst>
              <a:ext uri="{FF2B5EF4-FFF2-40B4-BE49-F238E27FC236}">
                <a16:creationId xmlns:a16="http://schemas.microsoft.com/office/drawing/2014/main" id="{0D37954B-DEA4-4EEA-AFB9-5BDF9FFDF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359" y="2564295"/>
            <a:ext cx="4103702" cy="3077776"/>
          </a:xfrm>
          <a:prstGeom prst="rect">
            <a:avLst/>
          </a:prstGeom>
        </p:spPr>
      </p:pic>
      <p:pic>
        <p:nvPicPr>
          <p:cNvPr id="7" name="Picture 6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22E9AAF2-821A-48A6-AFDD-72E73B7F79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984" y="2564296"/>
            <a:ext cx="4103701" cy="3077776"/>
          </a:xfrm>
          <a:prstGeom prst="rect">
            <a:avLst/>
          </a:prstGeom>
        </p:spPr>
      </p:pic>
      <p:pic>
        <p:nvPicPr>
          <p:cNvPr id="9" name="Picture 8" descr="A graph of a line&#10;&#10;Description automatically generated">
            <a:extLst>
              <a:ext uri="{FF2B5EF4-FFF2-40B4-BE49-F238E27FC236}">
                <a16:creationId xmlns:a16="http://schemas.microsoft.com/office/drawing/2014/main" id="{0535228F-0C9F-4DB7-B6B8-FD4F9DAB38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" y="2564295"/>
            <a:ext cx="4103703" cy="307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231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EBF33-6751-4AE4-84F7-8D8E2EC2C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BS Lifetime?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94128-3146-41CD-B853-75A53EBAA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Aim to send off a simulation with the new SR generator and beam-beam element before BB24</a:t>
            </a:r>
          </a:p>
          <a:p>
            <a:r>
              <a:rPr lang="en-GB" dirty="0"/>
              <a:t>Need to obtain the appropriate script from Peter or modify current one accordingly (installing BB)</a:t>
            </a:r>
          </a:p>
          <a:p>
            <a:r>
              <a:rPr lang="en-GB" dirty="0"/>
              <a:t>Ideally demonstrate sensible (hopefully agreeing with SAD) by the end of this week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185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47ED4-D8A0-4778-B11A-76B1E9DCB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Matters – Preliminary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928E1-FE9E-4AAB-83F2-28557B46E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 with errors, mean radiation and BB</a:t>
            </a:r>
          </a:p>
          <a:p>
            <a:r>
              <a:rPr lang="en-GB" dirty="0"/>
              <a:t>First study introducing random vertical alignment errors</a:t>
            </a:r>
          </a:p>
          <a:p>
            <a:pPr lvl="1"/>
            <a:r>
              <a:rPr lang="en-GB" dirty="0"/>
              <a:t>In </a:t>
            </a:r>
            <a:r>
              <a:rPr lang="en-GB" dirty="0" err="1"/>
              <a:t>tt</a:t>
            </a:r>
            <a:r>
              <a:rPr lang="en-GB" dirty="0"/>
              <a:t> lattice</a:t>
            </a:r>
          </a:p>
          <a:p>
            <a:pPr lvl="1"/>
            <a:r>
              <a:rPr lang="en-GB" dirty="0"/>
              <a:t>On all </a:t>
            </a:r>
            <a:r>
              <a:rPr lang="en-GB" dirty="0" err="1"/>
              <a:t>sextupoles</a:t>
            </a:r>
            <a:r>
              <a:rPr lang="en-GB" dirty="0"/>
              <a:t> (coupling)</a:t>
            </a:r>
          </a:p>
          <a:p>
            <a:pPr lvl="1"/>
            <a:r>
              <a:rPr lang="en-GB" dirty="0"/>
              <a:t>On all quadrupoles (coupling and orbit)</a:t>
            </a:r>
          </a:p>
          <a:p>
            <a:r>
              <a:rPr lang="en-GB" dirty="0"/>
              <a:t>Simulate 20 identical seeds each with and without BB</a:t>
            </a:r>
          </a:p>
        </p:txBody>
      </p:sp>
    </p:spTree>
    <p:extLst>
      <p:ext uri="{BB962C8B-B14F-4D97-AF65-F5344CB8AC3E}">
        <p14:creationId xmlns:p14="http://schemas.microsoft.com/office/powerpoint/2010/main" val="1218545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D8C336-5D8C-4134-A8D2-B16DFFB23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88" y="254858"/>
            <a:ext cx="6939516" cy="2867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83DAB6-CE86-47F4-90A5-023A64C264A4}"/>
              </a:ext>
            </a:extLst>
          </p:cNvPr>
          <p:cNvSpPr txBox="1"/>
          <p:nvPr/>
        </p:nvSpPr>
        <p:spPr>
          <a:xfrm rot="16200000">
            <a:off x="-382761" y="1212113"/>
            <a:ext cx="1212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Sextupoles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093D82-8049-4E79-83D2-7D06611AD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270" y="3577284"/>
            <a:ext cx="6939516" cy="28982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F60A83-9079-45C0-9F8B-2B01F33E2A03}"/>
              </a:ext>
            </a:extLst>
          </p:cNvPr>
          <p:cNvSpPr txBox="1"/>
          <p:nvPr/>
        </p:nvSpPr>
        <p:spPr>
          <a:xfrm rot="16200000">
            <a:off x="-382761" y="4700353"/>
            <a:ext cx="1403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Quadrupoles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3E6493-855F-496F-A709-612128687E86}"/>
              </a:ext>
            </a:extLst>
          </p:cNvPr>
          <p:cNvSpPr txBox="1"/>
          <p:nvPr/>
        </p:nvSpPr>
        <p:spPr>
          <a:xfrm>
            <a:off x="7383786" y="134679"/>
            <a:ext cx="46738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Overall seemingly very small perturbation from BB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Some strange cases with all particles surviving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Probably optics failing at high coupling – wrong normalised coordinates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Need to filter or adjust for these cases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Aim to have this fixed and accurate comparison for the BB24 workshop (on top of plots with single lens)</a:t>
            </a:r>
          </a:p>
          <a:p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8BC8FF7-6E26-45BB-B467-B094EF8026C1}"/>
              </a:ext>
            </a:extLst>
          </p:cNvPr>
          <p:cNvCxnSpPr>
            <a:cxnSpLocks/>
          </p:cNvCxnSpPr>
          <p:nvPr/>
        </p:nvCxnSpPr>
        <p:spPr>
          <a:xfrm flipH="1" flipV="1">
            <a:off x="5648178" y="485335"/>
            <a:ext cx="1830055" cy="6913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81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AD56D-8124-4E2D-ACAF-B13F56874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Recap: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CBABA-4E15-4A56-B5F8-9F3D78F7A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Set up three lots of simulations:</a:t>
            </a:r>
          </a:p>
          <a:p>
            <a:pPr lvl="1"/>
            <a:r>
              <a:rPr lang="en-GB" dirty="0"/>
              <a:t>No radiation</a:t>
            </a:r>
          </a:p>
          <a:p>
            <a:pPr lvl="1"/>
            <a:r>
              <a:rPr lang="en-GB" dirty="0"/>
              <a:t>Mean Radiation</a:t>
            </a:r>
          </a:p>
          <a:p>
            <a:pPr lvl="1"/>
            <a:r>
              <a:rPr lang="en-GB" dirty="0"/>
              <a:t>Quantum Radiation</a:t>
            </a:r>
          </a:p>
          <a:p>
            <a:r>
              <a:rPr lang="en-GB" dirty="0"/>
              <a:t>100 000 particles over 20 000 turns, z lattice</a:t>
            </a:r>
          </a:p>
          <a:p>
            <a:r>
              <a:rPr lang="en-GB" dirty="0"/>
              <a:t>Observe beam sizes for verification</a:t>
            </a:r>
          </a:p>
          <a:p>
            <a:r>
              <a:rPr lang="en-GB" dirty="0"/>
              <a:t>Observe loss rates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0237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C37E4-ACE5-4067-BFEE-050461AEE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Beam Size</a:t>
            </a:r>
          </a:p>
        </p:txBody>
      </p:sp>
      <p:pic>
        <p:nvPicPr>
          <p:cNvPr id="5" name="Picture 4" descr="A graph showing a number of blue lines&#10;&#10;Description automatically generated">
            <a:extLst>
              <a:ext uri="{FF2B5EF4-FFF2-40B4-BE49-F238E27FC236}">
                <a16:creationId xmlns:a16="http://schemas.microsoft.com/office/drawing/2014/main" id="{99F5FBB0-58AD-4715-970E-F27F27ACBC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000"/>
            <a:ext cx="3960000" cy="2970000"/>
          </a:xfrm>
          <a:prstGeom prst="rect">
            <a:avLst/>
          </a:prstGeom>
        </p:spPr>
      </p:pic>
      <p:pic>
        <p:nvPicPr>
          <p:cNvPr id="7" name="Picture 6" descr="A graph of a line&#10;&#10;Description automatically generated">
            <a:extLst>
              <a:ext uri="{FF2B5EF4-FFF2-40B4-BE49-F238E27FC236}">
                <a16:creationId xmlns:a16="http://schemas.microsoft.com/office/drawing/2014/main" id="{B9F4317A-C5EE-4874-8415-CC587AEB5A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00" y="1944000"/>
            <a:ext cx="3960000" cy="2970000"/>
          </a:xfrm>
          <a:prstGeom prst="rect">
            <a:avLst/>
          </a:prstGeom>
        </p:spPr>
      </p:pic>
      <p:pic>
        <p:nvPicPr>
          <p:cNvPr id="9" name="Picture 8" descr="A graph with a line&#10;&#10;Description automatically generated">
            <a:extLst>
              <a:ext uri="{FF2B5EF4-FFF2-40B4-BE49-F238E27FC236}">
                <a16:creationId xmlns:a16="http://schemas.microsoft.com/office/drawing/2014/main" id="{2DF34440-0CD8-4B06-A990-B3ACF9065B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000" y="1944000"/>
            <a:ext cx="3960000" cy="29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D525E-BBC8-469C-81D2-DB076E0AE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Horizontal Beam Size</a:t>
            </a:r>
          </a:p>
        </p:txBody>
      </p:sp>
      <p:pic>
        <p:nvPicPr>
          <p:cNvPr id="5" name="Picture 4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EE6A952B-16D6-48F0-88B2-10C5185293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000"/>
            <a:ext cx="3960000" cy="2970000"/>
          </a:xfrm>
          <a:prstGeom prst="rect">
            <a:avLst/>
          </a:prstGeom>
        </p:spPr>
      </p:pic>
      <p:pic>
        <p:nvPicPr>
          <p:cNvPr id="7" name="Picture 6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20A0D949-1695-4E57-BEFD-0F7D4CC8B5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00" y="1944000"/>
            <a:ext cx="3960000" cy="2970000"/>
          </a:xfrm>
          <a:prstGeom prst="rect">
            <a:avLst/>
          </a:prstGeom>
        </p:spPr>
      </p:pic>
      <p:pic>
        <p:nvPicPr>
          <p:cNvPr id="9" name="Picture 8" descr="A graph with blue lines&#10;&#10;Description automatically generated">
            <a:extLst>
              <a:ext uri="{FF2B5EF4-FFF2-40B4-BE49-F238E27FC236}">
                <a16:creationId xmlns:a16="http://schemas.microsoft.com/office/drawing/2014/main" id="{2EF91759-6DF8-44CC-B49E-34E7C221D6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000" y="1944000"/>
            <a:ext cx="3960000" cy="29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577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83372-E19F-48A8-8829-098B94F09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Particles Lost</a:t>
            </a:r>
          </a:p>
        </p:txBody>
      </p:sp>
      <p:pic>
        <p:nvPicPr>
          <p:cNvPr id="5" name="Picture 4" descr="A graph with a line&#10;&#10;Description automatically generated">
            <a:extLst>
              <a:ext uri="{FF2B5EF4-FFF2-40B4-BE49-F238E27FC236}">
                <a16:creationId xmlns:a16="http://schemas.microsoft.com/office/drawing/2014/main" id="{5DD6B749-A9B8-44B1-8568-CA45BFE016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000"/>
            <a:ext cx="3960000" cy="2970000"/>
          </a:xfrm>
          <a:prstGeom prst="rect">
            <a:avLst/>
          </a:prstGeom>
        </p:spPr>
      </p:pic>
      <p:pic>
        <p:nvPicPr>
          <p:cNvPr id="7" name="Picture 6" descr="A graph with a line&#10;&#10;Description automatically generated">
            <a:extLst>
              <a:ext uri="{FF2B5EF4-FFF2-40B4-BE49-F238E27FC236}">
                <a16:creationId xmlns:a16="http://schemas.microsoft.com/office/drawing/2014/main" id="{1638F0D1-0AA0-405F-ADEA-BE05A2DCC3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00" y="1944000"/>
            <a:ext cx="3960000" cy="2970000"/>
          </a:xfrm>
          <a:prstGeom prst="rect">
            <a:avLst/>
          </a:prstGeom>
        </p:spPr>
      </p:pic>
      <p:pic>
        <p:nvPicPr>
          <p:cNvPr id="9" name="Picture 8" descr="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DCFC2E39-925B-4AD0-98DD-155E07F7E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000" y="1944000"/>
            <a:ext cx="3960000" cy="29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782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FAE28-35D1-4F7D-8B7B-486A99C9D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Quantum Loss Rate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EBEE1E5-5C1E-48BA-AA79-915340160C1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GB" dirty="0"/>
                  <a:t>Loss rate: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𝑡𝑢𝑟𝑛𝑠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𝑡𝑢𝑟𝑛𝑠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de-DE" b="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𝑡𝑢𝑟𝑛𝑠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≈−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func>
                          <m:func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𝑡𝑢𝑟𝑛𝑠</m:t>
                        </m:r>
                      </m:den>
                    </m:f>
                  </m:oMath>
                </a14:m>
                <a:endParaRPr lang="en-GB" dirty="0"/>
              </a:p>
              <a:p>
                <a:pPr lvl="1"/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≈−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func>
                          <m:func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𝑡𝑢𝑟𝑛𝑠</m:t>
                        </m:r>
                      </m:den>
                    </m:f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3.5×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×3×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sup>
                        </m:sSup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2×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×9×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br>
                  <a:rPr lang="de-DE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≈5.8×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de-DE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de-DE" b="0" dirty="0"/>
              </a:p>
              <a:p>
                <a:pPr lvl="1"/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≈1700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≈28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min</m:t>
                    </m:r>
                  </m:oMath>
                </a14:m>
                <a:endParaRPr lang="en-GB" dirty="0"/>
              </a:p>
              <a:p>
                <a:r>
                  <a:rPr lang="en-GB" dirty="0"/>
                  <a:t>Consistent with Peter’s findings</a:t>
                </a:r>
              </a:p>
              <a:p>
                <a:r>
                  <a:rPr lang="en-GB" dirty="0"/>
                  <a:t>Very low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EBEE1E5-5C1E-48BA-AA79-915340160C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2241" b="-4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9F95210-19FA-4CBC-ADC1-4734601FD6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3639288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B6DE0-5751-4B56-8162-84735B054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198F3F-97E1-4A15-9E62-12674F269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Identified large amount of losses (&gt;300) when tracking 100,000 Gaussian particles over 20,000 turns</a:t>
            </a:r>
          </a:p>
          <a:p>
            <a:r>
              <a:rPr lang="en-GB" dirty="0"/>
              <a:t>Aim: create reproducible particles for further studies:</a:t>
            </a:r>
          </a:p>
          <a:p>
            <a:pPr lvl="1"/>
            <a:r>
              <a:rPr lang="en-GB" dirty="0"/>
              <a:t>Created 100,000 particles starting at (0,0) with different random number generator seed [1,100 000]</a:t>
            </a:r>
          </a:p>
          <a:p>
            <a:pPr lvl="1"/>
            <a:r>
              <a:rPr lang="en-GB" dirty="0"/>
              <a:t>Still lost (&gt;300 particles) but uniquely identifiable</a:t>
            </a:r>
          </a:p>
          <a:p>
            <a:pPr lvl="1"/>
            <a:r>
              <a:rPr lang="en-GB" dirty="0"/>
              <a:t>Set up very simplified job with just these particles and forwarded to Gianni</a:t>
            </a:r>
          </a:p>
          <a:p>
            <a:r>
              <a:rPr lang="en-GB" dirty="0"/>
              <a:t>Gianni tracked particles to the element where they are lost and checked behaviour at loss</a:t>
            </a:r>
          </a:p>
          <a:p>
            <a:pPr lvl="1"/>
            <a:r>
              <a:rPr lang="en-GB" dirty="0"/>
              <a:t>Synchrotron radiation error flag</a:t>
            </a:r>
          </a:p>
        </p:txBody>
      </p:sp>
    </p:spTree>
    <p:extLst>
      <p:ext uri="{BB962C8B-B14F-4D97-AF65-F5344CB8AC3E}">
        <p14:creationId xmlns:p14="http://schemas.microsoft.com/office/powerpoint/2010/main" val="3759712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27D81-E379-4C3E-A8C3-08184FF41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BC5446-7ED7-461C-A3EF-16A785B953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5893340" cy="5032375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Particles radiating “infinite” energy</a:t>
                </a:r>
              </a:p>
              <a:p>
                <a:r>
                  <a:rPr lang="en-GB" dirty="0" err="1"/>
                  <a:t>synrad</a:t>
                </a:r>
                <a:r>
                  <a:rPr lang="en-GB" dirty="0"/>
                  <a:t> spectrum generator:</a:t>
                </a:r>
              </a:p>
              <a:p>
                <a:pPr lvl="1"/>
                <a:r>
                  <a:rPr lang="en-GB" dirty="0"/>
                  <a:t>Create uniform random number</a:t>
                </a:r>
              </a:p>
              <a:p>
                <a:pPr lvl="1"/>
                <a:r>
                  <a:rPr lang="en-GB" dirty="0"/>
                  <a:t>Take logarithm of number</a:t>
                </a:r>
              </a:p>
              <a:p>
                <a:pPr lvl="1"/>
                <a:r>
                  <a:rPr lang="en-GB" dirty="0"/>
                  <a:t>Compute </a:t>
                </a:r>
                <a:r>
                  <a:rPr lang="en-GB" dirty="0" err="1"/>
                  <a:t>synrad</a:t>
                </a:r>
                <a:r>
                  <a:rPr lang="en-GB" dirty="0"/>
                  <a:t> from this log</a:t>
                </a:r>
              </a:p>
              <a:p>
                <a:r>
                  <a:rPr lang="en-GB" dirty="0"/>
                  <a:t>Problem:</a:t>
                </a:r>
              </a:p>
              <a:p>
                <a:pPr lvl="1"/>
                <a:r>
                  <a:rPr lang="en-GB" dirty="0"/>
                  <a:t>Uniform generator rounds down to 0 when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Log(0) -&gt; -infinity</a:t>
                </a:r>
              </a:p>
              <a:p>
                <a:pPr lvl="1"/>
                <a:r>
                  <a:rPr lang="en-GB" dirty="0"/>
                  <a:t>In practice, if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=10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𝑐𝑟𝑖𝑡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dirty="0"/>
                  <a:t>. </a:t>
                </a:r>
              </a:p>
              <a:p>
                <a:pPr lvl="1"/>
                <a:r>
                  <a:rPr lang="en-GB" dirty="0"/>
                  <a:t>About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1: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dirty="0"/>
                  <a:t> probability – in line with rates</a:t>
                </a:r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BC5446-7ED7-461C-A3EF-16A785B953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5893340" cy="5032375"/>
              </a:xfrm>
              <a:blipFill>
                <a:blip r:embed="rId2"/>
                <a:stretch>
                  <a:fillRect l="-1863" t="-1937" b="-1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2EA4585-3C1A-43EF-BFAD-6C3DC55A2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594" y="2480099"/>
            <a:ext cx="5286375" cy="245745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29C8F1C-14C3-4235-AD6E-C8B56F40FE68}"/>
              </a:ext>
            </a:extLst>
          </p:cNvPr>
          <p:cNvCxnSpPr/>
          <p:nvPr/>
        </p:nvCxnSpPr>
        <p:spPr>
          <a:xfrm>
            <a:off x="5661498" y="3015574"/>
            <a:ext cx="2752928" cy="9533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576BC18-251E-49CE-B58D-8DC0411F39E1}"/>
              </a:ext>
            </a:extLst>
          </p:cNvPr>
          <p:cNvCxnSpPr>
            <a:cxnSpLocks/>
          </p:cNvCxnSpPr>
          <p:nvPr/>
        </p:nvCxnSpPr>
        <p:spPr>
          <a:xfrm>
            <a:off x="4932449" y="3316255"/>
            <a:ext cx="3066492" cy="6603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F7EB28-255E-4B7C-BC9E-D74CEDCC4E8C}"/>
              </a:ext>
            </a:extLst>
          </p:cNvPr>
          <p:cNvCxnSpPr>
            <a:cxnSpLocks/>
          </p:cNvCxnSpPr>
          <p:nvPr/>
        </p:nvCxnSpPr>
        <p:spPr>
          <a:xfrm>
            <a:off x="5366407" y="3805881"/>
            <a:ext cx="2368923" cy="69847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151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E7B787-DD9D-40D6-9A55-6C239FC31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411" y="779219"/>
            <a:ext cx="3600450" cy="657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3DE4B6-372A-4DCA-A7E5-B3EECBBBD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411" y="1706807"/>
            <a:ext cx="3105150" cy="7715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95C897-9D46-49DB-9935-FECCAD6A94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191" y="2748695"/>
            <a:ext cx="3181350" cy="838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3A2F36-7A68-4EEE-A47C-63A62C1F6B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067" y="3729478"/>
            <a:ext cx="7724775" cy="18859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41566D-9D90-4B96-9A0F-EE523F0789DE}"/>
              </a:ext>
            </a:extLst>
          </p:cNvPr>
          <p:cNvSpPr txBox="1"/>
          <p:nvPr/>
        </p:nvSpPr>
        <p:spPr>
          <a:xfrm>
            <a:off x="6008663" y="6222246"/>
            <a:ext cx="6094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6"/>
              </a:rPr>
              <a:t>https://cds.cern.ch/record/443490/files/SCAN-0008048.pdf</a:t>
            </a:r>
            <a:r>
              <a:rPr lang="en-GB" dirty="0"/>
              <a:t>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1458817-C3A5-4374-96BB-4C605B0F0A73}"/>
              </a:ext>
            </a:extLst>
          </p:cNvPr>
          <p:cNvCxnSpPr/>
          <p:nvPr/>
        </p:nvCxnSpPr>
        <p:spPr>
          <a:xfrm flipH="1">
            <a:off x="3446584" y="2264900"/>
            <a:ext cx="98473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AD7D0DB-DEF7-47DB-B1B5-6718DCA81272}"/>
              </a:ext>
            </a:extLst>
          </p:cNvPr>
          <p:cNvCxnSpPr/>
          <p:nvPr/>
        </p:nvCxnSpPr>
        <p:spPr>
          <a:xfrm flipH="1">
            <a:off x="5516293" y="4569656"/>
            <a:ext cx="98473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8862D4B-41E0-47EB-92FD-C7F18B958D3C}"/>
              </a:ext>
            </a:extLst>
          </p:cNvPr>
          <p:cNvCxnSpPr/>
          <p:nvPr/>
        </p:nvCxnSpPr>
        <p:spPr>
          <a:xfrm flipH="1">
            <a:off x="4105420" y="1193411"/>
            <a:ext cx="98473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B6941600-834B-43BF-8FF2-EE76320531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411" y="113752"/>
            <a:ext cx="8286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582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465</Words>
  <Application>Microsoft Office PowerPoint</Application>
  <PresentationFormat>Widescreen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Lifetime Issues</vt:lpstr>
      <vt:lpstr>Recap: Simulation</vt:lpstr>
      <vt:lpstr>Vertical Beam Size</vt:lpstr>
      <vt:lpstr>Horizontal Beam Size</vt:lpstr>
      <vt:lpstr>Particles Lost</vt:lpstr>
      <vt:lpstr>Quantum Loss Rate</vt:lpstr>
      <vt:lpstr>Method</vt:lpstr>
      <vt:lpstr>Problem</vt:lpstr>
      <vt:lpstr>PowerPoint Presentation</vt:lpstr>
      <vt:lpstr>Solution</vt:lpstr>
      <vt:lpstr>Beam Sizes and Losses</vt:lpstr>
      <vt:lpstr>BS Lifetime?</vt:lpstr>
      <vt:lpstr>Other Matters – Preliminary Results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Lifetime Issues</dc:title>
  <dc:creator>Léon Van Riesen-Haupt</dc:creator>
  <cp:lastModifiedBy>Léon Van Riesen-Haupt</cp:lastModifiedBy>
  <cp:revision>18</cp:revision>
  <dcterms:created xsi:type="dcterms:W3CDTF">2024-08-27T07:26:01Z</dcterms:created>
  <dcterms:modified xsi:type="dcterms:W3CDTF">2024-08-27T11:26:14Z</dcterms:modified>
</cp:coreProperties>
</file>