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comments/comment2.xml" ContentType="application/vnd.openxmlformats-officedocument.presentationml.comments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comments/comment5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1"/>
  </p:notesMasterIdLst>
  <p:sldIdLst>
    <p:sldId id="297" r:id="rId2"/>
    <p:sldId id="298" r:id="rId3"/>
    <p:sldId id="316" r:id="rId4"/>
    <p:sldId id="308" r:id="rId5"/>
    <p:sldId id="309" r:id="rId6"/>
    <p:sldId id="272" r:id="rId7"/>
    <p:sldId id="300" r:id="rId8"/>
    <p:sldId id="310" r:id="rId9"/>
    <p:sldId id="303" r:id="rId10"/>
    <p:sldId id="273" r:id="rId11"/>
    <p:sldId id="301" r:id="rId12"/>
    <p:sldId id="311" r:id="rId13"/>
    <p:sldId id="314" r:id="rId14"/>
    <p:sldId id="296" r:id="rId15"/>
    <p:sldId id="317" r:id="rId16"/>
    <p:sldId id="318" r:id="rId17"/>
    <p:sldId id="320" r:id="rId18"/>
    <p:sldId id="321" r:id="rId19"/>
    <p:sldId id="315" r:id="rId2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ra Kiel" initials="CK" lastIdx="11" clrIdx="0">
    <p:extLst>
      <p:ext uri="{19B8F6BF-5375-455C-9EA6-DF929625EA0E}">
        <p15:presenceInfo xmlns:p15="http://schemas.microsoft.com/office/powerpoint/2012/main" userId="e0fe8d255115255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3741" autoAdjust="0"/>
  </p:normalViewPr>
  <p:slideViewPr>
    <p:cSldViewPr snapToGrid="0">
      <p:cViewPr varScale="1">
        <p:scale>
          <a:sx n="66" d="100"/>
          <a:sy n="66" d="100"/>
        </p:scale>
        <p:origin x="66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4-08-12T17:32:04.810" idx="9">
    <p:pos x="10" y="10"/>
    <p:text>+ explain scanning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4-08-09T16:13:40.830" idx="1">
    <p:pos x="10" y="10"/>
    <p:text>more polarisation with more turns, bigger theta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4-08-09T16:13:40.830" idx="10">
    <p:pos x="10" y="10"/>
    <p:text>more polarisation with more turns, bigger theta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4-08-09T16:15:11.128" idx="2">
    <p:pos x="10" y="10"/>
    <p:text>exactly the same, symmetry:</p:text>
    <p:extLst>
      <p:ext uri="{C676402C-5697-4E1C-873F-D02D1690AC5C}">
        <p15:threadingInfo xmlns:p15="http://schemas.microsoft.com/office/powerpoint/2012/main" timeZoneBias="-120"/>
      </p:ext>
    </p:extLst>
  </p:cm>
  <p:cm authorId="1" dt="2024-08-09T16:16:51.547" idx="3">
    <p:pos x="10" y="146"/>
    <p:text>starts at same level of polarisation, resonnance at same tune and same endpolarisation</p:text>
    <p:extLst>
      <p:ext uri="{C676402C-5697-4E1C-873F-D02D1690AC5C}">
        <p15:threadingInfo xmlns:p15="http://schemas.microsoft.com/office/powerpoint/2012/main" timeZoneBias="-120">
          <p15:parentCm authorId="1" idx="2"/>
        </p15:threadingInfo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4-08-26T09:35:31.354" idx="11">
    <p:pos x="4568" y="3820"/>
    <p:text>does not reach vertical spin = 0 anymore at a smaller phi</p:text>
    <p:extLst>
      <p:ext uri="{C676402C-5697-4E1C-873F-D02D1690AC5C}">
        <p15:threadingInfo xmlns:p15="http://schemas.microsoft.com/office/powerpoint/2012/main" timeZoneBias="-120"/>
      </p:ext>
    </p:extLst>
  </p:cm>
</p:cmLst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13T08:51:55.935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0 0 24575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13T08:55:07.330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180 14 24575,'68'0'0,"-41"0"0,-23 0 0,-10 0 0,-73 1 0,-83-2 0,160 1-72,1 0 1,-1 0-1,0-1 0,0 1 0,1 0 0,-1-1 0,0 1 0,1-1 1,-1 1-1,0-1 0,1 0 0,-1 0 0,1 0 0,-1 0 0,1 0 1,0 0-1,-1 0 0,0-1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13T09:03:38.917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0 0 24575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13T09:03:38.918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387 38 24575,'-49'-3'0,"-63"-10"0,65 6 0,-72-1 0,106 8 0,9 1 0,0 0 0,0-1 0,0 0 0,0 0 0,0 0 0,0 0 0,0-1 0,0 0 0,-5-1 0,7-2-1365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13T09:03:38.919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194 13 24575,'122'-1'0,"-68"-1"0,0 2 0,0 3 0,80 13 0,-129-15 0,-2 0 0,0-1 0,-1 1 0,1-1 0,0 1 0,-1 0 0,1 0 0,0 0 0,-1 0 0,1 0 0,3 3 0,-36-3 0,-130-8 0,-48 0 0,199 7 0,-27 2 0,34-2 0,0 0 0,0 1 0,0-1 0,0 1 0,0-1 0,1 1 0,-1-1 0,0 1 0,0 0 0,1 0 0,-1 0 0,0 0 0,1 0 0,-3 3 0,5-3 0,1 0 0,0-1 0,-1 1 0,1 0 0,-1 0 0,1-1 0,0 1 0,0-1 0,-1 0 0,1 1 0,0-1 0,0 0 0,1 0 0,-1 0 0,173 19 0,-49-7 0,-77 1 0,-362-29 0,268 10 0,0-3 0,-64-19 0,67 16 0,96 25 0,1-3 0,79 5 0,121-6 0,-42-19 0,-80 2 0,-44 4 0,215-4 0,-195 7 0,51 1 0,185 11 0,-230-11 0,49 3 0,-19-1 0,13 2 0,-123-3 0,-27-1 0,0 0 0,0 0 0,1 1 0,-1 0 0,0 1 0,0-1 0,13 6 0,-46 1 0,-13 1 0,-50 6 0,71-13 0,0-2 0,0 0 0,1 0 0,-1-2 0,-28-5 0,36 4 0,-1 1 0,0-1 0,0 2 0,0-1 0,0 2 0,0-1 0,0 1 0,0 1 0,0 0 0,0 0 0,0 1 0,-19 6 0,96 2 0,-5-6 0,89-7 0,63-17 0,-147 13 0,23-3 0,151-10 0,-204 19 0,-31 0 0,-25-1 0,-13 0 0,-230-20 0,229 19 0,0 3 0,0 0 0,0 2 0,-40 8 0,37-5 0,-1-1 0,-72-1 0,226-24 0,-85 16 0,112-13 0,-120 17 0,-1 0 0,0 2 0,1 1 0,27 6 0,-1 1 0,102 4 0,51-14 0,18 1 0,-30-1 0,-90-1 0,205-12 0,32 0 0,-118 21 0,-198-6 0,-16-2 0,-1 1 0,1 0 0,0 0 0,0 0 0,-1 1 0,1 0 0,0 0 0,-1 1 0,1 0 0,10 4 0,-44 1 0,-30 0 0,0-2 0,0-3 0,-90-7 0,22 0 0,0 6 0,-231 32 0,513-36 0,234-13 0,-337 15 0,318 1 0,-164-6 0,-18-2 0,97 17 0,-137-6 0,-129-3 0,185-2 0,-6-5 0,-72 9 0,-125-2-1365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13T09:03:38.920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2412 40 24575,'-28'3'0,"0"-1"0,0-1 0,0-2 0,0-1 0,-40-7 0,-21-2 0,-372 5 0,263 8 0,74-3 0,-151 3 0,274-2 0,-3 0 0,0 0 0,0 1 0,0-1 0,0 1 0,0 0 0,-6 1 0,36-1 0,418-13 0,-247 5 0,-150 5 0,58-2 0,144 13 0,-245-9 0,17 4 0,-20-4 0,0 0 0,0 0 0,0 0 0,-1 1 0,1-1 0,0 0 0,0 1 0,0-1 0,-1 0 0,1 1 0,0-1 0,-1 1 0,1 0 0,0-1 0,-1 1 0,1-1 0,-1 1 0,1 0 0,-1-1 0,1 2 0,-2 0 0,0 0 0,0 0 0,-1 0 0,1 0 0,-1 0 0,1 0 0,-1 0 0,0 0 0,0-1 0,0 1 0,0-1 0,-2 2 0,1-1 0,-9 7 0,1 0 0,-2-1 0,1 0 0,-1-1 0,0 0 0,-1-1 0,1-1 0,-1 0 0,0-1 0,0-1 0,-1 0 0,1 0 0,-1-2 0,0 0 0,1 0 0,-27-4 0,-66-9 0,-219-15 0,242 28 0,-64-3 0,154 2 0,0 0 0,0-1 0,0 1 0,11-4 0,7-1 0,121-15 0,1 7 0,286 10 0,-384 4 0,-30-1 0,-1 1 0,1 0 0,29 6 0,-47-7 0,0 0 0,0 0 0,0 0 0,0 0 0,0 0 0,0 0 0,0 0 0,0 0 0,1 0 0,-1 0 0,0 1 0,0-1 0,0 0 0,0 0 0,0 0 0,0 0 0,0 0 0,0 0 0,0 0 0,1 0 0,-1 0 0,0 0 0,0 0 0,0 0 0,0 0 0,0 0 0,0 0 0,0 1 0,0-1 0,0 0 0,0 0 0,0 0 0,0 0 0,0 0 0,0 0 0,0 0 0,0 0 0,0 1 0,0-1 0,0 0 0,0 0 0,0 0 0,0 0 0,0 0 0,0 0 0,0 0 0,0 0 0,0 0 0,0 1 0,0-1 0,0 0 0,0 0 0,-7 5 0,-12 4 0,17-9 0,-35 14 0,0-1 0,-1-2 0,0-2 0,-1-1 0,0-2 0,-1-2 0,1-1 0,-1-3 0,1-1 0,-54-8 0,-440-66 0,-3 47 0,500 28 0,24 1 0,25 0 0,149 3 0,137 6 0,-298-10 0,20 2 0,-20-2 0,-1 0 0,1-1 0,-1 1 0,1 0 0,-1 0 0,1 0 0,-1 1 0,1-1 0,-1 0 0,1 0 0,-1 0 0,1 0 0,-1 0 0,0 0 0,1 1 0,-1-1 0,1 0 0,-1 0 0,0 1 0,1-1 0,-1 0 0,1 1 0,-1-1 0,0 0 0,1 1 0,-1-1 0,0 1 0,0-1 0,1 0 0,-1 1 0,0 0 0,-31 2 0,-61 5 0,-165-9 0,43 2 0,88 2 0,102-3 0,-228-9 0,244 6 0,14 1 0,17-1 0,10 2 0,126 0 0,-124 2 0,0 3 0,52 10 0,-44 2 0,-36-13 0,0 0 0,0 0 0,0-1 0,0 0 0,0 0 0,14 1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13T09:03:38.921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19 24575,'9'0'0,"254"-8"0,-89-2 0,-140 11-1365,-24 0-5461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13T09:03:38.922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0 24575,'89'11'0,"91"0"0,-108-9 0,1 3 0,107 21 0,-157-18 0,-19-6 0,1 0 0,0-1 0,0 1 0,0-1 0,0 0 0,0-1 0,5 1 0,-8-1-1365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13T09:03:38.923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1602 107 24575,'53'-1'0,"57"2"0,-99 2 0,-13 2 0,-21 1 0,-21-6 0,-47-7 0,5-1 0,-32-1 0,-50-2 0,28 12 0,-146-2 0,95-14 0,166 13 0,1-1 0,0-1 0,0 0 0,0-2 0,-35-14 0,36 12 0,0 2 0,-1 0 0,1 2 0,-40-3 0,-98 6 0,82 3 0,74-3 0,0 2 0,0-1 0,1 0 0,-1 1 0,0 0 0,1 0 0,-1 1 0,-7 3 0,14-5 0,0 1 0,0 0 0,1-1 0,-1 1 0,0-1 0,1 1 0,-1-1 0,3 0 0,9 0 134,-9-1-300,0 1-1,0 0 0,0 0 1,-1 1-1,1 0 1,0 0-1,0 0 1,7 2-1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13T09:03:38.924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2 24575,'43'-1'0,"46"2"0,-88-1-49,1 0 1,-1 0-1,0 0 0,1 0 0,-1 1 1,0-1-1,0 1 0,1-1 0,-1 1 1,0-1-1,0 1 0,0 0 0,0-1 1,0 1-1,0 0 0,0 0 0,0 0 1,0 0-1,0 0 0,0 0 0,0 0 1,-1 0-1,1 0 0,0 0 0,-1 0 0,1 1 1,0 0-1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13T09:03:38.925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1 24575,'1'0'0,"2"0"0,1 0 0,2 0 0,0 0 0,1 0 0,1 0 0,1 0 0,0 0 0,0 0 0,-1 0 0,-1 0 0,1 0 0,-1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13T08:52:04.150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387 38 24575,'-49'-3'0,"-63"-10"0,65 6 0,-72-1 0,106 8 0,9 1 0,0 0 0,0-1 0,0 0 0,0 0 0,0 0 0,0 0 0,0-1 0,0 0 0,-5-1 0,7-2-1365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13T09:03:38.926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180 14 24575,'68'0'0,"-41"0"0,-23 0 0,-10 0 0,-73 1 0,-83-2 0,160 1-72,1 0 1,-1 0-1,0-1 0,0 1 0,1 0 0,-1-1 0,0 1 0,1-1 1,-1 1-1,0-1 0,1 0 0,-1 0 0,1 0 0,-1 0 0,1 0 1,0 0-1,-1 0 0,0-1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13T09:09:33.989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3233 201 24575,'-39'0'0,"12"1"0,-1-1 0,1-1 0,0-1 0,-48-11 0,74 13 0,0-1 0,0 1 0,0 0 0,1 0 0,-1-1 0,0 1 0,0 0 0,0-1 0,0 1 0,1-1 0,-1 1 0,0-1 0,0 1 0,1-1 0,-1 1 0,0-1 0,1 0 0,-1 1 0,1-1 0,-1 0 0,1 0 0,-1 1 0,1-1 0,-1 0 0,1 0 0,0 0 0,-1 0 0,1 0 0,0 0 0,0-1 0,0 1 0,0 0 0,1 0 0,-1 0 0,1 0 0,-1 0 0,1 0 0,0 0 0,-1 0 0,1 0 0,0 0 0,0 1 0,-1-1 0,1 0 0,0 0 0,0 1 0,0-1 0,0 0 0,0 1 0,0-1 0,0 1 0,0-1 0,0 1 0,1 0 0,1-1 0,19-3 0,1 1 0,0 1 0,0 0 0,0 2 0,26 3 0,11-1 0,138-2 0,-2265 0 0,2051 0 0,0-2 0,-24-5 0,23 3 0,0 1 0,-19 0 0,-244 2 0,131 2 0,135-2 0,-1 0 0,-26-7 0,-21-2 0,-59 11 0,-26-2 0,133-2 0,1 1 0,-19-7 0,27 7 0,26-1 0,17 1 0,-38 2 0,46 1 0,-38-1 0,-31 0 0,-298 0 0,312 0 0,-1-1 0,0 0 0,0-1 0,-16-4 0,23 5 0,0 0 0,1 0 0,-1 0 0,1 0 0,-1-1 0,1 1 0,-1-1 0,1 0 0,-3-3 0,4 4 0,0 0 0,0 0 0,1 0 0,-1 0 0,0 0 0,1 0 0,-1 0 0,1 0 0,0 0 0,-1-1 0,1 1 0,0 0 0,0 0 0,-1-1 0,1 1 0,0 0 0,0 0 0,1-1 0,-1 1 0,0 0 0,0 0 0,1-2 0,0 1 0,0 1 0,0-1 0,0 1 0,0-1 0,0 1 0,0-1 0,0 1 0,1 0 0,-1-1 0,0 1 0,1 0 0,-1 0 0,1 0 0,-1 0 0,1 0 0,0 1 0,-1-1 0,1 0 0,0 1 0,0-1 0,-1 1 0,1 0 0,3-1 0,7 0 0,0 0 0,18 1 0,-19 1 0,148 1-1365,-138-2-5461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13T09:09:38.480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546 163 24575,'-546'0'0,"997"0"0,-413-2 0,41-7 0,-42 4 0,45 0 0,-50 3 0,44-6 0,-42 3 0,36 0 0,-69 5 0,48 0 0,80-11 0,15-10 0,126-24 0,-371 43 0,-242 3 0,342-1 2,-37-4 337,38 4-369,-1 0 0,1 0 0,-1 0 0,0 0 0,1 0 0,-1 0 1,1 0-1,-1-1 0,1 1 0,-1 0 0,1 0 0,-1-1 0,1 1 0,-1 0 0,1-1 0,0 1 0,-1-1 0,1 1 0,-1 0 0,1-1 1,0 1-1,-1-1 0,1 1 0,0-1 0,0 1 0,-1-1 0,1 1 0,0-1 0,0 1 0,0-1 0,0 1 0,0-1 0,0 0 0,-1 1 0,1-1 1,0 1-1,1-1 0,-1 1 0,0-1 0,0 1 0,0-1 0,0 0 0,0 1 0,0-1 0,1 1 0,-1-1 0,0 1 0,1-1 0,-1 1 0,0 0 1,1-1-1,-1 1 0,0-1 0,1 1 0,-1 0 0,1-1 0,16-16-6796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13T09:09:57.548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295 48 24575,'-269'-5'0,"267"5"0,0 0 0,1 0 0,-1 0 0,0 0 0,1 0 0,-1-1 0,1 1 0,-1-1 0,0 1 0,1-1 0,-1 0 0,1 1 0,-2-3 0,2 3 0,1 0 0,0 0 0,0 0 0,0 0 0,0 0 0,0 0 0,0 0 0,0 0 0,0-1 0,0 1 0,0 0 0,0 0 0,0 0 0,-1 0 0,1 0 0,0 0 0,0-1 0,0 1 0,0 0 0,0 0 0,0 0 0,0 0 0,0 0 0,0 0 0,0-1 0,0 1 0,1 0 0,-1 0 0,0 0 0,0 0 0,0 0 0,0 0 0,0 0 0,0-1 0,0 1 0,0 0 0,0 0 0,0 0 0,0 0 0,0 0 0,1 0 0,-1 0 0,0 0 0,0 0 0,0 0 0,0-1 0,0 1 0,15-3 0,592-2 0,-368 6 0,-229-2 0,0 0 0,0 0 0,17-6 0,22-2 0,-36 9 213,-11 0-325,1 1-1,-1-1 0,0 0 0,1 0 1,-1 0-1,0 0 0,1-1 0,-1 1 1,0 0-1,0-1 0,1 0 0,-1 0 1,2-1-1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13T09:10:09.011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79 78 24575,'-55'0'0,"34"0"0,19 0 0,9 0 0,60 1 0,72-2 0,-43-14 0,-69 11 0,-2 0 0,44-2 0,123 6 0,-189 0 0,1-1 0,0 0 0,0 1 0,0-2 0,0 1 0,3-2 0,18-5 0,7 5 0,-1 1 0,34 3 0,-18-1 0,-47 0 0,1 0 0,0 0 0,-1 0 0,1 0 0,0 0 0,-1 0 0,1 0 0,0 0 0,0 0 0,-1 1 0,1-1 0,0 0 0,-1 0 0,1 1 0,0-1 0,-1 0 0,1 1 0,-1-1 0,1 0 0,-1 1 0,1-1 0,-1 1 0,1-1 0,-1 1 0,1-1 0,0 2 0,-1-2 0,0 1 0,-1-1 0,1 1 0,0-1 0,-1 1 0,1-1 0,0 1 0,-1-1 0,1 1 0,0-1 0,-1 0 0,1 1 0,-1-1 0,1 0 0,-1 1 0,1-1 0,-1 0 0,1 0 0,-1 1 0,1-1 0,-1 0 0,1 0 0,-1 0 0,0 0 0,1 0 0,-1 0 0,1 0 0,-1 0 0,1 0 0,-1 0 0,0 0 0,1 0 0,-1 0 0,-162 4 0,162-4 0,1 0 0,0 0 0,0 0 0,0 0 0,-1 0 0,1 0 0,0 0 0,0 0 0,-1 0 0,1 0 0,0 0 0,0 0 0,0 0 0,-1 0 0,1 0 0,0 0 0,0 0 0,0 0 0,-1 0 0,1-1 0,0 1 0,0 0 0,0 0 0,0 0 0,-1 0 0,1-1 0,0 1 0,0 0 0,0 0 0,0 0 0,0 0 0,0-1 0,-1 1 0,1 0 0,0 0 0,0 0 0,0-1 0,0 1 0,0 0 0,0 0 0,0-1 0,0 1 0,0 0 0,6-13 0,15-9 0,-15 20 0,0 0 0,0 1 0,0 0 0,0 0 0,0 0 0,1 1 0,-1 0 0,0 0 0,0 1 0,7 0 0,14 1 0,67-2-1365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13T09:10:25.229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32 108 24575,'75'2'0,"-36"0"0,66-5 0,-80 4 0,-23-1 0,-5-1 0,-7-2 0,-10-2 0,17 5 0,0-1 0,-1 1 0,1-1 0,0 0 0,-1 0 0,1 0 0,0 0 0,0-1 0,0 0 0,-5-3 0,8 5 0,0 0 0,0 0 0,-1-1 0,1 1 0,0 0 0,0 0 0,0 0 0,0-1 0,0 1 0,0 0 0,0 0 0,0 0 0,0-1 0,0 1 0,0 0 0,0 0 0,1 0 0,-1-1 0,0 1 0,0 0 0,0 0 0,0 0 0,0-1 0,0 1 0,0 0 0,0 0 0,1 0 0,-1 0 0,0-1 0,0 1 0,0 0 0,0 0 0,1 0 0,-1 0 0,0 0 0,0 0 0,0-1 0,1 1 0,-1 0 0,0 0 0,0 0 0,0 0 0,1 0 0,-1 0 0,0 0 0,0 0 0,1 0 0,-1 0 0,0 0 0,0 0 0,0 0 0,1 0 0,-1 0 0,0 0 0,0 1 0,22-4 0,-13 2 0,14-5 0,-19 4 0,-14 2 0,1 0 0,1 1 0,0 0 0,1 0 0,-1 0 0,-12 4 0,3 0 0,7-3 0,0-1 0,1 0 0,-18-1 0,-15 1 0,-42 5 0,96-5 0,-9-1 0,0 0 0,0 0 0,1 0 0,-1 0 0,0 0 0,0 0 0,0-1 0,5-1 0,-42-20 0,34 22 0,0 0 0,0 0 0,0 0 0,0 0 0,0 0 0,0 0 0,1 0 0,-1 0 0,0 0 0,0 0 0,0 0 0,0 0 0,0 0 0,0 0 0,0-1 0,0 1 0,0 0 0,0 0 0,0 0 0,0 0 0,0 0 0,0 0 0,0 0 0,0 0 0,0 0 0,0 0 0,0 0 0,0 0 0,0 0 0,0-1 0,0 1 0,0 0 0,0 0 0,0 0 0,0 0 0,0 0 0,0 0 0,0 0 0,0 0 0,0 0 0,0 0 0,0 0 0,0-1 0,17 0 0,-10 1 0,-1 0 0,0 1 0,0-1 0,10 3 0,-5 0 0,-1-1 0,1-1 0,0 0 0,0 0 0,-1-1 0,21-2 0,5 0 0,73 6 0,66-3 0,-119-11 0,-41 7 0,0 0 0,17-1 0,274 0 0,-258 4 0,-24-1 0,-1-1 0,32-6 0,-40 6 0,31-2 0,-33 4 0,0-1 0,-1 0 0,25-6 0,-25 5 0,-1 0 0,1 0 0,0 1 0,12 1 0,6-1 0,44-4 0,118-5 0,5 5 0,-209 12 0,1 1 0,-1 0 0,1 1 0,-16 17 0,13-9 0,10-13 0,1 0 0,0-1 0,-1 1 0,1-1 0,-5 4 0,6-6 0,0 0 0,1 0 0,-1-1 0,0 1 0,1 0 0,-1-1 0,0 1 0,0-1 0,0 0 0,1 1 0,-1-1 0,0 0 0,0 0 0,0 0 0,0 0 0,0-1 0,-3 0 0,-10-1 0,1 0 0,-27 0 0,14 1 0,25 1 0,-7 0 0,0-1 0,0 0 0,0 0 0,0-1 0,0 0 0,0 0 0,-17-7 0,30 9 0,-1 0 0,1 0 0,-1 0 0,1 0 0,-1 0 0,1-1 0,-1 0 0,1 0 0,-1 0 0,0 0 0,7-3 0,7-1 0,-12 3 0,-1 1 0,0 0 0,0 0 0,0 0 0,0 0 0,0 0 0,0 1 0,0 0 0,0 0 0,1 0 0,-1 1 0,6 0 0,-10-1 0,0 0 0,0 0 0,0 0 0,0 0 0,0 0 0,0 0 0,0 0 0,0 0 0,1 0 0,-1 0 0,0 0 0,0 0 0,0 0 0,0 0 0,0 0 0,0 0 0,0 0 0,0 1 0,0-1 0,0 0 0,0 0 0,1 0 0,-1 0 0,0 0 0,0 0 0,0 0 0,0 0 0,0 0 0,0 0 0,0 0 0,0 0 0,0 1 0,0-1 0,0 0 0,0 0 0,0 0 0,0 0 0,0 0 0,0 0 0,0 0 0,0 0 0,0 0 0,0 1 0,0-1 0,0 0 0,0 0 0,0 0 0,0 0 0,0 0 0,0 0 0,0 0 0,0 0 0,0 0 0,0 0 0,0 1 0,0-1 0,0 0 0,-1 0 0,1 0 0,-8 2 0,-10-2 0,3-2 0,1 2 0,-1-1 0,0 2 0,0 0 0,0 1 0,0 0 0,-28 9 0,29-7 0,-1-1 0,0-1 0,1-1 0,-24 0 0,-4 1 0,33 1-1365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13T09:19:20.255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133 75 24575,'-15'0'0,"-23"0"0,27-1 0,16-2 0,45-3 0,0 1 0,73 3 0,-113 2 0,-15 0 0,1-1 0,-1 0 0,1 0 0,0 0 0,0 0 0,-1-1 0,1 0 0,0 0 0,0 0 0,0 0 0,1-1 0,-1 1 0,-5-7 0,5 6 0,-1-1 0,1 1 0,-1 0 0,0 0 0,1 1 0,-1-1 0,-1 1 0,-6-3 0,8 5 0,0 0 0,0 0 0,1 0 0,-1 0 0,0 1 0,1-1 0,-1 1 0,0 0 0,1 0 0,-1 0 0,1 1 0,0-1 0,-4 3 0,2-2 0,0 0 0,0 0 0,0 0 0,0-1 0,0 1 0,-7 0 0,-84-2 0,96 0 0,0 0 0,0 0 0,0 0 0,0 0 0,1 0 0,-1 0 0,0 0 0,0 0 0,0 0 0,0 0 0,0 0 0,0 0 0,0 0 0,0 1 0,0-1 0,0 0 0,0 0 0,0 0 0,0 0 0,0 0 0,0 0 0,0 0 0,0 0 0,0 0 0,0 0 0,0 0 0,0 0 0,0 0 0,0 0 0,0 0 0,0 1 0,0-1 0,-1 0 0,1 0 0,0 0 0,0 0 0,0 0 0,0 0 0,0 0 0,0 0 0,0 0 0,0 0 0,0 0 0,0 0 0,0 0 0,0 0 0,0 0 0,0 0 0,0 0 0,0 0 0,0 0 0,0 0 0,-1 0 0,1 0 0,0 0 0,0 0 0,0 0 0,0 0 0,0 0 0,0 0 0,0 0 0,0 0 0,0 0 0,0 0 0,0 0 0,7 5 0,11 3 0,17-3 0,-24-5 0,0 1 0,-1 1 0,0 0 0,1 0 0,-1 1 0,0 0 0,12 6 0,-16-6 0,-1-1 0,1 0 0,0 0 0,0 0 0,8 0 0,-8-1 0,0 0 0,0 1 0,0 0 0,8 3 0,-13-5 0,-1 0 0,0 0 0,1 1 0,-1-1 0,0 0 0,0 0 0,1 0 0,-1 0 0,0 0 0,1 0 0,-1 1 0,0-1 0,0 0 0,1 0 0,-1 0 0,0 0 0,0 1 0,0-1 0,1 0 0,-1 0 0,0 1 0,0-1 0,0 0 0,0 1 0,1-1 0,-1 0 0,0 0 0,0 1 0,0-1 0,0 0 0,0 1 0,0-1 0,0 0 0,0 0 0,0 1 0,-10 4 0,-17-2 0,-71-4-1365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13T09:22:58.955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248 1 24575,'-14'1'0,"-1"0"0,1 1 0,-19 5 0,16-3 0,1 0 0,-20 0 0,-66-2 0,225-3-1365,-99 1-5461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13T09:37:03.958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224 13 24575,'24'-1'0,"-13"1"0,-1-1 0,0 2 0,21 2 0,-31-3 0,0 0 0,0 0 0,1 0 0,-1 0 0,0 0 0,0 0 0,0 0 0,1 0 0,-1 0 0,0 0 0,0 0 0,0 0 0,1 0 0,-1 0 0,0 1 0,0-1 0,0 0 0,0 0 0,1 0 0,-1 0 0,0 0 0,0 0 0,0 1 0,0-1 0,0 0 0,1 0 0,-1 0 0,0 0 0,0 1 0,0-1 0,0 0 0,0 0 0,0 0 0,0 1 0,0-1 0,0 0 0,0 0 0,0 0 0,0 1 0,-7 5 0,-13 1 0,-7-3 0,0-2 0,0-1 0,-37-3 0,3 0 0,-20 2 0,542 0 0,-760 0 0,287-1 0,21-3 0,21-2 0,-4 3 0,9-2 0,40 0 0,59-6 0,-17 11-1365,-107 0-5461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13T09:37:10.257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72 60 24575,'-3'-1'0,"-1"1"0,1-1 0,-1 0 0,1 0 0,-1-1 0,-5-3 0,-11-3 0,18 8 0,1 0 0,0 0 0,0-1 0,0 1 0,-1 0 0,1-1 0,0 1 0,0-1 0,0 1 0,0-1 0,0 0 0,0 1 0,0-1 0,0 0 0,0 0 0,0 0 0,-1-1 0,2 2 0,0-1 0,0 1 0,1-1 0,-1 1 0,0-1 0,0 1 0,1-1 0,-1 1 0,0 0 0,0-1 0,1 1 0,-1-1 0,1 1 0,-1 0 0,0-1 0,1 1 0,-1 0 0,1 0 0,-1-1 0,0 1 0,1 0 0,-1 0 0,1 0 0,-1-1 0,1 1 0,0 0 0,7-2 0,-1 0 0,1 0 0,-1 1 0,11-1 0,113-9 0,105 11-1365,-226 0-5461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13T08:52:23.788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194 13 24575,'122'-1'0,"-68"-1"0,0 2 0,0 3 0,80 13 0,-129-15 0,-2 0 0,0-1 0,-1 1 0,1-1 0,0 1 0,-1 0 0,1 0 0,0 0 0,-1 0 0,1 0 0,3 3 0,-36-3 0,-130-8 0,-48 0 0,199 7 0,-27 2 0,34-2 0,0 0 0,0 1 0,0-1 0,0 1 0,0-1 0,1 1 0,-1-1 0,0 1 0,0 0 0,1 0 0,-1 0 0,0 0 0,1 0 0,-3 3 0,5-3 0,1 0 0,0-1 0,-1 1 0,1 0 0,-1 0 0,1-1 0,0 1 0,0-1 0,-1 0 0,1 1 0,0-1 0,0 0 0,1 0 0,-1 0 0,173 19 0,-49-7 0,-77 1 0,-362-29 0,268 10 0,0-3 0,-64-19 0,67 16 0,96 25 0,1-3 0,79 5 0,121-6 0,-42-19 0,-80 2 0,-44 4 0,215-4 0,-195 7 0,51 1 0,185 11 0,-230-11 0,49 3 0,-19-1 0,13 2 0,-123-3 0,-27-1 0,0 0 0,0 0 0,1 1 0,-1 0 0,0 1 0,0-1 0,13 6 0,-46 1 0,-13 1 0,-50 6 0,71-13 0,0-2 0,0 0 0,1 0 0,-1-2 0,-28-5 0,36 4 0,-1 1 0,0-1 0,0 2 0,0-1 0,0 2 0,0-1 0,0 1 0,0 1 0,0 0 0,0 0 0,0 1 0,-19 6 0,96 2 0,-5-6 0,89-7 0,63-17 0,-147 13 0,23-3 0,151-10 0,-204 19 0,-31 0 0,-25-1 0,-13 0 0,-230-20 0,229 19 0,0 3 0,0 0 0,0 2 0,-40 8 0,37-5 0,-1-1 0,-72-1 0,226-24 0,-85 16 0,112-13 0,-120 17 0,-1 0 0,0 2 0,1 1 0,27 6 0,-1 1 0,102 4 0,51-14 0,18 1 0,-30-1 0,-90-1 0,205-12 0,32 0 0,-118 21 0,-198-6 0,-16-2 0,-1 1 0,1 0 0,0 0 0,0 0 0,-1 1 0,1 0 0,0 0 0,-1 1 0,1 0 0,10 4 0,-44 1 0,-30 0 0,0-2 0,0-3 0,-90-7 0,22 0 0,0 6 0,-231 32 0,513-36 0,234-13 0,-337 15 0,318 1 0,-164-6 0,-18-2 0,97 17 0,-137-6 0,-129-3 0,185-2 0,-6-5 0,-72 9 0,-125-2-1365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13T09:32:21.579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819 164 24575,'173'0'0,"-237"1"0,-67-2 0,43-14 0,-1 0 0,-6 1 0,79 12 0,0-1 0,-23-7 0,22 5 0,1 1 0,-21-2 0,24 5 0,-106-13 0,87 5 0,24 6 0,1 1 0,-1 0 0,0 0 0,-13-1 0,0 1 0,0-2 0,0 0 0,1-1 0,-38-14 0,43 13 0,15 6-32,-1 0-1,1 0 1,-1 0-1,1 0 1,-1 0-1,1 0 1,-1 0-1,1 0 1,-1-1-1,1 1 1,0 0-1,-1 0 1,1-1-1,-1 1 1,1 0-1,0 0 1,-1-1-1,1 1 1,0 0-1,-1-1 1,1 1-1,0-1 1,-1 1-1,1 0 1,0-1-1,0 1 1,0-1-1,-1 1 1,1-1-1,0 1 1,0-1-1,0 1 1,0-1-1,0 1 1,0 0-1,0-1 0,0 1 1,0-1-1,0 1 1,0-1-1,0 0 1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13T09:32:27.410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68 24575,'12'0'0,"1"1"0,-1-2 0,0 0 0,0 0 0,0-1 0,0-1 0,0 0 0,-1 0 0,17-8 0,-15 5 0,-1 0 0,-1 0 0,1 1 0,0 1 0,1 0 0,16-3 0,0 3 26,1 2 0,41 3 0,-22 0-1469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13T09:32:31.602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135 21 24575,'-54'-7'0,"31"7"0,15 1 0,0-1 0,-1 0 0,1 0 0,0-1 0,-8-2 0,16 3 6,0 0 0,0 0 0,0 0 0,0 0 0,0 0 0,1 0-1,-1 0 1,0 0 0,0 0 0,0-1 0,0 1 0,0 0 0,0 0 0,0 0 0,1 0-1,-1 0 1,0 0 0,0 0 0,0-1 0,0 1 0,0 0 0,0 0 0,0 0-1,0 0 1,0 0 0,0 0 0,0-1 0,0 1 0,0 0 0,0 0 0,0 0 0,0 0-1,0 0 1,0-1 0,0 1 0,0 0 0,0 0 0,0 0 0,0 0 0,0 0 0,0-1-1,0 1 1,0 0 0,0 0 0,0 0 0,0 0 0,0 0 0,-1 0 0,1 0-1,0-1 1,0 1 0,0 0 0,0 0 0,0 0 0,0 0 0,0 0 0,-1 0 0,14-4-1713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13T09:32:35.821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193 51 24575,'-96'0'0,"87"-3"0,9-2 0,1 4 0,-1 1 0,1-1 0,0 0 0,0 1 0,0-1 0,0 1 0,0-1 0,0 1 0,-1 0 0,1-1 0,0 1 0,0 0 0,0 0 0,2-1 0,118 1 0,-120 0 0,-113-6 0,89 4 0,-54-5 0,64 3 171,18-2 0,19-4-1878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13T09:32:39.716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80 24575,'59'-8'0,"-39"7"0,-1-1 0,1-1 0,34-10 0,-29 6 0,35-4 0,94-11 0,-61 10-1365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13T09:32:43.117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245 89 24575,'10'-1'0,"-1"0"0,1 0 0,10-4 0,23-2 0,-71 8 0,-1-2 0,-38-5 0,-24-14 0,77 17 0,5 1 0,0 0 0,0 0 0,1 0 0,0-1 0,-1-1 0,1 1 0,-14-10 0,11 8 299,10 5-397,0 0 0,0 0 0,0-1 0,1 1 0,-1 0 0,0-1 1,0 1-1,0-1 0,0 1 0,0-1 0,1 1 0,-1-1 0,0 0 1,1 1-1,-1-1 0,0-1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13T09:32:54.012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121 36 24575,'-5'0'0,"-4"1"0,1-1 0,-1 0 0,1-1 0,0 1 0,-1-2 0,1 1 0,0-1 0,0 0 0,-1-1 0,2 0 0,-12-5 0,19 8-45,0-1-1,-1 1 1,1 0-1,-1-1 1,1 1-1,0 0 1,-1-1-1,1 1 1,0 0-1,-1-1 1,1 1-1,0-1 1,-1 1-1,1-1 1,0 1-1,0-1 1,0 1-1,0-1 1,-1 1-1,1-1 1,0 1-1,0-1 1,0 1-1,0-1 0,0 1 1,0-1-1,0 1 1,0-1-1,1 0 1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13T09:32:57.268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270 39 24575,'-89'-8'0,"74"7"0,-1-2 0,-15-3 0,-24-5 0,-9 2-1365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13T09:32:59.825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9 24575,'15'0'44,"6"0"-396,0 0 0,1-2-1,29-5 1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13T09:33:06.002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98 92 24575,'-55'-8'0,"53"8"0,-2 0 0,1 0 0,-1-1 0,1 1 0,-1-1 0,1 1 0,0-1 0,-1 0 0,1-1 0,-6-2 0,12 3 0,1 0 0,0 0 0,-1 0 0,1 1 0,0 0 0,6-1 0,392 2 0,-321-9 0,28 1 0,-75 0 0,-27 5 0,-1 0 0,1 0 0,-1 1 0,8 0 0,-5 0 0,0 0 0,1-1 0,15-5 0,-16 4 0,1 1 0,-1 0 0,0 0 0,11 0 0,-4 2 0,22 0 0,-1-2 0,40-7 0,-48 3-1365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13T08:52:33.957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2412 40 24575,'-28'3'0,"0"-1"0,0-1 0,0-2 0,0-1 0,-40-7 0,-21-2 0,-372 5 0,263 8 0,74-3 0,-151 3 0,274-2 0,-3 0 0,0 0 0,0 1 0,0-1 0,0 1 0,0 0 0,-6 1 0,36-1 0,418-13 0,-247 5 0,-150 5 0,58-2 0,144 13 0,-245-9 0,17 4 0,-20-4 0,0 0 0,0 0 0,0 0 0,-1 1 0,1-1 0,0 0 0,0 1 0,0-1 0,-1 0 0,1 1 0,0-1 0,-1 1 0,1 0 0,0-1 0,-1 1 0,1-1 0,-1 1 0,1 0 0,-1-1 0,1 2 0,-2 0 0,0 0 0,0 0 0,-1 0 0,1 0 0,-1 0 0,1 0 0,-1 0 0,0 0 0,0-1 0,0 1 0,0-1 0,-2 2 0,1-1 0,-9 7 0,1 0 0,-2-1 0,1 0 0,-1-1 0,0 0 0,-1-1 0,1-1 0,-1 0 0,0-1 0,0-1 0,-1 0 0,1 0 0,-1-2 0,0 0 0,1 0 0,-27-4 0,-66-9 0,-219-15 0,242 28 0,-64-3 0,154 2 0,0 0 0,0-1 0,0 1 0,11-4 0,7-1 0,121-15 0,1 7 0,286 10 0,-384 4 0,-30-1 0,-1 1 0,1 0 0,29 6 0,-47-7 0,0 0 0,0 0 0,0 0 0,0 0 0,0 0 0,0 0 0,0 0 0,0 0 0,1 0 0,-1 0 0,0 1 0,0-1 0,0 0 0,0 0 0,0 0 0,0 0 0,0 0 0,0 0 0,0 0 0,1 0 0,-1 0 0,0 0 0,0 0 0,0 0 0,0 0 0,0 0 0,0 0 0,0 1 0,0-1 0,0 0 0,0 0 0,0 0 0,0 0 0,0 0 0,0 0 0,0 0 0,0 0 0,0 1 0,0-1 0,0 0 0,0 0 0,0 0 0,0 0 0,0 0 0,0 0 0,0 0 0,0 0 0,0 0 0,0 1 0,0-1 0,0 0 0,0 0 0,-7 5 0,-12 4 0,17-9 0,-35 14 0,0-1 0,-1-2 0,0-2 0,-1-1 0,0-2 0,-1-2 0,1-1 0,-1-3 0,1-1 0,-54-8 0,-440-66 0,-3 47 0,500 28 0,24 1 0,25 0 0,149 3 0,137 6 0,-298-10 0,20 2 0,-20-2 0,-1 0 0,1-1 0,-1 1 0,1 0 0,-1 0 0,1 0 0,-1 1 0,1-1 0,-1 0 0,1 0 0,-1 0 0,1 0 0,-1 0 0,0 0 0,1 1 0,-1-1 0,1 0 0,-1 0 0,0 1 0,1-1 0,-1 0 0,1 1 0,-1-1 0,0 0 0,1 1 0,-1-1 0,0 1 0,0-1 0,1 0 0,-1 1 0,0 0 0,-31 2 0,-61 5 0,-165-9 0,43 2 0,88 2 0,102-3 0,-228-9 0,244 6 0,14 1 0,17-1 0,10 2 0,126 0 0,-124 2 0,0 3 0,52 10 0,-44 2 0,-36-13 0,0 0 0,0 0 0,0-1 0,0 0 0,0 0 0,14 1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13T09:32:48.647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434 68 24575,'-4'0'0,"-205"-7"0,61-16 0,99 8 0,31 8 342,17 7-385,1 0 0,0 0 1,-1-1-1,1 1 0,0 0 1,-1-1-1,1 1 0,0 0 1,-1-1-1,1 1 0,0 0 1,0-1-1,0 1 0,-1 0 1,1-1-1,0 1 0,0-1 1,0 1-1,0 0 0,0-1 1,0 1-1,0-1 0,0 1 1,-1-1-1,2 1 0,-1-1 1,0 1-1,0 0 0,0-1 1,0 1-1,0-1 0,0 1 1,0-1-1,1 1 0,-1 0 1,0-1-1,0 1 0,0 0 1,1-1-1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13T09:32:50.841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1 24575,'1'0'0,"2"0"0,1 0 0,2 0 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13T09:33:43.651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211 268 24575,'-208'0'0,"288"-1"0,91 3 0,-169-2 0,0 0 0,0 1 0,0-1 0,0 1 0,0-1 0,-1 1 0,1 0 0,0 0 0,0 0 0,0 0 0,-1 0 0,1 0 0,-1 0 0,1 1 0,-1-1 0,1 1 0,-1-1 0,0 1 0,2 2 0,-3-3 0,1-1 0,-1 1 0,1 0 0,-1 0 0,0 0 0,0 0 0,0 0 0,0 0 0,1 0 0,-1 0 0,0 0 0,-1 0 0,1 0 0,0 0 0,0 0 0,0 0 0,0 0 0,-1 0 0,1 0 0,-1-1 0,1 1 0,0 0 0,-1 0 0,1 0 0,-1 0 0,0-1 0,1 1 0,-1 0 0,0-1 0,1 1 0,-1 0 0,0-1 0,0 1 0,0-1 0,1 1 0,-1-1 0,0 1 0,0-1 0,0 0 0,-2 1 0,-12 5 0,0-1 0,0 0 0,-1-1 0,0 0 0,0-2 0,0 0 0,0 0 0,0-2 0,-28-2 0,44 3 0,-1-1 0,0 0 0,0 0 0,0 0 0,0 0 0,0 0 0,1-1 0,-1 1 0,0 0 0,0 0 0,0 0 0,0-1 0,1 1 0,-1 0 0,0-1 0,0 1 0,1-1 0,-1 1 0,0-1 0,1 1 0,-1-1 0,0 0 0,1 1 0,-1-1 0,1 0 0,-1 1 0,1-1 0,-1 0 0,1 0 0,0 1 0,-1-1 0,1 0 0,0 0 0,0 0 0,-1 0 0,1 1 0,0-1 0,0 0 0,0 0 0,0 0 0,0 0 0,0 0 0,0 1 0,1-1 0,-1 0 0,0 0 0,0 0 0,1 0 0,-1 1 0,0-1 0,1 0 0,-1 0 0,2-1 0,0-1 0,0-1 0,1 0 0,-1 1 0,1 0 0,0-1 0,0 1 0,0 0 0,1 1 0,5-5 0,4 1 0,0 1 0,0 0 0,0 1 0,1 0 0,0 1 0,0 1 0,20-1 0,-32 2 0,-1 1 0,1 0 0,0 0 0,-1 1 0,1-1 0,0 0 0,-1 0 0,1 1 0,-1-1 0,1 1 0,0 0 0,-1-1 0,0 1 0,1 0 0,-1 0 0,1 0 0,-1 0 0,0 0 0,0 0 0,1 0 0,-1 0 0,0 1 0,0-1 0,0 0 0,0 1 0,0-1 0,-1 1 0,1-1 0,0 1 0,-1-1 0,1 1 0,-1 0 0,0-1 0,1 1 0,-1-1 0,0 1 0,0 0 0,0-1 0,0 1 0,0 0 0,0-1 0,-1 1 0,1 0 0,0-1 0,-1 1 0,1-1 0,-1 1 0,0-1 0,0 1 0,1-1 0,-1 1 0,0-1 0,0 0 0,0 1 0,-1-1 0,1 0 0,0 0 0,0 0 0,-1 0 0,1 0 0,0 0 0,-3 1 0,-6 1 0,0 0 0,-1-1 0,1 0 0,-1-1 0,1 0 0,-1 0 0,0-1 0,-20-3 0,-2 1 0,25 2 0,5 1 0,0-1 0,0 0 0,0 0 0,0 0 0,1 0 0,-1-1 0,0 1 0,0-1 0,0 1 0,0-1 0,1 0 0,-1 0 0,0 0 0,-4-4 0,6 5 0,1-1 0,0 1 0,0-1 0,0 1 0,-1-1 0,1 1 0,0-1 0,0 1 0,0-1 0,0 1 0,0-1 0,0 1 0,0-1 0,0 1 0,0-1 0,0 1 0,0-1 0,0 1 0,1-1 0,-1 1 0,0-1 0,0 1 0,0 0 0,1-1 0,-1 1 0,0-1 0,1 1 0,-1-1 0,0 1 0,1 0 0,-1-1 0,0 1 0,1 0 0,-1-1 0,1 1 0,-1 0 0,0 0 0,1-1 0,-1 1 0,1 0 0,-1 0 0,2 0 0,22-10 0,-22 9 0,30-9 0,-11 2 0,0 1 0,1 1 0,0 1 0,0 1 0,42-3 0,-151 9 0,-84-3 0,169 1 0,0 0 0,0 0 0,0-1 0,1 1 0,-1-1 0,0 1 0,0-1 0,0 0 0,0 0 0,1 0 0,-1 0 0,-2-2 0,3 2 0,1 1 0,0 0 0,0 0 0,0 0 0,-1-1 0,1 1 0,0 0 0,0-1 0,0 1 0,0 0 0,-1 0 0,1-1 0,0 1 0,0 0 0,0-1 0,0 1 0,0 0 0,0-1 0,0 1 0,0 0 0,0-1 0,0 1 0,0 0 0,0-1 0,0 1 0,0 0 0,0 0 0,1-1 0,-1 0 0,1 0 0,0 0 0,0 1 0,0-1 0,-1 0 0,1 1 0,0-1 0,0 1 0,0-1 0,0 1 0,0-1 0,0 1 0,2-1 0,27-8 0,0 1 0,1 2 0,0 1 0,0 2 0,56 0 0,-76 2 0,0 0 0,0-1 0,-1 0 0,1 0 0,-1-1 0,15-7 0,17-4 0,-28 11 0,-9 2 0,1 0 0,-1 0 0,0-1 0,0 1 0,0-1 0,0 0 0,-1 0 0,1-1 0,-1 0 0,1 1 0,5-7 0,-9 9 0,-1 0 0,0 0 0,0-1 0,0 1 0,0 0 0,0-1 0,1 1 0,-1 0 0,0 0 0,0-1 0,0 1 0,0 0 0,0-1 0,0 1 0,0 0 0,0-1 0,0 1 0,0 0 0,0 0 0,0-1 0,-1 1 0,1 0 0,0-1 0,0 1 0,0 0 0,0 0 0,0-1 0,-1 1 0,1 0 0,0 0 0,0-1 0,0 1 0,-1 0 0,1 0 0,0-1 0,0 1 0,-1 0 0,1 0 0,0 0 0,0 0 0,-1 0 0,1-1 0,0 1 0,-1 0 0,1 0 0,0 0 0,0 0 0,-1 0 0,1 0 0,-18-3 0,17 3 0,-33-3 0,-50 5 0,47-1 0,-38-3 0,74 2 0,0 1 0,0-1 0,-1-1 0,1 1 0,0 0 0,0 0 0,-1 0 0,1 0 0,0-1 0,0 1 0,0-1 0,0 1 0,0-1 0,0 1 0,0-1 0,0 0 0,0 1 0,0-1 0,0 0 0,0 0 0,0 0 0,0 0 0,1 0 0,-1 0 0,0 0 0,1 0 0,-1 0 0,0-1 0,1 1 0,0-1 0,1 1 0,-1 0 0,0 0 0,1 0 0,-1 0 0,1 0 0,0 0 0,-1 1 0,1-1 0,0 0 0,-1 0 0,1 0 0,0 1 0,0-1 0,0 0 0,0 1 0,0-1 0,0 0 0,0 1 0,0-1 0,0 1 0,0 0 0,0-1 0,0 1 0,0 0 0,0 0 0,0-1 0,0 1 0,2 0 0,23-3 0,-1 1 0,42 2 0,21-1 0,84-30 301,-56 8-1967,-91 19-5160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13T08:52:11.192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19 24575,'9'0'0,"254"-8"0,-89-2 0,-140 11-1365,-24 0-5461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13T08:52:12.026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0 24575,'89'11'0,"91"0"0,-108-9 0,1 3 0,107 21 0,-157-18 0,-19-6 0,1 0 0,0-1 0,0 1 0,0-1 0,0 0 0,0-1 0,5 1 0,-8-1-1365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13T08:54:59.878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1602 107 24575,'53'-1'0,"57"2"0,-99 2 0,-13 2 0,-21 1 0,-21-6 0,-47-7 0,5-1 0,-32-1 0,-50-2 0,28 12 0,-146-2 0,95-14 0,166 13 0,1-1 0,0-1 0,0 0 0,0-2 0,-35-14 0,36 12 0,0 2 0,-1 0 0,1 2 0,-40-3 0,-98 6 0,82 3 0,74-3 0,0 2 0,0-1 0,1 0 0,-1 1 0,0 0 0,1 0 0,-1 1 0,-7 3 0,14-5 0,0 1 0,0 0 0,1-1 0,-1 1 0,0-1 0,1 1 0,-1-1 0,3 0 0,9 0 134,-9-1-300,0 1-1,0 0 0,0 0 1,-1 1-1,1 0 1,0 0-1,0 0 1,7 2-1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13T08:55:02.353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2 24575,'43'-1'0,"46"2"0,-88-1-49,1 0 1,-1 0-1,0 0 0,1 0 0,-1 1 1,0-1-1,0 1 0,1-1 0,-1 1 1,0-1-1,0 1 0,0 0 0,0-1 1,0 1-1,0 0 0,0 0 0,0 0 1,0 0-1,0 0 0,0 0 0,0 0 1,-1 0-1,1 0 0,0 0 0,-1 0 0,1 1 1,0 0-1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13T08:55:03.996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1 24575,'1'0'0,"2"0"0,1 0 0,2 0 0,0 0 0,1 0 0,1 0 0,1 0 0,0 0 0,0 0 0,-1 0 0,-1 0 0,1 0 0,-1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DB0880-5E33-45EC-9EBF-79208D300058}" type="datetimeFigureOut">
              <a:rPr lang="fr-FR" smtClean="0"/>
              <a:t>29/08/2024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FDA254-6E6A-4442-A021-C5D1E020B6B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9736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65D3C9-161D-92C9-2DFE-B722E2EF06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15328FB-A10A-57ED-23B9-52CFCC4778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32497E4-9DE1-9EC3-8B6A-EFAC236D1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E2495-1178-4256-A3D6-38BE4A374510}" type="datetimeFigureOut">
              <a:rPr lang="fr-FR" smtClean="0"/>
              <a:t>29/08/2024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8083BED-A917-B326-EBD5-A816FBA02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241393F-E906-8CEF-56FA-D91990220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25D34-0F6D-44F3-9A60-82CB11C29C67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05897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443BD90-7EA1-324B-8D86-2ACFAAEC5B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BBBD67D-D2E8-BCDD-142B-A76B1EAC5F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79BAE52-CB71-3693-15D3-2A700DC9C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E2495-1178-4256-A3D6-38BE4A374510}" type="datetimeFigureOut">
              <a:rPr lang="fr-FR" smtClean="0"/>
              <a:t>29/08/2024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32F9F50-78B5-772C-48FA-0810787EEA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EAEE3D1-EE20-3E6D-C0BB-0C06106A8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25D34-0F6D-44F3-9A60-82CB11C29C67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9333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307DB394-8022-C5F1-CCB4-4DAF207018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4D86D98-34F1-9C8A-7904-40EE75972D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47BAAED-83FE-46A5-4603-B5CA0C5660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E2495-1178-4256-A3D6-38BE4A374510}" type="datetimeFigureOut">
              <a:rPr lang="fr-FR" smtClean="0"/>
              <a:t>29/08/2024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C42647D-BEF1-492B-A35B-BB21C16B9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D701909-7F5E-4826-AB24-B3BE17E68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25D34-0F6D-44F3-9A60-82CB11C29C67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9257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2E9BE7-3A71-5A95-D698-42B2D84EB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036C2D4-B5DF-EECE-DF5C-B7DFF07E32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ED7C2E1-B55E-12C2-5249-654978317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E2495-1178-4256-A3D6-38BE4A374510}" type="datetimeFigureOut">
              <a:rPr lang="fr-FR" smtClean="0"/>
              <a:t>29/08/2024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11E47AD-85B7-B7E8-AD8C-680D7F67C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2F1CD79-6AB3-68C6-D2CA-643324052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25D34-0F6D-44F3-9A60-82CB11C29C67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41460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DEED6C8-B08E-D1A3-7D54-B30FD2188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7FAA674-9AC3-CC4D-D05C-3B9816E144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C046728-C4EF-BCF0-D550-6E63338CC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E2495-1178-4256-A3D6-38BE4A374510}" type="datetimeFigureOut">
              <a:rPr lang="fr-FR" smtClean="0"/>
              <a:t>29/08/2024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500709-DC84-F00C-445D-1EE65AA91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D9A8D90-D61B-BD26-0825-A24528F1D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25D34-0F6D-44F3-9A60-82CB11C29C67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1797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5845C63-E0D0-FDEA-43C4-9FCB7D176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9136769-4892-DD2D-D470-1121C22480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E1FC717-2D0D-A93A-0840-1300F834A3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55FAE4E-9A4B-A3FF-A86B-EE0356530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E2495-1178-4256-A3D6-38BE4A374510}" type="datetimeFigureOut">
              <a:rPr lang="fr-FR" smtClean="0"/>
              <a:t>29/08/2024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70277BD-2084-0A4B-01BD-EDF645C54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34DED2A-E029-4939-5CEA-A5BE20DD4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25D34-0F6D-44F3-9A60-82CB11C29C67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16545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E586E71-320C-8DCC-19AB-8E121FFF4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928A762-1191-F0C6-37C6-D9DCA843A4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EEAA0D0-F1A5-D8AD-7275-CB908B09DA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2357FA4-ADEB-AB9D-2464-7BE51313C4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F5E079B-7A2D-99F1-9DE0-91A4C740DA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247B6E3B-B076-2D43-D5FC-AE3EFB491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E2495-1178-4256-A3D6-38BE4A374510}" type="datetimeFigureOut">
              <a:rPr lang="fr-FR" smtClean="0"/>
              <a:t>29/08/2024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404870A-DCBE-7BCC-E70E-44B5B301E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A227EAAA-3B58-339D-A0CB-275378361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25D34-0F6D-44F3-9A60-82CB11C29C67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97081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7E7086-446B-8DE4-DCFA-F2937EA07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4FABF94-0753-7E46-C9A6-39298F558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E2495-1178-4256-A3D6-38BE4A374510}" type="datetimeFigureOut">
              <a:rPr lang="fr-FR" smtClean="0"/>
              <a:t>29/08/2024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DDB8699-5985-E083-5012-5727C18D2C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FB26007-014A-C25B-3976-CD205A188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25D34-0F6D-44F3-9A60-82CB11C29C67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20251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E90B17F-4EF2-568F-980E-617AC905E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E2495-1178-4256-A3D6-38BE4A374510}" type="datetimeFigureOut">
              <a:rPr lang="fr-FR" smtClean="0"/>
              <a:t>29/08/2024</a:t>
            </a:fld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77C9D36-E8B3-140A-C0D9-C289D32D2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29B6ABF-EA84-7D35-7F8C-7F2754290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25D34-0F6D-44F3-9A60-82CB11C29C67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9031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32BB64-125B-5182-620A-BD66C27E6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E7FFAE0-C42E-1E15-8057-CA09220E4C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BBC8174-23AC-D60A-A1E9-A7D82693CF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5F1B7A9-E033-890D-75E7-0361B1AFF5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E2495-1178-4256-A3D6-38BE4A374510}" type="datetimeFigureOut">
              <a:rPr lang="fr-FR" smtClean="0"/>
              <a:t>29/08/2024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37E8EC7-26CA-EE5A-A355-13EFC0847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A55723F-AD22-B3F2-533F-B8BEE9FAE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25D34-0F6D-44F3-9A60-82CB11C29C67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37183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0A7E60-6C05-3E68-7FE0-AF34BEC9D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35E89E8-2650-ADE4-13B2-B934E5C228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DF72F2B-0D6C-C449-27F2-07EA1BDDC0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6028DA0-0621-84E0-D710-A15949C6E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E2495-1178-4256-A3D6-38BE4A374510}" type="datetimeFigureOut">
              <a:rPr lang="fr-FR" smtClean="0"/>
              <a:t>29/08/2024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B2A07EE-46B9-A5A6-87F3-C815AF530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8D6BBB4-9316-1684-1EA8-FA87A2D90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25D34-0F6D-44F3-9A60-82CB11C29C67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4207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E41E4538-7F3C-6C9D-02B2-5016E18E7F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3C35301-4ECD-F1DF-4680-0A3C8ACAA9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26BB72C-324E-FB4E-9E2D-DA90DCB773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E2495-1178-4256-A3D6-38BE4A374510}" type="datetimeFigureOut">
              <a:rPr lang="fr-FR" smtClean="0"/>
              <a:t>29/08/2024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755DF5C-906F-89F0-D687-6E30607AE0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BA3F4A1-CA9B-11CA-DA18-E7AFA6CE9E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D25D34-0F6D-44F3-9A60-82CB11C29C67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86916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customXml" Target="../ink/ink28.xml"/><Relationship Id="rId13" Type="http://schemas.openxmlformats.org/officeDocument/2006/relationships/image" Target="../media/image39.png"/><Relationship Id="rId3" Type="http://schemas.openxmlformats.org/officeDocument/2006/relationships/customXml" Target="../ink/ink26.xml"/><Relationship Id="rId7" Type="http://schemas.openxmlformats.org/officeDocument/2006/relationships/image" Target="../media/image35.png"/><Relationship Id="rId12" Type="http://schemas.openxmlformats.org/officeDocument/2006/relationships/image" Target="../media/image38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11" Type="http://schemas.openxmlformats.org/officeDocument/2006/relationships/image" Target="../media/image37.png"/><Relationship Id="rId5" Type="http://schemas.openxmlformats.org/officeDocument/2006/relationships/customXml" Target="../ink/ink27.xml"/><Relationship Id="rId10" Type="http://schemas.openxmlformats.org/officeDocument/2006/relationships/customXml" Target="../ink/ink29.xml"/><Relationship Id="rId4" Type="http://schemas.openxmlformats.org/officeDocument/2006/relationships/image" Target="../media/image33.png"/><Relationship Id="rId9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customXml" Target="../ink/ink35.xml"/><Relationship Id="rId18" Type="http://schemas.openxmlformats.org/officeDocument/2006/relationships/image" Target="../media/image50.png"/><Relationship Id="rId26" Type="http://schemas.openxmlformats.org/officeDocument/2006/relationships/image" Target="../media/image9.png"/><Relationship Id="rId3" Type="http://schemas.openxmlformats.org/officeDocument/2006/relationships/customXml" Target="../ink/ink30.xml"/><Relationship Id="rId21" Type="http://schemas.openxmlformats.org/officeDocument/2006/relationships/customXml" Target="../ink/ink39.xml"/><Relationship Id="rId7" Type="http://schemas.openxmlformats.org/officeDocument/2006/relationships/customXml" Target="../ink/ink32.xml"/><Relationship Id="rId12" Type="http://schemas.openxmlformats.org/officeDocument/2006/relationships/image" Target="../media/image47.png"/><Relationship Id="rId17" Type="http://schemas.openxmlformats.org/officeDocument/2006/relationships/customXml" Target="../ink/ink37.xml"/><Relationship Id="rId25" Type="http://schemas.openxmlformats.org/officeDocument/2006/relationships/customXml" Target="../ink/ink41.xml"/><Relationship Id="rId2" Type="http://schemas.openxmlformats.org/officeDocument/2006/relationships/image" Target="../media/image43.png"/><Relationship Id="rId16" Type="http://schemas.openxmlformats.org/officeDocument/2006/relationships/image" Target="../media/image49.png"/><Relationship Id="rId20" Type="http://schemas.openxmlformats.org/officeDocument/2006/relationships/image" Target="../media/image51.png"/><Relationship Id="rId29" Type="http://schemas.openxmlformats.org/officeDocument/2006/relationships/image" Target="../media/image5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4.png"/><Relationship Id="rId11" Type="http://schemas.openxmlformats.org/officeDocument/2006/relationships/customXml" Target="../ink/ink34.xml"/><Relationship Id="rId24" Type="http://schemas.openxmlformats.org/officeDocument/2006/relationships/image" Target="../media/image53.png"/><Relationship Id="rId5" Type="http://schemas.openxmlformats.org/officeDocument/2006/relationships/customXml" Target="../ink/ink31.xml"/><Relationship Id="rId15" Type="http://schemas.openxmlformats.org/officeDocument/2006/relationships/customXml" Target="../ink/ink36.xml"/><Relationship Id="rId23" Type="http://schemas.openxmlformats.org/officeDocument/2006/relationships/customXml" Target="../ink/ink40.xml"/><Relationship Id="rId28" Type="http://schemas.openxmlformats.org/officeDocument/2006/relationships/image" Target="../media/image54.png"/><Relationship Id="rId10" Type="http://schemas.openxmlformats.org/officeDocument/2006/relationships/image" Target="../media/image46.png"/><Relationship Id="rId19" Type="http://schemas.openxmlformats.org/officeDocument/2006/relationships/customXml" Target="../ink/ink38.xml"/><Relationship Id="rId4" Type="http://schemas.openxmlformats.org/officeDocument/2006/relationships/image" Target="../media/image430.png"/><Relationship Id="rId9" Type="http://schemas.openxmlformats.org/officeDocument/2006/relationships/customXml" Target="../ink/ink33.xml"/><Relationship Id="rId14" Type="http://schemas.openxmlformats.org/officeDocument/2006/relationships/image" Target="../media/image48.png"/><Relationship Id="rId22" Type="http://schemas.openxmlformats.org/officeDocument/2006/relationships/image" Target="../media/image52.png"/><Relationship Id="rId27" Type="http://schemas.openxmlformats.org/officeDocument/2006/relationships/customXml" Target="../ink/ink4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7" Type="http://schemas.openxmlformats.org/officeDocument/2006/relationships/image" Target="../media/image62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4.png"/><Relationship Id="rId4" Type="http://schemas.openxmlformats.org/officeDocument/2006/relationships/image" Target="../media/image62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6.xml"/><Relationship Id="rId5" Type="http://schemas.openxmlformats.org/officeDocument/2006/relationships/comments" Target="../comments/comment5.xml"/><Relationship Id="rId4" Type="http://schemas.openxmlformats.org/officeDocument/2006/relationships/image" Target="../media/image6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2.xml"/><Relationship Id="rId13" Type="http://schemas.openxmlformats.org/officeDocument/2006/relationships/image" Target="../media/image12.png"/><Relationship Id="rId18" Type="http://schemas.openxmlformats.org/officeDocument/2006/relationships/image" Target="../media/image15.png"/><Relationship Id="rId26" Type="http://schemas.openxmlformats.org/officeDocument/2006/relationships/image" Target="../media/image19.png"/><Relationship Id="rId3" Type="http://schemas.openxmlformats.org/officeDocument/2006/relationships/image" Target="../media/image6.png"/><Relationship Id="rId21" Type="http://schemas.openxmlformats.org/officeDocument/2006/relationships/customXml" Target="../ink/ink8.xml"/><Relationship Id="rId7" Type="http://schemas.openxmlformats.org/officeDocument/2006/relationships/image" Target="../media/image9.png"/><Relationship Id="rId12" Type="http://schemas.openxmlformats.org/officeDocument/2006/relationships/customXml" Target="../ink/ink4.xml"/><Relationship Id="rId17" Type="http://schemas.openxmlformats.org/officeDocument/2006/relationships/customXml" Target="../ink/ink6.xml"/><Relationship Id="rId25" Type="http://schemas.openxmlformats.org/officeDocument/2006/relationships/customXml" Target="../ink/ink10.xml"/><Relationship Id="rId2" Type="http://schemas.openxmlformats.org/officeDocument/2006/relationships/image" Target="../media/image5.png"/><Relationship Id="rId16" Type="http://schemas.openxmlformats.org/officeDocument/2006/relationships/image" Target="../media/image14.png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6" Type="http://schemas.openxmlformats.org/officeDocument/2006/relationships/customXml" Target="../ink/ink1.xml"/><Relationship Id="rId11" Type="http://schemas.openxmlformats.org/officeDocument/2006/relationships/image" Target="../media/image11.png"/><Relationship Id="rId24" Type="http://schemas.openxmlformats.org/officeDocument/2006/relationships/image" Target="../media/image18.png"/><Relationship Id="rId5" Type="http://schemas.openxmlformats.org/officeDocument/2006/relationships/image" Target="../media/image8.png"/><Relationship Id="rId15" Type="http://schemas.openxmlformats.org/officeDocument/2006/relationships/customXml" Target="../ink/ink5.xml"/><Relationship Id="rId23" Type="http://schemas.openxmlformats.org/officeDocument/2006/relationships/customXml" Target="../ink/ink9.xml"/><Relationship Id="rId10" Type="http://schemas.openxmlformats.org/officeDocument/2006/relationships/customXml" Target="../ink/ink3.xml"/><Relationship Id="rId19" Type="http://schemas.openxmlformats.org/officeDocument/2006/relationships/customXml" Target="../ink/ink7.xml"/><Relationship Id="rId4" Type="http://schemas.openxmlformats.org/officeDocument/2006/relationships/image" Target="../media/image7.png"/><Relationship Id="rId9" Type="http://schemas.openxmlformats.org/officeDocument/2006/relationships/image" Target="../media/image10.png"/><Relationship Id="rId14" Type="http://schemas.openxmlformats.org/officeDocument/2006/relationships/image" Target="../media/image13.png"/><Relationship Id="rId22" Type="http://schemas.openxmlformats.org/officeDocument/2006/relationships/image" Target="../media/image17.png"/><Relationship Id="rId27" Type="http://schemas.openxmlformats.org/officeDocument/2006/relationships/comments" Target="../comments/commen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3.png"/><Relationship Id="rId18" Type="http://schemas.openxmlformats.org/officeDocument/2006/relationships/customXml" Target="../ink/ink17.xml"/><Relationship Id="rId26" Type="http://schemas.openxmlformats.org/officeDocument/2006/relationships/image" Target="../media/image22.png"/><Relationship Id="rId3" Type="http://schemas.openxmlformats.org/officeDocument/2006/relationships/image" Target="../media/image21.png"/><Relationship Id="rId21" Type="http://schemas.openxmlformats.org/officeDocument/2006/relationships/image" Target="../media/image17.png"/><Relationship Id="rId34" Type="http://schemas.openxmlformats.org/officeDocument/2006/relationships/customXml" Target="../ink/ink24.xml"/><Relationship Id="rId7" Type="http://schemas.openxmlformats.org/officeDocument/2006/relationships/customXml" Target="../ink/ink12.xml"/><Relationship Id="rId12" Type="http://schemas.openxmlformats.org/officeDocument/2006/relationships/image" Target="../media/image12.png"/><Relationship Id="rId17" Type="http://schemas.openxmlformats.org/officeDocument/2006/relationships/image" Target="../media/image15.png"/><Relationship Id="rId25" Type="http://schemas.openxmlformats.org/officeDocument/2006/relationships/image" Target="../media/image19.png"/><Relationship Id="rId33" Type="http://schemas.openxmlformats.org/officeDocument/2006/relationships/image" Target="../media/image26.png"/><Relationship Id="rId38" Type="http://schemas.openxmlformats.org/officeDocument/2006/relationships/comments" Target="../comments/comment3.xml"/><Relationship Id="rId2" Type="http://schemas.openxmlformats.org/officeDocument/2006/relationships/image" Target="../media/image20.png"/><Relationship Id="rId16" Type="http://schemas.openxmlformats.org/officeDocument/2006/relationships/customXml" Target="../ink/ink16.xml"/><Relationship Id="rId20" Type="http://schemas.openxmlformats.org/officeDocument/2006/relationships/customXml" Target="../ink/ink18.xml"/><Relationship Id="rId29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11" Type="http://schemas.openxmlformats.org/officeDocument/2006/relationships/customXml" Target="../ink/ink14.xml"/><Relationship Id="rId24" Type="http://schemas.openxmlformats.org/officeDocument/2006/relationships/customXml" Target="../ink/ink20.xml"/><Relationship Id="rId32" Type="http://schemas.openxmlformats.org/officeDocument/2006/relationships/customXml" Target="../ink/ink23.xml"/><Relationship Id="rId37" Type="http://schemas.openxmlformats.org/officeDocument/2006/relationships/image" Target="../media/image28.png"/><Relationship Id="rId5" Type="http://schemas.openxmlformats.org/officeDocument/2006/relationships/customXml" Target="../ink/ink11.xml"/><Relationship Id="rId15" Type="http://schemas.openxmlformats.org/officeDocument/2006/relationships/image" Target="../media/image14.png"/><Relationship Id="rId23" Type="http://schemas.openxmlformats.org/officeDocument/2006/relationships/image" Target="../media/image18.png"/><Relationship Id="rId28" Type="http://schemas.openxmlformats.org/officeDocument/2006/relationships/customXml" Target="../ink/ink21.xml"/><Relationship Id="rId36" Type="http://schemas.openxmlformats.org/officeDocument/2006/relationships/customXml" Target="../ink/ink25.xml"/><Relationship Id="rId10" Type="http://schemas.openxmlformats.org/officeDocument/2006/relationships/image" Target="../media/image11.png"/><Relationship Id="rId19" Type="http://schemas.openxmlformats.org/officeDocument/2006/relationships/image" Target="../media/image16.png"/><Relationship Id="rId31" Type="http://schemas.openxmlformats.org/officeDocument/2006/relationships/image" Target="../media/image25.png"/><Relationship Id="rId4" Type="http://schemas.openxmlformats.org/officeDocument/2006/relationships/image" Target="../media/image8.png"/><Relationship Id="rId9" Type="http://schemas.openxmlformats.org/officeDocument/2006/relationships/customXml" Target="../ink/ink13.xml"/><Relationship Id="rId14" Type="http://schemas.openxmlformats.org/officeDocument/2006/relationships/customXml" Target="../ink/ink15.xml"/><Relationship Id="rId22" Type="http://schemas.openxmlformats.org/officeDocument/2006/relationships/customXml" Target="../ink/ink19.xml"/><Relationship Id="rId27" Type="http://schemas.openxmlformats.org/officeDocument/2006/relationships/image" Target="../media/image23.png"/><Relationship Id="rId30" Type="http://schemas.openxmlformats.org/officeDocument/2006/relationships/customXml" Target="../ink/ink22.xml"/><Relationship Id="rId35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5" Type="http://schemas.openxmlformats.org/officeDocument/2006/relationships/comments" Target="../comments/comment4.xml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B67A3B-63A5-DF43-F204-2BB2F7FE71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34117"/>
            <a:ext cx="9144000" cy="2387600"/>
          </a:xfrm>
        </p:spPr>
        <p:txBody>
          <a:bodyPr/>
          <a:lstStyle/>
          <a:p>
            <a:r>
              <a:rPr lang="en-GB" b="1" dirty="0"/>
              <a:t>Modelling resonant depolarisation for FCC-ee</a:t>
            </a:r>
          </a:p>
        </p:txBody>
      </p:sp>
      <p:sp>
        <p:nvSpPr>
          <p:cNvPr id="5" name="Sous-titre 4">
            <a:extLst>
              <a:ext uri="{FF2B5EF4-FFF2-40B4-BE49-F238E27FC236}">
                <a16:creationId xmlns:a16="http://schemas.microsoft.com/office/drawing/2014/main" id="{E5342A38-547D-59A1-FB0E-DBCD753FC5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13792"/>
            <a:ext cx="9144000" cy="738956"/>
          </a:xfrm>
        </p:spPr>
        <p:txBody>
          <a:bodyPr/>
          <a:lstStyle/>
          <a:p>
            <a:r>
              <a:rPr lang="de-DE" dirty="0"/>
              <a:t>C. Kiel, J. Keintzel, F. Zimmermann</a:t>
            </a:r>
          </a:p>
        </p:txBody>
      </p:sp>
    </p:spTree>
    <p:extLst>
      <p:ext uri="{BB962C8B-B14F-4D97-AF65-F5344CB8AC3E}">
        <p14:creationId xmlns:p14="http://schemas.microsoft.com/office/powerpoint/2010/main" val="2454437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>
            <a:extLst>
              <a:ext uri="{FF2B5EF4-FFF2-40B4-BE49-F238E27FC236}">
                <a16:creationId xmlns:a16="http://schemas.microsoft.com/office/drawing/2014/main" id="{49614504-F776-89D9-70F4-2433561B4FA7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4200" dirty="0"/>
              <a:t>Adding synchrotron oscillations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BE3D83B-73A9-6EA3-B413-1E923AE97ECD}"/>
              </a:ext>
            </a:extLst>
          </p:cNvPr>
          <p:cNvSpPr txBox="1"/>
          <p:nvPr/>
        </p:nvSpPr>
        <p:spPr>
          <a:xfrm>
            <a:off x="2753871" y="5644341"/>
            <a:ext cx="65984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2400" i="1" dirty="0"/>
              <a:t>Depolarisation also at synchrotron tune sideband</a:t>
            </a:r>
            <a:endParaRPr lang="fr-FR" sz="2400" i="1" dirty="0"/>
          </a:p>
        </p:txBody>
      </p:sp>
      <p:grpSp>
        <p:nvGrpSpPr>
          <p:cNvPr id="43" name="Groupe 42">
            <a:extLst>
              <a:ext uri="{FF2B5EF4-FFF2-40B4-BE49-F238E27FC236}">
                <a16:creationId xmlns:a16="http://schemas.microsoft.com/office/drawing/2014/main" id="{B85D516F-5309-4637-E2A7-FC9F1471D795}"/>
              </a:ext>
            </a:extLst>
          </p:cNvPr>
          <p:cNvGrpSpPr/>
          <p:nvPr/>
        </p:nvGrpSpPr>
        <p:grpSpPr>
          <a:xfrm>
            <a:off x="2803528" y="1490524"/>
            <a:ext cx="6584943" cy="3876952"/>
            <a:chOff x="2435732" y="1398191"/>
            <a:chExt cx="6584943" cy="3876952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" name="ZoneTexte 1">
                  <a:extLst>
                    <a:ext uri="{FF2B5EF4-FFF2-40B4-BE49-F238E27FC236}">
                      <a16:creationId xmlns:a16="http://schemas.microsoft.com/office/drawing/2014/main" id="{8D1B31AD-8CAB-4F7A-2D66-1440993B2B9A}"/>
                    </a:ext>
                  </a:extLst>
                </p:cNvPr>
                <p:cNvSpPr txBox="1"/>
                <p:nvPr/>
              </p:nvSpPr>
              <p:spPr>
                <a:xfrm>
                  <a:off x="2435732" y="1398191"/>
                  <a:ext cx="658494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IE" i="1" dirty="0"/>
                    <a:t>1 particle, with synchrotron oscillations, </a:t>
                  </a:r>
                  <a:r>
                    <a:rPr lang="fr-FR" i="1" dirty="0"/>
                    <a:t>10</a:t>
                  </a:r>
                  <a:r>
                    <a:rPr lang="fr-FR" i="1" baseline="30000" dirty="0"/>
                    <a:t>5</a:t>
                  </a:r>
                  <a:r>
                    <a:rPr lang="fr-FR" i="1" dirty="0"/>
                    <a:t> </a:t>
                  </a:r>
                  <a:r>
                    <a:rPr lang="en-GB" i="1" dirty="0"/>
                    <a:t>turns</a:t>
                  </a:r>
                  <a:r>
                    <a:rPr lang="fr-FR" i="1" dirty="0"/>
                    <a:t>,   </a:t>
                  </a:r>
                  <a14:m>
                    <m:oMath xmlns:m="http://schemas.openxmlformats.org/officeDocument/2006/math">
                      <m:r>
                        <a:rPr lang="el-GR" i="1" dirty="0">
                          <a:latin typeface="Cambria Math" panose="02040503050406030204" pitchFamily="18" charset="0"/>
                        </a:rPr>
                        <m:t>𝜃</m:t>
                      </m:r>
                    </m:oMath>
                  </a14:m>
                  <a:r>
                    <a:rPr lang="fr-FR" i="1" dirty="0"/>
                    <a:t> = 10</a:t>
                  </a:r>
                  <a:r>
                    <a:rPr lang="fr-FR" i="1" baseline="30000" dirty="0"/>
                    <a:t>-3</a:t>
                  </a:r>
                  <a:r>
                    <a:rPr lang="fr-FR" i="1" dirty="0"/>
                    <a:t>,   </a:t>
                  </a:r>
                  <a14:m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</a:rPr>
                        <m:t>𝜑</m:t>
                      </m:r>
                    </m:oMath>
                  </a14:m>
                  <a:r>
                    <a:rPr lang="fr-FR" i="1" dirty="0"/>
                    <a:t>=10</a:t>
                  </a:r>
                  <a:r>
                    <a:rPr lang="fr-FR" i="1" baseline="30000" dirty="0"/>
                    <a:t>-6</a:t>
                  </a:r>
                  <a:endParaRPr lang="fr-FR" i="1" dirty="0"/>
                </a:p>
              </p:txBody>
            </p:sp>
          </mc:Choice>
          <mc:Fallback>
            <p:sp>
              <p:nvSpPr>
                <p:cNvPr id="2" name="ZoneTexte 1">
                  <a:extLst>
                    <a:ext uri="{FF2B5EF4-FFF2-40B4-BE49-F238E27FC236}">
                      <a16:creationId xmlns:a16="http://schemas.microsoft.com/office/drawing/2014/main" id="{8D1B31AD-8CAB-4F7A-2D66-1440993B2B9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35732" y="1398191"/>
                  <a:ext cx="6584943" cy="369332"/>
                </a:xfrm>
                <a:prstGeom prst="rect">
                  <a:avLst/>
                </a:prstGeom>
                <a:blipFill>
                  <a:blip r:embed="rId2"/>
                  <a:stretch>
                    <a:fillRect l="-278" t="-10000" b="-2666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42" name="Groupe 41">
              <a:extLst>
                <a:ext uri="{FF2B5EF4-FFF2-40B4-BE49-F238E27FC236}">
                  <a16:creationId xmlns:a16="http://schemas.microsoft.com/office/drawing/2014/main" id="{62369F19-121B-C090-9962-65A5274D7540}"/>
                </a:ext>
              </a:extLst>
            </p:cNvPr>
            <p:cNvGrpSpPr/>
            <p:nvPr/>
          </p:nvGrpSpPr>
          <p:grpSpPr>
            <a:xfrm>
              <a:off x="2858674" y="1887733"/>
              <a:ext cx="5744436" cy="3387410"/>
              <a:chOff x="2858674" y="1887733"/>
              <a:chExt cx="5744436" cy="338741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3">
                <p14:nvContentPartPr>
                  <p14:cNvPr id="15" name="Encre 14">
                    <a:extLst>
                      <a:ext uri="{FF2B5EF4-FFF2-40B4-BE49-F238E27FC236}">
                        <a16:creationId xmlns:a16="http://schemas.microsoft.com/office/drawing/2014/main" id="{8AF7A79B-315E-1930-5AC6-95ADD06FFBDD}"/>
                      </a:ext>
                    </a:extLst>
                  </p14:cNvPr>
                  <p14:cNvContentPartPr/>
                  <p14:nvPr/>
                </p14:nvContentPartPr>
                <p14:xfrm>
                  <a:off x="5081988" y="1945060"/>
                  <a:ext cx="110520" cy="38880"/>
                </p14:xfrm>
              </p:contentPart>
            </mc:Choice>
            <mc:Fallback xmlns="">
              <p:pic>
                <p:nvPicPr>
                  <p:cNvPr id="15" name="Encre 14">
                    <a:extLst>
                      <a:ext uri="{FF2B5EF4-FFF2-40B4-BE49-F238E27FC236}">
                        <a16:creationId xmlns:a16="http://schemas.microsoft.com/office/drawing/2014/main" id="{8AF7A79B-315E-1930-5AC6-95ADD06FFBDD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5073348" y="1936420"/>
                    <a:ext cx="128160" cy="56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">
                <p14:nvContentPartPr>
                  <p14:cNvPr id="36" name="Encre 35">
                    <a:extLst>
                      <a:ext uri="{FF2B5EF4-FFF2-40B4-BE49-F238E27FC236}">
                        <a16:creationId xmlns:a16="http://schemas.microsoft.com/office/drawing/2014/main" id="{D1469C52-DAC8-476E-4D9A-6DC072789FA3}"/>
                      </a:ext>
                    </a:extLst>
                  </p14:cNvPr>
                  <p14:cNvContentPartPr/>
                  <p14:nvPr/>
                </p14:nvContentPartPr>
                <p14:xfrm>
                  <a:off x="5032920" y="1964000"/>
                  <a:ext cx="89280" cy="9360"/>
                </p14:xfrm>
              </p:contentPart>
            </mc:Choice>
            <mc:Fallback xmlns="">
              <p:pic>
                <p:nvPicPr>
                  <p:cNvPr id="36" name="Encre 35">
                    <a:extLst>
                      <a:ext uri="{FF2B5EF4-FFF2-40B4-BE49-F238E27FC236}">
                        <a16:creationId xmlns:a16="http://schemas.microsoft.com/office/drawing/2014/main" id="{D1469C52-DAC8-476E-4D9A-6DC072789FA3}"/>
                      </a:ext>
                    </a:extLst>
                  </p:cNvPr>
                  <p:cNvPicPr/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5024280" y="1955360"/>
                    <a:ext cx="106920" cy="27000"/>
                  </a:xfrm>
                  <a:prstGeom prst="rect">
                    <a:avLst/>
                  </a:prstGeom>
                </p:spPr>
              </p:pic>
            </mc:Fallback>
          </mc:AlternateContent>
          <p:pic>
            <p:nvPicPr>
              <p:cNvPr id="39" name="Image 38">
                <a:extLst>
                  <a:ext uri="{FF2B5EF4-FFF2-40B4-BE49-F238E27FC236}">
                    <a16:creationId xmlns:a16="http://schemas.microsoft.com/office/drawing/2014/main" id="{0200116A-340F-63FF-C3E6-60529FC4182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t="19496"/>
              <a:stretch/>
            </p:blipFill>
            <p:spPr>
              <a:xfrm>
                <a:off x="2858674" y="1888067"/>
                <a:ext cx="5744436" cy="3387076"/>
              </a:xfrm>
              <a:prstGeom prst="rect">
                <a:avLst/>
              </a:prstGeom>
            </p:spPr>
          </p:pic>
          <mc:AlternateContent xmlns:mc="http://schemas.openxmlformats.org/markup-compatibility/2006" xmlns:p14="http://schemas.microsoft.com/office/powerpoint/2010/main">
            <mc:Choice Requires="p14">
              <p:contentPart p14:bwMode="auto" r:id="rId8">
                <p14:nvContentPartPr>
                  <p14:cNvPr id="40" name="Encre 39">
                    <a:extLst>
                      <a:ext uri="{FF2B5EF4-FFF2-40B4-BE49-F238E27FC236}">
                        <a16:creationId xmlns:a16="http://schemas.microsoft.com/office/drawing/2014/main" id="{732BFE62-8F81-7241-3B9E-298511620327}"/>
                      </a:ext>
                    </a:extLst>
                  </p14:cNvPr>
                  <p14:cNvContentPartPr/>
                  <p14:nvPr/>
                </p14:nvContentPartPr>
                <p14:xfrm>
                  <a:off x="4665087" y="1887733"/>
                  <a:ext cx="211320" cy="14760"/>
                </p14:xfrm>
              </p:contentPart>
            </mc:Choice>
            <mc:Fallback xmlns="">
              <p:pic>
                <p:nvPicPr>
                  <p:cNvPr id="40" name="Encre 39">
                    <a:extLst>
                      <a:ext uri="{FF2B5EF4-FFF2-40B4-BE49-F238E27FC236}">
                        <a16:creationId xmlns:a16="http://schemas.microsoft.com/office/drawing/2014/main" id="{732BFE62-8F81-7241-3B9E-298511620327}"/>
                      </a:ext>
                    </a:extLst>
                  </p:cNvPr>
                  <p:cNvPicPr/>
                  <p:nvPr/>
                </p:nvPicPr>
                <p:blipFill>
                  <a:blip r:embed="rId9"/>
                  <a:stretch>
                    <a:fillRect/>
                  </a:stretch>
                </p:blipFill>
                <p:spPr>
                  <a:xfrm>
                    <a:off x="4656447" y="1879093"/>
                    <a:ext cx="228960" cy="32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0">
                <p14:nvContentPartPr>
                  <p14:cNvPr id="41" name="Encre 40">
                    <a:extLst>
                      <a:ext uri="{FF2B5EF4-FFF2-40B4-BE49-F238E27FC236}">
                        <a16:creationId xmlns:a16="http://schemas.microsoft.com/office/drawing/2014/main" id="{CFD10A64-882D-1EFB-D562-D0ED2087A4BC}"/>
                      </a:ext>
                    </a:extLst>
                  </p14:cNvPr>
                  <p14:cNvContentPartPr/>
                  <p14:nvPr/>
                </p14:nvContentPartPr>
                <p14:xfrm>
                  <a:off x="4706847" y="1896013"/>
                  <a:ext cx="156960" cy="21600"/>
                </p14:xfrm>
              </p:contentPart>
            </mc:Choice>
            <mc:Fallback xmlns="">
              <p:pic>
                <p:nvPicPr>
                  <p:cNvPr id="41" name="Encre 40">
                    <a:extLst>
                      <a:ext uri="{FF2B5EF4-FFF2-40B4-BE49-F238E27FC236}">
                        <a16:creationId xmlns:a16="http://schemas.microsoft.com/office/drawing/2014/main" id="{CFD10A64-882D-1EFB-D562-D0ED2087A4BC}"/>
                      </a:ext>
                    </a:extLst>
                  </p:cNvPr>
                  <p:cNvPicPr/>
                  <p:nvPr/>
                </p:nvPicPr>
                <p:blipFill>
                  <a:blip r:embed="rId11"/>
                  <a:stretch>
                    <a:fillRect/>
                  </a:stretch>
                </p:blipFill>
                <p:spPr>
                  <a:xfrm>
                    <a:off x="4698207" y="1887373"/>
                    <a:ext cx="174600" cy="39240"/>
                  </a:xfrm>
                  <a:prstGeom prst="rect">
                    <a:avLst/>
                  </a:prstGeom>
                </p:spPr>
              </p:pic>
            </mc:Fallback>
          </mc:AlternateContent>
        </p:grpSp>
      </p:grpSp>
      <p:grpSp>
        <p:nvGrpSpPr>
          <p:cNvPr id="53" name="Groupe 52">
            <a:extLst>
              <a:ext uri="{FF2B5EF4-FFF2-40B4-BE49-F238E27FC236}">
                <a16:creationId xmlns:a16="http://schemas.microsoft.com/office/drawing/2014/main" id="{1032BC41-797F-B348-6DDD-0FC09A0A6851}"/>
              </a:ext>
            </a:extLst>
          </p:cNvPr>
          <p:cNvGrpSpPr/>
          <p:nvPr/>
        </p:nvGrpSpPr>
        <p:grpSpPr>
          <a:xfrm>
            <a:off x="3303713" y="1987445"/>
            <a:ext cx="5667194" cy="3380031"/>
            <a:chOff x="2935917" y="1895112"/>
            <a:chExt cx="5667194" cy="3380031"/>
          </a:xfrm>
        </p:grpSpPr>
        <p:pic>
          <p:nvPicPr>
            <p:cNvPr id="45" name="Image 44">
              <a:extLst>
                <a:ext uri="{FF2B5EF4-FFF2-40B4-BE49-F238E27FC236}">
                  <a16:creationId xmlns:a16="http://schemas.microsoft.com/office/drawing/2014/main" id="{ED276287-A950-9F23-ABB0-8F0D2ABB55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t="20231"/>
            <a:stretch/>
          </p:blipFill>
          <p:spPr>
            <a:xfrm>
              <a:off x="2935917" y="1895112"/>
              <a:ext cx="5667194" cy="3380031"/>
            </a:xfrm>
            <a:prstGeom prst="rect">
              <a:avLst/>
            </a:prstGeom>
          </p:spPr>
        </p:pic>
        <p:grpSp>
          <p:nvGrpSpPr>
            <p:cNvPr id="46" name="Groupe 45">
              <a:extLst>
                <a:ext uri="{FF2B5EF4-FFF2-40B4-BE49-F238E27FC236}">
                  <a16:creationId xmlns:a16="http://schemas.microsoft.com/office/drawing/2014/main" id="{BFE0C613-C3ED-C86B-1F6C-E7B5E5298D7F}"/>
                </a:ext>
              </a:extLst>
            </p:cNvPr>
            <p:cNvGrpSpPr/>
            <p:nvPr/>
          </p:nvGrpSpPr>
          <p:grpSpPr>
            <a:xfrm>
              <a:off x="4661563" y="1927488"/>
              <a:ext cx="2195244" cy="2854294"/>
              <a:chOff x="4995213" y="2037188"/>
              <a:chExt cx="2195244" cy="2854294"/>
            </a:xfrm>
          </p:grpSpPr>
          <p:cxnSp>
            <p:nvCxnSpPr>
              <p:cNvPr id="47" name="Connecteur droit avec flèche 46">
                <a:extLst>
                  <a:ext uri="{FF2B5EF4-FFF2-40B4-BE49-F238E27FC236}">
                    <a16:creationId xmlns:a16="http://schemas.microsoft.com/office/drawing/2014/main" id="{CC9396A9-ECCC-3AE1-EAAF-9AF606E8281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66769" y="4414428"/>
                <a:ext cx="1023688" cy="0"/>
              </a:xfrm>
              <a:prstGeom prst="straightConnector1">
                <a:avLst/>
              </a:prstGeom>
              <a:ln w="19050">
                <a:headEnd type="arrow" w="med" len="med"/>
                <a:tailEnd type="arrow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8" name="ZoneTexte 47">
                <a:extLst>
                  <a:ext uri="{FF2B5EF4-FFF2-40B4-BE49-F238E27FC236}">
                    <a16:creationId xmlns:a16="http://schemas.microsoft.com/office/drawing/2014/main" id="{4EAB08B4-3691-6BDA-10F4-823AD5CE8196}"/>
                  </a:ext>
                </a:extLst>
              </p:cNvPr>
              <p:cNvSpPr txBox="1"/>
              <p:nvPr/>
            </p:nvSpPr>
            <p:spPr>
              <a:xfrm>
                <a:off x="6481871" y="4085641"/>
                <a:ext cx="39348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600" dirty="0"/>
                  <a:t>Q</a:t>
                </a:r>
                <a:r>
                  <a:rPr lang="fr-FR" sz="1600" baseline="-25000" dirty="0"/>
                  <a:t>s</a:t>
                </a:r>
                <a:endParaRPr lang="fr-FR" sz="1400" dirty="0"/>
              </a:p>
            </p:txBody>
          </p: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9058FC4C-1FBA-D9F0-6E0F-3F22C2EB0FA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02385" y="2037188"/>
                <a:ext cx="0" cy="2854294"/>
              </a:xfrm>
              <a:prstGeom prst="line">
                <a:avLst/>
              </a:prstGeom>
              <a:ln w="3810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0" name="ZoneTexte 49">
                    <a:extLst>
                      <a:ext uri="{FF2B5EF4-FFF2-40B4-BE49-F238E27FC236}">
                        <a16:creationId xmlns:a16="http://schemas.microsoft.com/office/drawing/2014/main" id="{1AD9B327-A67F-E253-364E-2645665A7C69}"/>
                      </a:ext>
                    </a:extLst>
                  </p:cNvPr>
                  <p:cNvSpPr txBox="1"/>
                  <p:nvPr/>
                </p:nvSpPr>
                <p:spPr>
                  <a:xfrm>
                    <a:off x="6211874" y="2283874"/>
                    <a:ext cx="493853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1800" i="1" dirty="0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GB" sz="1800" i="1" dirty="0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oMath>
                      </m:oMathPara>
                    </a14:m>
                    <a:endParaRPr lang="fr-FR" dirty="0">
                      <a:solidFill>
                        <a:schemeClr val="accent6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50" name="ZoneTexte 49">
                    <a:extLst>
                      <a:ext uri="{FF2B5EF4-FFF2-40B4-BE49-F238E27FC236}">
                        <a16:creationId xmlns:a16="http://schemas.microsoft.com/office/drawing/2014/main" id="{1AD9B327-A67F-E253-364E-2645665A7C6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211874" y="2283874"/>
                    <a:ext cx="493853" cy="369332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 b="-5000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51" name="Connecteur droit avec flèche 50">
                <a:extLst>
                  <a:ext uri="{FF2B5EF4-FFF2-40B4-BE49-F238E27FC236}">
                    <a16:creationId xmlns:a16="http://schemas.microsoft.com/office/drawing/2014/main" id="{98008DB7-A6B1-C603-819A-7136F88916A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995213" y="2809817"/>
                <a:ext cx="1061889" cy="0"/>
              </a:xfrm>
              <a:prstGeom prst="straightConnector1">
                <a:avLst/>
              </a:prstGeom>
              <a:ln w="19050">
                <a:headEnd type="arrow" w="med" len="med"/>
                <a:tailEnd type="arrow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2" name="ZoneTexte 51">
                <a:extLst>
                  <a:ext uri="{FF2B5EF4-FFF2-40B4-BE49-F238E27FC236}">
                    <a16:creationId xmlns:a16="http://schemas.microsoft.com/office/drawing/2014/main" id="{65C03CAE-1C72-5C64-856C-E93BB14F577F}"/>
                  </a:ext>
                </a:extLst>
              </p:cNvPr>
              <p:cNvSpPr txBox="1"/>
              <p:nvPr/>
            </p:nvSpPr>
            <p:spPr>
              <a:xfrm>
                <a:off x="5329416" y="2452258"/>
                <a:ext cx="39348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600" dirty="0"/>
                  <a:t>Q</a:t>
                </a:r>
                <a:r>
                  <a:rPr lang="fr-FR" sz="1600" baseline="-25000" dirty="0"/>
                  <a:t>s</a:t>
                </a:r>
                <a:endParaRPr lang="fr-FR" sz="14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90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277604-9460-0363-DE5D-72DADF547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28164"/>
          </a:xfrm>
        </p:spPr>
        <p:txBody>
          <a:bodyPr>
            <a:normAutofit/>
          </a:bodyPr>
          <a:lstStyle/>
          <a:p>
            <a:r>
              <a:rPr lang="en-GB" sz="4100" dirty="0"/>
              <a:t>Resonance for different energies</a:t>
            </a: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0F0FC171-2CD2-3642-344D-ADCED7DA3CFE}"/>
              </a:ext>
            </a:extLst>
          </p:cNvPr>
          <p:cNvGrpSpPr/>
          <p:nvPr/>
        </p:nvGrpSpPr>
        <p:grpSpPr>
          <a:xfrm>
            <a:off x="2722206" y="1917976"/>
            <a:ext cx="6747587" cy="3573332"/>
            <a:chOff x="3309067" y="1991148"/>
            <a:chExt cx="6747587" cy="3573332"/>
          </a:xfrm>
        </p:grpSpPr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00501793-8567-4247-4CBD-2FB405F556A8}"/>
                </a:ext>
              </a:extLst>
            </p:cNvPr>
            <p:cNvSpPr txBox="1"/>
            <p:nvPr/>
          </p:nvSpPr>
          <p:spPr>
            <a:xfrm>
              <a:off x="8882935" y="2845101"/>
              <a:ext cx="1173719" cy="18912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l-GR" sz="2000" i="1" dirty="0">
                  <a:solidFill>
                    <a:srgbClr val="9966FF"/>
                  </a:solidFill>
                </a:rPr>
                <a:t>δ</a:t>
              </a:r>
              <a:r>
                <a:rPr lang="fr-FR" sz="2000" i="1" baseline="-25000" dirty="0">
                  <a:solidFill>
                    <a:srgbClr val="9966FF"/>
                  </a:solidFill>
                </a:rPr>
                <a:t>1</a:t>
              </a:r>
              <a:r>
                <a:rPr lang="fr-FR" sz="2000" i="1" dirty="0">
                  <a:solidFill>
                    <a:srgbClr val="9966FF"/>
                  </a:solidFill>
                </a:rPr>
                <a:t>=0</a:t>
              </a:r>
            </a:p>
            <a:p>
              <a:pPr>
                <a:lnSpc>
                  <a:spcPct val="150000"/>
                </a:lnSpc>
              </a:pPr>
              <a:r>
                <a:rPr lang="el-GR" sz="2000" i="1" dirty="0">
                  <a:solidFill>
                    <a:schemeClr val="accent2"/>
                  </a:solidFill>
                </a:rPr>
                <a:t>δ</a:t>
              </a:r>
              <a:r>
                <a:rPr lang="fr-FR" sz="2000" i="1" baseline="-25000" dirty="0">
                  <a:solidFill>
                    <a:schemeClr val="accent2"/>
                  </a:solidFill>
                </a:rPr>
                <a:t>2</a:t>
              </a:r>
              <a:r>
                <a:rPr lang="fr-FR" sz="2000" i="1" dirty="0">
                  <a:solidFill>
                    <a:schemeClr val="accent2"/>
                  </a:solidFill>
                </a:rPr>
                <a:t>=10</a:t>
              </a:r>
              <a:r>
                <a:rPr lang="fr-FR" sz="2000" i="1" baseline="30000" dirty="0">
                  <a:solidFill>
                    <a:schemeClr val="accent2"/>
                  </a:solidFill>
                </a:rPr>
                <a:t>-4</a:t>
              </a:r>
              <a:endParaRPr lang="fr-FR" sz="2000" i="1" dirty="0">
                <a:solidFill>
                  <a:schemeClr val="accent2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el-GR" sz="2000" i="1" dirty="0">
                  <a:solidFill>
                    <a:schemeClr val="accent1"/>
                  </a:solidFill>
                </a:rPr>
                <a:t>δ</a:t>
              </a:r>
              <a:r>
                <a:rPr lang="fr-FR" sz="2000" i="1" baseline="-25000" dirty="0">
                  <a:solidFill>
                    <a:schemeClr val="accent1"/>
                  </a:solidFill>
                </a:rPr>
                <a:t>3</a:t>
              </a:r>
              <a:r>
                <a:rPr lang="fr-FR" sz="2000" i="1" dirty="0">
                  <a:solidFill>
                    <a:schemeClr val="accent1"/>
                  </a:solidFill>
                </a:rPr>
                <a:t>=2x10</a:t>
              </a:r>
              <a:r>
                <a:rPr lang="fr-FR" sz="2000" i="1" baseline="30000" dirty="0">
                  <a:solidFill>
                    <a:schemeClr val="accent1"/>
                  </a:solidFill>
                </a:rPr>
                <a:t>-4</a:t>
              </a:r>
              <a:endParaRPr lang="fr-FR" sz="2000" i="1" dirty="0">
                <a:solidFill>
                  <a:schemeClr val="accent1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el-GR" sz="2000" i="1" dirty="0">
                  <a:solidFill>
                    <a:schemeClr val="accent6"/>
                  </a:solidFill>
                </a:rPr>
                <a:t>δ</a:t>
              </a:r>
              <a:r>
                <a:rPr lang="fr-FR" sz="2000" i="1" baseline="-25000" dirty="0">
                  <a:solidFill>
                    <a:schemeClr val="accent6"/>
                  </a:solidFill>
                </a:rPr>
                <a:t>4</a:t>
              </a:r>
              <a:r>
                <a:rPr lang="fr-FR" sz="2000" i="1" dirty="0">
                  <a:solidFill>
                    <a:schemeClr val="accent6"/>
                  </a:solidFill>
                </a:rPr>
                <a:t>=3x10</a:t>
              </a:r>
              <a:r>
                <a:rPr lang="fr-FR" sz="2000" i="1" baseline="30000" dirty="0">
                  <a:solidFill>
                    <a:schemeClr val="accent6"/>
                  </a:solidFill>
                </a:rPr>
                <a:t>-4</a:t>
              </a:r>
              <a:endParaRPr lang="fr-FR" sz="2000" i="1" dirty="0">
                <a:solidFill>
                  <a:schemeClr val="accent6"/>
                </a:solidFill>
              </a:endParaRPr>
            </a:p>
          </p:txBody>
        </p:sp>
        <p:grpSp>
          <p:nvGrpSpPr>
            <p:cNvPr id="9" name="Groupe 8">
              <a:extLst>
                <a:ext uri="{FF2B5EF4-FFF2-40B4-BE49-F238E27FC236}">
                  <a16:creationId xmlns:a16="http://schemas.microsoft.com/office/drawing/2014/main" id="{EEFA9DB5-FF1E-89C3-3B3C-9A5D6A8FD0F3}"/>
                </a:ext>
              </a:extLst>
            </p:cNvPr>
            <p:cNvGrpSpPr/>
            <p:nvPr/>
          </p:nvGrpSpPr>
          <p:grpSpPr>
            <a:xfrm>
              <a:off x="3309067" y="1991148"/>
              <a:ext cx="5395053" cy="3573332"/>
              <a:chOff x="3703096" y="2280022"/>
              <a:chExt cx="5395053" cy="3573332"/>
            </a:xfrm>
          </p:grpSpPr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5" name="ZoneTexte 4">
                    <a:extLst>
                      <a:ext uri="{FF2B5EF4-FFF2-40B4-BE49-F238E27FC236}">
                        <a16:creationId xmlns:a16="http://schemas.microsoft.com/office/drawing/2014/main" id="{9F57E9AC-B485-682B-F204-C70D4A2F0090}"/>
                      </a:ext>
                    </a:extLst>
                  </p:cNvPr>
                  <p:cNvSpPr txBox="1"/>
                  <p:nvPr/>
                </p:nvSpPr>
                <p:spPr>
                  <a:xfrm>
                    <a:off x="4991197" y="2280022"/>
                    <a:ext cx="2818849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fr-FR" i="1" dirty="0"/>
                      <a:t>10</a:t>
                    </a:r>
                    <a:r>
                      <a:rPr lang="fr-FR" i="1" baseline="30000" dirty="0"/>
                      <a:t>5</a:t>
                    </a:r>
                    <a:r>
                      <a:rPr lang="fr-FR" i="1" dirty="0"/>
                      <a:t> </a:t>
                    </a:r>
                    <a:r>
                      <a:rPr lang="en-GB" i="1" dirty="0"/>
                      <a:t>turns</a:t>
                    </a:r>
                    <a:r>
                      <a:rPr lang="fr-FR" i="1" dirty="0"/>
                      <a:t>,   </a:t>
                    </a:r>
                    <a14:m>
                      <m:oMath xmlns:m="http://schemas.openxmlformats.org/officeDocument/2006/math">
                        <m:r>
                          <a:rPr lang="el-GR" i="1" dirty="0">
                            <a:latin typeface="Cambria Math" panose="02040503050406030204" pitchFamily="18" charset="0"/>
                          </a:rPr>
                          <m:t>𝜃</m:t>
                        </m:r>
                      </m:oMath>
                    </a14:m>
                    <a:r>
                      <a:rPr lang="fr-FR" i="1" dirty="0"/>
                      <a:t> = 10</a:t>
                    </a:r>
                    <a:r>
                      <a:rPr lang="fr-FR" i="1" baseline="30000" dirty="0"/>
                      <a:t>-2</a:t>
                    </a:r>
                    <a:r>
                      <a:rPr lang="fr-FR" i="1" dirty="0"/>
                      <a:t>,   </a:t>
                    </a:r>
                    <a14:m>
                      <m:oMath xmlns:m="http://schemas.openxmlformats.org/officeDocument/2006/math">
                        <m:r>
                          <a:rPr lang="en-GB" i="1">
                            <a:latin typeface="Cambria Math" panose="02040503050406030204" pitchFamily="18" charset="0"/>
                          </a:rPr>
                          <m:t>𝜑</m:t>
                        </m:r>
                      </m:oMath>
                    </a14:m>
                    <a:r>
                      <a:rPr lang="fr-FR" i="1" dirty="0"/>
                      <a:t>=10</a:t>
                    </a:r>
                    <a:r>
                      <a:rPr lang="fr-FR" i="1" baseline="30000" dirty="0"/>
                      <a:t>-6</a:t>
                    </a:r>
                    <a:endParaRPr lang="fr-FR" i="1" dirty="0"/>
                  </a:p>
                </p:txBody>
              </p:sp>
            </mc:Choice>
            <mc:Fallback>
              <p:sp>
                <p:nvSpPr>
                  <p:cNvPr id="5" name="ZoneTexte 4">
                    <a:extLst>
                      <a:ext uri="{FF2B5EF4-FFF2-40B4-BE49-F238E27FC236}">
                        <a16:creationId xmlns:a16="http://schemas.microsoft.com/office/drawing/2014/main" id="{9F57E9AC-B485-682B-F204-C70D4A2F009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991197" y="2280022"/>
                    <a:ext cx="2818849" cy="369332"/>
                  </a:xfrm>
                  <a:prstGeom prst="rect">
                    <a:avLst/>
                  </a:prstGeom>
                  <a:blipFill>
                    <a:blip r:embed="rId2"/>
                    <a:stretch>
                      <a:fillRect l="-1515" t="-10000" b="-26667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pic>
            <p:nvPicPr>
              <p:cNvPr id="17" name="Image 16">
                <a:extLst>
                  <a:ext uri="{FF2B5EF4-FFF2-40B4-BE49-F238E27FC236}">
                    <a16:creationId xmlns:a16="http://schemas.microsoft.com/office/drawing/2014/main" id="{3B9E25DA-0E8E-7A41-ADFB-83DA2F524A9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t="23744"/>
              <a:stretch/>
            </p:blipFill>
            <p:spPr>
              <a:xfrm>
                <a:off x="3703096" y="2649354"/>
                <a:ext cx="5395053" cy="3204000"/>
              </a:xfrm>
              <a:prstGeom prst="rect">
                <a:avLst/>
              </a:prstGeom>
            </p:spPr>
          </p:pic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1167D244-9049-EFC2-9618-CCC1ED84845E}"/>
                  </a:ext>
                </a:extLst>
              </p:cNvPr>
              <p:cNvSpPr txBox="1"/>
              <p:nvPr/>
            </p:nvSpPr>
            <p:spPr>
              <a:xfrm>
                <a:off x="3047144" y="5860640"/>
                <a:ext cx="6097712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CA" sz="2400" i="1" dirty="0"/>
                  <a:t>Resonance linked to energy as </a:t>
                </a:r>
                <a:r>
                  <a:rPr lang="en-GB" sz="2400" dirty="0"/>
                  <a:t> </a:t>
                </a:r>
                <a14:m>
                  <m:oMath xmlns:m="http://schemas.openxmlformats.org/officeDocument/2006/math">
                    <m:r>
                      <a:rPr lang="en-GB" sz="2400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sz="2400" i="1" dirty="0" smtClean="0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GB" sz="2400" i="0" dirty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400" dirty="0"/>
                  <a:t> Q</a:t>
                </a:r>
              </a:p>
            </p:txBody>
          </p:sp>
        </mc:Choice>
        <mc:Fallback xmlns="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1167D244-9049-EFC2-9618-CCC1ED8484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7144" y="5860640"/>
                <a:ext cx="6097712" cy="461665"/>
              </a:xfrm>
              <a:prstGeom prst="rect">
                <a:avLst/>
              </a:prstGeom>
              <a:blipFill>
                <a:blip r:embed="rId4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2">
            <a:extLst>
              <a:ext uri="{FF2B5EF4-FFF2-40B4-BE49-F238E27FC236}">
                <a16:creationId xmlns:a16="http://schemas.microsoft.com/office/drawing/2014/main" id="{2F4EF2BA-AA46-AC89-E5A3-569AC469203E}"/>
              </a:ext>
            </a:extLst>
          </p:cNvPr>
          <p:cNvSpPr txBox="1"/>
          <p:nvPr/>
        </p:nvSpPr>
        <p:spPr>
          <a:xfrm>
            <a:off x="3308033" y="1548644"/>
            <a:ext cx="4486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i="1" dirty="0"/>
              <a:t>4 distinct </a:t>
            </a:r>
            <a:r>
              <a:rPr lang="en-GB" i="1" dirty="0"/>
              <a:t>particles</a:t>
            </a:r>
            <a:r>
              <a:rPr lang="fr-FR" i="1" dirty="0"/>
              <a:t>, no synchrotron oscillations</a:t>
            </a:r>
          </a:p>
        </p:txBody>
      </p:sp>
    </p:spTree>
    <p:extLst>
      <p:ext uri="{BB962C8B-B14F-4D97-AF65-F5344CB8AC3E}">
        <p14:creationId xmlns:p14="http://schemas.microsoft.com/office/powerpoint/2010/main" val="6943378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92F74B4-5F59-0DF5-D447-F61F9BFC2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Average spin with energy spread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112B6C31-CC89-052C-B859-9921E10D433D}"/>
              </a:ext>
            </a:extLst>
          </p:cNvPr>
          <p:cNvGrpSpPr/>
          <p:nvPr/>
        </p:nvGrpSpPr>
        <p:grpSpPr>
          <a:xfrm>
            <a:off x="2601079" y="2090194"/>
            <a:ext cx="6989841" cy="3416974"/>
            <a:chOff x="2504011" y="2160540"/>
            <a:chExt cx="6989841" cy="3416974"/>
          </a:xfrm>
        </p:grpSpPr>
        <p:pic>
          <p:nvPicPr>
            <p:cNvPr id="3" name="Image 2">
              <a:extLst>
                <a:ext uri="{FF2B5EF4-FFF2-40B4-BE49-F238E27FC236}">
                  <a16:creationId xmlns:a16="http://schemas.microsoft.com/office/drawing/2014/main" id="{193FFF67-884F-ABA5-A69A-410BBE50B0B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0355"/>
            <a:stretch/>
          </p:blipFill>
          <p:spPr>
            <a:xfrm>
              <a:off x="2504011" y="2301514"/>
              <a:ext cx="5641395" cy="3276000"/>
            </a:xfrm>
            <a:prstGeom prst="rect">
              <a:avLst/>
            </a:prstGeom>
          </p:spPr>
        </p:pic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5BB5058D-F6EB-09FE-0E32-E23BF765881C}"/>
                </a:ext>
              </a:extLst>
            </p:cNvPr>
            <p:cNvSpPr txBox="1"/>
            <p:nvPr/>
          </p:nvSpPr>
          <p:spPr>
            <a:xfrm>
              <a:off x="8145406" y="2160540"/>
              <a:ext cx="1348446" cy="32762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l-GR" sz="2000" i="1" dirty="0"/>
                <a:t>δ</a:t>
              </a:r>
              <a:r>
                <a:rPr lang="fr-FR" sz="2000" i="1" baseline="-25000" dirty="0"/>
                <a:t>1</a:t>
              </a:r>
              <a:r>
                <a:rPr lang="fr-FR" sz="2000" i="1" dirty="0"/>
                <a:t>=0</a:t>
              </a:r>
            </a:p>
            <a:p>
              <a:pPr>
                <a:lnSpc>
                  <a:spcPct val="150000"/>
                </a:lnSpc>
              </a:pPr>
              <a:r>
                <a:rPr lang="el-GR" sz="2000" i="1" dirty="0"/>
                <a:t>δ</a:t>
              </a:r>
              <a:r>
                <a:rPr lang="fr-FR" sz="2000" i="1" baseline="-25000" dirty="0"/>
                <a:t>2</a:t>
              </a:r>
              <a:r>
                <a:rPr lang="fr-FR" sz="2000" i="1" dirty="0"/>
                <a:t>=10</a:t>
              </a:r>
              <a:r>
                <a:rPr lang="fr-FR" sz="2000" i="1" baseline="30000" dirty="0"/>
                <a:t>-4</a:t>
              </a:r>
              <a:endParaRPr lang="fr-FR" sz="2000" i="1" dirty="0"/>
            </a:p>
            <a:p>
              <a:pPr>
                <a:lnSpc>
                  <a:spcPct val="150000"/>
                </a:lnSpc>
              </a:pPr>
              <a:r>
                <a:rPr lang="el-GR" sz="2000" i="1" dirty="0"/>
                <a:t>δ</a:t>
              </a:r>
              <a:r>
                <a:rPr lang="fr-FR" sz="2000" i="1" baseline="-25000" dirty="0"/>
                <a:t>3</a:t>
              </a:r>
              <a:r>
                <a:rPr lang="fr-FR" sz="2000" i="1" dirty="0"/>
                <a:t>=2x10</a:t>
              </a:r>
              <a:r>
                <a:rPr lang="fr-FR" sz="2000" i="1" baseline="30000" dirty="0"/>
                <a:t>-4</a:t>
              </a:r>
              <a:endParaRPr lang="fr-FR" sz="2000" i="1" dirty="0"/>
            </a:p>
            <a:p>
              <a:pPr>
                <a:lnSpc>
                  <a:spcPct val="150000"/>
                </a:lnSpc>
              </a:pPr>
              <a:r>
                <a:rPr lang="el-GR" sz="2000" i="1" dirty="0"/>
                <a:t>δ</a:t>
              </a:r>
              <a:r>
                <a:rPr lang="fr-FR" sz="2000" i="1" baseline="-25000" dirty="0"/>
                <a:t>4</a:t>
              </a:r>
              <a:r>
                <a:rPr lang="fr-FR" sz="2000" i="1" dirty="0"/>
                <a:t>=3x10</a:t>
              </a:r>
              <a:r>
                <a:rPr lang="fr-FR" sz="2000" i="1" baseline="30000" dirty="0"/>
                <a:t>-4</a:t>
              </a:r>
            </a:p>
            <a:p>
              <a:pPr>
                <a:lnSpc>
                  <a:spcPct val="150000"/>
                </a:lnSpc>
              </a:pPr>
              <a:r>
                <a:rPr lang="el-GR" sz="2000" i="1" dirty="0"/>
                <a:t>δ</a:t>
              </a:r>
              <a:r>
                <a:rPr lang="fr-FR" sz="2000" i="1" baseline="-25000" dirty="0"/>
                <a:t>5 </a:t>
              </a:r>
              <a:r>
                <a:rPr lang="fr-FR" sz="2000" i="1" dirty="0"/>
                <a:t>= -10</a:t>
              </a:r>
              <a:r>
                <a:rPr lang="fr-FR" sz="2000" i="1" baseline="30000" dirty="0"/>
                <a:t>-4</a:t>
              </a:r>
              <a:endParaRPr lang="fr-FR" sz="2000" i="1" dirty="0"/>
            </a:p>
            <a:p>
              <a:pPr>
                <a:lnSpc>
                  <a:spcPct val="150000"/>
                </a:lnSpc>
              </a:pPr>
              <a:r>
                <a:rPr lang="el-GR" sz="2000" i="1" dirty="0"/>
                <a:t>δ</a:t>
              </a:r>
              <a:r>
                <a:rPr lang="fr-FR" sz="2000" i="1" baseline="-25000" dirty="0"/>
                <a:t>6 </a:t>
              </a:r>
              <a:r>
                <a:rPr lang="fr-FR" sz="2000" i="1" dirty="0"/>
                <a:t>= -2x10</a:t>
              </a:r>
              <a:r>
                <a:rPr lang="fr-FR" sz="2000" i="1" baseline="30000" dirty="0"/>
                <a:t>-4</a:t>
              </a:r>
              <a:endParaRPr lang="fr-FR" sz="2000" i="1" dirty="0"/>
            </a:p>
            <a:p>
              <a:pPr>
                <a:lnSpc>
                  <a:spcPct val="150000"/>
                </a:lnSpc>
              </a:pPr>
              <a:r>
                <a:rPr lang="el-GR" sz="2000" i="1" dirty="0"/>
                <a:t>δ</a:t>
              </a:r>
              <a:r>
                <a:rPr lang="fr-FR" sz="2000" i="1" baseline="-25000" dirty="0"/>
                <a:t>7 </a:t>
              </a:r>
              <a:r>
                <a:rPr lang="fr-FR" sz="2000" i="1" dirty="0"/>
                <a:t>= -3x10</a:t>
              </a:r>
              <a:r>
                <a:rPr lang="fr-FR" sz="2000" i="1" baseline="30000" dirty="0"/>
                <a:t>-4</a:t>
              </a:r>
              <a:endParaRPr lang="fr-FR" sz="2000" i="1" dirty="0"/>
            </a:p>
          </p:txBody>
        </p:sp>
      </p:grpSp>
      <p:sp>
        <p:nvSpPr>
          <p:cNvPr id="6" name="ZoneTexte 5">
            <a:extLst>
              <a:ext uri="{FF2B5EF4-FFF2-40B4-BE49-F238E27FC236}">
                <a16:creationId xmlns:a16="http://schemas.microsoft.com/office/drawing/2014/main" id="{B33927C1-B15F-2C51-DB27-E3FE193773AE}"/>
              </a:ext>
            </a:extLst>
          </p:cNvPr>
          <p:cNvSpPr txBox="1"/>
          <p:nvPr/>
        </p:nvSpPr>
        <p:spPr>
          <a:xfrm>
            <a:off x="3047144" y="5816815"/>
            <a:ext cx="60977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i="1" dirty="0"/>
              <a:t>Each particle’s resonance clearly visible</a:t>
            </a:r>
            <a:endParaRPr lang="en-US" sz="2400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7A4B7B7-2F86-D107-846B-787541672B89}"/>
              </a:ext>
            </a:extLst>
          </p:cNvPr>
          <p:cNvSpPr txBox="1"/>
          <p:nvPr/>
        </p:nvSpPr>
        <p:spPr>
          <a:xfrm>
            <a:off x="2804265" y="1700963"/>
            <a:ext cx="6583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029" i="1" dirty="0"/>
              <a:t>7-particle bunch with different momenta, no synchrotron oscillations</a:t>
            </a:r>
          </a:p>
        </p:txBody>
      </p:sp>
    </p:spTree>
    <p:extLst>
      <p:ext uri="{BB962C8B-B14F-4D97-AF65-F5344CB8AC3E}">
        <p14:creationId xmlns:p14="http://schemas.microsoft.com/office/powerpoint/2010/main" val="27785308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92F74B4-5F59-0DF5-D447-F61F9BFC2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Considering synchrotron oscillations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BB5058D-F6EB-09FE-0E32-E23BF765881C}"/>
              </a:ext>
            </a:extLst>
          </p:cNvPr>
          <p:cNvSpPr txBox="1"/>
          <p:nvPr/>
        </p:nvSpPr>
        <p:spPr>
          <a:xfrm>
            <a:off x="8144563" y="2009415"/>
            <a:ext cx="1348446" cy="32762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l-GR" sz="2000" i="1" dirty="0"/>
              <a:t>δ</a:t>
            </a:r>
            <a:r>
              <a:rPr lang="fr-FR" sz="2000" i="1" baseline="-25000" dirty="0"/>
              <a:t>1</a:t>
            </a:r>
            <a:r>
              <a:rPr lang="fr-FR" sz="2000" i="1" dirty="0"/>
              <a:t>=0</a:t>
            </a:r>
          </a:p>
          <a:p>
            <a:pPr>
              <a:lnSpc>
                <a:spcPct val="150000"/>
              </a:lnSpc>
            </a:pPr>
            <a:r>
              <a:rPr lang="el-GR" sz="2000" i="1" dirty="0"/>
              <a:t>δ</a:t>
            </a:r>
            <a:r>
              <a:rPr lang="fr-FR" sz="2000" i="1" baseline="-25000" dirty="0"/>
              <a:t>2</a:t>
            </a:r>
            <a:r>
              <a:rPr lang="fr-FR" sz="2000" i="1" dirty="0"/>
              <a:t>=10</a:t>
            </a:r>
            <a:r>
              <a:rPr lang="fr-FR" sz="2000" i="1" baseline="30000" dirty="0"/>
              <a:t>-4</a:t>
            </a:r>
            <a:endParaRPr lang="fr-FR" sz="2000" i="1" dirty="0"/>
          </a:p>
          <a:p>
            <a:pPr>
              <a:lnSpc>
                <a:spcPct val="150000"/>
              </a:lnSpc>
            </a:pPr>
            <a:r>
              <a:rPr lang="el-GR" sz="2000" i="1" dirty="0"/>
              <a:t>δ</a:t>
            </a:r>
            <a:r>
              <a:rPr lang="fr-FR" sz="2000" i="1" baseline="-25000" dirty="0"/>
              <a:t>3</a:t>
            </a:r>
            <a:r>
              <a:rPr lang="fr-FR" sz="2000" i="1" dirty="0"/>
              <a:t>=2x10</a:t>
            </a:r>
            <a:r>
              <a:rPr lang="fr-FR" sz="2000" i="1" baseline="30000" dirty="0"/>
              <a:t>-4</a:t>
            </a:r>
            <a:endParaRPr lang="fr-FR" sz="2000" i="1" dirty="0"/>
          </a:p>
          <a:p>
            <a:pPr>
              <a:lnSpc>
                <a:spcPct val="150000"/>
              </a:lnSpc>
            </a:pPr>
            <a:r>
              <a:rPr lang="el-GR" sz="2000" i="1" dirty="0"/>
              <a:t>δ</a:t>
            </a:r>
            <a:r>
              <a:rPr lang="fr-FR" sz="2000" i="1" baseline="-25000" dirty="0"/>
              <a:t>4</a:t>
            </a:r>
            <a:r>
              <a:rPr lang="fr-FR" sz="2000" i="1" dirty="0"/>
              <a:t>=3x10</a:t>
            </a:r>
            <a:r>
              <a:rPr lang="fr-FR" sz="2000" i="1" baseline="30000" dirty="0"/>
              <a:t>-4</a:t>
            </a:r>
          </a:p>
          <a:p>
            <a:pPr>
              <a:lnSpc>
                <a:spcPct val="150000"/>
              </a:lnSpc>
            </a:pPr>
            <a:r>
              <a:rPr lang="el-GR" sz="2000" i="1" dirty="0"/>
              <a:t>δ</a:t>
            </a:r>
            <a:r>
              <a:rPr lang="fr-FR" sz="2000" i="1" baseline="-25000" dirty="0"/>
              <a:t>5 </a:t>
            </a:r>
            <a:r>
              <a:rPr lang="fr-FR" sz="2000" i="1" dirty="0"/>
              <a:t>= -10</a:t>
            </a:r>
            <a:r>
              <a:rPr lang="fr-FR" sz="2000" i="1" baseline="30000" dirty="0"/>
              <a:t>-4</a:t>
            </a:r>
            <a:endParaRPr lang="fr-FR" sz="2000" i="1" dirty="0"/>
          </a:p>
          <a:p>
            <a:pPr>
              <a:lnSpc>
                <a:spcPct val="150000"/>
              </a:lnSpc>
            </a:pPr>
            <a:r>
              <a:rPr lang="el-GR" sz="2000" i="1" dirty="0"/>
              <a:t>δ</a:t>
            </a:r>
            <a:r>
              <a:rPr lang="fr-FR" sz="2000" i="1" baseline="-25000" dirty="0"/>
              <a:t>6 </a:t>
            </a:r>
            <a:r>
              <a:rPr lang="fr-FR" sz="2000" i="1" dirty="0"/>
              <a:t>= -2x10</a:t>
            </a:r>
            <a:r>
              <a:rPr lang="fr-FR" sz="2000" i="1" baseline="30000" dirty="0"/>
              <a:t>-4</a:t>
            </a:r>
            <a:endParaRPr lang="fr-FR" sz="2000" i="1" dirty="0"/>
          </a:p>
          <a:p>
            <a:pPr>
              <a:lnSpc>
                <a:spcPct val="150000"/>
              </a:lnSpc>
            </a:pPr>
            <a:r>
              <a:rPr lang="el-GR" sz="2000" i="1" dirty="0"/>
              <a:t>δ</a:t>
            </a:r>
            <a:r>
              <a:rPr lang="fr-FR" sz="2000" i="1" baseline="-25000" dirty="0"/>
              <a:t>7 </a:t>
            </a:r>
            <a:r>
              <a:rPr lang="fr-FR" sz="2000" i="1" dirty="0"/>
              <a:t>= -3x10</a:t>
            </a:r>
            <a:r>
              <a:rPr lang="fr-FR" sz="2000" i="1" baseline="30000" dirty="0"/>
              <a:t>-4</a:t>
            </a:r>
            <a:endParaRPr lang="fr-FR" sz="2000" i="1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075C20D-C20E-59B6-B06D-E73F0F32088A}"/>
              </a:ext>
            </a:extLst>
          </p:cNvPr>
          <p:cNvSpPr txBox="1"/>
          <p:nvPr/>
        </p:nvSpPr>
        <p:spPr>
          <a:xfrm>
            <a:off x="1696826" y="5865299"/>
            <a:ext cx="879834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i="1" dirty="0"/>
              <a:t>How can we distinguish resonance from sidebands in experiments?</a:t>
            </a:r>
            <a:endParaRPr lang="en-US" sz="2400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BA6C808D-5041-28B5-64C7-04419B47E745}"/>
              </a:ext>
            </a:extLst>
          </p:cNvPr>
          <p:cNvSpPr txBox="1"/>
          <p:nvPr/>
        </p:nvSpPr>
        <p:spPr>
          <a:xfrm>
            <a:off x="2949336" y="1580814"/>
            <a:ext cx="6293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i="1" dirty="0"/>
              <a:t>7-particle bunch with different momenta, synchrotron oscillations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0775EF4-F7DD-396D-37D9-73AB3643F2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168"/>
          <a:stretch/>
        </p:blipFill>
        <p:spPr>
          <a:xfrm>
            <a:off x="2626468" y="2029577"/>
            <a:ext cx="5518095" cy="331959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3" name="Encre 12">
                <a:extLst>
                  <a:ext uri="{FF2B5EF4-FFF2-40B4-BE49-F238E27FC236}">
                    <a16:creationId xmlns:a16="http://schemas.microsoft.com/office/drawing/2014/main" id="{0F9827FD-F8B0-CD44-7FA8-409B158CEB73}"/>
                  </a:ext>
                </a:extLst>
              </p14:cNvPr>
              <p14:cNvContentPartPr/>
              <p14:nvPr/>
            </p14:nvContentPartPr>
            <p14:xfrm>
              <a:off x="4137358" y="1967389"/>
              <a:ext cx="357120" cy="59760"/>
            </p14:xfrm>
          </p:contentPart>
        </mc:Choice>
        <mc:Fallback xmlns="">
          <p:pic>
            <p:nvPicPr>
              <p:cNvPr id="13" name="Encre 12">
                <a:extLst>
                  <a:ext uri="{FF2B5EF4-FFF2-40B4-BE49-F238E27FC236}">
                    <a16:creationId xmlns:a16="http://schemas.microsoft.com/office/drawing/2014/main" id="{0F9827FD-F8B0-CD44-7FA8-409B158CEB73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28718" y="1958389"/>
                <a:ext cx="374760" cy="77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4" name="Encre 13">
                <a:extLst>
                  <a:ext uri="{FF2B5EF4-FFF2-40B4-BE49-F238E27FC236}">
                    <a16:creationId xmlns:a16="http://schemas.microsoft.com/office/drawing/2014/main" id="{5AB92A20-29A0-EFA2-EB27-79C04462B18B}"/>
                  </a:ext>
                </a:extLst>
              </p14:cNvPr>
              <p14:cNvContentPartPr/>
              <p14:nvPr/>
            </p14:nvContentPartPr>
            <p14:xfrm>
              <a:off x="4471798" y="2007349"/>
              <a:ext cx="150480" cy="24840"/>
            </p14:xfrm>
          </p:contentPart>
        </mc:Choice>
        <mc:Fallback xmlns="">
          <p:pic>
            <p:nvPicPr>
              <p:cNvPr id="14" name="Encre 13">
                <a:extLst>
                  <a:ext uri="{FF2B5EF4-FFF2-40B4-BE49-F238E27FC236}">
                    <a16:creationId xmlns:a16="http://schemas.microsoft.com/office/drawing/2014/main" id="{5AB92A20-29A0-EFA2-EB27-79C04462B18B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462798" y="1998349"/>
                <a:ext cx="168120" cy="42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5" name="Encre 14">
                <a:extLst>
                  <a:ext uri="{FF2B5EF4-FFF2-40B4-BE49-F238E27FC236}">
                    <a16:creationId xmlns:a16="http://schemas.microsoft.com/office/drawing/2014/main" id="{72ACCA20-1565-5F87-5A07-C51F07EFB886}"/>
                  </a:ext>
                </a:extLst>
              </p14:cNvPr>
              <p14:cNvContentPartPr/>
              <p14:nvPr/>
            </p14:nvContentPartPr>
            <p14:xfrm>
              <a:off x="4531198" y="2021389"/>
              <a:ext cx="48960" cy="7560"/>
            </p14:xfrm>
          </p:contentPart>
        </mc:Choice>
        <mc:Fallback xmlns="">
          <p:pic>
            <p:nvPicPr>
              <p:cNvPr id="15" name="Encre 14">
                <a:extLst>
                  <a:ext uri="{FF2B5EF4-FFF2-40B4-BE49-F238E27FC236}">
                    <a16:creationId xmlns:a16="http://schemas.microsoft.com/office/drawing/2014/main" id="{72ACCA20-1565-5F87-5A07-C51F07EFB886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522558" y="2012749"/>
                <a:ext cx="66600" cy="25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6" name="Encre 15">
                <a:extLst>
                  <a:ext uri="{FF2B5EF4-FFF2-40B4-BE49-F238E27FC236}">
                    <a16:creationId xmlns:a16="http://schemas.microsoft.com/office/drawing/2014/main" id="{8FC0B74F-5215-2736-3614-95DB00BF6DB7}"/>
                  </a:ext>
                </a:extLst>
              </p14:cNvPr>
              <p14:cNvContentPartPr/>
              <p14:nvPr/>
            </p14:nvContentPartPr>
            <p14:xfrm>
              <a:off x="4541998" y="1997629"/>
              <a:ext cx="81000" cy="18360"/>
            </p14:xfrm>
          </p:contentPart>
        </mc:Choice>
        <mc:Fallback xmlns="">
          <p:pic>
            <p:nvPicPr>
              <p:cNvPr id="16" name="Encre 15">
                <a:extLst>
                  <a:ext uri="{FF2B5EF4-FFF2-40B4-BE49-F238E27FC236}">
                    <a16:creationId xmlns:a16="http://schemas.microsoft.com/office/drawing/2014/main" id="{8FC0B74F-5215-2736-3614-95DB00BF6DB7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532998" y="1988989"/>
                <a:ext cx="98640" cy="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7" name="Encre 16">
                <a:extLst>
                  <a:ext uri="{FF2B5EF4-FFF2-40B4-BE49-F238E27FC236}">
                    <a16:creationId xmlns:a16="http://schemas.microsoft.com/office/drawing/2014/main" id="{5577A1A4-2658-C41C-F46C-08D25D1EF26E}"/>
                  </a:ext>
                </a:extLst>
              </p14:cNvPr>
              <p14:cNvContentPartPr/>
              <p14:nvPr/>
            </p14:nvContentPartPr>
            <p14:xfrm>
              <a:off x="4621918" y="2003029"/>
              <a:ext cx="181800" cy="28800"/>
            </p14:xfrm>
          </p:contentPart>
        </mc:Choice>
        <mc:Fallback xmlns="">
          <p:pic>
            <p:nvPicPr>
              <p:cNvPr id="17" name="Encre 16">
                <a:extLst>
                  <a:ext uri="{FF2B5EF4-FFF2-40B4-BE49-F238E27FC236}">
                    <a16:creationId xmlns:a16="http://schemas.microsoft.com/office/drawing/2014/main" id="{5577A1A4-2658-C41C-F46C-08D25D1EF26E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612918" y="1994389"/>
                <a:ext cx="199440" cy="46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8" name="Encre 17">
                <a:extLst>
                  <a:ext uri="{FF2B5EF4-FFF2-40B4-BE49-F238E27FC236}">
                    <a16:creationId xmlns:a16="http://schemas.microsoft.com/office/drawing/2014/main" id="{845B13A3-B500-810B-9947-A5CEB4071F9E}"/>
                  </a:ext>
                </a:extLst>
              </p14:cNvPr>
              <p14:cNvContentPartPr/>
              <p14:nvPr/>
            </p14:nvContentPartPr>
            <p14:xfrm>
              <a:off x="4668358" y="1991869"/>
              <a:ext cx="121680" cy="32400"/>
            </p14:xfrm>
          </p:contentPart>
        </mc:Choice>
        <mc:Fallback xmlns="">
          <p:pic>
            <p:nvPicPr>
              <p:cNvPr id="18" name="Encre 17">
                <a:extLst>
                  <a:ext uri="{FF2B5EF4-FFF2-40B4-BE49-F238E27FC236}">
                    <a16:creationId xmlns:a16="http://schemas.microsoft.com/office/drawing/2014/main" id="{845B13A3-B500-810B-9947-A5CEB4071F9E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4659718" y="1982869"/>
                <a:ext cx="139320" cy="50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22" name="Encre 21">
                <a:extLst>
                  <a:ext uri="{FF2B5EF4-FFF2-40B4-BE49-F238E27FC236}">
                    <a16:creationId xmlns:a16="http://schemas.microsoft.com/office/drawing/2014/main" id="{9EDCC7C9-B4F9-EA46-B4A9-2A3B33B4D475}"/>
                  </a:ext>
                </a:extLst>
              </p14:cNvPr>
              <p14:cNvContentPartPr/>
              <p14:nvPr/>
            </p14:nvContentPartPr>
            <p14:xfrm>
              <a:off x="4926478" y="2021389"/>
              <a:ext cx="43920" cy="13320"/>
            </p14:xfrm>
          </p:contentPart>
        </mc:Choice>
        <mc:Fallback xmlns="">
          <p:pic>
            <p:nvPicPr>
              <p:cNvPr id="22" name="Encre 21">
                <a:extLst>
                  <a:ext uri="{FF2B5EF4-FFF2-40B4-BE49-F238E27FC236}">
                    <a16:creationId xmlns:a16="http://schemas.microsoft.com/office/drawing/2014/main" id="{9EDCC7C9-B4F9-EA46-B4A9-2A3B33B4D475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4917478" y="2012749"/>
                <a:ext cx="61560" cy="30960"/>
              </a:xfrm>
              <a:prstGeom prst="rect">
                <a:avLst/>
              </a:prstGeom>
            </p:spPr>
          </p:pic>
        </mc:Fallback>
      </mc:AlternateContent>
      <p:grpSp>
        <p:nvGrpSpPr>
          <p:cNvPr id="27" name="Groupe 26">
            <a:extLst>
              <a:ext uri="{FF2B5EF4-FFF2-40B4-BE49-F238E27FC236}">
                <a16:creationId xmlns:a16="http://schemas.microsoft.com/office/drawing/2014/main" id="{4DA82F0E-2CCC-390D-A73A-BBEA6EA8CC00}"/>
              </a:ext>
            </a:extLst>
          </p:cNvPr>
          <p:cNvGrpSpPr/>
          <p:nvPr/>
        </p:nvGrpSpPr>
        <p:grpSpPr>
          <a:xfrm>
            <a:off x="5112598" y="1998709"/>
            <a:ext cx="484560" cy="33120"/>
            <a:chOff x="5112598" y="1998709"/>
            <a:chExt cx="484560" cy="33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23" name="Encre 22">
                  <a:extLst>
                    <a:ext uri="{FF2B5EF4-FFF2-40B4-BE49-F238E27FC236}">
                      <a16:creationId xmlns:a16="http://schemas.microsoft.com/office/drawing/2014/main" id="{0F469673-5907-7A41-683B-F2D7E8D409D8}"/>
                    </a:ext>
                  </a:extLst>
                </p14:cNvPr>
                <p14:cNvContentPartPr/>
                <p14:nvPr/>
              </p14:nvContentPartPr>
              <p14:xfrm>
                <a:off x="5112598" y="2009869"/>
                <a:ext cx="97560" cy="14040"/>
              </p14:xfrm>
            </p:contentPart>
          </mc:Choice>
          <mc:Fallback xmlns="">
            <p:pic>
              <p:nvPicPr>
                <p:cNvPr id="23" name="Encre 22">
                  <a:extLst>
                    <a:ext uri="{FF2B5EF4-FFF2-40B4-BE49-F238E27FC236}">
                      <a16:creationId xmlns:a16="http://schemas.microsoft.com/office/drawing/2014/main" id="{0F469673-5907-7A41-683B-F2D7E8D409D8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5103598" y="2001229"/>
                  <a:ext cx="115200" cy="31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24" name="Encre 23">
                  <a:extLst>
                    <a:ext uri="{FF2B5EF4-FFF2-40B4-BE49-F238E27FC236}">
                      <a16:creationId xmlns:a16="http://schemas.microsoft.com/office/drawing/2014/main" id="{4149638B-8D5A-06AA-FECE-D2E87802E068}"/>
                    </a:ext>
                  </a:extLst>
                </p14:cNvPr>
                <p14:cNvContentPartPr/>
                <p14:nvPr/>
              </p14:nvContentPartPr>
              <p14:xfrm>
                <a:off x="5143558" y="2020669"/>
                <a:ext cx="47160" cy="3600"/>
              </p14:xfrm>
            </p:contentPart>
          </mc:Choice>
          <mc:Fallback xmlns="">
            <p:pic>
              <p:nvPicPr>
                <p:cNvPr id="24" name="Encre 23">
                  <a:extLst>
                    <a:ext uri="{FF2B5EF4-FFF2-40B4-BE49-F238E27FC236}">
                      <a16:creationId xmlns:a16="http://schemas.microsoft.com/office/drawing/2014/main" id="{4149638B-8D5A-06AA-FECE-D2E87802E068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5134918" y="2011669"/>
                  <a:ext cx="64800" cy="21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26" name="Encre 25">
                  <a:extLst>
                    <a:ext uri="{FF2B5EF4-FFF2-40B4-BE49-F238E27FC236}">
                      <a16:creationId xmlns:a16="http://schemas.microsoft.com/office/drawing/2014/main" id="{9A0F3241-E814-AEC0-2DB9-0C26796F5F2D}"/>
                    </a:ext>
                  </a:extLst>
                </p14:cNvPr>
                <p14:cNvContentPartPr/>
                <p14:nvPr/>
              </p14:nvContentPartPr>
              <p14:xfrm>
                <a:off x="5234998" y="1998709"/>
                <a:ext cx="362160" cy="33120"/>
              </p14:xfrm>
            </p:contentPart>
          </mc:Choice>
          <mc:Fallback xmlns="">
            <p:pic>
              <p:nvPicPr>
                <p:cNvPr id="26" name="Encre 25">
                  <a:extLst>
                    <a:ext uri="{FF2B5EF4-FFF2-40B4-BE49-F238E27FC236}">
                      <a16:creationId xmlns:a16="http://schemas.microsoft.com/office/drawing/2014/main" id="{9A0F3241-E814-AEC0-2DB9-0C26796F5F2D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5226358" y="1990069"/>
                  <a:ext cx="379800" cy="507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69170E51-FEA3-6206-21E7-0A475C36620A}"/>
              </a:ext>
            </a:extLst>
          </p:cNvPr>
          <p:cNvGrpSpPr/>
          <p:nvPr/>
        </p:nvGrpSpPr>
        <p:grpSpPr>
          <a:xfrm>
            <a:off x="4399153" y="1940426"/>
            <a:ext cx="489165" cy="127440"/>
            <a:chOff x="4399153" y="1940426"/>
            <a:chExt cx="489165" cy="127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19" name="Encre 18">
                  <a:extLst>
                    <a:ext uri="{FF2B5EF4-FFF2-40B4-BE49-F238E27FC236}">
                      <a16:creationId xmlns:a16="http://schemas.microsoft.com/office/drawing/2014/main" id="{D3E26271-3B49-56ED-16DC-1F18E0D4DCE5}"/>
                    </a:ext>
                  </a:extLst>
                </p14:cNvPr>
                <p14:cNvContentPartPr/>
                <p14:nvPr/>
              </p14:nvContentPartPr>
              <p14:xfrm>
                <a:off x="4732078" y="2007349"/>
                <a:ext cx="156240" cy="24480"/>
              </p14:xfrm>
            </p:contentPart>
          </mc:Choice>
          <mc:Fallback xmlns="">
            <p:pic>
              <p:nvPicPr>
                <p:cNvPr id="19" name="Encre 18">
                  <a:extLst>
                    <a:ext uri="{FF2B5EF4-FFF2-40B4-BE49-F238E27FC236}">
                      <a16:creationId xmlns:a16="http://schemas.microsoft.com/office/drawing/2014/main" id="{D3E26271-3B49-56ED-16DC-1F18E0D4DCE5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4723078" y="1998709"/>
                  <a:ext cx="173880" cy="42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20" name="Encre 19">
                  <a:extLst>
                    <a:ext uri="{FF2B5EF4-FFF2-40B4-BE49-F238E27FC236}">
                      <a16:creationId xmlns:a16="http://schemas.microsoft.com/office/drawing/2014/main" id="{FF96C111-8E00-00CA-8DD0-1A480D7BC71E}"/>
                    </a:ext>
                  </a:extLst>
                </p14:cNvPr>
                <p14:cNvContentPartPr/>
                <p14:nvPr/>
              </p14:nvContentPartPr>
              <p14:xfrm>
                <a:off x="4732438" y="2026069"/>
                <a:ext cx="5400" cy="360"/>
              </p14:xfrm>
            </p:contentPart>
          </mc:Choice>
          <mc:Fallback xmlns="">
            <p:pic>
              <p:nvPicPr>
                <p:cNvPr id="20" name="Encre 19">
                  <a:extLst>
                    <a:ext uri="{FF2B5EF4-FFF2-40B4-BE49-F238E27FC236}">
                      <a16:creationId xmlns:a16="http://schemas.microsoft.com/office/drawing/2014/main" id="{FF96C111-8E00-00CA-8DD0-1A480D7BC71E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4723798" y="2017429"/>
                  <a:ext cx="2304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28" name="Encre 27">
                  <a:extLst>
                    <a:ext uri="{FF2B5EF4-FFF2-40B4-BE49-F238E27FC236}">
                      <a16:creationId xmlns:a16="http://schemas.microsoft.com/office/drawing/2014/main" id="{1450862D-232F-5470-0FF6-6199CCFFE4A6}"/>
                    </a:ext>
                  </a:extLst>
                </p14:cNvPr>
                <p14:cNvContentPartPr/>
                <p14:nvPr/>
              </p14:nvContentPartPr>
              <p14:xfrm>
                <a:off x="4399153" y="1940426"/>
                <a:ext cx="261720" cy="127440"/>
              </p14:xfrm>
            </p:contentPart>
          </mc:Choice>
          <mc:Fallback xmlns="">
            <p:pic>
              <p:nvPicPr>
                <p:cNvPr id="28" name="Encre 27">
                  <a:extLst>
                    <a:ext uri="{FF2B5EF4-FFF2-40B4-BE49-F238E27FC236}">
                      <a16:creationId xmlns:a16="http://schemas.microsoft.com/office/drawing/2014/main" id="{1450862D-232F-5470-0FF6-6199CCFFE4A6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4390153" y="1931426"/>
                  <a:ext cx="279360" cy="145080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30" name="Image 29">
            <a:extLst>
              <a:ext uri="{FF2B5EF4-FFF2-40B4-BE49-F238E27FC236}">
                <a16:creationId xmlns:a16="http://schemas.microsoft.com/office/drawing/2014/main" id="{193FFF67-884F-ABA5-A69A-410BBE50B0B6}"/>
              </a:ext>
            </a:extLst>
          </p:cNvPr>
          <p:cNvPicPr>
            <a:picLocks noChangeAspect="1"/>
          </p:cNvPicPr>
          <p:nvPr/>
        </p:nvPicPr>
        <p:blipFill rotWithShape="1"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29" b="1556"/>
          <a:stretch/>
        </p:blipFill>
        <p:spPr>
          <a:xfrm>
            <a:off x="2698518" y="1985095"/>
            <a:ext cx="5446045" cy="327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823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7A3E9FD-D319-088C-865C-4F3ED3E5CF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What does theory say ?</a:t>
            </a: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3AFDDAF3-8B89-3E20-2D4A-E6C528B6D0D8}"/>
              </a:ext>
            </a:extLst>
          </p:cNvPr>
          <p:cNvGrpSpPr/>
          <p:nvPr/>
        </p:nvGrpSpPr>
        <p:grpSpPr>
          <a:xfrm>
            <a:off x="7592588" y="2016275"/>
            <a:ext cx="4267273" cy="3787397"/>
            <a:chOff x="7720455" y="2142578"/>
            <a:chExt cx="4267273" cy="378739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ZoneTexte 4">
                  <a:extLst>
                    <a:ext uri="{FF2B5EF4-FFF2-40B4-BE49-F238E27FC236}">
                      <a16:creationId xmlns:a16="http://schemas.microsoft.com/office/drawing/2014/main" id="{B452828C-4489-DD57-35A8-9F8F0BB2C6BC}"/>
                    </a:ext>
                  </a:extLst>
                </p:cNvPr>
                <p:cNvSpPr txBox="1"/>
                <p:nvPr/>
              </p:nvSpPr>
              <p:spPr>
                <a:xfrm>
                  <a:off x="7774957" y="2697055"/>
                  <a:ext cx="4212771" cy="243137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i="1" smtClean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fr-FR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fr-FR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fr-FR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fr-FR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sSup>
                              <m:sSupPr>
                                <m:ctrlPr>
                                  <a:rPr lang="fr-FR" i="1" smtClean="0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i="1" smtClean="0">
                                    <a:latin typeface="Cambria Math" panose="02040503050406030204" pitchFamily="18" charset="0"/>
                                  </a:rPr>
                                  <m:t>ⅇ</m:t>
                                </m:r>
                              </m:e>
                              <m:sup>
                                <m:r>
                                  <a:rPr lang="fr-FR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fr-FR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p>
                            </m:sSup>
                            <m:r>
                              <a:rPr lang="fr-FR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oMath>
                    </m:oMathPara>
                  </a14:m>
                  <a:endParaRPr lang="fr-FR" dirty="0"/>
                </a:p>
                <a:p>
                  <a:endParaRPr lang="fr-FR" dirty="0"/>
                </a:p>
                <a:p>
                  <a:endParaRPr lang="fr-FR" dirty="0"/>
                </a:p>
                <a:p>
                  <a:endParaRPr lang="fr-FR" dirty="0"/>
                </a:p>
                <a:p>
                  <a:endParaRPr lang="fr-FR" dirty="0"/>
                </a:p>
                <a:p>
                  <a:endParaRPr lang="fr-FR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fr-FR" i="0" dirty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FR" i="1" dirty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b="0" i="1" dirty="0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i="1" dirty="0">
                                <a:latin typeface="Cambria Math" panose="02040503050406030204" pitchFamily="18" charset="0"/>
                              </a:rPr>
                              <m:t>𝜑</m:t>
                            </m:r>
                          </m:den>
                        </m:f>
                        <m:sSup>
                          <m:sSupPr>
                            <m:ctrlPr>
                              <a:rPr lang="fr-FR" i="1" dirty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fr-FR" i="1" dirty="0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fr-FR" i="1" dirty="0">
                                        <a:solidFill>
                                          <a:srgbClr val="836967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d>
                                      <m:dPr>
                                        <m:ctrlPr>
                                          <a:rPr lang="fr-FR" i="1" dirty="0">
                                            <a:solidFill>
                                              <a:srgbClr val="836967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fr-FR" i="0" dirty="0">
                                            <a:latin typeface="Cambria Math" panose="02040503050406030204" pitchFamily="18" charset="0"/>
                                          </a:rPr>
                                          <m:t>1+</m:t>
                                        </m:r>
                                        <m:r>
                                          <a:rPr lang="fr-FR" i="1" dirty="0">
                                            <a:latin typeface="Cambria Math" panose="02040503050406030204" pitchFamily="18" charset="0"/>
                                          </a:rPr>
                                          <m:t>𝑎</m:t>
                                        </m:r>
                                        <m:r>
                                          <a:rPr lang="fr-FR" i="1" dirty="0">
                                            <a:latin typeface="Cambria Math" panose="02040503050406030204" pitchFamily="18" charset="0"/>
                                          </a:rPr>
                                          <m:t>𝛾</m:t>
                                        </m:r>
                                      </m:e>
                                    </m:d>
                                    <m:r>
                                      <a:rPr lang="fr-FR" i="1" dirty="0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num>
                                  <m:den>
                                    <m:r>
                                      <a:rPr lang="fr-FR" b="0" i="1" dirty="0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  <m:r>
                                      <a:rPr lang="fr-FR" i="1" dirty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  <m:r>
                                      <a:rPr lang="fr-FR" i="1" dirty="0">
                                        <a:latin typeface="Cambria Math" panose="02040503050406030204" pitchFamily="18" charset="0"/>
                                      </a:rPr>
                                      <m:t>𝛾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fr-FR" i="0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5" name="ZoneTexte 4">
                  <a:extLst>
                    <a:ext uri="{FF2B5EF4-FFF2-40B4-BE49-F238E27FC236}">
                      <a16:creationId xmlns:a16="http://schemas.microsoft.com/office/drawing/2014/main" id="{B452828C-4489-DD57-35A8-9F8F0BB2C6B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74957" y="2697055"/>
                  <a:ext cx="4212771" cy="2431371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61124ED8-043E-B4FF-24B9-3ABDC7C58463}"/>
                </a:ext>
              </a:extLst>
            </p:cNvPr>
            <p:cNvSpPr txBox="1"/>
            <p:nvPr/>
          </p:nvSpPr>
          <p:spPr>
            <a:xfrm>
              <a:off x="7720455" y="2293453"/>
              <a:ext cx="143975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400" dirty="0"/>
                <a:t>Final polarisation</a:t>
              </a: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C02170B5-844C-242F-5764-58A3A51120E7}"/>
                </a:ext>
              </a:extLst>
            </p:cNvPr>
            <p:cNvSpPr txBox="1"/>
            <p:nvPr/>
          </p:nvSpPr>
          <p:spPr>
            <a:xfrm>
              <a:off x="9266502" y="2142578"/>
              <a:ext cx="15054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400" dirty="0"/>
                <a:t>Initial polarisation</a:t>
              </a:r>
            </a:p>
          </p:txBody>
        </p: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C2D1653E-3C8F-E5CF-D7A1-D8F3E7D76E9D}"/>
                </a:ext>
              </a:extLst>
            </p:cNvPr>
            <p:cNvSpPr txBox="1"/>
            <p:nvPr/>
          </p:nvSpPr>
          <p:spPr>
            <a:xfrm>
              <a:off x="8986555" y="3835446"/>
              <a:ext cx="15310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Spin tune</a:t>
              </a:r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36EDC97D-2D1D-7F08-8755-175393A8C646}"/>
                </a:ext>
              </a:extLst>
            </p:cNvPr>
            <p:cNvSpPr txBox="1"/>
            <p:nvPr/>
          </p:nvSpPr>
          <p:spPr>
            <a:xfrm>
              <a:off x="10338875" y="3853774"/>
              <a:ext cx="8662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Spin kick</a:t>
              </a: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345CF47E-61D6-D79E-B9FC-83562A232843}"/>
                </a:ext>
              </a:extLst>
            </p:cNvPr>
            <p:cNvSpPr txBox="1"/>
            <p:nvPr/>
          </p:nvSpPr>
          <p:spPr>
            <a:xfrm>
              <a:off x="9160208" y="5622198"/>
              <a:ext cx="13756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1400" dirty="0"/>
                <a:t>Scan precision</a:t>
              </a:r>
            </a:p>
          </p:txBody>
        </p:sp>
        <p:cxnSp>
          <p:nvCxnSpPr>
            <p:cNvPr id="16" name="Connecteur droit avec flèche 15">
              <a:extLst>
                <a:ext uri="{FF2B5EF4-FFF2-40B4-BE49-F238E27FC236}">
                  <a16:creationId xmlns:a16="http://schemas.microsoft.com/office/drawing/2014/main" id="{7D9277EC-99D4-EF01-9928-BFE985EBB67D}"/>
                </a:ext>
              </a:extLst>
            </p:cNvPr>
            <p:cNvCxnSpPr>
              <a:cxnSpLocks/>
              <a:stCxn id="10" idx="2"/>
            </p:cNvCxnSpPr>
            <p:nvPr/>
          </p:nvCxnSpPr>
          <p:spPr>
            <a:xfrm>
              <a:off x="9752071" y="4143223"/>
              <a:ext cx="491645" cy="344433"/>
            </a:xfrm>
            <a:prstGeom prst="straightConnector1">
              <a:avLst/>
            </a:prstGeom>
            <a:ln w="28575">
              <a:solidFill>
                <a:schemeClr val="bg2">
                  <a:lumMod val="75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Connecteur droit avec flèche 17">
              <a:extLst>
                <a:ext uri="{FF2B5EF4-FFF2-40B4-BE49-F238E27FC236}">
                  <a16:creationId xmlns:a16="http://schemas.microsoft.com/office/drawing/2014/main" id="{E8903284-E241-ABE1-9BFF-1FB9435302D2}"/>
                </a:ext>
              </a:extLst>
            </p:cNvPr>
            <p:cNvCxnSpPr>
              <a:cxnSpLocks/>
              <a:stCxn id="11" idx="2"/>
            </p:cNvCxnSpPr>
            <p:nvPr/>
          </p:nvCxnSpPr>
          <p:spPr>
            <a:xfrm flipH="1">
              <a:off x="10588412" y="4161551"/>
              <a:ext cx="183568" cy="313040"/>
            </a:xfrm>
            <a:prstGeom prst="straightConnector1">
              <a:avLst/>
            </a:prstGeom>
            <a:ln w="28575">
              <a:solidFill>
                <a:schemeClr val="bg2">
                  <a:lumMod val="75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Connecteur droit avec flèche 24">
              <a:extLst>
                <a:ext uri="{FF2B5EF4-FFF2-40B4-BE49-F238E27FC236}">
                  <a16:creationId xmlns:a16="http://schemas.microsoft.com/office/drawing/2014/main" id="{F6F01FCA-22E6-4A39-C096-7DD1F6F09822}"/>
                </a:ext>
              </a:extLst>
            </p:cNvPr>
            <p:cNvCxnSpPr>
              <a:cxnSpLocks/>
              <a:stCxn id="12" idx="0"/>
            </p:cNvCxnSpPr>
            <p:nvPr/>
          </p:nvCxnSpPr>
          <p:spPr>
            <a:xfrm flipH="1" flipV="1">
              <a:off x="9482332" y="5097652"/>
              <a:ext cx="365700" cy="524546"/>
            </a:xfrm>
            <a:prstGeom prst="straightConnector1">
              <a:avLst/>
            </a:prstGeom>
            <a:ln w="28575">
              <a:solidFill>
                <a:schemeClr val="bg2">
                  <a:lumMod val="75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Connecteur droit avec flèche 28">
              <a:extLst>
                <a:ext uri="{FF2B5EF4-FFF2-40B4-BE49-F238E27FC236}">
                  <a16:creationId xmlns:a16="http://schemas.microsoft.com/office/drawing/2014/main" id="{DDA529E9-E04B-5C48-1E50-514126064F4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640499" y="2448209"/>
              <a:ext cx="248947" cy="315970"/>
            </a:xfrm>
            <a:prstGeom prst="straightConnector1">
              <a:avLst/>
            </a:prstGeom>
            <a:ln w="28575">
              <a:solidFill>
                <a:schemeClr val="bg2">
                  <a:lumMod val="75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Connecteur droit avec flèche 32">
              <a:extLst>
                <a:ext uri="{FF2B5EF4-FFF2-40B4-BE49-F238E27FC236}">
                  <a16:creationId xmlns:a16="http://schemas.microsoft.com/office/drawing/2014/main" id="{CB715D93-7743-ADE3-708F-FC65112AFEEA}"/>
                </a:ext>
              </a:extLst>
            </p:cNvPr>
            <p:cNvCxnSpPr>
              <a:cxnSpLocks/>
              <a:stCxn id="8" idx="2"/>
            </p:cNvCxnSpPr>
            <p:nvPr/>
          </p:nvCxnSpPr>
          <p:spPr>
            <a:xfrm>
              <a:off x="8440332" y="2601230"/>
              <a:ext cx="480430" cy="247576"/>
            </a:xfrm>
            <a:prstGeom prst="straightConnector1">
              <a:avLst/>
            </a:prstGeom>
            <a:ln w="28575">
              <a:solidFill>
                <a:schemeClr val="bg2">
                  <a:lumMod val="75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" name="ZoneTexte 2">
            <a:extLst>
              <a:ext uri="{FF2B5EF4-FFF2-40B4-BE49-F238E27FC236}">
                <a16:creationId xmlns:a16="http://schemas.microsoft.com/office/drawing/2014/main" id="{2190566D-F154-C7CE-6CB8-D3218D8EF81F}"/>
              </a:ext>
            </a:extLst>
          </p:cNvPr>
          <p:cNvSpPr txBox="1"/>
          <p:nvPr/>
        </p:nvSpPr>
        <p:spPr>
          <a:xfrm>
            <a:off x="4663809" y="6293663"/>
            <a:ext cx="75281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/>
              <a:t>M. Froissart and R. Stora, Nucl. Instrum. Meth. 7, 297 (1960)</a:t>
            </a:r>
          </a:p>
          <a:p>
            <a:pPr algn="r"/>
            <a:r>
              <a:rPr lang="en-US" sz="1400" dirty="0"/>
              <a:t>M. Bai, Overcoming Intrinsic Spin Resonances by using an RF Dipole, PhD thesis, Indiana U. (1999)</a:t>
            </a:r>
            <a:endParaRPr lang="fr-FR" sz="1400" dirty="0"/>
          </a:p>
        </p:txBody>
      </p: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AE4AD51B-179E-C22C-ED0C-9B16FCF9A2C5}"/>
              </a:ext>
            </a:extLst>
          </p:cNvPr>
          <p:cNvGrpSpPr/>
          <p:nvPr/>
        </p:nvGrpSpPr>
        <p:grpSpPr>
          <a:xfrm>
            <a:off x="251914" y="2062860"/>
            <a:ext cx="7554790" cy="3645008"/>
            <a:chOff x="412948" y="2248517"/>
            <a:chExt cx="7554790" cy="3645008"/>
          </a:xfrm>
        </p:grpSpPr>
        <p:grpSp>
          <p:nvGrpSpPr>
            <p:cNvPr id="23" name="Groupe 22">
              <a:extLst>
                <a:ext uri="{FF2B5EF4-FFF2-40B4-BE49-F238E27FC236}">
                  <a16:creationId xmlns:a16="http://schemas.microsoft.com/office/drawing/2014/main" id="{99CAF7D6-DCA5-D5B4-6913-E27D4911E725}"/>
                </a:ext>
              </a:extLst>
            </p:cNvPr>
            <p:cNvGrpSpPr/>
            <p:nvPr/>
          </p:nvGrpSpPr>
          <p:grpSpPr>
            <a:xfrm>
              <a:off x="412948" y="2248517"/>
              <a:ext cx="7554790" cy="3645008"/>
              <a:chOff x="578777" y="2469777"/>
              <a:chExt cx="7554790" cy="3645008"/>
            </a:xfrm>
          </p:grpSpPr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7" name="ZoneTexte 16">
                    <a:extLst>
                      <a:ext uri="{FF2B5EF4-FFF2-40B4-BE49-F238E27FC236}">
                        <a16:creationId xmlns:a16="http://schemas.microsoft.com/office/drawing/2014/main" id="{27A3BFA3-F501-DF57-9D7B-B54D0C6BA6D1}"/>
                      </a:ext>
                    </a:extLst>
                  </p:cNvPr>
                  <p:cNvSpPr txBox="1"/>
                  <p:nvPr/>
                </p:nvSpPr>
                <p:spPr>
                  <a:xfrm>
                    <a:off x="578777" y="2469777"/>
                    <a:ext cx="5954195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fr-FR" sz="1600" i="1" dirty="0"/>
                      <a:t>1 </a:t>
                    </a:r>
                    <a:r>
                      <a:rPr lang="en-GB" sz="1600" i="1" dirty="0"/>
                      <a:t>particle</a:t>
                    </a:r>
                    <a:r>
                      <a:rPr lang="fr-FR" sz="1600" i="1" dirty="0"/>
                      <a:t>, no synchrotron oscillations, 4x10</a:t>
                    </a:r>
                    <a:r>
                      <a:rPr lang="fr-FR" sz="1600" i="1" baseline="30000" dirty="0"/>
                      <a:t>5</a:t>
                    </a:r>
                    <a:r>
                      <a:rPr lang="fr-FR" sz="1600" i="1" dirty="0"/>
                      <a:t> </a:t>
                    </a:r>
                    <a:r>
                      <a:rPr lang="en-GB" sz="1600" i="1" dirty="0"/>
                      <a:t>turns</a:t>
                    </a:r>
                    <a:r>
                      <a:rPr lang="fr-FR" sz="1600" i="1" dirty="0"/>
                      <a:t>,   </a:t>
                    </a:r>
                    <a14:m>
                      <m:oMath xmlns:m="http://schemas.openxmlformats.org/officeDocument/2006/math">
                        <m:r>
                          <a:rPr lang="el-GR" sz="1600" i="1" dirty="0" smtClean="0">
                            <a:latin typeface="Cambria Math" panose="02040503050406030204" pitchFamily="18" charset="0"/>
                          </a:rPr>
                          <m:t>𝜃</m:t>
                        </m:r>
                      </m:oMath>
                    </a14:m>
                    <a:r>
                      <a:rPr lang="fr-FR" sz="1600" i="1" dirty="0"/>
                      <a:t> = 10</a:t>
                    </a:r>
                    <a:r>
                      <a:rPr lang="fr-FR" sz="1600" i="1" baseline="30000" dirty="0"/>
                      <a:t>-2</a:t>
                    </a:r>
                    <a:r>
                      <a:rPr lang="fr-FR" sz="1600" i="1" dirty="0"/>
                      <a:t>,   </a:t>
                    </a:r>
                    <a14:m>
                      <m:oMath xmlns:m="http://schemas.openxmlformats.org/officeDocument/2006/math">
                        <m:r>
                          <a:rPr lang="en-GB" sz="1600" i="1" smtClean="0">
                            <a:latin typeface="Cambria Math" panose="02040503050406030204" pitchFamily="18" charset="0"/>
                          </a:rPr>
                          <m:t>𝜑</m:t>
                        </m:r>
                      </m:oMath>
                    </a14:m>
                    <a:r>
                      <a:rPr lang="fr-FR" sz="1600" i="1" dirty="0"/>
                      <a:t>=10</a:t>
                    </a:r>
                    <a:r>
                      <a:rPr lang="fr-FR" sz="1600" i="1" baseline="30000" dirty="0"/>
                      <a:t>-6</a:t>
                    </a:r>
                    <a:r>
                      <a:rPr lang="fr-FR" sz="1600" i="1" dirty="0"/>
                      <a:t> </a:t>
                    </a:r>
                  </a:p>
                </p:txBody>
              </p:sp>
            </mc:Choice>
            <mc:Fallback>
              <p:sp>
                <p:nvSpPr>
                  <p:cNvPr id="17" name="ZoneTexte 16">
                    <a:extLst>
                      <a:ext uri="{FF2B5EF4-FFF2-40B4-BE49-F238E27FC236}">
                        <a16:creationId xmlns:a16="http://schemas.microsoft.com/office/drawing/2014/main" id="{27A3BFA3-F501-DF57-9D7B-B54D0C6BA6D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78777" y="2469777"/>
                    <a:ext cx="5954195" cy="338554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t="-5357" b="-21429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21" name="Groupe 20">
                <a:extLst>
                  <a:ext uri="{FF2B5EF4-FFF2-40B4-BE49-F238E27FC236}">
                    <a16:creationId xmlns:a16="http://schemas.microsoft.com/office/drawing/2014/main" id="{E29179A9-0B1D-4F08-B29D-9C03E3F920A3}"/>
                  </a:ext>
                </a:extLst>
              </p:cNvPr>
              <p:cNvGrpSpPr/>
              <p:nvPr/>
            </p:nvGrpSpPr>
            <p:grpSpPr>
              <a:xfrm>
                <a:off x="722690" y="2849336"/>
                <a:ext cx="7410877" cy="3265449"/>
                <a:chOff x="1053015" y="2870527"/>
                <a:chExt cx="7410877" cy="3265449"/>
              </a:xfrm>
            </p:grpSpPr>
            <p:pic>
              <p:nvPicPr>
                <p:cNvPr id="6" name="Image 5">
                  <a:extLst>
                    <a:ext uri="{FF2B5EF4-FFF2-40B4-BE49-F238E27FC236}">
                      <a16:creationId xmlns:a16="http://schemas.microsoft.com/office/drawing/2014/main" id="{D56699EE-B391-5B16-51AE-C06A1C22AF3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t="27151"/>
                <a:stretch/>
              </p:blipFill>
              <p:spPr>
                <a:xfrm>
                  <a:off x="1053015" y="2870527"/>
                  <a:ext cx="5104762" cy="3265449"/>
                </a:xfrm>
                <a:prstGeom prst="rect">
                  <a:avLst/>
                </a:prstGeom>
              </p:spPr>
            </p:pic>
            <p:cxnSp>
              <p:nvCxnSpPr>
                <p:cNvPr id="7" name="Connecteur droit 6">
                  <a:extLst>
                    <a:ext uri="{FF2B5EF4-FFF2-40B4-BE49-F238E27FC236}">
                      <a16:creationId xmlns:a16="http://schemas.microsoft.com/office/drawing/2014/main" id="{E487BADC-57DC-A7AE-6870-B246A56A180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73382" y="4829338"/>
                  <a:ext cx="4225636" cy="0"/>
                </a:xfrm>
                <a:prstGeom prst="line">
                  <a:avLst/>
                </a:prstGeom>
                <a:ln w="3810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ZoneTexte 19">
                  <a:extLst>
                    <a:ext uri="{FF2B5EF4-FFF2-40B4-BE49-F238E27FC236}">
                      <a16:creationId xmlns:a16="http://schemas.microsoft.com/office/drawing/2014/main" id="{7AAFB51E-C7C6-8EE7-1BC1-EE7278098096}"/>
                    </a:ext>
                  </a:extLst>
                </p:cNvPr>
                <p:cNvSpPr txBox="1"/>
                <p:nvPr/>
              </p:nvSpPr>
              <p:spPr>
                <a:xfrm>
                  <a:off x="6233310" y="4650213"/>
                  <a:ext cx="223058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>
                      <a:solidFill>
                        <a:schemeClr val="accent6"/>
                      </a:solidFill>
                    </a:rPr>
                    <a:t>Simulation: 0.880</a:t>
                  </a:r>
                </a:p>
              </p:txBody>
            </p:sp>
          </p:grpSp>
        </p:grp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4DFFF276-F85D-C3EF-BAE2-0A4F593D0192}"/>
                </a:ext>
              </a:extLst>
            </p:cNvPr>
            <p:cNvSpPr txBox="1"/>
            <p:nvPr/>
          </p:nvSpPr>
          <p:spPr>
            <a:xfrm>
              <a:off x="5737156" y="4076134"/>
              <a:ext cx="14970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Theory: 0.877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393188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6271A8B2-559D-12FC-580E-AD0982B43C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4506" y="1020507"/>
            <a:ext cx="6082987" cy="4816985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350C243F-E2A4-7882-4D67-2453ED92D007}"/>
              </a:ext>
            </a:extLst>
          </p:cNvPr>
          <p:cNvSpPr txBox="1"/>
          <p:nvPr/>
        </p:nvSpPr>
        <p:spPr>
          <a:xfrm>
            <a:off x="2434804" y="5969000"/>
            <a:ext cx="73223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Simulated results agree well with theoretical predictions</a:t>
            </a:r>
          </a:p>
        </p:txBody>
      </p:sp>
    </p:spTree>
    <p:extLst>
      <p:ext uri="{BB962C8B-B14F-4D97-AF65-F5344CB8AC3E}">
        <p14:creationId xmlns:p14="http://schemas.microsoft.com/office/powerpoint/2010/main" val="27212767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585A54-C25B-85DB-454F-95ADFA34A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Accuracy of found depolarisation frequency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A4D39BAE-154B-5A69-C734-97659EA2B0CD}"/>
                  </a:ext>
                </a:extLst>
              </p:cNvPr>
              <p:cNvSpPr txBox="1"/>
              <p:nvPr/>
            </p:nvSpPr>
            <p:spPr>
              <a:xfrm>
                <a:off x="1739839" y="6031210"/>
                <a:ext cx="871232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2400" dirty="0"/>
                  <a:t>Error increases with </a:t>
                </a:r>
                <a14:m>
                  <m:oMath xmlns:m="http://schemas.openxmlformats.org/officeDocument/2006/math">
                    <m:r>
                      <a:rPr lang="en-GB" sz="2400" i="1" smtClean="0">
                        <a:latin typeface="Cambria Math" panose="02040503050406030204" pitchFamily="18" charset="0"/>
                      </a:rPr>
                      <m:t>𝜑</m:t>
                    </m:r>
                  </m:oMath>
                </a14:m>
                <a:r>
                  <a:rPr lang="en-GB" sz="2400" dirty="0"/>
                  <a:t>, very little difference between scan directions</a:t>
                </a:r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A4D39BAE-154B-5A69-C734-97659EA2B0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9839" y="6031210"/>
                <a:ext cx="8712321" cy="461665"/>
              </a:xfrm>
              <a:prstGeom prst="rect">
                <a:avLst/>
              </a:prstGeom>
              <a:blipFill>
                <a:blip r:embed="rId2"/>
                <a:stretch>
                  <a:fillRect l="-559" t="-10526" r="-490" b="-2894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e 13">
            <a:extLst>
              <a:ext uri="{FF2B5EF4-FFF2-40B4-BE49-F238E27FC236}">
                <a16:creationId xmlns:a16="http://schemas.microsoft.com/office/drawing/2014/main" id="{9C688256-FE94-6FF4-2101-2647CA10B108}"/>
              </a:ext>
            </a:extLst>
          </p:cNvPr>
          <p:cNvGrpSpPr/>
          <p:nvPr/>
        </p:nvGrpSpPr>
        <p:grpSpPr>
          <a:xfrm>
            <a:off x="5780474" y="2000165"/>
            <a:ext cx="6275949" cy="3701518"/>
            <a:chOff x="5780474" y="2000165"/>
            <a:chExt cx="6275949" cy="3701518"/>
          </a:xfrm>
        </p:grpSpPr>
        <p:grpSp>
          <p:nvGrpSpPr>
            <p:cNvPr id="12" name="Groupe 11">
              <a:extLst>
                <a:ext uri="{FF2B5EF4-FFF2-40B4-BE49-F238E27FC236}">
                  <a16:creationId xmlns:a16="http://schemas.microsoft.com/office/drawing/2014/main" id="{DB9F16E8-8202-E415-C2D9-F7E40B82CD6E}"/>
                </a:ext>
              </a:extLst>
            </p:cNvPr>
            <p:cNvGrpSpPr/>
            <p:nvPr/>
          </p:nvGrpSpPr>
          <p:grpSpPr>
            <a:xfrm>
              <a:off x="5780474" y="2000165"/>
              <a:ext cx="6275949" cy="3701518"/>
              <a:chOff x="5756620" y="2120416"/>
              <a:chExt cx="6275949" cy="3701518"/>
            </a:xfrm>
          </p:grpSpPr>
          <p:pic>
            <p:nvPicPr>
              <p:cNvPr id="4" name="Image 3">
                <a:extLst>
                  <a:ext uri="{FF2B5EF4-FFF2-40B4-BE49-F238E27FC236}">
                    <a16:creationId xmlns:a16="http://schemas.microsoft.com/office/drawing/2014/main" id="{9C07E961-A552-33ED-416C-B6F7D191BCC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t="20246"/>
              <a:stretch/>
            </p:blipFill>
            <p:spPr>
              <a:xfrm>
                <a:off x="6201779" y="2761934"/>
                <a:ext cx="5385632" cy="3060000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" name="ZoneTexte 4">
                    <a:extLst>
                      <a:ext uri="{FF2B5EF4-FFF2-40B4-BE49-F238E27FC236}">
                        <a16:creationId xmlns:a16="http://schemas.microsoft.com/office/drawing/2014/main" id="{14135C17-7C43-6ED9-A197-A9A1B703421E}"/>
                      </a:ext>
                    </a:extLst>
                  </p:cNvPr>
                  <p:cNvSpPr txBox="1"/>
                  <p:nvPr/>
                </p:nvSpPr>
                <p:spPr>
                  <a:xfrm>
                    <a:off x="5756620" y="2120416"/>
                    <a:ext cx="6275949" cy="58477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GB" sz="1600" i="1" dirty="0"/>
                      <a:t>Difference between </a:t>
                    </a:r>
                    <a14:m>
                      <m:oMath xmlns:m="http://schemas.openxmlformats.org/officeDocument/2006/math">
                        <m:r>
                          <a:rPr lang="en-GB" sz="1600" i="1" dirty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GB" sz="1600" i="1" dirty="0">
                            <a:latin typeface="Cambria Math" panose="02040503050406030204" pitchFamily="18" charset="0"/>
                          </a:rPr>
                          <m:t>𝛾</m:t>
                        </m:r>
                      </m:oMath>
                    </a14:m>
                    <a:r>
                      <a:rPr lang="en-GB" sz="1600" i="1" dirty="0"/>
                      <a:t> and simulation for 1 particle, both scan directions </a:t>
                    </a:r>
                  </a:p>
                  <a:p>
                    <a:pPr algn="ctr"/>
                    <a:r>
                      <a:rPr lang="en-GB" sz="1600" i="1" dirty="0"/>
                      <a:t>logarithmic scale, </a:t>
                    </a:r>
                    <a14:m>
                      <m:oMath xmlns:m="http://schemas.openxmlformats.org/officeDocument/2006/math">
                        <m:r>
                          <a:rPr lang="fr-FR" sz="1600" b="0" i="1" dirty="0" smtClean="0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l-GR" sz="1600" i="1" dirty="0" smtClean="0">
                            <a:latin typeface="Cambria Math" panose="02040503050406030204" pitchFamily="18" charset="0"/>
                          </a:rPr>
                          <m:t>𝜃</m:t>
                        </m:r>
                      </m:oMath>
                    </a14:m>
                    <a:r>
                      <a:rPr lang="fr-FR" sz="1600" i="1" dirty="0"/>
                      <a:t> = 10</a:t>
                    </a:r>
                    <a:r>
                      <a:rPr lang="fr-FR" sz="1600" i="1" baseline="30000" dirty="0"/>
                      <a:t>-2</a:t>
                    </a:r>
                  </a:p>
                </p:txBody>
              </p:sp>
            </mc:Choice>
            <mc:Fallback xmlns="">
              <p:sp>
                <p:nvSpPr>
                  <p:cNvPr id="5" name="ZoneTexte 4">
                    <a:extLst>
                      <a:ext uri="{FF2B5EF4-FFF2-40B4-BE49-F238E27FC236}">
                        <a16:creationId xmlns:a16="http://schemas.microsoft.com/office/drawing/2014/main" id="{14135C17-7C43-6ED9-A197-A9A1B703421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756620" y="2120416"/>
                    <a:ext cx="6275949" cy="584775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97" t="-3125" b="-12500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58DECDC6-BFD2-94AD-CFBB-B33AD0D33676}"/>
                </a:ext>
              </a:extLst>
            </p:cNvPr>
            <p:cNvSpPr txBox="1"/>
            <p:nvPr/>
          </p:nvSpPr>
          <p:spPr>
            <a:xfrm>
              <a:off x="7074999" y="2798839"/>
              <a:ext cx="12783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i="1" dirty="0">
                  <a:solidFill>
                    <a:schemeClr val="accent1"/>
                  </a:solidFill>
                </a:rPr>
                <a:t>Onward scan</a:t>
              </a:r>
            </a:p>
            <a:p>
              <a:r>
                <a:rPr lang="en-GB" sz="1400" i="1" dirty="0">
                  <a:solidFill>
                    <a:schemeClr val="accent2"/>
                  </a:solidFill>
                </a:rPr>
                <a:t>Backward scan</a:t>
              </a:r>
            </a:p>
          </p:txBody>
        </p:sp>
      </p:grpSp>
      <p:grpSp>
        <p:nvGrpSpPr>
          <p:cNvPr id="7" name="Groupe 6">
            <a:extLst>
              <a:ext uri="{FF2B5EF4-FFF2-40B4-BE49-F238E27FC236}">
                <a16:creationId xmlns:a16="http://schemas.microsoft.com/office/drawing/2014/main" id="{3B943C7C-46E5-E948-3B5F-3E0E68CC337B}"/>
              </a:ext>
            </a:extLst>
          </p:cNvPr>
          <p:cNvGrpSpPr/>
          <p:nvPr/>
        </p:nvGrpSpPr>
        <p:grpSpPr>
          <a:xfrm>
            <a:off x="635227" y="2207418"/>
            <a:ext cx="4986946" cy="3538205"/>
            <a:chOff x="635227" y="2207418"/>
            <a:chExt cx="4986946" cy="3538205"/>
          </a:xfrm>
        </p:grpSpPr>
        <p:grpSp>
          <p:nvGrpSpPr>
            <p:cNvPr id="11" name="Groupe 10">
              <a:extLst>
                <a:ext uri="{FF2B5EF4-FFF2-40B4-BE49-F238E27FC236}">
                  <a16:creationId xmlns:a16="http://schemas.microsoft.com/office/drawing/2014/main" id="{9B6602C2-1DD6-C202-FD20-D41BB74C2D92}"/>
                </a:ext>
              </a:extLst>
            </p:cNvPr>
            <p:cNvGrpSpPr/>
            <p:nvPr/>
          </p:nvGrpSpPr>
          <p:grpSpPr>
            <a:xfrm>
              <a:off x="635227" y="2207418"/>
              <a:ext cx="4986946" cy="3288607"/>
              <a:chOff x="701950" y="2694782"/>
              <a:chExt cx="6474453" cy="4052349"/>
            </a:xfrm>
          </p:grpSpPr>
          <p:pic>
            <p:nvPicPr>
              <p:cNvPr id="9" name="Image 8">
                <a:extLst>
                  <a:ext uri="{FF2B5EF4-FFF2-40B4-BE49-F238E27FC236}">
                    <a16:creationId xmlns:a16="http://schemas.microsoft.com/office/drawing/2014/main" id="{33ECC208-B95F-53B6-029D-20F5768D8BB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0485" b="5344"/>
              <a:stretch/>
            </p:blipFill>
            <p:spPr>
              <a:xfrm>
                <a:off x="701950" y="3229899"/>
                <a:ext cx="6474453" cy="3517232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" name="ZoneTexte 9">
                    <a:extLst>
                      <a:ext uri="{FF2B5EF4-FFF2-40B4-BE49-F238E27FC236}">
                        <a16:creationId xmlns:a16="http://schemas.microsoft.com/office/drawing/2014/main" id="{BA96A487-79E3-B334-23A6-EBDA838A8CB1}"/>
                      </a:ext>
                    </a:extLst>
                  </p:cNvPr>
                  <p:cNvSpPr txBox="1"/>
                  <p:nvPr/>
                </p:nvSpPr>
                <p:spPr>
                  <a:xfrm>
                    <a:off x="770214" y="2694782"/>
                    <a:ext cx="6337926" cy="41717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GB" sz="1600" i="1" dirty="0"/>
                      <a:t>1 particle, no synchrotron oscillations, </a:t>
                    </a:r>
                    <a14:m>
                      <m:oMath xmlns:m="http://schemas.openxmlformats.org/officeDocument/2006/math"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𝜑</m:t>
                        </m:r>
                      </m:oMath>
                    </a14:m>
                    <a:r>
                      <a:rPr lang="fr-FR" sz="1600" i="1" dirty="0"/>
                      <a:t>=10</a:t>
                    </a:r>
                    <a:r>
                      <a:rPr lang="fr-FR" sz="1600" i="1" baseline="30000" dirty="0"/>
                      <a:t>-6</a:t>
                    </a:r>
                    <a:r>
                      <a:rPr lang="el-GR" sz="1600" i="1" dirty="0"/>
                      <a:t> </a:t>
                    </a:r>
                    <a:r>
                      <a:rPr lang="fr-FR" sz="1600" i="1" dirty="0"/>
                      <a:t>, </a:t>
                    </a:r>
                    <a14:m>
                      <m:oMath xmlns:m="http://schemas.openxmlformats.org/officeDocument/2006/math">
                        <m:r>
                          <a:rPr lang="el-GR" sz="1600" i="1" dirty="0">
                            <a:latin typeface="Cambria Math" panose="02040503050406030204" pitchFamily="18" charset="0"/>
                          </a:rPr>
                          <m:t>𝜃</m:t>
                        </m:r>
                      </m:oMath>
                    </a14:m>
                    <a:r>
                      <a:rPr lang="fr-FR" sz="1600" i="1" dirty="0"/>
                      <a:t> = 10</a:t>
                    </a:r>
                    <a:r>
                      <a:rPr lang="fr-FR" sz="1600" i="1" baseline="30000" dirty="0"/>
                      <a:t>-2</a:t>
                    </a:r>
                    <a:r>
                      <a:rPr lang="en-GB" sz="1600" i="1" dirty="0"/>
                      <a:t> </a:t>
                    </a:r>
                  </a:p>
                </p:txBody>
              </p:sp>
            </mc:Choice>
            <mc:Fallback xmlns="">
              <p:sp>
                <p:nvSpPr>
                  <p:cNvPr id="10" name="ZoneTexte 9">
                    <a:extLst>
                      <a:ext uri="{FF2B5EF4-FFF2-40B4-BE49-F238E27FC236}">
                        <a16:creationId xmlns:a16="http://schemas.microsoft.com/office/drawing/2014/main" id="{BA96A487-79E3-B334-23A6-EBDA838A8CB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70214" y="2694782"/>
                    <a:ext cx="6337926" cy="417179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t="-5357" b="-21429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3" name="ZoneTexte 2">
              <a:extLst>
                <a:ext uri="{FF2B5EF4-FFF2-40B4-BE49-F238E27FC236}">
                  <a16:creationId xmlns:a16="http://schemas.microsoft.com/office/drawing/2014/main" id="{3EAA8776-811E-D3AD-C108-AFBAFD496B32}"/>
                </a:ext>
              </a:extLst>
            </p:cNvPr>
            <p:cNvSpPr txBox="1"/>
            <p:nvPr/>
          </p:nvSpPr>
          <p:spPr>
            <a:xfrm>
              <a:off x="2089072" y="5437846"/>
              <a:ext cx="18245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depolarising field tune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253054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585A54-C25B-85DB-454F-95ADFA34A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Accuracy of found depolarisation frequency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C07E961-A552-33ED-416C-B6F7D191BCC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" b="84"/>
          <a:stretch/>
        </p:blipFill>
        <p:spPr>
          <a:xfrm>
            <a:off x="3011124" y="2337019"/>
            <a:ext cx="6169750" cy="3505516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A4D39BAE-154B-5A69-C734-97659EA2B0CD}"/>
              </a:ext>
            </a:extLst>
          </p:cNvPr>
          <p:cNvSpPr txBox="1"/>
          <p:nvPr/>
        </p:nvSpPr>
        <p:spPr>
          <a:xfrm>
            <a:off x="934134" y="5842535"/>
            <a:ext cx="103237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Absolute error one order of magnitude higher for Gauss energy distribution</a:t>
            </a:r>
          </a:p>
          <a:p>
            <a:pPr algn="ctr"/>
            <a:r>
              <a:rPr lang="en-GB" sz="2400" dirty="0"/>
              <a:t>spin turns less than with 1 particle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14135C17-7C43-6ED9-A197-A9A1B703421E}"/>
                  </a:ext>
                </a:extLst>
              </p:cNvPr>
              <p:cNvSpPr txBox="1"/>
              <p:nvPr/>
            </p:nvSpPr>
            <p:spPr>
              <a:xfrm>
                <a:off x="1864750" y="1690688"/>
                <a:ext cx="846250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i="1" dirty="0"/>
                  <a:t>Difference between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GB" i="1" dirty="0"/>
                  <a:t> and the simulation for 100 particles with synchrotron oscillations </a:t>
                </a:r>
              </a:p>
              <a:p>
                <a:pPr algn="ctr"/>
                <a:r>
                  <a:rPr lang="en-GB" i="1" dirty="0"/>
                  <a:t>both scan directions, logarithmic scale, </a:t>
                </a:r>
                <a14:m>
                  <m:oMath xmlns:m="http://schemas.openxmlformats.org/officeDocument/2006/math">
                    <m:r>
                      <a:rPr lang="fr-FR" sz="1800" b="0" i="1" dirty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l-GR" sz="1800" i="1" dirty="0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fr-FR" sz="1800" i="1" dirty="0"/>
                  <a:t> = 10</a:t>
                </a:r>
                <a:r>
                  <a:rPr lang="fr-FR" sz="1800" i="1" baseline="30000" dirty="0"/>
                  <a:t>-2</a:t>
                </a:r>
                <a:endParaRPr lang="en-GB" i="1" dirty="0"/>
              </a:p>
            </p:txBody>
          </p:sp>
        </mc:Choice>
        <mc:Fallback xmlns="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14135C17-7C43-6ED9-A197-A9A1B70342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4750" y="1690688"/>
                <a:ext cx="8462509" cy="646331"/>
              </a:xfrm>
              <a:prstGeom prst="rect">
                <a:avLst/>
              </a:prstGeom>
              <a:blipFill>
                <a:blip r:embed="rId4"/>
                <a:stretch>
                  <a:fillRect l="-216" t="-4717" r="-72" b="-1415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2">
            <a:extLst>
              <a:ext uri="{FF2B5EF4-FFF2-40B4-BE49-F238E27FC236}">
                <a16:creationId xmlns:a16="http://schemas.microsoft.com/office/drawing/2014/main" id="{CC1850DD-9E2D-1ED0-B65D-79F3DC5803F5}"/>
              </a:ext>
            </a:extLst>
          </p:cNvPr>
          <p:cNvSpPr txBox="1"/>
          <p:nvPr/>
        </p:nvSpPr>
        <p:spPr>
          <a:xfrm>
            <a:off x="3899079" y="2448228"/>
            <a:ext cx="14321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>
                <a:solidFill>
                  <a:schemeClr val="accent1"/>
                </a:solidFill>
              </a:rPr>
              <a:t>Onward scan</a:t>
            </a:r>
          </a:p>
          <a:p>
            <a:r>
              <a:rPr lang="en-GB" sz="1600" i="1" dirty="0">
                <a:solidFill>
                  <a:schemeClr val="accent2"/>
                </a:solidFill>
              </a:rPr>
              <a:t>Backward scan</a:t>
            </a:r>
          </a:p>
        </p:txBody>
      </p:sp>
    </p:spTree>
    <p:extLst>
      <p:ext uri="{BB962C8B-B14F-4D97-AF65-F5344CB8AC3E}">
        <p14:creationId xmlns:p14="http://schemas.microsoft.com/office/powerpoint/2010/main" val="5119775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634317-CBD2-7E29-89E3-88B65EDC0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Improving precision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34" name="ZoneTexte 1033">
                <a:extLst>
                  <a:ext uri="{FF2B5EF4-FFF2-40B4-BE49-F238E27FC236}">
                    <a16:creationId xmlns:a16="http://schemas.microsoft.com/office/drawing/2014/main" id="{A08C6742-4543-934A-5776-A8AA42B7BEBD}"/>
                  </a:ext>
                </a:extLst>
              </p:cNvPr>
              <p:cNvSpPr txBox="1"/>
              <p:nvPr/>
            </p:nvSpPr>
            <p:spPr>
              <a:xfrm>
                <a:off x="6764796" y="692102"/>
                <a:ext cx="5053563" cy="2308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i="1" dirty="0"/>
                  <a:t>Method 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Frequency at intersection of both scan directions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Mean of both frequencies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Ideal model without energy drift</a:t>
                </a:r>
              </a:p>
              <a:p>
                <a:endParaRPr lang="en-GB" dirty="0"/>
              </a:p>
              <a:p>
                <a:r>
                  <a:rPr lang="en-GB" i="1" dirty="0"/>
                  <a:t>Advantages 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Works even if the spin does not reach 0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Returns the exact value, independently from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</a:rPr>
                      <m:t>𝜑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034" name="ZoneTexte 1033">
                <a:extLst>
                  <a:ext uri="{FF2B5EF4-FFF2-40B4-BE49-F238E27FC236}">
                    <a16:creationId xmlns:a16="http://schemas.microsoft.com/office/drawing/2014/main" id="{A08C6742-4543-934A-5776-A8AA42B7BE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4796" y="692102"/>
                <a:ext cx="5053563" cy="2308324"/>
              </a:xfrm>
              <a:prstGeom prst="rect">
                <a:avLst/>
              </a:prstGeom>
              <a:blipFill>
                <a:blip r:embed="rId2"/>
                <a:stretch>
                  <a:fillRect l="-1086" t="-1587" r="-362" b="-34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39" name="Groupe 1038">
            <a:extLst>
              <a:ext uri="{FF2B5EF4-FFF2-40B4-BE49-F238E27FC236}">
                <a16:creationId xmlns:a16="http://schemas.microsoft.com/office/drawing/2014/main" id="{9B5AEA63-9C5C-8C72-E15E-1C4A470DF2C0}"/>
              </a:ext>
            </a:extLst>
          </p:cNvPr>
          <p:cNvGrpSpPr/>
          <p:nvPr/>
        </p:nvGrpSpPr>
        <p:grpSpPr>
          <a:xfrm>
            <a:off x="7049310" y="3598612"/>
            <a:ext cx="4691015" cy="2993457"/>
            <a:chOff x="7315200" y="3598612"/>
            <a:chExt cx="4691015" cy="2993457"/>
          </a:xfrm>
        </p:grpSpPr>
        <p:grpSp>
          <p:nvGrpSpPr>
            <p:cNvPr id="1036" name="Groupe 1035">
              <a:extLst>
                <a:ext uri="{FF2B5EF4-FFF2-40B4-BE49-F238E27FC236}">
                  <a16:creationId xmlns:a16="http://schemas.microsoft.com/office/drawing/2014/main" id="{F7DADE73-54EA-3337-F885-1D838E7F33C2}"/>
                </a:ext>
              </a:extLst>
            </p:cNvPr>
            <p:cNvGrpSpPr/>
            <p:nvPr/>
          </p:nvGrpSpPr>
          <p:grpSpPr>
            <a:xfrm>
              <a:off x="7400608" y="3786247"/>
              <a:ext cx="4605607" cy="2537550"/>
              <a:chOff x="7083467" y="3786247"/>
              <a:chExt cx="4922747" cy="2630547"/>
            </a:xfrm>
          </p:grpSpPr>
          <p:pic>
            <p:nvPicPr>
              <p:cNvPr id="1026" name="Picture 2">
                <a:extLst>
                  <a:ext uri="{FF2B5EF4-FFF2-40B4-BE49-F238E27FC236}">
                    <a16:creationId xmlns:a16="http://schemas.microsoft.com/office/drawing/2014/main" id="{A0FC414A-BB8F-14CF-5B30-E88460F6483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677" t="20200" b="4985"/>
              <a:stretch/>
            </p:blipFill>
            <p:spPr bwMode="auto">
              <a:xfrm>
                <a:off x="7446263" y="3786247"/>
                <a:ext cx="4559951" cy="263054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7EA5E57F-0BA3-780D-837E-43E4C2180C4B}"/>
                  </a:ext>
                </a:extLst>
              </p:cNvPr>
              <p:cNvSpPr txBox="1"/>
              <p:nvPr/>
            </p:nvSpPr>
            <p:spPr>
              <a:xfrm rot="10800000">
                <a:off x="7083467" y="4211842"/>
                <a:ext cx="400110" cy="1862946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r>
                  <a:rPr lang="fr-FR" sz="1400" dirty="0"/>
                  <a:t>Vertical spin component</a:t>
                </a:r>
              </a:p>
            </p:txBody>
          </p:sp>
          <p:cxnSp>
            <p:nvCxnSpPr>
              <p:cNvPr id="1029" name="Connecteur droit 1028">
                <a:extLst>
                  <a:ext uri="{FF2B5EF4-FFF2-40B4-BE49-F238E27FC236}">
                    <a16:creationId xmlns:a16="http://schemas.microsoft.com/office/drawing/2014/main" id="{FEE3723A-1FBE-C792-4BCE-70D5C90FE60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53625" y="5619565"/>
                <a:ext cx="837398" cy="0"/>
              </a:xfrm>
              <a:prstGeom prst="line">
                <a:avLst/>
              </a:prstGeom>
              <a:ln w="28575">
                <a:solidFill>
                  <a:schemeClr val="bg2">
                    <a:lumMod val="75000"/>
                  </a:schemeClr>
                </a:solidFill>
                <a:prstDash val="solid"/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33" name="Ellipse 1032">
                <a:extLst>
                  <a:ext uri="{FF2B5EF4-FFF2-40B4-BE49-F238E27FC236}">
                    <a16:creationId xmlns:a16="http://schemas.microsoft.com/office/drawing/2014/main" id="{0F9B52B2-4477-A872-54F1-FABE196CCE5A}"/>
                  </a:ext>
                </a:extLst>
              </p:cNvPr>
              <p:cNvSpPr/>
              <p:nvPr/>
            </p:nvSpPr>
            <p:spPr>
              <a:xfrm>
                <a:off x="9781897" y="4230210"/>
                <a:ext cx="540000" cy="540000"/>
              </a:xfrm>
              <a:prstGeom prst="ellipse">
                <a:avLst/>
              </a:prstGeom>
              <a:noFill/>
              <a:ln w="28575">
                <a:solidFill>
                  <a:schemeClr val="bg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</p:grpSp>
        <p:sp>
          <p:nvSpPr>
            <p:cNvPr id="1038" name="Rectangle : coins arrondis 1037">
              <a:extLst>
                <a:ext uri="{FF2B5EF4-FFF2-40B4-BE49-F238E27FC236}">
                  <a16:creationId xmlns:a16="http://schemas.microsoft.com/office/drawing/2014/main" id="{8BFAF940-3620-3D19-2DD7-7C4DD19D2A9D}"/>
                </a:ext>
              </a:extLst>
            </p:cNvPr>
            <p:cNvSpPr/>
            <p:nvPr/>
          </p:nvSpPr>
          <p:spPr>
            <a:xfrm>
              <a:off x="7315200" y="3598612"/>
              <a:ext cx="4484536" cy="2993457"/>
            </a:xfrm>
            <a:prstGeom prst="roundRect">
              <a:avLst/>
            </a:prstGeom>
            <a:noFill/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8" name="Groupe 7">
            <a:extLst>
              <a:ext uri="{FF2B5EF4-FFF2-40B4-BE49-F238E27FC236}">
                <a16:creationId xmlns:a16="http://schemas.microsoft.com/office/drawing/2014/main" id="{C86BDBD7-C174-681D-35DD-44CD0AEF4593}"/>
              </a:ext>
            </a:extLst>
          </p:cNvPr>
          <p:cNvGrpSpPr/>
          <p:nvPr/>
        </p:nvGrpSpPr>
        <p:grpSpPr>
          <a:xfrm>
            <a:off x="451675" y="1787735"/>
            <a:ext cx="5888290" cy="3980556"/>
            <a:chOff x="451676" y="1640974"/>
            <a:chExt cx="5888290" cy="3980556"/>
          </a:xfrm>
        </p:grpSpPr>
        <p:grpSp>
          <p:nvGrpSpPr>
            <p:cNvPr id="31" name="Groupe 30">
              <a:extLst>
                <a:ext uri="{FF2B5EF4-FFF2-40B4-BE49-F238E27FC236}">
                  <a16:creationId xmlns:a16="http://schemas.microsoft.com/office/drawing/2014/main" id="{8C881EE0-6388-995E-EF7D-097E4EE10306}"/>
                </a:ext>
              </a:extLst>
            </p:cNvPr>
            <p:cNvGrpSpPr/>
            <p:nvPr/>
          </p:nvGrpSpPr>
          <p:grpSpPr>
            <a:xfrm>
              <a:off x="451676" y="1640974"/>
              <a:ext cx="5888290" cy="3655754"/>
              <a:chOff x="815587" y="1584383"/>
              <a:chExt cx="6222950" cy="3860631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" name="ZoneTexte 3">
                    <a:extLst>
                      <a:ext uri="{FF2B5EF4-FFF2-40B4-BE49-F238E27FC236}">
                        <a16:creationId xmlns:a16="http://schemas.microsoft.com/office/drawing/2014/main" id="{7D645F86-764C-7AD3-C210-EE0CC231C822}"/>
                      </a:ext>
                    </a:extLst>
                  </p:cNvPr>
                  <p:cNvSpPr txBox="1"/>
                  <p:nvPr/>
                </p:nvSpPr>
                <p:spPr>
                  <a:xfrm>
                    <a:off x="1031031" y="1584383"/>
                    <a:ext cx="593733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GB" i="1" dirty="0"/>
                      <a:t>100 particles and synchrotron oscillations, </a:t>
                    </a:r>
                    <a14:m>
                      <m:oMath xmlns:m="http://schemas.openxmlformats.org/officeDocument/2006/math">
                        <m:r>
                          <a:rPr lang="en-GB" i="1">
                            <a:latin typeface="Cambria Math" panose="02040503050406030204" pitchFamily="18" charset="0"/>
                          </a:rPr>
                          <m:t>𝜑</m:t>
                        </m:r>
                      </m:oMath>
                    </a14:m>
                    <a:r>
                      <a:rPr lang="en-GB" i="1" dirty="0"/>
                      <a:t>=2x10</a:t>
                    </a:r>
                    <a:r>
                      <a:rPr lang="en-GB" i="1" baseline="30000" dirty="0"/>
                      <a:t>-6</a:t>
                    </a:r>
                    <a:r>
                      <a:rPr lang="en-GB" i="1" dirty="0"/>
                      <a:t>  </a:t>
                    </a:r>
                    <a14:m>
                      <m:oMath xmlns:m="http://schemas.openxmlformats.org/officeDocument/2006/math">
                        <m:r>
                          <a:rPr lang="fr-FR" sz="1800" b="0" i="1" dirty="0" smtClean="0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l-GR" sz="1800" i="1" dirty="0" smtClean="0">
                            <a:latin typeface="Cambria Math" panose="02040503050406030204" pitchFamily="18" charset="0"/>
                          </a:rPr>
                          <m:t>𝜃</m:t>
                        </m:r>
                      </m:oMath>
                    </a14:m>
                    <a:r>
                      <a:rPr lang="fr-FR" sz="1800" i="1" dirty="0"/>
                      <a:t> = 10</a:t>
                    </a:r>
                    <a:r>
                      <a:rPr lang="fr-FR" sz="1800" i="1" baseline="30000" dirty="0"/>
                      <a:t>-2</a:t>
                    </a:r>
                    <a:endParaRPr lang="en-GB" i="1" dirty="0"/>
                  </a:p>
                </p:txBody>
              </p:sp>
            </mc:Choice>
            <mc:Fallback xmlns="">
              <p:sp>
                <p:nvSpPr>
                  <p:cNvPr id="4" name="ZoneTexte 3">
                    <a:extLst>
                      <a:ext uri="{FF2B5EF4-FFF2-40B4-BE49-F238E27FC236}">
                        <a16:creationId xmlns:a16="http://schemas.microsoft.com/office/drawing/2014/main" id="{7D645F86-764C-7AD3-C210-EE0CC231C82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31031" y="1584383"/>
                    <a:ext cx="5937331" cy="36933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3366" t="-8621" r="-2389" b="-31034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30" name="Groupe 29">
                <a:extLst>
                  <a:ext uri="{FF2B5EF4-FFF2-40B4-BE49-F238E27FC236}">
                    <a16:creationId xmlns:a16="http://schemas.microsoft.com/office/drawing/2014/main" id="{D6F2DD28-4E1F-5F86-6979-87B7750105AA}"/>
                  </a:ext>
                </a:extLst>
              </p:cNvPr>
              <p:cNvGrpSpPr/>
              <p:nvPr/>
            </p:nvGrpSpPr>
            <p:grpSpPr>
              <a:xfrm>
                <a:off x="815587" y="1991270"/>
                <a:ext cx="6222950" cy="3453744"/>
                <a:chOff x="711463" y="1970860"/>
                <a:chExt cx="6222950" cy="3453744"/>
              </a:xfrm>
            </p:grpSpPr>
            <p:pic>
              <p:nvPicPr>
                <p:cNvPr id="3" name="Picture 4">
                  <a:extLst>
                    <a:ext uri="{FF2B5EF4-FFF2-40B4-BE49-F238E27FC236}">
                      <a16:creationId xmlns:a16="http://schemas.microsoft.com/office/drawing/2014/main" id="{DA47EBD3-3454-AC21-DCEF-598C40C62DE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380" t="20523" r="5965" b="5287"/>
                <a:stretch/>
              </p:blipFill>
              <p:spPr bwMode="auto">
                <a:xfrm>
                  <a:off x="1145406" y="1970860"/>
                  <a:ext cx="5789007" cy="34537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28" name="ZoneTexte 27">
                  <a:extLst>
                    <a:ext uri="{FF2B5EF4-FFF2-40B4-BE49-F238E27FC236}">
                      <a16:creationId xmlns:a16="http://schemas.microsoft.com/office/drawing/2014/main" id="{811B5998-A6A2-C5A5-8A73-EBE9DCD0E66A}"/>
                    </a:ext>
                  </a:extLst>
                </p:cNvPr>
                <p:cNvSpPr txBox="1"/>
                <p:nvPr/>
              </p:nvSpPr>
              <p:spPr>
                <a:xfrm rot="10800000">
                  <a:off x="711463" y="2466130"/>
                  <a:ext cx="430887" cy="2110962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spAutoFit/>
                </a:bodyPr>
                <a:lstStyle/>
                <a:p>
                  <a:r>
                    <a:rPr lang="fr-FR" sz="1600" dirty="0"/>
                    <a:t>Vertical spin component</a:t>
                  </a:r>
                </a:p>
              </p:txBody>
            </p:sp>
          </p:grpSp>
        </p:grp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A8756395-BB11-B7B3-B96B-EBA302F98214}"/>
                </a:ext>
              </a:extLst>
            </p:cNvPr>
            <p:cNvSpPr txBox="1"/>
            <p:nvPr/>
          </p:nvSpPr>
          <p:spPr>
            <a:xfrm>
              <a:off x="2576644" y="5282976"/>
              <a:ext cx="20489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/>
                <a:t>depolarising field tune</a:t>
              </a:r>
            </a:p>
          </p:txBody>
        </p:sp>
      </p:grpSp>
      <p:sp>
        <p:nvSpPr>
          <p:cNvPr id="6" name="ZoneTexte 5">
            <a:extLst>
              <a:ext uri="{FF2B5EF4-FFF2-40B4-BE49-F238E27FC236}">
                <a16:creationId xmlns:a16="http://schemas.microsoft.com/office/drawing/2014/main" id="{78BB7D81-A347-F739-EF41-3D139EABC413}"/>
              </a:ext>
            </a:extLst>
          </p:cNvPr>
          <p:cNvSpPr txBox="1"/>
          <p:nvPr/>
        </p:nvSpPr>
        <p:spPr>
          <a:xfrm>
            <a:off x="8694964" y="6262900"/>
            <a:ext cx="18245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depolarising field tune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54EAD08F-6544-B45D-533A-8451F8087D31}"/>
              </a:ext>
            </a:extLst>
          </p:cNvPr>
          <p:cNvCxnSpPr>
            <a:cxnSpLocks/>
          </p:cNvCxnSpPr>
          <p:nvPr/>
        </p:nvCxnSpPr>
        <p:spPr>
          <a:xfrm>
            <a:off x="3936733" y="3857575"/>
            <a:ext cx="3112577" cy="1237766"/>
          </a:xfrm>
          <a:prstGeom prst="line">
            <a:avLst/>
          </a:prstGeom>
          <a:ln w="28575">
            <a:solidFill>
              <a:schemeClr val="bg2">
                <a:lumMod val="75000"/>
              </a:schemeClr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41349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743C9BB-412B-06FC-862E-2A74FE362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/>
              <a:t>Summary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E40526D-F2AB-2990-9758-439E019943BA}"/>
              </a:ext>
            </a:extLst>
          </p:cNvPr>
          <p:cNvSpPr txBox="1"/>
          <p:nvPr/>
        </p:nvSpPr>
        <p:spPr>
          <a:xfrm>
            <a:off x="838200" y="1844961"/>
            <a:ext cx="103560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Successful creation of simplified model to simulate resonant depolarisation in storage rings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Field strength and step size influence depolarisation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Without synchrotron oscillation, energy spread in a particle bunch </a:t>
            </a:r>
            <a:r>
              <a:rPr lang="en-GB" dirty="0"/>
              <a:t>smooths</a:t>
            </a:r>
            <a:r>
              <a:rPr lang="en-AU" dirty="0"/>
              <a:t> out the depolarisation curve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With synchrotron oscillation, visible synchrotron side bands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High precision measurements by using both scan directions in a simple model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0E89955B-EC59-729C-082D-95DBE2B86DA7}"/>
              </a:ext>
            </a:extLst>
          </p:cNvPr>
          <p:cNvGrpSpPr/>
          <p:nvPr/>
        </p:nvGrpSpPr>
        <p:grpSpPr>
          <a:xfrm>
            <a:off x="838200" y="3535712"/>
            <a:ext cx="10515600" cy="2248893"/>
            <a:chOff x="838200" y="3766999"/>
            <a:chExt cx="10515600" cy="2248893"/>
          </a:xfrm>
        </p:grpSpPr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E291CCC9-02B0-88F3-7CC3-04475AE4B5B8}"/>
                </a:ext>
              </a:extLst>
            </p:cNvPr>
            <p:cNvSpPr txBox="1"/>
            <p:nvPr/>
          </p:nvSpPr>
          <p:spPr>
            <a:xfrm>
              <a:off x="838200" y="5092562"/>
              <a:ext cx="10356040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ZA" dirty="0"/>
                <a:t>Include energy drift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ZA" dirty="0"/>
                <a:t>Include synchrotron radiation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ZA" dirty="0"/>
                <a:t>Develop measurement procedure to distinguish synchrotron sidebands from beam energy</a:t>
              </a:r>
            </a:p>
          </p:txBody>
        </p:sp>
        <p:sp>
          <p:nvSpPr>
            <p:cNvPr id="6" name="Titre 1">
              <a:extLst>
                <a:ext uri="{FF2B5EF4-FFF2-40B4-BE49-F238E27FC236}">
                  <a16:creationId xmlns:a16="http://schemas.microsoft.com/office/drawing/2014/main" id="{B1AD9686-B184-2289-1918-C72DDBA83B9D}"/>
                </a:ext>
              </a:extLst>
            </p:cNvPr>
            <p:cNvSpPr txBox="1">
              <a:spLocks/>
            </p:cNvSpPr>
            <p:nvPr/>
          </p:nvSpPr>
          <p:spPr>
            <a:xfrm>
              <a:off x="838200" y="3766999"/>
              <a:ext cx="10515600" cy="132556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fr-FR" dirty="0"/>
                <a:t>Outlook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03518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5F652EB-5043-A484-790E-848F1E196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Overview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5541CFF-B330-DF34-A604-6A388E86E0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68410"/>
            <a:ext cx="10515600" cy="31736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ZA" dirty="0"/>
              <a:t>Theory</a:t>
            </a:r>
          </a:p>
          <a:p>
            <a:pPr>
              <a:lnSpc>
                <a:spcPct val="150000"/>
              </a:lnSpc>
            </a:pPr>
            <a:r>
              <a:rPr lang="en-ZA" dirty="0"/>
              <a:t>Model</a:t>
            </a:r>
          </a:p>
          <a:p>
            <a:pPr>
              <a:lnSpc>
                <a:spcPct val="150000"/>
              </a:lnSpc>
            </a:pPr>
            <a:r>
              <a:rPr lang="en-ZA" dirty="0"/>
              <a:t>Results</a:t>
            </a:r>
          </a:p>
          <a:p>
            <a:pPr>
              <a:lnSpc>
                <a:spcPct val="150000"/>
              </a:lnSpc>
            </a:pPr>
            <a:r>
              <a:rPr lang="en-ZA" dirty="0"/>
              <a:t>Summary and outlook</a:t>
            </a:r>
          </a:p>
        </p:txBody>
      </p:sp>
    </p:spTree>
    <p:extLst>
      <p:ext uri="{BB962C8B-B14F-4D97-AF65-F5344CB8AC3E}">
        <p14:creationId xmlns:p14="http://schemas.microsoft.com/office/powerpoint/2010/main" val="108182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C9551-0226-0350-0EB6-56BC06FA60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Motivation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5CF4270-EBAA-4494-B7B4-4B28FAFFAD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102632"/>
            <a:ext cx="10515600" cy="763571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IE" dirty="0"/>
              <a:t>Precise and accurate measurement of beam energy using resonant depolarisation</a:t>
            </a:r>
          </a:p>
        </p:txBody>
      </p:sp>
    </p:spTree>
    <p:extLst>
      <p:ext uri="{BB962C8B-B14F-4D97-AF65-F5344CB8AC3E}">
        <p14:creationId xmlns:p14="http://schemas.microsoft.com/office/powerpoint/2010/main" val="1308427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63CC60-1382-3736-EEF4-68D984DEB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Theory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44CC93E2-2028-5202-EA3F-088FA7A55F8F}"/>
              </a:ext>
            </a:extLst>
          </p:cNvPr>
          <p:cNvSpPr txBox="1"/>
          <p:nvPr/>
        </p:nvSpPr>
        <p:spPr>
          <a:xfrm>
            <a:off x="780209" y="1474892"/>
            <a:ext cx="8136010" cy="27699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/>
              <a:t>Spin variations follow BMT- equation</a:t>
            </a:r>
          </a:p>
          <a:p>
            <a:pPr>
              <a:lnSpc>
                <a:spcPct val="200000"/>
              </a:lnSpc>
            </a:pPr>
            <a:r>
              <a:rPr lang="en-GB" sz="2400" dirty="0"/>
              <a:t>Spin reacts to magnetic and electric  fields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à"/>
            </a:pPr>
            <a:r>
              <a:rPr lang="en-GB" sz="2400" dirty="0">
                <a:sym typeface="Wingdings" panose="05000000000000000000" pitchFamily="2" charset="2"/>
              </a:rPr>
              <a:t>Spin precession in accelerator (</a:t>
            </a:r>
            <a:r>
              <a:rPr lang="en-GB" sz="2400" i="1" dirty="0">
                <a:sym typeface="Wingdings" panose="05000000000000000000" pitchFamily="2" charset="2"/>
              </a:rPr>
              <a:t>spin tune</a:t>
            </a:r>
            <a:r>
              <a:rPr lang="en-GB" sz="2400" dirty="0">
                <a:sym typeface="Wingdings" panose="05000000000000000000" pitchFamily="2" charset="2"/>
              </a:rPr>
              <a:t>)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GB" sz="2400" dirty="0">
                <a:sym typeface="Wingdings" panose="05000000000000000000" pitchFamily="2" charset="2"/>
              </a:rPr>
              <a:t>Beam depolarisation by applying an electric field on the beam</a:t>
            </a:r>
            <a:endParaRPr lang="en-GB" sz="2400" dirty="0"/>
          </a:p>
          <a:p>
            <a:endParaRPr lang="fr-FR" dirty="0"/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EC949F1B-A027-F8C9-7BAE-F882166E4AD6}"/>
              </a:ext>
            </a:extLst>
          </p:cNvPr>
          <p:cNvGrpSpPr/>
          <p:nvPr/>
        </p:nvGrpSpPr>
        <p:grpSpPr>
          <a:xfrm>
            <a:off x="7314311" y="814591"/>
            <a:ext cx="4158560" cy="2215991"/>
            <a:chOff x="6954564" y="1045992"/>
            <a:chExt cx="4158560" cy="2215991"/>
          </a:xfrm>
        </p:grpSpPr>
        <p:grpSp>
          <p:nvGrpSpPr>
            <p:cNvPr id="61" name="Groupe 60">
              <a:extLst>
                <a:ext uri="{FF2B5EF4-FFF2-40B4-BE49-F238E27FC236}">
                  <a16:creationId xmlns:a16="http://schemas.microsoft.com/office/drawing/2014/main" id="{F3AEE817-9B03-73FA-65D8-DDE8A3E6F0A5}"/>
                </a:ext>
              </a:extLst>
            </p:cNvPr>
            <p:cNvGrpSpPr/>
            <p:nvPr/>
          </p:nvGrpSpPr>
          <p:grpSpPr>
            <a:xfrm>
              <a:off x="7210365" y="1220792"/>
              <a:ext cx="3869718" cy="1731706"/>
              <a:chOff x="6174769" y="2175167"/>
              <a:chExt cx="3869718" cy="1731706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3" name="ZoneTexte 42">
                    <a:extLst>
                      <a:ext uri="{FF2B5EF4-FFF2-40B4-BE49-F238E27FC236}">
                        <a16:creationId xmlns:a16="http://schemas.microsoft.com/office/drawing/2014/main" id="{A9383D16-7DB2-592F-4C8E-15C13AF69487}"/>
                      </a:ext>
                    </a:extLst>
                  </p:cNvPr>
                  <p:cNvSpPr txBox="1"/>
                  <p:nvPr/>
                </p:nvSpPr>
                <p:spPr>
                  <a:xfrm>
                    <a:off x="6174769" y="2933045"/>
                    <a:ext cx="2175532" cy="60708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fr-FR" sz="2000" i="1" smtClean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2000">
                                  <a:latin typeface="Cambria Math" panose="02040503050406030204" pitchFamily="18" charset="0"/>
                                </a:rPr>
                                <m:t>ⅆ</m:t>
                              </m:r>
                              <m:acc>
                                <m:accPr>
                                  <m:chr m:val="⃗"/>
                                  <m:ctrlPr>
                                    <a:rPr lang="fr-FR" sz="20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sz="20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acc>
                            </m:num>
                            <m:den>
                              <m:r>
                                <a:rPr lang="fr-FR" sz="2000" i="0">
                                  <a:latin typeface="Cambria Math" panose="02040503050406030204" pitchFamily="18" charset="0"/>
                                </a:rPr>
                                <m:t>ⅆ</m:t>
                              </m:r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fr-FR" sz="2000" i="0">
                              <a:latin typeface="Cambria Math" panose="02040503050406030204" pitchFamily="18" charset="0"/>
                            </a:rPr>
                            <m:t>≡</m:t>
                          </m:r>
                          <m:acc>
                            <m:accPr>
                              <m:chr m:val="⃗"/>
                              <m:ctrlPr>
                                <a:rPr lang="fr-FR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𝛺</m:t>
                              </m:r>
                            </m:e>
                          </m:acc>
                          <m:d>
                            <m:dPr>
                              <m:ctrlPr>
                                <a:rPr lang="fr-FR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fr-FR" sz="20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sz="2000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</m:acc>
                              <m:r>
                                <a:rPr lang="fr-FR" sz="2000" i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acc>
                                <m:accPr>
                                  <m:chr m:val="⃗"/>
                                  <m:ctrlPr>
                                    <a:rPr lang="fr-FR" sz="20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sz="2000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</m:acc>
                              <m:r>
                                <a:rPr lang="fr-FR" sz="2000" i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acc>
                                <m:accPr>
                                  <m:chr m:val="⃗"/>
                                  <m:ctrlPr>
                                    <a:rPr lang="fr-FR" sz="20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sz="20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</m:acc>
                            </m:e>
                          </m:d>
                          <m:r>
                            <a:rPr lang="fr-FR" sz="2000" i="0">
                              <a:latin typeface="Cambria Math" panose="02040503050406030204" pitchFamily="18" charset="0"/>
                            </a:rPr>
                            <m:t>×</m:t>
                          </m:r>
                          <m:acc>
                            <m:accPr>
                              <m:chr m:val="⃗"/>
                              <m:ctrlPr>
                                <a:rPr lang="fr-FR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acc>
                        </m:oMath>
                      </m:oMathPara>
                    </a14:m>
                    <a:endParaRPr lang="fr-FR" dirty="0"/>
                  </a:p>
                </p:txBody>
              </p:sp>
            </mc:Choice>
            <mc:Fallback xmlns="">
              <p:sp>
                <p:nvSpPr>
                  <p:cNvPr id="43" name="ZoneTexte 42">
                    <a:extLst>
                      <a:ext uri="{FF2B5EF4-FFF2-40B4-BE49-F238E27FC236}">
                        <a16:creationId xmlns:a16="http://schemas.microsoft.com/office/drawing/2014/main" id="{A9383D16-7DB2-592F-4C8E-15C13AF6948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174769" y="2933045"/>
                    <a:ext cx="2175532" cy="607089"/>
                  </a:xfrm>
                  <a:prstGeom prst="rect">
                    <a:avLst/>
                  </a:prstGeom>
                  <a:blipFill>
                    <a:blip r:embed="rId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45" name="ZoneTexte 44">
                <a:extLst>
                  <a:ext uri="{FF2B5EF4-FFF2-40B4-BE49-F238E27FC236}">
                    <a16:creationId xmlns:a16="http://schemas.microsoft.com/office/drawing/2014/main" id="{C4628034-D422-CD64-CD3E-C6ACD124C591}"/>
                  </a:ext>
                </a:extLst>
              </p:cNvPr>
              <p:cNvSpPr txBox="1"/>
              <p:nvPr/>
            </p:nvSpPr>
            <p:spPr>
              <a:xfrm>
                <a:off x="8415452" y="2467456"/>
                <a:ext cx="63763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sz="1600" dirty="0"/>
                  <a:t>Spin</a:t>
                </a:r>
              </a:p>
            </p:txBody>
          </p:sp>
          <p:cxnSp>
            <p:nvCxnSpPr>
              <p:cNvPr id="46" name="Connecteur droit avec flèche 45">
                <a:extLst>
                  <a:ext uri="{FF2B5EF4-FFF2-40B4-BE49-F238E27FC236}">
                    <a16:creationId xmlns:a16="http://schemas.microsoft.com/office/drawing/2014/main" id="{4BB47EB9-A756-4B2C-DD73-2A7A74228608}"/>
                  </a:ext>
                </a:extLst>
              </p:cNvPr>
              <p:cNvCxnSpPr>
                <a:cxnSpLocks/>
                <a:stCxn id="45" idx="2"/>
              </p:cNvCxnSpPr>
              <p:nvPr/>
            </p:nvCxnSpPr>
            <p:spPr>
              <a:xfrm flipH="1">
                <a:off x="8404162" y="2806010"/>
                <a:ext cx="330107" cy="265100"/>
              </a:xfrm>
              <a:prstGeom prst="straightConnector1">
                <a:avLst/>
              </a:prstGeom>
              <a:ln w="28575">
                <a:solidFill>
                  <a:schemeClr val="bg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0" name="ZoneTexte 49">
                <a:extLst>
                  <a:ext uri="{FF2B5EF4-FFF2-40B4-BE49-F238E27FC236}">
                    <a16:creationId xmlns:a16="http://schemas.microsoft.com/office/drawing/2014/main" id="{30C54E7C-CFE7-566E-F781-DB2AF84AC1EB}"/>
                  </a:ext>
                </a:extLst>
              </p:cNvPr>
              <p:cNvSpPr txBox="1"/>
              <p:nvPr/>
            </p:nvSpPr>
            <p:spPr>
              <a:xfrm>
                <a:off x="8522528" y="3568319"/>
                <a:ext cx="152195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sz="1600" b="1" dirty="0"/>
                  <a:t>Magnetic field</a:t>
                </a:r>
              </a:p>
            </p:txBody>
          </p:sp>
          <p:cxnSp>
            <p:nvCxnSpPr>
              <p:cNvPr id="51" name="Connecteur droit avec flèche 50">
                <a:extLst>
                  <a:ext uri="{FF2B5EF4-FFF2-40B4-BE49-F238E27FC236}">
                    <a16:creationId xmlns:a16="http://schemas.microsoft.com/office/drawing/2014/main" id="{B3035F32-FAFE-BDD3-C905-11535F8FD520}"/>
                  </a:ext>
                </a:extLst>
              </p:cNvPr>
              <p:cNvCxnSpPr>
                <a:cxnSpLocks/>
                <a:stCxn id="50" idx="1"/>
              </p:cNvCxnSpPr>
              <p:nvPr/>
            </p:nvCxnSpPr>
            <p:spPr>
              <a:xfrm flipH="1" flipV="1">
                <a:off x="7782550" y="3515740"/>
                <a:ext cx="739978" cy="221856"/>
              </a:xfrm>
              <a:prstGeom prst="straightConnector1">
                <a:avLst/>
              </a:prstGeom>
              <a:ln w="28575">
                <a:solidFill>
                  <a:schemeClr val="bg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6" name="ZoneTexte 55">
                <a:extLst>
                  <a:ext uri="{FF2B5EF4-FFF2-40B4-BE49-F238E27FC236}">
                    <a16:creationId xmlns:a16="http://schemas.microsoft.com/office/drawing/2014/main" id="{6693DD06-92BA-5EB9-6513-9463B54AAB1E}"/>
                  </a:ext>
                </a:extLst>
              </p:cNvPr>
              <p:cNvSpPr txBox="1"/>
              <p:nvPr/>
            </p:nvSpPr>
            <p:spPr>
              <a:xfrm>
                <a:off x="6697384" y="2175167"/>
                <a:ext cx="124959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sz="1600" b="1" dirty="0"/>
                  <a:t>Electric field</a:t>
                </a:r>
              </a:p>
            </p:txBody>
          </p:sp>
          <p:cxnSp>
            <p:nvCxnSpPr>
              <p:cNvPr id="57" name="Connecteur droit avec flèche 56">
                <a:extLst>
                  <a:ext uri="{FF2B5EF4-FFF2-40B4-BE49-F238E27FC236}">
                    <a16:creationId xmlns:a16="http://schemas.microsoft.com/office/drawing/2014/main" id="{749BAF95-63AB-82F8-DACE-7493260D2525}"/>
                  </a:ext>
                </a:extLst>
              </p:cNvPr>
              <p:cNvCxnSpPr>
                <a:cxnSpLocks/>
                <a:stCxn id="56" idx="2"/>
              </p:cNvCxnSpPr>
              <p:nvPr/>
            </p:nvCxnSpPr>
            <p:spPr>
              <a:xfrm>
                <a:off x="7322183" y="2513721"/>
                <a:ext cx="133108" cy="469276"/>
              </a:xfrm>
              <a:prstGeom prst="straightConnector1">
                <a:avLst/>
              </a:prstGeom>
              <a:ln w="28575">
                <a:solidFill>
                  <a:schemeClr val="bg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5" name="Rectangle : coins arrondis 24">
              <a:extLst>
                <a:ext uri="{FF2B5EF4-FFF2-40B4-BE49-F238E27FC236}">
                  <a16:creationId xmlns:a16="http://schemas.microsoft.com/office/drawing/2014/main" id="{C7A95559-912E-4DE7-B2C7-C4672E4DBFEA}"/>
                </a:ext>
              </a:extLst>
            </p:cNvPr>
            <p:cNvSpPr/>
            <p:nvPr/>
          </p:nvSpPr>
          <p:spPr>
            <a:xfrm>
              <a:off x="6954564" y="1045992"/>
              <a:ext cx="4158560" cy="2215991"/>
            </a:xfrm>
            <a:prstGeom prst="roundRect">
              <a:avLst/>
            </a:prstGeom>
            <a:noFill/>
            <a:ln w="1905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47" name="ZoneTexte 46">
            <a:extLst>
              <a:ext uri="{FF2B5EF4-FFF2-40B4-BE49-F238E27FC236}">
                <a16:creationId xmlns:a16="http://schemas.microsoft.com/office/drawing/2014/main" id="{1B8ED580-64BD-3EDF-C3A1-26B32A685576}"/>
              </a:ext>
            </a:extLst>
          </p:cNvPr>
          <p:cNvSpPr txBox="1"/>
          <p:nvPr/>
        </p:nvSpPr>
        <p:spPr>
          <a:xfrm>
            <a:off x="8576986" y="3030582"/>
            <a:ext cx="1530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chemeClr val="accent3">
                    <a:lumMod val="75000"/>
                  </a:schemeClr>
                </a:solidFill>
              </a:rPr>
              <a:t>BMT-equation</a:t>
            </a:r>
          </a:p>
        </p:txBody>
      </p:sp>
      <p:grpSp>
        <p:nvGrpSpPr>
          <p:cNvPr id="54" name="Groupe 53">
            <a:extLst>
              <a:ext uri="{FF2B5EF4-FFF2-40B4-BE49-F238E27FC236}">
                <a16:creationId xmlns:a16="http://schemas.microsoft.com/office/drawing/2014/main" id="{5360B7B2-30AB-367E-1174-47CF5CC309CF}"/>
              </a:ext>
            </a:extLst>
          </p:cNvPr>
          <p:cNvGrpSpPr/>
          <p:nvPr/>
        </p:nvGrpSpPr>
        <p:grpSpPr>
          <a:xfrm>
            <a:off x="2603985" y="4457264"/>
            <a:ext cx="5722787" cy="1851687"/>
            <a:chOff x="594454" y="2679474"/>
            <a:chExt cx="5722787" cy="185168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ZoneTexte 47">
                  <a:extLst>
                    <a:ext uri="{FF2B5EF4-FFF2-40B4-BE49-F238E27FC236}">
                      <a16:creationId xmlns:a16="http://schemas.microsoft.com/office/drawing/2014/main" id="{D8DAC1F9-8DBC-E3AE-BD3D-D26CD558B4DC}"/>
                    </a:ext>
                  </a:extLst>
                </p:cNvPr>
                <p:cNvSpPr txBox="1"/>
                <p:nvPr/>
              </p:nvSpPr>
              <p:spPr>
                <a:xfrm>
                  <a:off x="2186338" y="3189896"/>
                  <a:ext cx="4130903" cy="13412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GB" sz="2000" i="1" dirty="0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000" i="1" dirty="0" smtClean="0">
                                <a:latin typeface="Cambria Math" panose="02040503050406030204" pitchFamily="18" charset="0"/>
                              </a:rPr>
                              <m:t>𝛺</m:t>
                            </m:r>
                          </m:e>
                        </m:acc>
                        <m:r>
                          <a:rPr lang="fr-FR" sz="2000" b="0" i="1" dirty="0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fr-FR" sz="2000" b="0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fr-FR" sz="2000" b="0" i="1" dirty="0" smtClean="0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en-GB" sz="2000" i="0" dirty="0" smtClean="0">
                            <a:latin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ctrlPr>
                              <a:rPr lang="en-GB" sz="2000" i="1" dirty="0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plcHide m:val="on"/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GB" sz="2000" i="1" dirty="0" smtClean="0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func>
                                    <m:funcPr>
                                      <m:ctrlPr>
                                        <a:rPr lang="en-GB" sz="2000" i="1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l-GR" sz="2000" i="1" dirty="0" smtClean="0">
                                          <a:latin typeface="Cambria Math" panose="02040503050406030204" pitchFamily="18" charset="0"/>
                                        </a:rPr>
                                        <m:t>θ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GB" sz="2000" i="0" dirty="0" smtClean="0">
                                          <a:latin typeface="Cambria Math" panose="02040503050406030204" pitchFamily="18" charset="0"/>
                                        </a:rPr>
                                        <m:t>sin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en-GB" sz="2000" i="1" dirty="0" smtClean="0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GB" sz="2000" i="0" dirty="0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  <m:r>
                                            <a:rPr lang="en-GB" sz="2000" i="1" dirty="0" smtClean="0">
                                              <a:latin typeface="Cambria Math" panose="02040503050406030204" pitchFamily="18" charset="0"/>
                                            </a:rPr>
                                            <m:t>𝜋</m:t>
                                          </m:r>
                                          <m:r>
                                            <a:rPr lang="fr-FR" sz="2000" b="0" i="1" dirty="0" smtClean="0">
                                              <a:latin typeface="Cambria Math" panose="02040503050406030204" pitchFamily="18" charset="0"/>
                                            </a:rPr>
                                            <m:t> </m:t>
                                          </m:r>
                                          <m:r>
                                            <a:rPr lang="en-GB" sz="2000" i="1" dirty="0" smtClean="0">
                                              <a:latin typeface="Cambria Math" panose="02040503050406030204" pitchFamily="18" charset="0"/>
                                            </a:rPr>
                                            <m:t>𝑛</m:t>
                                          </m:r>
                                          <m:d>
                                            <m:dPr>
                                              <m:ctrlPr>
                                                <a:rPr lang="en-GB" sz="2000" i="1" smtClean="0">
                                                  <a:solidFill>
                                                    <a:srgbClr val="836967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GB" sz="2000" i="1" smtClean="0">
                                                      <a:solidFill>
                                                        <a:srgbClr val="836967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GB" sz="200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𝑄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GB" sz="200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0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en-GB" sz="2000" i="1" smtClean="0">
                                                  <a:latin typeface="Cambria Math" panose="02040503050406030204" pitchFamily="18" charset="0"/>
                                                </a:rPr>
                                                <m:t>+</m:t>
                                              </m:r>
                                              <m:r>
                                                <a:rPr lang="en-GB" sz="2000" i="1" smtClean="0">
                                                  <a:latin typeface="Cambria Math" panose="02040503050406030204" pitchFamily="18" charset="0"/>
                                                </a:rPr>
                                                <m:t>𝜑</m:t>
                                              </m:r>
                                              <m:f>
                                                <m:fPr>
                                                  <m:ctrlPr>
                                                    <a:rPr lang="en-GB" sz="2000" i="1" smtClean="0">
                                                      <a:solidFill>
                                                        <a:srgbClr val="836967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fPr>
                                                <m:num>
                                                  <m:r>
                                                    <a:rPr lang="en-GB" sz="200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𝑛</m:t>
                                                  </m:r>
                                                </m:num>
                                                <m:den>
                                                  <m:r>
                                                    <a:rPr lang="en-GB" sz="200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den>
                                              </m:f>
                                            </m:e>
                                          </m:d>
                                        </m:e>
                                      </m:d>
                                    </m:e>
                                  </m:func>
                                </m:e>
                              </m:mr>
                              <m:mr>
                                <m:e>
                                  <m:r>
                                    <a:rPr lang="en-GB" sz="2000" i="0" dirty="0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GB" sz="2000" i="0" dirty="0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mr>
                            </m:m>
                          </m:e>
                        </m:d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48" name="ZoneTexte 47">
                  <a:extLst>
                    <a:ext uri="{FF2B5EF4-FFF2-40B4-BE49-F238E27FC236}">
                      <a16:creationId xmlns:a16="http://schemas.microsoft.com/office/drawing/2014/main" id="{D8DAC1F9-8DBC-E3AE-BD3D-D26CD558B4D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86338" y="3189896"/>
                  <a:ext cx="4130903" cy="1341265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9" name="ZoneTexte 48">
              <a:extLst>
                <a:ext uri="{FF2B5EF4-FFF2-40B4-BE49-F238E27FC236}">
                  <a16:creationId xmlns:a16="http://schemas.microsoft.com/office/drawing/2014/main" id="{CB0217C8-8A9F-373D-B61B-EB36DF472182}"/>
                </a:ext>
              </a:extLst>
            </p:cNvPr>
            <p:cNvSpPr txBox="1"/>
            <p:nvPr/>
          </p:nvSpPr>
          <p:spPr>
            <a:xfrm>
              <a:off x="891468" y="3091455"/>
              <a:ext cx="143998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600" dirty="0"/>
                <a:t>Field strength</a:t>
              </a:r>
            </a:p>
          </p:txBody>
        </p:sp>
        <p:cxnSp>
          <p:nvCxnSpPr>
            <p:cNvPr id="52" name="Connecteur droit avec flèche 51">
              <a:extLst>
                <a:ext uri="{FF2B5EF4-FFF2-40B4-BE49-F238E27FC236}">
                  <a16:creationId xmlns:a16="http://schemas.microsoft.com/office/drawing/2014/main" id="{CBDCF5E8-9932-B283-9D93-80CD7A60A68F}"/>
                </a:ext>
              </a:extLst>
            </p:cNvPr>
            <p:cNvCxnSpPr>
              <a:cxnSpLocks/>
              <a:stCxn id="49" idx="3"/>
            </p:cNvCxnSpPr>
            <p:nvPr/>
          </p:nvCxnSpPr>
          <p:spPr>
            <a:xfrm>
              <a:off x="2331450" y="3260732"/>
              <a:ext cx="1053944" cy="288700"/>
            </a:xfrm>
            <a:prstGeom prst="straightConnector1">
              <a:avLst/>
            </a:prstGeom>
            <a:ln w="28575">
              <a:solidFill>
                <a:schemeClr val="bg2">
                  <a:lumMod val="75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ZoneTexte 52">
              <a:extLst>
                <a:ext uri="{FF2B5EF4-FFF2-40B4-BE49-F238E27FC236}">
                  <a16:creationId xmlns:a16="http://schemas.microsoft.com/office/drawing/2014/main" id="{F07130A4-E2EC-5726-686D-FF12010993F5}"/>
                </a:ext>
              </a:extLst>
            </p:cNvPr>
            <p:cNvSpPr txBox="1"/>
            <p:nvPr/>
          </p:nvSpPr>
          <p:spPr>
            <a:xfrm>
              <a:off x="3922095" y="2679474"/>
              <a:ext cx="127522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600" dirty="0"/>
                <a:t>Start of scan</a:t>
              </a:r>
            </a:p>
          </p:txBody>
        </p:sp>
        <p:cxnSp>
          <p:nvCxnSpPr>
            <p:cNvPr id="55" name="Connecteur droit avec flèche 54">
              <a:extLst>
                <a:ext uri="{FF2B5EF4-FFF2-40B4-BE49-F238E27FC236}">
                  <a16:creationId xmlns:a16="http://schemas.microsoft.com/office/drawing/2014/main" id="{26A9C231-C11C-164F-D6C2-C5F8EB2E401C}"/>
                </a:ext>
              </a:extLst>
            </p:cNvPr>
            <p:cNvCxnSpPr>
              <a:cxnSpLocks/>
            </p:cNvCxnSpPr>
            <p:nvPr/>
          </p:nvCxnSpPr>
          <p:spPr>
            <a:xfrm>
              <a:off x="4695986" y="3018028"/>
              <a:ext cx="106967" cy="449466"/>
            </a:xfrm>
            <a:prstGeom prst="straightConnector1">
              <a:avLst/>
            </a:prstGeom>
            <a:ln w="28575">
              <a:solidFill>
                <a:schemeClr val="bg2">
                  <a:lumMod val="75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8" name="ZoneTexte 57">
              <a:extLst>
                <a:ext uri="{FF2B5EF4-FFF2-40B4-BE49-F238E27FC236}">
                  <a16:creationId xmlns:a16="http://schemas.microsoft.com/office/drawing/2014/main" id="{AF748147-0CC8-E34F-B189-C97FE8FD6D54}"/>
                </a:ext>
              </a:extLst>
            </p:cNvPr>
            <p:cNvSpPr txBox="1"/>
            <p:nvPr/>
          </p:nvSpPr>
          <p:spPr>
            <a:xfrm>
              <a:off x="5525744" y="2704249"/>
              <a:ext cx="5587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600" dirty="0"/>
                <a:t>step</a:t>
              </a:r>
            </a:p>
          </p:txBody>
        </p:sp>
        <p:cxnSp>
          <p:nvCxnSpPr>
            <p:cNvPr id="59" name="Connecteur droit avec flèche 58">
              <a:extLst>
                <a:ext uri="{FF2B5EF4-FFF2-40B4-BE49-F238E27FC236}">
                  <a16:creationId xmlns:a16="http://schemas.microsoft.com/office/drawing/2014/main" id="{E04F9346-F210-8889-0D5B-622D5A05BFD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17429" y="3018028"/>
              <a:ext cx="285336" cy="449466"/>
            </a:xfrm>
            <a:prstGeom prst="straightConnector1">
              <a:avLst/>
            </a:prstGeom>
            <a:ln w="28575">
              <a:solidFill>
                <a:schemeClr val="bg2">
                  <a:lumMod val="75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0" name="ZoneTexte 59">
              <a:extLst>
                <a:ext uri="{FF2B5EF4-FFF2-40B4-BE49-F238E27FC236}">
                  <a16:creationId xmlns:a16="http://schemas.microsoft.com/office/drawing/2014/main" id="{F164A708-C112-503A-EDE6-0F1D6D977DB4}"/>
                </a:ext>
              </a:extLst>
            </p:cNvPr>
            <p:cNvSpPr txBox="1"/>
            <p:nvPr/>
          </p:nvSpPr>
          <p:spPr>
            <a:xfrm>
              <a:off x="594454" y="4107287"/>
              <a:ext cx="165582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600" dirty="0"/>
                <a:t>Number of turns</a:t>
              </a:r>
            </a:p>
          </p:txBody>
        </p:sp>
        <p:cxnSp>
          <p:nvCxnSpPr>
            <p:cNvPr id="62" name="Connecteur droit avec flèche 61">
              <a:extLst>
                <a:ext uri="{FF2B5EF4-FFF2-40B4-BE49-F238E27FC236}">
                  <a16:creationId xmlns:a16="http://schemas.microsoft.com/office/drawing/2014/main" id="{9379FF97-12CC-3F15-0944-C3032C5B3528}"/>
                </a:ext>
              </a:extLst>
            </p:cNvPr>
            <p:cNvCxnSpPr>
              <a:cxnSpLocks/>
              <a:stCxn id="60" idx="3"/>
            </p:cNvCxnSpPr>
            <p:nvPr/>
          </p:nvCxnSpPr>
          <p:spPr>
            <a:xfrm flipV="1">
              <a:off x="2250276" y="4021967"/>
              <a:ext cx="385731" cy="254597"/>
            </a:xfrm>
            <a:prstGeom prst="straightConnector1">
              <a:avLst/>
            </a:prstGeom>
            <a:ln w="28575">
              <a:solidFill>
                <a:schemeClr val="bg2">
                  <a:lumMod val="75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0602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05A8EF-79C6-F902-3902-F09D71CC4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Theory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2C9C782-DA78-F705-12BC-B89AA544F950}"/>
              </a:ext>
            </a:extLst>
          </p:cNvPr>
          <p:cNvSpPr txBox="1"/>
          <p:nvPr/>
        </p:nvSpPr>
        <p:spPr>
          <a:xfrm>
            <a:off x="838200" y="5778572"/>
            <a:ext cx="1051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i="1" dirty="0"/>
              <a:t>Goal of the depolarisation:</a:t>
            </a:r>
            <a:r>
              <a:rPr lang="en-CA" sz="2000" dirty="0"/>
              <a:t> precise measurement of beam energy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612C6A9E-CB86-1014-D165-3630DA3E62A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42"/>
          <a:stretch/>
        </p:blipFill>
        <p:spPr>
          <a:xfrm>
            <a:off x="7060058" y="3147010"/>
            <a:ext cx="4293742" cy="1943818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C2FD4B25-362A-6E4C-BFBB-08C587931C68}"/>
              </a:ext>
            </a:extLst>
          </p:cNvPr>
          <p:cNvSpPr txBox="1"/>
          <p:nvPr/>
        </p:nvSpPr>
        <p:spPr>
          <a:xfrm>
            <a:off x="838200" y="1704426"/>
            <a:ext cx="1038686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2000" dirty="0"/>
              <a:t>Resonant behaviour of the spin when the electric field frequency corresponds to the spin tune</a:t>
            </a:r>
            <a:endParaRPr lang="en-GB" sz="2000" dirty="0"/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11346311-D845-A4F2-B7D9-45869016CFC2}"/>
              </a:ext>
            </a:extLst>
          </p:cNvPr>
          <p:cNvSpPr txBox="1"/>
          <p:nvPr/>
        </p:nvSpPr>
        <p:spPr>
          <a:xfrm>
            <a:off x="9324760" y="2597663"/>
            <a:ext cx="12495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600" dirty="0"/>
              <a:t>Resonance</a:t>
            </a:r>
          </a:p>
        </p:txBody>
      </p:sp>
      <p:cxnSp>
        <p:nvCxnSpPr>
          <p:cNvPr id="60" name="Connecteur droit avec flèche 59">
            <a:extLst>
              <a:ext uri="{FF2B5EF4-FFF2-40B4-BE49-F238E27FC236}">
                <a16:creationId xmlns:a16="http://schemas.microsoft.com/office/drawing/2014/main" id="{A0411D8E-D291-EFD0-903A-87FCE057714D}"/>
              </a:ext>
            </a:extLst>
          </p:cNvPr>
          <p:cNvCxnSpPr>
            <a:cxnSpLocks/>
            <a:stCxn id="59" idx="2"/>
          </p:cNvCxnSpPr>
          <p:nvPr/>
        </p:nvCxnSpPr>
        <p:spPr>
          <a:xfrm flipH="1">
            <a:off x="9236394" y="2936217"/>
            <a:ext cx="713165" cy="736695"/>
          </a:xfrm>
          <a:prstGeom prst="straightConnector1">
            <a:avLst/>
          </a:prstGeom>
          <a:ln w="28575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65" name="Groupe 64">
            <a:extLst>
              <a:ext uri="{FF2B5EF4-FFF2-40B4-BE49-F238E27FC236}">
                <a16:creationId xmlns:a16="http://schemas.microsoft.com/office/drawing/2014/main" id="{E85C6F87-CC91-0376-EA19-B39DDD15A615}"/>
              </a:ext>
            </a:extLst>
          </p:cNvPr>
          <p:cNvGrpSpPr/>
          <p:nvPr/>
        </p:nvGrpSpPr>
        <p:grpSpPr>
          <a:xfrm>
            <a:off x="1488656" y="3139426"/>
            <a:ext cx="4607344" cy="1817064"/>
            <a:chOff x="1837801" y="2851189"/>
            <a:chExt cx="4607344" cy="1817064"/>
          </a:xfrm>
        </p:grpSpPr>
        <p:grpSp>
          <p:nvGrpSpPr>
            <p:cNvPr id="66" name="Groupe 65">
              <a:extLst>
                <a:ext uri="{FF2B5EF4-FFF2-40B4-BE49-F238E27FC236}">
                  <a16:creationId xmlns:a16="http://schemas.microsoft.com/office/drawing/2014/main" id="{7772FE36-A8F6-EFC8-8B63-EEB129BF413A}"/>
                </a:ext>
              </a:extLst>
            </p:cNvPr>
            <p:cNvGrpSpPr/>
            <p:nvPr/>
          </p:nvGrpSpPr>
          <p:grpSpPr>
            <a:xfrm>
              <a:off x="1837801" y="2963853"/>
              <a:ext cx="4539890" cy="1632085"/>
              <a:chOff x="2572020" y="2885664"/>
              <a:chExt cx="5147390" cy="1757211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8" name="ZoneTexte 67">
                    <a:extLst>
                      <a:ext uri="{FF2B5EF4-FFF2-40B4-BE49-F238E27FC236}">
                        <a16:creationId xmlns:a16="http://schemas.microsoft.com/office/drawing/2014/main" id="{95921672-34AC-FF66-AA39-81C70388D464}"/>
                      </a:ext>
                    </a:extLst>
                  </p:cNvPr>
                  <p:cNvSpPr txBox="1"/>
                  <p:nvPr/>
                </p:nvSpPr>
                <p:spPr>
                  <a:xfrm>
                    <a:off x="5376468" y="3506686"/>
                    <a:ext cx="1546947" cy="56333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2800" dirty="0"/>
                      <a:t> </a:t>
                    </a:r>
                    <a14:m>
                      <m:oMath xmlns:m="http://schemas.openxmlformats.org/officeDocument/2006/math">
                        <m:r>
                          <a:rPr lang="en-GB" sz="2800" i="1" dirty="0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GB" sz="2800" i="1" dirty="0" smtClean="0">
                            <a:latin typeface="Cambria Math" panose="02040503050406030204" pitchFamily="18" charset="0"/>
                          </a:rPr>
                          <m:t>𝛾</m:t>
                        </m:r>
                        <m:r>
                          <a:rPr lang="en-GB" sz="2800" i="0" dirty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fr-FR" sz="2800" b="0" i="0" dirty="0" smtClean="0">
                            <a:latin typeface="Cambria Math" panose="02040503050406030204" pitchFamily="18" charset="0"/>
                          </a:rPr>
                          <m:t>Q</m:t>
                        </m:r>
                      </m:oMath>
                    </a14:m>
                    <a:endParaRPr lang="en-GB" sz="2800" dirty="0"/>
                  </a:p>
                </p:txBody>
              </p:sp>
            </mc:Choice>
            <mc:Fallback xmlns="">
              <p:sp>
                <p:nvSpPr>
                  <p:cNvPr id="68" name="ZoneTexte 67">
                    <a:extLst>
                      <a:ext uri="{FF2B5EF4-FFF2-40B4-BE49-F238E27FC236}">
                        <a16:creationId xmlns:a16="http://schemas.microsoft.com/office/drawing/2014/main" id="{95921672-34AC-FF66-AA39-81C70388D46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376468" y="3506686"/>
                    <a:ext cx="1546947" cy="563333"/>
                  </a:xfrm>
                  <a:prstGeom prst="rect">
                    <a:avLst/>
                  </a:prstGeom>
                  <a:blipFill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69" name="ZoneTexte 68">
                <a:extLst>
                  <a:ext uri="{FF2B5EF4-FFF2-40B4-BE49-F238E27FC236}">
                    <a16:creationId xmlns:a16="http://schemas.microsoft.com/office/drawing/2014/main" id="{5DB4F92B-394C-DCB8-A444-DF6FEA2FAF65}"/>
                  </a:ext>
                </a:extLst>
              </p:cNvPr>
              <p:cNvSpPr txBox="1"/>
              <p:nvPr/>
            </p:nvSpPr>
            <p:spPr>
              <a:xfrm>
                <a:off x="2572020" y="3453491"/>
                <a:ext cx="2375885" cy="6296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AU" sz="1600" dirty="0"/>
                  <a:t>Gyromagnetic anomaly of the electron</a:t>
                </a:r>
              </a:p>
            </p:txBody>
          </p:sp>
          <p:cxnSp>
            <p:nvCxnSpPr>
              <p:cNvPr id="70" name="Connecteur droit avec flèche 69">
                <a:extLst>
                  <a:ext uri="{FF2B5EF4-FFF2-40B4-BE49-F238E27FC236}">
                    <a16:creationId xmlns:a16="http://schemas.microsoft.com/office/drawing/2014/main" id="{4B8BD22F-F172-DE1C-609B-84D10B7DBF95}"/>
                  </a:ext>
                </a:extLst>
              </p:cNvPr>
              <p:cNvCxnSpPr>
                <a:cxnSpLocks/>
                <a:stCxn id="69" idx="3"/>
                <a:endCxn id="68" idx="1"/>
              </p:cNvCxnSpPr>
              <p:nvPr/>
            </p:nvCxnSpPr>
            <p:spPr>
              <a:xfrm>
                <a:off x="4947905" y="3768296"/>
                <a:ext cx="428562" cy="20057"/>
              </a:xfrm>
              <a:prstGeom prst="straightConnector1">
                <a:avLst/>
              </a:prstGeom>
              <a:ln w="28575">
                <a:solidFill>
                  <a:schemeClr val="bg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71" name="ZoneTexte 70">
                <a:extLst>
                  <a:ext uri="{FF2B5EF4-FFF2-40B4-BE49-F238E27FC236}">
                    <a16:creationId xmlns:a16="http://schemas.microsoft.com/office/drawing/2014/main" id="{B40A8B9C-EF1C-6BDA-FDCD-A0257B5D7FD7}"/>
                  </a:ext>
                </a:extLst>
              </p:cNvPr>
              <p:cNvSpPr txBox="1"/>
              <p:nvPr/>
            </p:nvSpPr>
            <p:spPr>
              <a:xfrm>
                <a:off x="5315991" y="2885664"/>
                <a:ext cx="2209891" cy="3645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sz="1600" dirty="0"/>
                  <a:t>Lorentz energy factor</a:t>
                </a:r>
              </a:p>
            </p:txBody>
          </p:sp>
          <p:cxnSp>
            <p:nvCxnSpPr>
              <p:cNvPr id="72" name="Connecteur droit avec flèche 71">
                <a:extLst>
                  <a:ext uri="{FF2B5EF4-FFF2-40B4-BE49-F238E27FC236}">
                    <a16:creationId xmlns:a16="http://schemas.microsoft.com/office/drawing/2014/main" id="{F9B40363-7A6E-5ED0-5879-4808C05A7AD2}"/>
                  </a:ext>
                </a:extLst>
              </p:cNvPr>
              <p:cNvCxnSpPr>
                <a:cxnSpLocks/>
                <a:stCxn id="71" idx="2"/>
              </p:cNvCxnSpPr>
              <p:nvPr/>
            </p:nvCxnSpPr>
            <p:spPr>
              <a:xfrm flipH="1">
                <a:off x="6071594" y="3250174"/>
                <a:ext cx="349343" cy="309483"/>
              </a:xfrm>
              <a:prstGeom prst="straightConnector1">
                <a:avLst/>
              </a:prstGeom>
              <a:ln w="28575">
                <a:solidFill>
                  <a:schemeClr val="bg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73" name="ZoneTexte 72">
                <a:extLst>
                  <a:ext uri="{FF2B5EF4-FFF2-40B4-BE49-F238E27FC236}">
                    <a16:creationId xmlns:a16="http://schemas.microsoft.com/office/drawing/2014/main" id="{1B9F88A9-1FC2-AC2D-2632-027209D9F878}"/>
                  </a:ext>
                </a:extLst>
              </p:cNvPr>
              <p:cNvSpPr txBox="1"/>
              <p:nvPr/>
            </p:nvSpPr>
            <p:spPr>
              <a:xfrm>
                <a:off x="6438320" y="4278365"/>
                <a:ext cx="1281090" cy="3645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sz="1600" dirty="0"/>
                  <a:t>Spin tune</a:t>
                </a:r>
              </a:p>
            </p:txBody>
          </p:sp>
          <p:cxnSp>
            <p:nvCxnSpPr>
              <p:cNvPr id="74" name="Connecteur droit avec flèche 73">
                <a:extLst>
                  <a:ext uri="{FF2B5EF4-FFF2-40B4-BE49-F238E27FC236}">
                    <a16:creationId xmlns:a16="http://schemas.microsoft.com/office/drawing/2014/main" id="{6205ACE0-67EB-B499-891F-355AD0499B52}"/>
                  </a:ext>
                </a:extLst>
              </p:cNvPr>
              <p:cNvCxnSpPr>
                <a:cxnSpLocks/>
                <a:stCxn id="73" idx="0"/>
              </p:cNvCxnSpPr>
              <p:nvPr/>
            </p:nvCxnSpPr>
            <p:spPr>
              <a:xfrm flipH="1" flipV="1">
                <a:off x="6836998" y="4029906"/>
                <a:ext cx="241867" cy="248459"/>
              </a:xfrm>
              <a:prstGeom prst="straightConnector1">
                <a:avLst/>
              </a:prstGeom>
              <a:ln w="28575">
                <a:solidFill>
                  <a:schemeClr val="bg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7" name="Rectangle : coins arrondis 66">
              <a:extLst>
                <a:ext uri="{FF2B5EF4-FFF2-40B4-BE49-F238E27FC236}">
                  <a16:creationId xmlns:a16="http://schemas.microsoft.com/office/drawing/2014/main" id="{7132A85B-3B70-211F-1047-1C680B86E3B1}"/>
                </a:ext>
              </a:extLst>
            </p:cNvPr>
            <p:cNvSpPr/>
            <p:nvPr/>
          </p:nvSpPr>
          <p:spPr>
            <a:xfrm>
              <a:off x="1837801" y="2851189"/>
              <a:ext cx="4607344" cy="1817064"/>
            </a:xfrm>
            <a:prstGeom prst="roundRect">
              <a:avLst/>
            </a:prstGeom>
            <a:noFill/>
            <a:ln w="1905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</p:spTree>
    <p:extLst>
      <p:ext uri="{BB962C8B-B14F-4D97-AF65-F5344CB8AC3E}">
        <p14:creationId xmlns:p14="http://schemas.microsoft.com/office/powerpoint/2010/main" val="29278754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43E32B9-E520-9285-45A2-CDE3941EA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Model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7C8660A-D217-79B5-3C25-9CAAA4598A04}"/>
              </a:ext>
            </a:extLst>
          </p:cNvPr>
          <p:cNvSpPr txBox="1"/>
          <p:nvPr/>
        </p:nvSpPr>
        <p:spPr>
          <a:xfrm>
            <a:off x="838200" y="1615529"/>
            <a:ext cx="1051559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Self-developed simplified python code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Storage ring with only dipoles (only vertical magnetic field)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Vertical initial spin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Spin tune Q=103.257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Depolariser modelled as an oscillating external driver (radial electric field)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Single or multiple particles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Synchrotron oscillations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Energy spread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CFC052D-757A-FA78-0D7D-38BBE772BBF7}"/>
              </a:ext>
            </a:extLst>
          </p:cNvPr>
          <p:cNvSpPr txBox="1"/>
          <p:nvPr/>
        </p:nvSpPr>
        <p:spPr>
          <a:xfrm>
            <a:off x="838200" y="4302427"/>
            <a:ext cx="101346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GB" sz="2000" b="1" dirty="0"/>
              <a:t>Goal : </a:t>
            </a:r>
            <a:r>
              <a:rPr lang="en-GB" sz="2000" dirty="0"/>
              <a:t>finding dependence of depolarisation to the</a:t>
            </a:r>
            <a:endParaRPr lang="en-GB" sz="20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Strength of the depolarising field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Step size of the scan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Direction of the scan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14018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E63EDF4-7533-E02A-AA86-A0B29034F9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 – strength of the depolarising field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E7A610B8-69E4-C810-D72B-614E8CB76FFB}"/>
                  </a:ext>
                </a:extLst>
              </p:cNvPr>
              <p:cNvSpPr txBox="1"/>
              <p:nvPr/>
            </p:nvSpPr>
            <p:spPr>
              <a:xfrm>
                <a:off x="7853044" y="2161961"/>
                <a:ext cx="28188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i="1" dirty="0"/>
                  <a:t>10</a:t>
                </a:r>
                <a:r>
                  <a:rPr lang="fr-FR" i="1" baseline="30000" dirty="0"/>
                  <a:t>5</a:t>
                </a:r>
                <a:r>
                  <a:rPr lang="fr-FR" i="1" dirty="0"/>
                  <a:t> </a:t>
                </a:r>
                <a:r>
                  <a:rPr lang="en-GB" i="1" dirty="0"/>
                  <a:t>turns</a:t>
                </a:r>
                <a:r>
                  <a:rPr lang="fr-FR" i="1" dirty="0"/>
                  <a:t>,   </a:t>
                </a:r>
                <a14:m>
                  <m:oMath xmlns:m="http://schemas.openxmlformats.org/officeDocument/2006/math">
                    <m:r>
                      <a:rPr lang="el-GR" i="1" dirty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fr-FR" i="1" dirty="0"/>
                  <a:t> = 10</a:t>
                </a:r>
                <a:r>
                  <a:rPr lang="fr-FR" i="1" baseline="30000" dirty="0"/>
                  <a:t>-3</a:t>
                </a:r>
                <a:r>
                  <a:rPr lang="fr-FR" i="1" dirty="0"/>
                  <a:t>,  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𝜑</m:t>
                    </m:r>
                  </m:oMath>
                </a14:m>
                <a:r>
                  <a:rPr lang="fr-FR" i="1" dirty="0"/>
                  <a:t>=10</a:t>
                </a:r>
                <a:r>
                  <a:rPr lang="fr-FR" i="1" baseline="30000" dirty="0"/>
                  <a:t>-6</a:t>
                </a:r>
                <a:endParaRPr lang="fr-FR" i="1" dirty="0"/>
              </a:p>
            </p:txBody>
          </p:sp>
        </mc:Choice>
        <mc:Fallback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E7A610B8-69E4-C810-D72B-614E8CB76F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3044" y="2161961"/>
                <a:ext cx="2818849" cy="369332"/>
              </a:xfrm>
              <a:prstGeom prst="rect">
                <a:avLst/>
              </a:prstGeom>
              <a:blipFill>
                <a:blip r:embed="rId2"/>
                <a:stretch>
                  <a:fillRect l="-1296" t="-10000" b="-2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>
            <a:extLst>
              <a:ext uri="{FF2B5EF4-FFF2-40B4-BE49-F238E27FC236}">
                <a16:creationId xmlns:a16="http://schemas.microsoft.com/office/drawing/2014/main" id="{78955949-ADF0-9FB6-636E-9848B831525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42"/>
          <a:stretch/>
        </p:blipFill>
        <p:spPr>
          <a:xfrm>
            <a:off x="838200" y="2514344"/>
            <a:ext cx="6062388" cy="27000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7D3CE631-7176-A334-5508-24558160E16B}"/>
                  </a:ext>
                </a:extLst>
              </p:cNvPr>
              <p:cNvSpPr txBox="1"/>
              <p:nvPr/>
            </p:nvSpPr>
            <p:spPr>
              <a:xfrm>
                <a:off x="2439705" y="2180011"/>
                <a:ext cx="28188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i="1" dirty="0"/>
                  <a:t>10</a:t>
                </a:r>
                <a:r>
                  <a:rPr lang="fr-FR" i="1" baseline="30000" dirty="0"/>
                  <a:t>5</a:t>
                </a:r>
                <a:r>
                  <a:rPr lang="fr-FR" i="1" dirty="0"/>
                  <a:t> </a:t>
                </a:r>
                <a:r>
                  <a:rPr lang="en-GB" i="1" dirty="0"/>
                  <a:t>turns</a:t>
                </a:r>
                <a:r>
                  <a:rPr lang="fr-FR" i="1" dirty="0"/>
                  <a:t>,   </a:t>
                </a:r>
                <a14:m>
                  <m:oMath xmlns:m="http://schemas.openxmlformats.org/officeDocument/2006/math">
                    <m:r>
                      <a:rPr lang="el-GR" i="1" dirty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fr-FR" i="1" dirty="0"/>
                  <a:t> = 10</a:t>
                </a:r>
                <a:r>
                  <a:rPr lang="fr-FR" i="1" baseline="30000" dirty="0"/>
                  <a:t>-2</a:t>
                </a:r>
                <a:r>
                  <a:rPr lang="fr-FR" i="1" dirty="0"/>
                  <a:t>,  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𝜑</m:t>
                    </m:r>
                  </m:oMath>
                </a14:m>
                <a:r>
                  <a:rPr lang="fr-FR" i="1" dirty="0"/>
                  <a:t>=10</a:t>
                </a:r>
                <a:r>
                  <a:rPr lang="fr-FR" i="1" baseline="30000" dirty="0"/>
                  <a:t>-6</a:t>
                </a:r>
                <a:endParaRPr lang="fr-FR" i="1" dirty="0"/>
              </a:p>
            </p:txBody>
          </p:sp>
        </mc:Choice>
        <mc:Fallback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7D3CE631-7176-A334-5508-24558160E1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9705" y="2180011"/>
                <a:ext cx="2818849" cy="369332"/>
              </a:xfrm>
              <a:prstGeom prst="rect">
                <a:avLst/>
              </a:prstGeom>
              <a:blipFill>
                <a:blip r:embed="rId4"/>
                <a:stretch>
                  <a:fillRect l="-1296" t="-10000" b="-2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ZoneTexte 4">
            <a:extLst>
              <a:ext uri="{FF2B5EF4-FFF2-40B4-BE49-F238E27FC236}">
                <a16:creationId xmlns:a16="http://schemas.microsoft.com/office/drawing/2014/main" id="{916A7B08-2089-873F-1B9F-FC05BB6F5FAC}"/>
              </a:ext>
            </a:extLst>
          </p:cNvPr>
          <p:cNvSpPr txBox="1"/>
          <p:nvPr/>
        </p:nvSpPr>
        <p:spPr>
          <a:xfrm>
            <a:off x="3024903" y="5486163"/>
            <a:ext cx="61421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2400" i="1" dirty="0"/>
              <a:t>Stronger field leads to a stronger depolarisation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00A9868-7476-336E-16B7-1320F9A80DB6}"/>
              </a:ext>
            </a:extLst>
          </p:cNvPr>
          <p:cNvSpPr txBox="1"/>
          <p:nvPr/>
        </p:nvSpPr>
        <p:spPr>
          <a:xfrm>
            <a:off x="4383667" y="1537760"/>
            <a:ext cx="366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i="1" dirty="0"/>
              <a:t>1 </a:t>
            </a:r>
            <a:r>
              <a:rPr lang="en-GB" i="1" dirty="0"/>
              <a:t>particle</a:t>
            </a:r>
            <a:r>
              <a:rPr lang="fr-FR" i="1" dirty="0"/>
              <a:t>, no synchrotron oscillations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0964D973-A598-5293-C62D-BD302F023AF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5775"/>
          <a:stretch/>
        </p:blipFill>
        <p:spPr>
          <a:xfrm>
            <a:off x="6860059" y="2483329"/>
            <a:ext cx="4234147" cy="274604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3" name="Encre 12">
                <a:extLst>
                  <a:ext uri="{FF2B5EF4-FFF2-40B4-BE49-F238E27FC236}">
                    <a16:creationId xmlns:a16="http://schemas.microsoft.com/office/drawing/2014/main" id="{84F4A3E5-FACE-EAA4-A0EA-4AC40DDDB07B}"/>
                  </a:ext>
                </a:extLst>
              </p14:cNvPr>
              <p14:cNvContentPartPr/>
              <p14:nvPr/>
            </p14:nvContentPartPr>
            <p14:xfrm>
              <a:off x="7814182" y="2517278"/>
              <a:ext cx="360" cy="360"/>
            </p14:xfrm>
          </p:contentPart>
        </mc:Choice>
        <mc:Fallback xmlns="">
          <p:pic>
            <p:nvPicPr>
              <p:cNvPr id="13" name="Encre 12">
                <a:extLst>
                  <a:ext uri="{FF2B5EF4-FFF2-40B4-BE49-F238E27FC236}">
                    <a16:creationId xmlns:a16="http://schemas.microsoft.com/office/drawing/2014/main" id="{84F4A3E5-FACE-EAA4-A0EA-4AC40DDDB07B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805182" y="2508278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5" name="Encre 14">
                <a:extLst>
                  <a:ext uri="{FF2B5EF4-FFF2-40B4-BE49-F238E27FC236}">
                    <a16:creationId xmlns:a16="http://schemas.microsoft.com/office/drawing/2014/main" id="{4E85DB8F-3A23-A099-51A3-D8FDC8B8708E}"/>
                  </a:ext>
                </a:extLst>
              </p14:cNvPr>
              <p14:cNvContentPartPr/>
              <p14:nvPr/>
            </p14:nvContentPartPr>
            <p14:xfrm>
              <a:off x="7850542" y="2512238"/>
              <a:ext cx="139680" cy="13680"/>
            </p14:xfrm>
          </p:contentPart>
        </mc:Choice>
        <mc:Fallback xmlns="">
          <p:pic>
            <p:nvPicPr>
              <p:cNvPr id="15" name="Encre 14">
                <a:extLst>
                  <a:ext uri="{FF2B5EF4-FFF2-40B4-BE49-F238E27FC236}">
                    <a16:creationId xmlns:a16="http://schemas.microsoft.com/office/drawing/2014/main" id="{4E85DB8F-3A23-A099-51A3-D8FDC8B8708E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841542" y="2503598"/>
                <a:ext cx="157320" cy="31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8" name="Encre 17">
                <a:extLst>
                  <a:ext uri="{FF2B5EF4-FFF2-40B4-BE49-F238E27FC236}">
                    <a16:creationId xmlns:a16="http://schemas.microsoft.com/office/drawing/2014/main" id="{79FDBF7A-3792-A70B-A019-C06ADD667961}"/>
                  </a:ext>
                </a:extLst>
              </p14:cNvPr>
              <p14:cNvContentPartPr/>
              <p14:nvPr/>
            </p14:nvContentPartPr>
            <p14:xfrm>
              <a:off x="7697814" y="2477569"/>
              <a:ext cx="2183040" cy="40680"/>
            </p14:xfrm>
          </p:contentPart>
        </mc:Choice>
        <mc:Fallback xmlns="">
          <p:pic>
            <p:nvPicPr>
              <p:cNvPr id="18" name="Encre 17">
                <a:extLst>
                  <a:ext uri="{FF2B5EF4-FFF2-40B4-BE49-F238E27FC236}">
                    <a16:creationId xmlns:a16="http://schemas.microsoft.com/office/drawing/2014/main" id="{79FDBF7A-3792-A70B-A019-C06ADD667961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689174" y="2468569"/>
                <a:ext cx="2200680" cy="58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20" name="Encre 19">
                <a:extLst>
                  <a:ext uri="{FF2B5EF4-FFF2-40B4-BE49-F238E27FC236}">
                    <a16:creationId xmlns:a16="http://schemas.microsoft.com/office/drawing/2014/main" id="{58EDE3B5-00F5-DEAC-EF51-24AE33309C98}"/>
                  </a:ext>
                </a:extLst>
              </p14:cNvPr>
              <p14:cNvContentPartPr/>
              <p14:nvPr/>
            </p14:nvContentPartPr>
            <p14:xfrm>
              <a:off x="9887984" y="2476849"/>
              <a:ext cx="868320" cy="49680"/>
            </p14:xfrm>
          </p:contentPart>
        </mc:Choice>
        <mc:Fallback xmlns="">
          <p:pic>
            <p:nvPicPr>
              <p:cNvPr id="20" name="Encre 19">
                <a:extLst>
                  <a:ext uri="{FF2B5EF4-FFF2-40B4-BE49-F238E27FC236}">
                    <a16:creationId xmlns:a16="http://schemas.microsoft.com/office/drawing/2014/main" id="{58EDE3B5-00F5-DEAC-EF51-24AE33309C98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9879344" y="2468209"/>
                <a:ext cx="885960" cy="67320"/>
              </a:xfrm>
              <a:prstGeom prst="rect">
                <a:avLst/>
              </a:prstGeom>
            </p:spPr>
          </p:pic>
        </mc:Fallback>
      </mc:AlternateContent>
      <p:pic>
        <p:nvPicPr>
          <p:cNvPr id="21" name="Image 20">
            <a:extLst>
              <a:ext uri="{FF2B5EF4-FFF2-40B4-BE49-F238E27FC236}">
                <a16:creationId xmlns:a16="http://schemas.microsoft.com/office/drawing/2014/main" id="{46F86632-A81E-611B-DC2E-F97739E416D9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47" b="-1"/>
          <a:stretch/>
        </p:blipFill>
        <p:spPr>
          <a:xfrm>
            <a:off x="6199462" y="2512238"/>
            <a:ext cx="6062388" cy="2712158"/>
          </a:xfrm>
          <a:prstGeom prst="rect">
            <a:avLst/>
          </a:prstGeom>
        </p:spPr>
      </p:pic>
      <p:grpSp>
        <p:nvGrpSpPr>
          <p:cNvPr id="27" name="Groupe 26">
            <a:extLst>
              <a:ext uri="{FF2B5EF4-FFF2-40B4-BE49-F238E27FC236}">
                <a16:creationId xmlns:a16="http://schemas.microsoft.com/office/drawing/2014/main" id="{3CDC3B6E-9CBE-4E35-D7DA-25ED06BE38AF}"/>
              </a:ext>
            </a:extLst>
          </p:cNvPr>
          <p:cNvGrpSpPr/>
          <p:nvPr/>
        </p:nvGrpSpPr>
        <p:grpSpPr>
          <a:xfrm>
            <a:off x="7739214" y="2449633"/>
            <a:ext cx="813499" cy="65736"/>
            <a:chOff x="7739214" y="2449633"/>
            <a:chExt cx="813499" cy="65736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16" name="Encre 15">
                  <a:extLst>
                    <a:ext uri="{FF2B5EF4-FFF2-40B4-BE49-F238E27FC236}">
                      <a16:creationId xmlns:a16="http://schemas.microsoft.com/office/drawing/2014/main" id="{E27CB260-2594-56B8-0ADD-662474A2CEF7}"/>
                    </a:ext>
                  </a:extLst>
                </p14:cNvPr>
                <p14:cNvContentPartPr/>
                <p14:nvPr/>
              </p14:nvContentPartPr>
              <p14:xfrm>
                <a:off x="7743894" y="2508529"/>
                <a:ext cx="176760" cy="6840"/>
              </p14:xfrm>
            </p:contentPart>
          </mc:Choice>
          <mc:Fallback xmlns="">
            <p:pic>
              <p:nvPicPr>
                <p:cNvPr id="16" name="Encre 15">
                  <a:extLst>
                    <a:ext uri="{FF2B5EF4-FFF2-40B4-BE49-F238E27FC236}">
                      <a16:creationId xmlns:a16="http://schemas.microsoft.com/office/drawing/2014/main" id="{E27CB260-2594-56B8-0ADD-662474A2CEF7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7734894" y="2499889"/>
                  <a:ext cx="194400" cy="24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17" name="Encre 16">
                  <a:extLst>
                    <a:ext uri="{FF2B5EF4-FFF2-40B4-BE49-F238E27FC236}">
                      <a16:creationId xmlns:a16="http://schemas.microsoft.com/office/drawing/2014/main" id="{368376E0-1F6E-F767-DCF2-9B120C818B35}"/>
                    </a:ext>
                  </a:extLst>
                </p14:cNvPr>
                <p14:cNvContentPartPr/>
                <p14:nvPr/>
              </p14:nvContentPartPr>
              <p14:xfrm>
                <a:off x="7739214" y="2470009"/>
                <a:ext cx="239040" cy="26640"/>
              </p14:xfrm>
            </p:contentPart>
          </mc:Choice>
          <mc:Fallback xmlns="">
            <p:pic>
              <p:nvPicPr>
                <p:cNvPr id="17" name="Encre 16">
                  <a:extLst>
                    <a:ext uri="{FF2B5EF4-FFF2-40B4-BE49-F238E27FC236}">
                      <a16:creationId xmlns:a16="http://schemas.microsoft.com/office/drawing/2014/main" id="{368376E0-1F6E-F767-DCF2-9B120C818B35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7730214" y="2461009"/>
                  <a:ext cx="256680" cy="4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22" name="Encre 21">
                  <a:extLst>
                    <a:ext uri="{FF2B5EF4-FFF2-40B4-BE49-F238E27FC236}">
                      <a16:creationId xmlns:a16="http://schemas.microsoft.com/office/drawing/2014/main" id="{60D4CE3D-EF13-B0CD-536C-1AE259EADC50}"/>
                    </a:ext>
                  </a:extLst>
                </p14:cNvPr>
                <p14:cNvContentPartPr/>
                <p14:nvPr/>
              </p14:nvContentPartPr>
              <p14:xfrm>
                <a:off x="7912993" y="2449633"/>
                <a:ext cx="639720" cy="43920"/>
              </p14:xfrm>
            </p:contentPart>
          </mc:Choice>
          <mc:Fallback xmlns="">
            <p:pic>
              <p:nvPicPr>
                <p:cNvPr id="22" name="Encre 21">
                  <a:extLst>
                    <a:ext uri="{FF2B5EF4-FFF2-40B4-BE49-F238E27FC236}">
                      <a16:creationId xmlns:a16="http://schemas.microsoft.com/office/drawing/2014/main" id="{60D4CE3D-EF13-B0CD-536C-1AE259EADC50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7904353" y="2440633"/>
                  <a:ext cx="657360" cy="61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24" name="Encre 23">
                  <a:extLst>
                    <a:ext uri="{FF2B5EF4-FFF2-40B4-BE49-F238E27FC236}">
                      <a16:creationId xmlns:a16="http://schemas.microsoft.com/office/drawing/2014/main" id="{F6D0C5C3-F034-E347-CE43-2EF0206FB1A7}"/>
                    </a:ext>
                  </a:extLst>
                </p14:cNvPr>
                <p14:cNvContentPartPr/>
                <p14:nvPr/>
              </p14:nvContentPartPr>
              <p14:xfrm>
                <a:off x="7918753" y="2467273"/>
                <a:ext cx="58320" cy="8280"/>
              </p14:xfrm>
            </p:contentPart>
          </mc:Choice>
          <mc:Fallback xmlns="">
            <p:pic>
              <p:nvPicPr>
                <p:cNvPr id="24" name="Encre 23">
                  <a:extLst>
                    <a:ext uri="{FF2B5EF4-FFF2-40B4-BE49-F238E27FC236}">
                      <a16:creationId xmlns:a16="http://schemas.microsoft.com/office/drawing/2014/main" id="{F6D0C5C3-F034-E347-CE43-2EF0206FB1A7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7910113" y="2458633"/>
                  <a:ext cx="75960" cy="2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26" name="Encre 25">
                  <a:extLst>
                    <a:ext uri="{FF2B5EF4-FFF2-40B4-BE49-F238E27FC236}">
                      <a16:creationId xmlns:a16="http://schemas.microsoft.com/office/drawing/2014/main" id="{DAF8EF8E-218B-CF98-9635-31D6AD2D242A}"/>
                    </a:ext>
                  </a:extLst>
                </p14:cNvPr>
                <p14:cNvContentPartPr/>
                <p14:nvPr/>
              </p14:nvContentPartPr>
              <p14:xfrm>
                <a:off x="7976713" y="2480233"/>
                <a:ext cx="33480" cy="360"/>
              </p14:xfrm>
            </p:contentPart>
          </mc:Choice>
          <mc:Fallback xmlns="">
            <p:pic>
              <p:nvPicPr>
                <p:cNvPr id="26" name="Encre 25">
                  <a:extLst>
                    <a:ext uri="{FF2B5EF4-FFF2-40B4-BE49-F238E27FC236}">
                      <a16:creationId xmlns:a16="http://schemas.microsoft.com/office/drawing/2014/main" id="{DAF8EF8E-218B-CF98-9635-31D6AD2D242A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7968073" y="2471593"/>
                  <a:ext cx="51120" cy="18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28" name="Encre 27">
                <a:extLst>
                  <a:ext uri="{FF2B5EF4-FFF2-40B4-BE49-F238E27FC236}">
                    <a16:creationId xmlns:a16="http://schemas.microsoft.com/office/drawing/2014/main" id="{410C304B-8B02-5240-F379-CAF962CA46E7}"/>
                  </a:ext>
                </a:extLst>
              </p14:cNvPr>
              <p14:cNvContentPartPr/>
              <p14:nvPr/>
            </p14:nvContentPartPr>
            <p14:xfrm>
              <a:off x="8816593" y="2505793"/>
              <a:ext cx="100440" cy="5760"/>
            </p14:xfrm>
          </p:contentPart>
        </mc:Choice>
        <mc:Fallback xmlns="">
          <p:pic>
            <p:nvPicPr>
              <p:cNvPr id="28" name="Encre 27">
                <a:extLst>
                  <a:ext uri="{FF2B5EF4-FFF2-40B4-BE49-F238E27FC236}">
                    <a16:creationId xmlns:a16="http://schemas.microsoft.com/office/drawing/2014/main" id="{410C304B-8B02-5240-F379-CAF962CA46E7}"/>
                  </a:ext>
                </a:extLst>
              </p:cNvPr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8807953" y="2497153"/>
                <a:ext cx="118080" cy="23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07070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E63EDF4-7533-E02A-AA86-A0B29034F9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Scan precision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53AF6447-D9B2-FA7A-7DBF-D59B4FF99F98}"/>
                  </a:ext>
                </a:extLst>
              </p:cNvPr>
              <p:cNvSpPr txBox="1"/>
              <p:nvPr/>
            </p:nvSpPr>
            <p:spPr>
              <a:xfrm>
                <a:off x="8167979" y="2090165"/>
                <a:ext cx="28188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i="1" dirty="0"/>
                  <a:t>10</a:t>
                </a:r>
                <a:r>
                  <a:rPr lang="fr-FR" i="1" baseline="30000" dirty="0"/>
                  <a:t>6</a:t>
                </a:r>
                <a:r>
                  <a:rPr lang="fr-FR" i="1" dirty="0"/>
                  <a:t> </a:t>
                </a:r>
                <a:r>
                  <a:rPr lang="en-GB" i="1" dirty="0"/>
                  <a:t>turns</a:t>
                </a:r>
                <a:r>
                  <a:rPr lang="fr-FR" i="1" dirty="0"/>
                  <a:t>,   </a:t>
                </a:r>
                <a14:m>
                  <m:oMath xmlns:m="http://schemas.openxmlformats.org/officeDocument/2006/math">
                    <m:r>
                      <a:rPr lang="el-GR" i="1" dirty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fr-FR" i="1" dirty="0"/>
                  <a:t> = 10</a:t>
                </a:r>
                <a:r>
                  <a:rPr lang="fr-FR" i="1" baseline="30000" dirty="0"/>
                  <a:t>-3</a:t>
                </a:r>
                <a:r>
                  <a:rPr lang="fr-FR" i="1" dirty="0"/>
                  <a:t>,  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𝜑</m:t>
                    </m:r>
                  </m:oMath>
                </a14:m>
                <a:r>
                  <a:rPr lang="fr-FR" i="1" dirty="0"/>
                  <a:t>=10</a:t>
                </a:r>
                <a:r>
                  <a:rPr lang="fr-FR" i="1" baseline="30000" dirty="0"/>
                  <a:t>-7</a:t>
                </a:r>
                <a:endParaRPr lang="fr-FR" i="1" dirty="0"/>
              </a:p>
            </p:txBody>
          </p:sp>
        </mc:Choice>
        <mc:Fallback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53AF6447-D9B2-FA7A-7DBF-D59B4FF99F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7979" y="2090165"/>
                <a:ext cx="2818849" cy="369332"/>
              </a:xfrm>
              <a:prstGeom prst="rect">
                <a:avLst/>
              </a:prstGeom>
              <a:blipFill>
                <a:blip r:embed="rId2"/>
                <a:stretch>
                  <a:fillRect l="-1515" t="-10000" b="-2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ZoneTexte 4">
            <a:extLst>
              <a:ext uri="{FF2B5EF4-FFF2-40B4-BE49-F238E27FC236}">
                <a16:creationId xmlns:a16="http://schemas.microsoft.com/office/drawing/2014/main" id="{241F1B9B-36C9-4401-B22D-D7C86DF1BC2E}"/>
              </a:ext>
            </a:extLst>
          </p:cNvPr>
          <p:cNvSpPr txBox="1"/>
          <p:nvPr/>
        </p:nvSpPr>
        <p:spPr>
          <a:xfrm>
            <a:off x="3159683" y="5533810"/>
            <a:ext cx="58726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2400" i="1" dirty="0"/>
              <a:t>Smaller steps lead to stronger depolarisation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9A7CB20-9D69-A925-8E21-EBC1AFF317FB}"/>
              </a:ext>
            </a:extLst>
          </p:cNvPr>
          <p:cNvSpPr txBox="1"/>
          <p:nvPr/>
        </p:nvSpPr>
        <p:spPr>
          <a:xfrm>
            <a:off x="4383667" y="1537760"/>
            <a:ext cx="366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i="1" dirty="0"/>
              <a:t>1 </a:t>
            </a:r>
            <a:r>
              <a:rPr lang="en-GB" i="1" dirty="0"/>
              <a:t>particle</a:t>
            </a:r>
            <a:r>
              <a:rPr lang="fr-FR" i="1" dirty="0"/>
              <a:t>, no synchrotron oscillations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9355E2FE-37C9-62A4-EE3C-93E3AC6A4603}"/>
                  </a:ext>
                </a:extLst>
              </p:cNvPr>
              <p:cNvSpPr txBox="1"/>
              <p:nvPr/>
            </p:nvSpPr>
            <p:spPr>
              <a:xfrm>
                <a:off x="1692864" y="2161961"/>
                <a:ext cx="28188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i="1" dirty="0"/>
                  <a:t>10</a:t>
                </a:r>
                <a:r>
                  <a:rPr lang="fr-FR" i="1" baseline="30000" dirty="0"/>
                  <a:t>5</a:t>
                </a:r>
                <a:r>
                  <a:rPr lang="fr-FR" i="1" dirty="0"/>
                  <a:t> </a:t>
                </a:r>
                <a:r>
                  <a:rPr lang="en-GB" i="1" dirty="0"/>
                  <a:t>turns</a:t>
                </a:r>
                <a:r>
                  <a:rPr lang="fr-FR" i="1" dirty="0"/>
                  <a:t>,   </a:t>
                </a:r>
                <a14:m>
                  <m:oMath xmlns:m="http://schemas.openxmlformats.org/officeDocument/2006/math">
                    <m:r>
                      <a:rPr lang="el-GR" i="1" dirty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fr-FR" i="1" dirty="0"/>
                  <a:t> = 10</a:t>
                </a:r>
                <a:r>
                  <a:rPr lang="fr-FR" i="1" baseline="30000" dirty="0"/>
                  <a:t>-3</a:t>
                </a:r>
                <a:r>
                  <a:rPr lang="fr-FR" i="1" dirty="0"/>
                  <a:t>,  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𝜑</m:t>
                    </m:r>
                  </m:oMath>
                </a14:m>
                <a:r>
                  <a:rPr lang="fr-FR" i="1" dirty="0"/>
                  <a:t>=10</a:t>
                </a:r>
                <a:r>
                  <a:rPr lang="fr-FR" i="1" baseline="30000" dirty="0"/>
                  <a:t>-6</a:t>
                </a:r>
                <a:endParaRPr lang="fr-FR" i="1" dirty="0"/>
              </a:p>
            </p:txBody>
          </p:sp>
        </mc:Choice>
        <mc:Fallback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9355E2FE-37C9-62A4-EE3C-93E3AC6A46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2864" y="2161961"/>
                <a:ext cx="2818849" cy="369332"/>
              </a:xfrm>
              <a:prstGeom prst="rect">
                <a:avLst/>
              </a:prstGeom>
              <a:blipFill>
                <a:blip r:embed="rId3"/>
                <a:stretch>
                  <a:fillRect l="-1515" t="-10000" b="-2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Image 11">
            <a:extLst>
              <a:ext uri="{FF2B5EF4-FFF2-40B4-BE49-F238E27FC236}">
                <a16:creationId xmlns:a16="http://schemas.microsoft.com/office/drawing/2014/main" id="{CB916461-2804-4DED-2A7E-6D38003A6CA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5775"/>
          <a:stretch/>
        </p:blipFill>
        <p:spPr>
          <a:xfrm>
            <a:off x="699879" y="2483329"/>
            <a:ext cx="4234147" cy="274604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3" name="Encre 12">
                <a:extLst>
                  <a:ext uri="{FF2B5EF4-FFF2-40B4-BE49-F238E27FC236}">
                    <a16:creationId xmlns:a16="http://schemas.microsoft.com/office/drawing/2014/main" id="{52A5797F-4DE9-F67B-5ED9-0BF497C1CAE1}"/>
                  </a:ext>
                </a:extLst>
              </p14:cNvPr>
              <p14:cNvContentPartPr/>
              <p14:nvPr/>
            </p14:nvContentPartPr>
            <p14:xfrm>
              <a:off x="1654002" y="2517278"/>
              <a:ext cx="360" cy="360"/>
            </p14:xfrm>
          </p:contentPart>
        </mc:Choice>
        <mc:Fallback xmlns="">
          <p:pic>
            <p:nvPicPr>
              <p:cNvPr id="13" name="Encre 12">
                <a:extLst>
                  <a:ext uri="{FF2B5EF4-FFF2-40B4-BE49-F238E27FC236}">
                    <a16:creationId xmlns:a16="http://schemas.microsoft.com/office/drawing/2014/main" id="{52A5797F-4DE9-F67B-5ED9-0BF497C1CAE1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645002" y="2508278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6" name="Encre 15">
                <a:extLst>
                  <a:ext uri="{FF2B5EF4-FFF2-40B4-BE49-F238E27FC236}">
                    <a16:creationId xmlns:a16="http://schemas.microsoft.com/office/drawing/2014/main" id="{15122B69-105D-884F-F24B-90FDC227AEFE}"/>
                  </a:ext>
                </a:extLst>
              </p14:cNvPr>
              <p14:cNvContentPartPr/>
              <p14:nvPr/>
            </p14:nvContentPartPr>
            <p14:xfrm>
              <a:off x="1690362" y="2512238"/>
              <a:ext cx="139680" cy="13680"/>
            </p14:xfrm>
          </p:contentPart>
        </mc:Choice>
        <mc:Fallback xmlns="">
          <p:pic>
            <p:nvPicPr>
              <p:cNvPr id="16" name="Encre 15">
                <a:extLst>
                  <a:ext uri="{FF2B5EF4-FFF2-40B4-BE49-F238E27FC236}">
                    <a16:creationId xmlns:a16="http://schemas.microsoft.com/office/drawing/2014/main" id="{15122B69-105D-884F-F24B-90FDC227AEFE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681362" y="2503598"/>
                <a:ext cx="157320" cy="31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7" name="Encre 16">
                <a:extLst>
                  <a:ext uri="{FF2B5EF4-FFF2-40B4-BE49-F238E27FC236}">
                    <a16:creationId xmlns:a16="http://schemas.microsoft.com/office/drawing/2014/main" id="{B5CE5BC4-C9C0-1CB5-6A6A-65B93ED3D550}"/>
                  </a:ext>
                </a:extLst>
              </p14:cNvPr>
              <p14:cNvContentPartPr/>
              <p14:nvPr/>
            </p14:nvContentPartPr>
            <p14:xfrm>
              <a:off x="1537634" y="2477569"/>
              <a:ext cx="2183040" cy="40680"/>
            </p14:xfrm>
          </p:contentPart>
        </mc:Choice>
        <mc:Fallback xmlns="">
          <p:pic>
            <p:nvPicPr>
              <p:cNvPr id="17" name="Encre 16">
                <a:extLst>
                  <a:ext uri="{FF2B5EF4-FFF2-40B4-BE49-F238E27FC236}">
                    <a16:creationId xmlns:a16="http://schemas.microsoft.com/office/drawing/2014/main" id="{B5CE5BC4-C9C0-1CB5-6A6A-65B93ED3D550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528994" y="2468569"/>
                <a:ext cx="2200680" cy="58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8" name="Encre 17">
                <a:extLst>
                  <a:ext uri="{FF2B5EF4-FFF2-40B4-BE49-F238E27FC236}">
                    <a16:creationId xmlns:a16="http://schemas.microsoft.com/office/drawing/2014/main" id="{BF867EA5-3BB1-63D2-F94B-598922F056D4}"/>
                  </a:ext>
                </a:extLst>
              </p14:cNvPr>
              <p14:cNvContentPartPr/>
              <p14:nvPr/>
            </p14:nvContentPartPr>
            <p14:xfrm>
              <a:off x="3727804" y="2476849"/>
              <a:ext cx="868320" cy="49680"/>
            </p14:xfrm>
          </p:contentPart>
        </mc:Choice>
        <mc:Fallback xmlns="">
          <p:pic>
            <p:nvPicPr>
              <p:cNvPr id="18" name="Encre 17">
                <a:extLst>
                  <a:ext uri="{FF2B5EF4-FFF2-40B4-BE49-F238E27FC236}">
                    <a16:creationId xmlns:a16="http://schemas.microsoft.com/office/drawing/2014/main" id="{BF867EA5-3BB1-63D2-F94B-598922F056D4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719164" y="2468209"/>
                <a:ext cx="885960" cy="67320"/>
              </a:xfrm>
              <a:prstGeom prst="rect">
                <a:avLst/>
              </a:prstGeom>
            </p:spPr>
          </p:pic>
        </mc:Fallback>
      </mc:AlternateContent>
      <p:pic>
        <p:nvPicPr>
          <p:cNvPr id="19" name="Image 18">
            <a:extLst>
              <a:ext uri="{FF2B5EF4-FFF2-40B4-BE49-F238E27FC236}">
                <a16:creationId xmlns:a16="http://schemas.microsoft.com/office/drawing/2014/main" id="{84AABA84-E1F3-7616-98B7-3B6C7BBADD40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47" b="-1"/>
          <a:stretch/>
        </p:blipFill>
        <p:spPr>
          <a:xfrm>
            <a:off x="39282" y="2512238"/>
            <a:ext cx="6062388" cy="2712158"/>
          </a:xfrm>
          <a:prstGeom prst="rect">
            <a:avLst/>
          </a:prstGeom>
        </p:spPr>
      </p:pic>
      <p:grpSp>
        <p:nvGrpSpPr>
          <p:cNvPr id="20" name="Groupe 19">
            <a:extLst>
              <a:ext uri="{FF2B5EF4-FFF2-40B4-BE49-F238E27FC236}">
                <a16:creationId xmlns:a16="http://schemas.microsoft.com/office/drawing/2014/main" id="{A25C052B-456E-FA95-5A31-7798C82D9ED8}"/>
              </a:ext>
            </a:extLst>
          </p:cNvPr>
          <p:cNvGrpSpPr/>
          <p:nvPr/>
        </p:nvGrpSpPr>
        <p:grpSpPr>
          <a:xfrm>
            <a:off x="1579034" y="2449633"/>
            <a:ext cx="813499" cy="65736"/>
            <a:chOff x="7739214" y="2449633"/>
            <a:chExt cx="813499" cy="65736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21" name="Encre 20">
                  <a:extLst>
                    <a:ext uri="{FF2B5EF4-FFF2-40B4-BE49-F238E27FC236}">
                      <a16:creationId xmlns:a16="http://schemas.microsoft.com/office/drawing/2014/main" id="{37163CA2-23B4-91C3-B798-E398EC237B17}"/>
                    </a:ext>
                  </a:extLst>
                </p14:cNvPr>
                <p14:cNvContentPartPr/>
                <p14:nvPr/>
              </p14:nvContentPartPr>
              <p14:xfrm>
                <a:off x="7743894" y="2508529"/>
                <a:ext cx="176760" cy="6840"/>
              </p14:xfrm>
            </p:contentPart>
          </mc:Choice>
          <mc:Fallback xmlns="">
            <p:pic>
              <p:nvPicPr>
                <p:cNvPr id="21" name="Encre 20">
                  <a:extLst>
                    <a:ext uri="{FF2B5EF4-FFF2-40B4-BE49-F238E27FC236}">
                      <a16:creationId xmlns:a16="http://schemas.microsoft.com/office/drawing/2014/main" id="{37163CA2-23B4-91C3-B798-E398EC237B17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7734894" y="2499889"/>
                  <a:ext cx="194400" cy="24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22" name="Encre 21">
                  <a:extLst>
                    <a:ext uri="{FF2B5EF4-FFF2-40B4-BE49-F238E27FC236}">
                      <a16:creationId xmlns:a16="http://schemas.microsoft.com/office/drawing/2014/main" id="{A2C88883-19F8-751B-0587-AA9112C53DFA}"/>
                    </a:ext>
                  </a:extLst>
                </p14:cNvPr>
                <p14:cNvContentPartPr/>
                <p14:nvPr/>
              </p14:nvContentPartPr>
              <p14:xfrm>
                <a:off x="7739214" y="2470009"/>
                <a:ext cx="239040" cy="26640"/>
              </p14:xfrm>
            </p:contentPart>
          </mc:Choice>
          <mc:Fallback xmlns="">
            <p:pic>
              <p:nvPicPr>
                <p:cNvPr id="22" name="Encre 21">
                  <a:extLst>
                    <a:ext uri="{FF2B5EF4-FFF2-40B4-BE49-F238E27FC236}">
                      <a16:creationId xmlns:a16="http://schemas.microsoft.com/office/drawing/2014/main" id="{A2C88883-19F8-751B-0587-AA9112C53DFA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7730214" y="2461009"/>
                  <a:ext cx="256680" cy="4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23" name="Encre 22">
                  <a:extLst>
                    <a:ext uri="{FF2B5EF4-FFF2-40B4-BE49-F238E27FC236}">
                      <a16:creationId xmlns:a16="http://schemas.microsoft.com/office/drawing/2014/main" id="{8BD3CACE-0A78-F49E-0539-D50CAC46C51D}"/>
                    </a:ext>
                  </a:extLst>
                </p14:cNvPr>
                <p14:cNvContentPartPr/>
                <p14:nvPr/>
              </p14:nvContentPartPr>
              <p14:xfrm>
                <a:off x="7912993" y="2449633"/>
                <a:ext cx="639720" cy="43920"/>
              </p14:xfrm>
            </p:contentPart>
          </mc:Choice>
          <mc:Fallback xmlns="">
            <p:pic>
              <p:nvPicPr>
                <p:cNvPr id="23" name="Encre 22">
                  <a:extLst>
                    <a:ext uri="{FF2B5EF4-FFF2-40B4-BE49-F238E27FC236}">
                      <a16:creationId xmlns:a16="http://schemas.microsoft.com/office/drawing/2014/main" id="{8BD3CACE-0A78-F49E-0539-D50CAC46C51D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7904353" y="2440633"/>
                  <a:ext cx="657360" cy="61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24" name="Encre 23">
                  <a:extLst>
                    <a:ext uri="{FF2B5EF4-FFF2-40B4-BE49-F238E27FC236}">
                      <a16:creationId xmlns:a16="http://schemas.microsoft.com/office/drawing/2014/main" id="{28EA699A-378A-E91E-2C4C-9166C329650E}"/>
                    </a:ext>
                  </a:extLst>
                </p14:cNvPr>
                <p14:cNvContentPartPr/>
                <p14:nvPr/>
              </p14:nvContentPartPr>
              <p14:xfrm>
                <a:off x="7918753" y="2467273"/>
                <a:ext cx="58320" cy="8280"/>
              </p14:xfrm>
            </p:contentPart>
          </mc:Choice>
          <mc:Fallback xmlns="">
            <p:pic>
              <p:nvPicPr>
                <p:cNvPr id="24" name="Encre 23">
                  <a:extLst>
                    <a:ext uri="{FF2B5EF4-FFF2-40B4-BE49-F238E27FC236}">
                      <a16:creationId xmlns:a16="http://schemas.microsoft.com/office/drawing/2014/main" id="{28EA699A-378A-E91E-2C4C-9166C329650E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7910113" y="2458633"/>
                  <a:ext cx="75960" cy="2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25" name="Encre 24">
                  <a:extLst>
                    <a:ext uri="{FF2B5EF4-FFF2-40B4-BE49-F238E27FC236}">
                      <a16:creationId xmlns:a16="http://schemas.microsoft.com/office/drawing/2014/main" id="{51336B99-7024-AE4E-8545-37F83F7238D0}"/>
                    </a:ext>
                  </a:extLst>
                </p14:cNvPr>
                <p14:cNvContentPartPr/>
                <p14:nvPr/>
              </p14:nvContentPartPr>
              <p14:xfrm>
                <a:off x="7976713" y="2480233"/>
                <a:ext cx="33480" cy="360"/>
              </p14:xfrm>
            </p:contentPart>
          </mc:Choice>
          <mc:Fallback xmlns="">
            <p:pic>
              <p:nvPicPr>
                <p:cNvPr id="25" name="Encre 24">
                  <a:extLst>
                    <a:ext uri="{FF2B5EF4-FFF2-40B4-BE49-F238E27FC236}">
                      <a16:creationId xmlns:a16="http://schemas.microsoft.com/office/drawing/2014/main" id="{51336B99-7024-AE4E-8545-37F83F7238D0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7968073" y="2471593"/>
                  <a:ext cx="51120" cy="18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26" name="Encre 25">
                <a:extLst>
                  <a:ext uri="{FF2B5EF4-FFF2-40B4-BE49-F238E27FC236}">
                    <a16:creationId xmlns:a16="http://schemas.microsoft.com/office/drawing/2014/main" id="{EEC00F54-06E4-4F4A-3B3B-B5EB8E045BCD}"/>
                  </a:ext>
                </a:extLst>
              </p14:cNvPr>
              <p14:cNvContentPartPr/>
              <p14:nvPr/>
            </p14:nvContentPartPr>
            <p14:xfrm>
              <a:off x="2656413" y="2505793"/>
              <a:ext cx="100440" cy="5760"/>
            </p14:xfrm>
          </p:contentPart>
        </mc:Choice>
        <mc:Fallback xmlns="">
          <p:pic>
            <p:nvPicPr>
              <p:cNvPr id="26" name="Encre 25">
                <a:extLst>
                  <a:ext uri="{FF2B5EF4-FFF2-40B4-BE49-F238E27FC236}">
                    <a16:creationId xmlns:a16="http://schemas.microsoft.com/office/drawing/2014/main" id="{EEC00F54-06E4-4F4A-3B3B-B5EB8E045BCD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2647773" y="2497153"/>
                <a:ext cx="118080" cy="23400"/>
              </a:xfrm>
              <a:prstGeom prst="rect">
                <a:avLst/>
              </a:prstGeom>
            </p:spPr>
          </p:pic>
        </mc:Fallback>
      </mc:AlternateContent>
      <p:pic>
        <p:nvPicPr>
          <p:cNvPr id="28" name="Image 27">
            <a:extLst>
              <a:ext uri="{FF2B5EF4-FFF2-40B4-BE49-F238E27FC236}">
                <a16:creationId xmlns:a16="http://schemas.microsoft.com/office/drawing/2014/main" id="{1D6A5BEB-1C9F-47BF-C822-F95FC0190A3A}"/>
              </a:ext>
            </a:extLst>
          </p:cNvPr>
          <p:cNvPicPr>
            <a:picLocks noChangeAspect="1"/>
          </p:cNvPicPr>
          <p:nvPr/>
        </p:nvPicPr>
        <p:blipFill rotWithShape="1">
          <a:blip r:embed="rId26"/>
          <a:srcRect t="15768"/>
          <a:stretch/>
        </p:blipFill>
        <p:spPr>
          <a:xfrm>
            <a:off x="7175437" y="2411889"/>
            <a:ext cx="4638775" cy="2747608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91BD2F76-5873-9BD7-9D1F-D69BE5974320}"/>
              </a:ext>
            </a:extLst>
          </p:cNvPr>
          <p:cNvPicPr>
            <a:picLocks noChangeAspect="1"/>
          </p:cNvPicPr>
          <p:nvPr/>
        </p:nvPicPr>
        <p:blipFill rotWithShape="1"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86"/>
          <a:stretch/>
        </p:blipFill>
        <p:spPr>
          <a:xfrm>
            <a:off x="6499402" y="2411889"/>
            <a:ext cx="6156005" cy="2747608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30" name="Encre 29">
                <a:extLst>
                  <a:ext uri="{FF2B5EF4-FFF2-40B4-BE49-F238E27FC236}">
                    <a16:creationId xmlns:a16="http://schemas.microsoft.com/office/drawing/2014/main" id="{569959EE-3E28-5F31-BA43-1013AB5750D9}"/>
                  </a:ext>
                </a:extLst>
              </p14:cNvPr>
              <p14:cNvContentPartPr/>
              <p14:nvPr/>
            </p14:nvContentPartPr>
            <p14:xfrm>
              <a:off x="8094083" y="2370668"/>
              <a:ext cx="1236600" cy="73080"/>
            </p14:xfrm>
          </p:contentPart>
        </mc:Choice>
        <mc:Fallback xmlns="">
          <p:pic>
            <p:nvPicPr>
              <p:cNvPr id="30" name="Encre 29">
                <a:extLst>
                  <a:ext uri="{FF2B5EF4-FFF2-40B4-BE49-F238E27FC236}">
                    <a16:creationId xmlns:a16="http://schemas.microsoft.com/office/drawing/2014/main" id="{569959EE-3E28-5F31-BA43-1013AB5750D9}"/>
                  </a:ext>
                </a:extLst>
              </p:cNvPr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8085083" y="2361668"/>
                <a:ext cx="1254240" cy="90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31" name="Encre 30">
                <a:extLst>
                  <a:ext uri="{FF2B5EF4-FFF2-40B4-BE49-F238E27FC236}">
                    <a16:creationId xmlns:a16="http://schemas.microsoft.com/office/drawing/2014/main" id="{57DA9316-E67D-82F3-930C-B7E7984E3D1A}"/>
                  </a:ext>
                </a:extLst>
              </p14:cNvPr>
              <p14:cNvContentPartPr/>
              <p14:nvPr/>
            </p14:nvContentPartPr>
            <p14:xfrm>
              <a:off x="9447683" y="2377508"/>
              <a:ext cx="537480" cy="59040"/>
            </p14:xfrm>
          </p:contentPart>
        </mc:Choice>
        <mc:Fallback xmlns="">
          <p:pic>
            <p:nvPicPr>
              <p:cNvPr id="31" name="Encre 30">
                <a:extLst>
                  <a:ext uri="{FF2B5EF4-FFF2-40B4-BE49-F238E27FC236}">
                    <a16:creationId xmlns:a16="http://schemas.microsoft.com/office/drawing/2014/main" id="{57DA9316-E67D-82F3-930C-B7E7984E3D1A}"/>
                  </a:ext>
                </a:extLst>
              </p:cNvPr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9438683" y="2368508"/>
                <a:ext cx="55512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33" name="Encre 32">
                <a:extLst>
                  <a:ext uri="{FF2B5EF4-FFF2-40B4-BE49-F238E27FC236}">
                    <a16:creationId xmlns:a16="http://schemas.microsoft.com/office/drawing/2014/main" id="{D494F4ED-7070-727B-3AA2-A186F5D927E8}"/>
                  </a:ext>
                </a:extLst>
              </p14:cNvPr>
              <p14:cNvContentPartPr/>
              <p14:nvPr/>
            </p14:nvContentPartPr>
            <p14:xfrm>
              <a:off x="9317947" y="2405181"/>
              <a:ext cx="366120" cy="17640"/>
            </p14:xfrm>
          </p:contentPart>
        </mc:Choice>
        <mc:Fallback xmlns="">
          <p:pic>
            <p:nvPicPr>
              <p:cNvPr id="33" name="Encre 32">
                <a:extLst>
                  <a:ext uri="{FF2B5EF4-FFF2-40B4-BE49-F238E27FC236}">
                    <a16:creationId xmlns:a16="http://schemas.microsoft.com/office/drawing/2014/main" id="{D494F4ED-7070-727B-3AA2-A186F5D927E8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9308947" y="2396181"/>
                <a:ext cx="383760" cy="35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36" name="Encre 35">
                <a:extLst>
                  <a:ext uri="{FF2B5EF4-FFF2-40B4-BE49-F238E27FC236}">
                    <a16:creationId xmlns:a16="http://schemas.microsoft.com/office/drawing/2014/main" id="{31C805D9-E21C-31FB-22D4-5D0512E3852D}"/>
                  </a:ext>
                </a:extLst>
              </p14:cNvPr>
              <p14:cNvContentPartPr/>
              <p14:nvPr/>
            </p14:nvContentPartPr>
            <p14:xfrm>
              <a:off x="9947227" y="2390781"/>
              <a:ext cx="326160" cy="28440"/>
            </p14:xfrm>
          </p:contentPart>
        </mc:Choice>
        <mc:Fallback xmlns="">
          <p:pic>
            <p:nvPicPr>
              <p:cNvPr id="36" name="Encre 35">
                <a:extLst>
                  <a:ext uri="{FF2B5EF4-FFF2-40B4-BE49-F238E27FC236}">
                    <a16:creationId xmlns:a16="http://schemas.microsoft.com/office/drawing/2014/main" id="{31C805D9-E21C-31FB-22D4-5D0512E3852D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9938587" y="2382141"/>
                <a:ext cx="343800" cy="4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39" name="Encre 38">
                <a:extLst>
                  <a:ext uri="{FF2B5EF4-FFF2-40B4-BE49-F238E27FC236}">
                    <a16:creationId xmlns:a16="http://schemas.microsoft.com/office/drawing/2014/main" id="{2EFB8B36-DD14-C229-C933-F4BD2CCD6C54}"/>
                  </a:ext>
                </a:extLst>
              </p14:cNvPr>
              <p14:cNvContentPartPr/>
              <p14:nvPr/>
            </p14:nvContentPartPr>
            <p14:xfrm>
              <a:off x="10297147" y="2394381"/>
              <a:ext cx="633600" cy="40680"/>
            </p14:xfrm>
          </p:contentPart>
        </mc:Choice>
        <mc:Fallback xmlns="">
          <p:pic>
            <p:nvPicPr>
              <p:cNvPr id="39" name="Encre 38">
                <a:extLst>
                  <a:ext uri="{FF2B5EF4-FFF2-40B4-BE49-F238E27FC236}">
                    <a16:creationId xmlns:a16="http://schemas.microsoft.com/office/drawing/2014/main" id="{2EFB8B36-DD14-C229-C933-F4BD2CCD6C54}"/>
                  </a:ext>
                </a:extLst>
              </p:cNvPr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10288147" y="2385381"/>
                <a:ext cx="651240" cy="58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66986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99C867F-E51A-318A-A001-0B1FD64AE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Changing scan direction</a:t>
            </a:r>
            <a:endParaRPr lang="en-CA" i="1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0D7DA07-6E59-E8B7-410D-643FE4A2F97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444"/>
          <a:stretch/>
        </p:blipFill>
        <p:spPr>
          <a:xfrm>
            <a:off x="1942251" y="2579339"/>
            <a:ext cx="3820282" cy="241200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F5D41914-7093-FD94-DF29-02BE15FFD49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0444"/>
          <a:stretch/>
        </p:blipFill>
        <p:spPr>
          <a:xfrm>
            <a:off x="6429469" y="2579339"/>
            <a:ext cx="3820280" cy="24120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ED140884-E06B-A3AD-D4CD-976F7DB1625E}"/>
                  </a:ext>
                </a:extLst>
              </p:cNvPr>
              <p:cNvSpPr txBox="1"/>
              <p:nvPr/>
            </p:nvSpPr>
            <p:spPr>
              <a:xfrm>
                <a:off x="2891693" y="1950347"/>
                <a:ext cx="640861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i="1" dirty="0"/>
                  <a:t>1 </a:t>
                </a:r>
                <a:r>
                  <a:rPr lang="en-GB" i="1" dirty="0"/>
                  <a:t>particle, no synchrotron oscillations, 10</a:t>
                </a:r>
                <a:r>
                  <a:rPr lang="en-GB" i="1" baseline="30000" dirty="0"/>
                  <a:t>5</a:t>
                </a:r>
                <a:r>
                  <a:rPr lang="en-GB" i="1" dirty="0"/>
                  <a:t> turns</a:t>
                </a:r>
                <a:r>
                  <a:rPr lang="fr-FR" i="1" dirty="0"/>
                  <a:t>,   </a:t>
                </a:r>
                <a14:m>
                  <m:oMath xmlns:m="http://schemas.openxmlformats.org/officeDocument/2006/math">
                    <m:r>
                      <a:rPr lang="el-GR" i="1" dirty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fr-FR" i="1" dirty="0"/>
                  <a:t> = 10</a:t>
                </a:r>
                <a:r>
                  <a:rPr lang="fr-FR" i="1" baseline="30000" dirty="0"/>
                  <a:t>-2</a:t>
                </a:r>
                <a:r>
                  <a:rPr lang="fr-FR" i="1" dirty="0"/>
                  <a:t>,  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𝜑</m:t>
                    </m:r>
                  </m:oMath>
                </a14:m>
                <a:r>
                  <a:rPr lang="fr-FR" i="1" dirty="0"/>
                  <a:t>=10</a:t>
                </a:r>
                <a:r>
                  <a:rPr lang="fr-FR" i="1" baseline="30000" dirty="0"/>
                  <a:t>-6</a:t>
                </a:r>
                <a:endParaRPr lang="fr-FR" i="1" dirty="0"/>
              </a:p>
            </p:txBody>
          </p:sp>
        </mc:Choice>
        <mc:Fallback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ED140884-E06B-A3AD-D4CD-976F7DB162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1693" y="1950347"/>
                <a:ext cx="6408614" cy="369332"/>
              </a:xfrm>
              <a:prstGeom prst="rect">
                <a:avLst/>
              </a:prstGeom>
              <a:blipFill>
                <a:blip r:embed="rId4"/>
                <a:stretch>
                  <a:fillRect l="-380" t="-9836" b="-245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2">
            <a:extLst>
              <a:ext uri="{FF2B5EF4-FFF2-40B4-BE49-F238E27FC236}">
                <a16:creationId xmlns:a16="http://schemas.microsoft.com/office/drawing/2014/main" id="{300EC281-9873-92C7-DF58-17BC3D0EE74B}"/>
              </a:ext>
            </a:extLst>
          </p:cNvPr>
          <p:cNvSpPr txBox="1"/>
          <p:nvPr/>
        </p:nvSpPr>
        <p:spPr>
          <a:xfrm>
            <a:off x="2317048" y="5554334"/>
            <a:ext cx="76826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2400" i="1" dirty="0"/>
              <a:t>Depolarisation does not seem to change with scan direction </a:t>
            </a:r>
          </a:p>
        </p:txBody>
      </p:sp>
    </p:spTree>
    <p:extLst>
      <p:ext uri="{BB962C8B-B14F-4D97-AF65-F5344CB8AC3E}">
        <p14:creationId xmlns:p14="http://schemas.microsoft.com/office/powerpoint/2010/main" val="282827647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5560</TotalTime>
  <Words>789</Words>
  <Application>Microsoft Office PowerPoint</Application>
  <PresentationFormat>Grand écran</PresentationFormat>
  <Paragraphs>150</Paragraphs>
  <Slides>19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Cambria Math</vt:lpstr>
      <vt:lpstr>Wingdings</vt:lpstr>
      <vt:lpstr>Thème Office</vt:lpstr>
      <vt:lpstr>Modelling resonant depolarisation for FCC-ee</vt:lpstr>
      <vt:lpstr>Overview</vt:lpstr>
      <vt:lpstr>Motivation</vt:lpstr>
      <vt:lpstr>Theory</vt:lpstr>
      <vt:lpstr>Theory</vt:lpstr>
      <vt:lpstr>Model</vt:lpstr>
      <vt:lpstr>Results – strength of the depolarising field</vt:lpstr>
      <vt:lpstr>Scan precision</vt:lpstr>
      <vt:lpstr>Changing scan direction</vt:lpstr>
      <vt:lpstr>Présentation PowerPoint</vt:lpstr>
      <vt:lpstr>Resonance for different energies</vt:lpstr>
      <vt:lpstr>Average spin with energy spread</vt:lpstr>
      <vt:lpstr>Considering synchrotron oscillations</vt:lpstr>
      <vt:lpstr>What does theory say ?</vt:lpstr>
      <vt:lpstr>Présentation PowerPoint</vt:lpstr>
      <vt:lpstr>Accuracy of found depolarisation frequency</vt:lpstr>
      <vt:lpstr>Accuracy of found depolarisation frequency</vt:lpstr>
      <vt:lpstr>Improving precision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Clara Kiel</dc:creator>
  <cp:lastModifiedBy>Clara Kiel</cp:lastModifiedBy>
  <cp:revision>147</cp:revision>
  <dcterms:created xsi:type="dcterms:W3CDTF">2024-08-06T10:06:18Z</dcterms:created>
  <dcterms:modified xsi:type="dcterms:W3CDTF">2024-08-29T12:34:36Z</dcterms:modified>
</cp:coreProperties>
</file>