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3b32ef3d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3b32ef3d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f4b91e3254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f4b91e325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75e33bd45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75e33bd45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75e33bd4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f75e33bd4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75e33bd45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75e33bd45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f75e33bd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f75e33bd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stefano.carsi@cern.ch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9.png"/><Relationship Id="rId7" Type="http://schemas.openxmlformats.org/officeDocument/2006/relationships/image" Target="../media/image4.png"/><Relationship Id="rId8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gif"/><Relationship Id="rId4" Type="http://schemas.openxmlformats.org/officeDocument/2006/relationships/image" Target="../media/image5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User meeting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Techno-CLS (H2) week 33-34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6921900" y="3987425"/>
            <a:ext cx="2126100" cy="10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For information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Stefano Carsi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u="sng">
                <a:solidFill>
                  <a:schemeClr val="hlink"/>
                </a:solidFill>
                <a:hlinkClick r:id="rId3"/>
              </a:rPr>
              <a:t>stefano.carsi@cern.ch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68691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5F7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Crystalline undulator for TECHNO-CLS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1275" y="40563"/>
            <a:ext cx="2722750" cy="115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 rotWithShape="1">
          <a:blip r:embed="rId4">
            <a:alphaModFix/>
          </a:blip>
          <a:srcRect b="4751" l="13177" r="16804" t="4751"/>
          <a:stretch/>
        </p:blipFill>
        <p:spPr>
          <a:xfrm rot="-891204">
            <a:off x="-399013" y="1975447"/>
            <a:ext cx="2683125" cy="2654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" y="908926"/>
            <a:ext cx="1810627" cy="1116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93325" y="1195075"/>
            <a:ext cx="3390550" cy="2034320"/>
          </a:xfrm>
          <a:prstGeom prst="rect">
            <a:avLst/>
          </a:prstGeom>
          <a:noFill/>
          <a:ln cap="flat" cmpd="sng" w="2857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26917" y="2543188"/>
            <a:ext cx="3580079" cy="2485375"/>
          </a:xfrm>
          <a:prstGeom prst="rect">
            <a:avLst/>
          </a:prstGeom>
          <a:noFill/>
          <a:ln cap="flat" cmpd="sng" w="28575">
            <a:solidFill>
              <a:srgbClr val="00FF3D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7" name="Google Shape;67;p14"/>
          <p:cNvSpPr txBox="1"/>
          <p:nvPr/>
        </p:nvSpPr>
        <p:spPr>
          <a:xfrm>
            <a:off x="5885700" y="1530588"/>
            <a:ext cx="3258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rgbClr val="274E13"/>
                </a:solidFill>
              </a:rPr>
              <a:t>Measure the radiation emitted by the undulator</a:t>
            </a:r>
            <a:endParaRPr sz="1600">
              <a:solidFill>
                <a:srgbClr val="274E13"/>
              </a:solidFill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5885700" y="1139050"/>
            <a:ext cx="3258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rgbClr val="38761D"/>
                </a:solidFill>
              </a:rPr>
              <a:t>GOAL</a:t>
            </a:r>
            <a:endParaRPr b="1" sz="1800">
              <a:solidFill>
                <a:srgbClr val="38761D"/>
              </a:solidFill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6084925" y="2971038"/>
            <a:ext cx="295500" cy="1154400"/>
          </a:xfrm>
          <a:prstGeom prst="ellipse">
            <a:avLst/>
          </a:prstGeom>
          <a:solidFill>
            <a:srgbClr val="00FF3D">
              <a:alpha val="37970"/>
            </a:srgbClr>
          </a:solidFill>
          <a:ln cap="flat" cmpd="sng" w="9525">
            <a:solidFill>
              <a:srgbClr val="00FF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6287714" y="2899004"/>
            <a:ext cx="145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2"/>
                </a:solidFill>
              </a:rPr>
              <a:t>undulator peak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682997" y="2637063"/>
            <a:ext cx="3337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dk2"/>
                </a:solidFill>
              </a:rPr>
              <a:t>Geant 4 simualtions Calorimeter Signal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8692899" y="4887075"/>
            <a:ext cx="450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chemeClr val="dk1"/>
                </a:solidFill>
              </a:rPr>
              <a:t>MeV</a:t>
            </a:r>
            <a:endParaRPr b="1" sz="1000">
              <a:solidFill>
                <a:schemeClr val="dk1"/>
              </a:solidFill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14432" y="4279650"/>
            <a:ext cx="2777051" cy="65027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/>
        </p:nvSpPr>
        <p:spPr>
          <a:xfrm>
            <a:off x="3960289" y="4362717"/>
            <a:ext cx="145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595959"/>
                </a:solidFill>
              </a:rPr>
              <a:t>“thick”substrate </a:t>
            </a:r>
            <a:endParaRPr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595959"/>
                </a:solidFill>
              </a:rPr>
              <a:t>~160 um</a:t>
            </a:r>
            <a:endParaRPr>
              <a:solidFill>
                <a:srgbClr val="595959"/>
              </a:solidFill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942175" y="3828450"/>
            <a:ext cx="287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980000"/>
                </a:solidFill>
              </a:rPr>
              <a:t>“thin”substrate ~ hundreds of nm</a:t>
            </a:r>
            <a:endParaRPr>
              <a:solidFill>
                <a:srgbClr val="980000"/>
              </a:solidFill>
            </a:endParaRPr>
          </a:p>
        </p:txBody>
      </p:sp>
      <p:cxnSp>
        <p:nvCxnSpPr>
          <p:cNvPr id="76" name="Google Shape;76;p14"/>
          <p:cNvCxnSpPr/>
          <p:nvPr/>
        </p:nvCxnSpPr>
        <p:spPr>
          <a:xfrm flipH="1">
            <a:off x="1958550" y="4123835"/>
            <a:ext cx="14100" cy="278700"/>
          </a:xfrm>
          <a:prstGeom prst="straightConnector1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7" name="Google Shape;77;p14"/>
          <p:cNvCxnSpPr/>
          <p:nvPr/>
        </p:nvCxnSpPr>
        <p:spPr>
          <a:xfrm>
            <a:off x="3226793" y="4123835"/>
            <a:ext cx="48000" cy="278700"/>
          </a:xfrm>
          <a:prstGeom prst="straightConnector1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8" name="Google Shape;78;p14"/>
          <p:cNvCxnSpPr/>
          <p:nvPr/>
        </p:nvCxnSpPr>
        <p:spPr>
          <a:xfrm rot="10800000">
            <a:off x="3611400" y="4602425"/>
            <a:ext cx="348900" cy="0"/>
          </a:xfrm>
          <a:prstGeom prst="straightConnector1">
            <a:avLst/>
          </a:prstGeom>
          <a:noFill/>
          <a:ln cap="flat" cmpd="sng" w="28575">
            <a:solidFill>
              <a:srgbClr val="595959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9" name="Google Shape;79;p14"/>
          <p:cNvCxnSpPr/>
          <p:nvPr/>
        </p:nvCxnSpPr>
        <p:spPr>
          <a:xfrm flipH="1">
            <a:off x="1284218" y="4123835"/>
            <a:ext cx="600" cy="279300"/>
          </a:xfrm>
          <a:prstGeom prst="straightConnector1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80" name="Google Shape;80;p14"/>
          <p:cNvCxnSpPr/>
          <p:nvPr/>
        </p:nvCxnSpPr>
        <p:spPr>
          <a:xfrm>
            <a:off x="2609743" y="4118135"/>
            <a:ext cx="40800" cy="290700"/>
          </a:xfrm>
          <a:prstGeom prst="straightConnector1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Summary of the week</a:t>
            </a:r>
            <a:endParaRPr/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This week </a:t>
            </a:r>
            <a:r>
              <a:rPr b="1" lang="it"/>
              <a:t>everything </a:t>
            </a:r>
            <a:r>
              <a:rPr lang="it"/>
              <a:t>went </a:t>
            </a:r>
            <a:r>
              <a:rPr b="1" lang="it"/>
              <a:t>smoothly </a:t>
            </a:r>
            <a:r>
              <a:rPr lang="it"/>
              <a:t>and was dedicated to the collection of statistics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The </a:t>
            </a:r>
            <a:r>
              <a:rPr b="1" lang="it"/>
              <a:t>data acquired</a:t>
            </a:r>
            <a:r>
              <a:rPr lang="it"/>
              <a:t> looks very </a:t>
            </a:r>
            <a:r>
              <a:rPr b="1" lang="it"/>
              <a:t>promising</a:t>
            </a:r>
            <a:r>
              <a:rPr lang="it"/>
              <a:t>, even though a deep analysis may be performed in the next months to have a correct estimation of the undulator radiation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This experiment was kind of complicated: the whole first week was spent only in the alignment of the sample and in choosing of the operational condition. The </a:t>
            </a:r>
            <a:r>
              <a:rPr b="1" lang="it"/>
              <a:t>second week</a:t>
            </a:r>
            <a:r>
              <a:rPr lang="it"/>
              <a:t> we obtained turned out to be much more </a:t>
            </a:r>
            <a:r>
              <a:rPr b="1" lang="it"/>
              <a:t>important </a:t>
            </a:r>
            <a:r>
              <a:rPr lang="it"/>
              <a:t>than what we were expecting, making the conclusion of the beamtest possible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Crystal alignment with the channelling radiation</a:t>
            </a:r>
            <a:endParaRPr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925" y="1379425"/>
            <a:ext cx="3874200" cy="367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4275" y="1588487"/>
            <a:ext cx="3446331" cy="32562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6"/>
          <p:cNvSpPr/>
          <p:nvPr/>
        </p:nvSpPr>
        <p:spPr>
          <a:xfrm rot="2700000">
            <a:off x="2615873" y="1410748"/>
            <a:ext cx="705127" cy="41153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/>
          <p:nvPr/>
        </p:nvSpPr>
        <p:spPr>
          <a:xfrm rot="2700000">
            <a:off x="2615873" y="3282548"/>
            <a:ext cx="705127" cy="41153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6"/>
          <p:cNvSpPr/>
          <p:nvPr/>
        </p:nvSpPr>
        <p:spPr>
          <a:xfrm rot="2700000">
            <a:off x="5804873" y="1568448"/>
            <a:ext cx="705127" cy="41153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6"/>
          <p:cNvSpPr/>
          <p:nvPr/>
        </p:nvSpPr>
        <p:spPr>
          <a:xfrm rot="2700000">
            <a:off x="5688923" y="3087698"/>
            <a:ext cx="705127" cy="41153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 personal parenthesis</a:t>
            </a:r>
            <a:endParaRPr/>
          </a:p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In three days I will start a new job opportunity and this is my last day here at CERN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I want to say a </a:t>
            </a:r>
            <a:r>
              <a:rPr b="1" lang="it"/>
              <a:t>big thanks</a:t>
            </a:r>
            <a:r>
              <a:rPr lang="it"/>
              <a:t> to all the people I had the opportunity to meet and that was part of this beautiful experience in my life</a:t>
            </a:r>
            <a:endParaRPr/>
          </a:p>
        </p:txBody>
      </p:sp>
      <p:pic>
        <p:nvPicPr>
          <p:cNvPr id="105" name="Google Shape;10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475" y="2571750"/>
            <a:ext cx="3309798" cy="248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7750" y="2571750"/>
            <a:ext cx="3296161" cy="2482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465578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