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259" r:id="rId2"/>
    <p:sldId id="303" r:id="rId3"/>
    <p:sldId id="318" r:id="rId4"/>
    <p:sldId id="319" r:id="rId5"/>
    <p:sldId id="320" r:id="rId6"/>
    <p:sldId id="321" r:id="rId7"/>
    <p:sldId id="288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320" userDrawn="1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03030"/>
    <a:srgbClr val="2F2F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16" autoAdjust="0"/>
    <p:restoredTop sz="94686"/>
  </p:normalViewPr>
  <p:slideViewPr>
    <p:cSldViewPr snapToObjects="1">
      <p:cViewPr varScale="1">
        <p:scale>
          <a:sx n="119" d="100"/>
          <a:sy n="119" d="100"/>
        </p:scale>
        <p:origin x="96" y="348"/>
      </p:cViewPr>
      <p:guideLst>
        <p:guide orient="horz" pos="432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Objects="1" showGuides="1">
      <p:cViewPr varScale="1">
        <p:scale>
          <a:sx n="99" d="100"/>
          <a:sy n="99" d="100"/>
        </p:scale>
        <p:origin x="3570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9/9/2024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9/9/2024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phic 4">
            <a:extLst>
              <a:ext uri="{FF2B5EF4-FFF2-40B4-BE49-F238E27FC236}">
                <a16:creationId xmlns:a16="http://schemas.microsoft.com/office/drawing/2014/main" id="{F199F5AC-E194-CCF6-245E-BE30829ED16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742542" y="2075542"/>
            <a:ext cx="2706915" cy="2706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EC03E9-A022-4883-B2C6-D5126599E119}" type="datetime1">
              <a:rPr lang="en-GB" smtClean="0"/>
              <a:t>09/09/2024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Philip Schwarz | Status of NCM magnet projects for </a:t>
            </a:r>
            <a:r>
              <a:rPr lang="en-GB" dirty="0" err="1"/>
              <a:t>SHiP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2117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26612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A50305F-8D2E-46AC-B8A7-7FF275A504BA}" type="datetime1">
              <a:rPr lang="en-GB" smtClean="0"/>
              <a:t>09/09/2024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 dirty="0"/>
              <a:t>Philip Schwarz | Status of NCM magnet projects for </a:t>
            </a:r>
            <a:r>
              <a:rPr lang="en-GB" dirty="0" err="1"/>
              <a:t>SHiP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66CE387-43F8-4ABD-B44B-3528E3D96A44}" type="datetime1">
              <a:rPr lang="en-GB" smtClean="0"/>
              <a:t>09/09/2024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 dirty="0"/>
              <a:t>Philip Schwarz | Status of NCM magnet projects for </a:t>
            </a:r>
            <a:r>
              <a:rPr lang="en-GB" dirty="0" err="1"/>
              <a:t>SHiP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ABB8D55A-B8A8-47BA-9075-A05596AFC1C2}" type="datetime1">
              <a:rPr lang="en-GB" smtClean="0"/>
              <a:t>09/09/2024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 dirty="0"/>
              <a:t>Philip Schwarz | Status of NCM magnet projects for </a:t>
            </a:r>
            <a:r>
              <a:rPr lang="en-GB" dirty="0" err="1"/>
              <a:t>SHiP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00270D19-A8B5-4715-A44A-47C652A0E896}" type="datetime1">
              <a:rPr lang="en-GB" smtClean="0"/>
              <a:t>09/09/2024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GB" dirty="0"/>
              <a:t>Philip Schwarz | Status of NCM magnet projects for </a:t>
            </a:r>
            <a:r>
              <a:rPr lang="en-GB" dirty="0" err="1"/>
              <a:t>SHiP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C9037A8-3728-274F-ADAC-4D3957FCBA46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29902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9262" y="2429902"/>
            <a:ext cx="36734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5F55E6A2-47CD-4DB0-8F61-FAB9F1FEE258}" type="datetime1">
              <a:rPr lang="en-GB" smtClean="0"/>
              <a:t>09/09/2024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GB" dirty="0"/>
              <a:t>Philip Schwarz | Status of NCM magnet projects for </a:t>
            </a:r>
            <a:r>
              <a:rPr lang="en-GB" dirty="0" err="1"/>
              <a:t>SHiP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3DA26F76-2160-41F6-8CFD-B3823C9EDEA9}" type="datetime1">
              <a:rPr lang="en-GB" smtClean="0"/>
              <a:t>09/09/2024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GB" dirty="0"/>
              <a:t>Philip Schwarz | Status of NCM magnet projects for </a:t>
            </a:r>
            <a:r>
              <a:rPr lang="en-GB" dirty="0" err="1"/>
              <a:t>SHiP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FBD5ABEC-7295-4294-85FD-9E5940384265}" type="datetime1">
              <a:rPr lang="en-GB" smtClean="0"/>
              <a:t>09/09/2024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 dirty="0"/>
              <a:t>Philip Schwarz | Status of NCM magnet projects for </a:t>
            </a:r>
            <a:r>
              <a:rPr lang="en-GB" dirty="0" err="1"/>
              <a:t>SHiP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A08EFF3D-F4DF-4BD4-B21A-C0EDD8B942A6}" type="datetime1">
              <a:rPr lang="en-GB" smtClean="0"/>
              <a:t>09/09/2024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 dirty="0"/>
              <a:t>Philip Schwarz | Status of NCM magnet projects for </a:t>
            </a:r>
            <a:r>
              <a:rPr lang="en-GB" dirty="0" err="1"/>
              <a:t>SHiP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8BA33A-6D01-4F9B-8235-6B34FB04F71F}" type="datetime1">
              <a:rPr lang="en-GB" smtClean="0"/>
              <a:t>09/09/2024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Philip Schwarz | Status of NCM magnet projects for </a:t>
            </a:r>
            <a:r>
              <a:rPr lang="en-GB" dirty="0" err="1"/>
              <a:t>SHiP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A99121-E02B-4D90-B4E7-21F1ACAD85C5}" type="datetime1">
              <a:rPr lang="en-GB" smtClean="0"/>
              <a:t>09/09/2024</a:t>
            </a:fld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Footer Placeholder 6">
            <a:extLst>
              <a:ext uri="{FF2B5EF4-FFF2-40B4-BE49-F238E27FC236}">
                <a16:creationId xmlns:a16="http://schemas.microsoft.com/office/drawing/2014/main" id="{A6E1657A-F8ED-0669-0BD8-5B35A54D99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3" y="6378349"/>
            <a:ext cx="4285010" cy="365125"/>
          </a:xfrm>
          <a:prstGeom prst="rect">
            <a:avLst/>
          </a:prstGeom>
        </p:spPr>
        <p:txBody>
          <a:bodyPr vert="horz" lIns="0" tIns="45720" rIns="91440" bIns="45720" rtlCol="0" anchor="ctr"/>
          <a:lstStyle>
            <a:lvl1pPr algn="l">
              <a:defRPr sz="85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Philip Schwarz | </a:t>
            </a:r>
            <a:r>
              <a:rPr lang="en-GB" dirty="0"/>
              <a:t>Status of NCM magnet projects for </a:t>
            </a:r>
            <a:r>
              <a:rPr lang="en-GB" dirty="0" err="1"/>
              <a:t>SHiP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46C0DA-32DE-4B91-ABB3-B6E912177DCA}" type="datetime1">
              <a:rPr lang="en-GB" smtClean="0"/>
              <a:t>09/09/2024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Philip Schwarz | Status of NCM magnet projects for </a:t>
            </a:r>
            <a:r>
              <a:rPr lang="en-GB" dirty="0" err="1"/>
              <a:t>SHiP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18C8AA-62DB-4634-9748-8EDE5DD8BB2D}" type="datetime1">
              <a:rPr lang="en-GB" smtClean="0"/>
              <a:t>09/09/2024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Philip Schwarz | Status of NCM magnet projects for </a:t>
            </a:r>
            <a:r>
              <a:rPr lang="en-GB" dirty="0" err="1"/>
              <a:t>SHiP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B08C33B9-27C2-73E8-E37D-336ABF63A96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558632" y="4869770"/>
            <a:ext cx="1074737" cy="1074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1700" b="1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A2679B87-F92D-91F6-69BF-481624EE6C7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052224" y="714489"/>
            <a:ext cx="2059046" cy="2059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22CCE-5734-476A-B2E5-46A72E73DAEE}" type="datetime1">
              <a:rPr lang="en-GB" smtClean="0"/>
              <a:t>09/09/2024</a:t>
            </a:fld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269E8E9-3C73-3745-941D-102FAF02E58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2" name="Footer Placeholder 6">
            <a:extLst>
              <a:ext uri="{FF2B5EF4-FFF2-40B4-BE49-F238E27FC236}">
                <a16:creationId xmlns:a16="http://schemas.microsoft.com/office/drawing/2014/main" id="{78ED62AC-F0CB-AAAE-9515-81B810F86C9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3" y="6378349"/>
            <a:ext cx="4285010" cy="365125"/>
          </a:xfrm>
          <a:prstGeom prst="rect">
            <a:avLst/>
          </a:prstGeom>
        </p:spPr>
        <p:txBody>
          <a:bodyPr vert="horz" lIns="0" tIns="45720" rIns="91440" bIns="45720" rtlCol="0" anchor="ctr"/>
          <a:lstStyle>
            <a:lvl1pPr algn="l">
              <a:defRPr sz="85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Philip Schwarz | </a:t>
            </a:r>
            <a:r>
              <a:rPr lang="en-GB" dirty="0"/>
              <a:t>Status of NCM magnet projects for </a:t>
            </a:r>
            <a:r>
              <a:rPr lang="en-GB" dirty="0" err="1"/>
              <a:t>SHiP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05159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289D1-7284-4B99-984D-DD0119450437}" type="datetime1">
              <a:rPr lang="en-GB" smtClean="0"/>
              <a:t>09/09/2024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Philip Schwarz | Status of NCM magnet projects for </a:t>
            </a:r>
            <a:r>
              <a:rPr lang="en-GB" dirty="0" err="1"/>
              <a:t>SHiP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9059C8-5210-4D56-BEA5-C66060F6BE0E}" type="datetime1">
              <a:rPr lang="en-GB" smtClean="0"/>
              <a:t>09/09/2024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Philip Schwarz | Status of NCM magnet projects for </a:t>
            </a:r>
            <a:r>
              <a:rPr lang="en-GB" dirty="0" err="1"/>
              <a:t>SHiP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ull page colour or pictu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10B6E0-915E-6A4B-BE3D-83464DDCC0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3F185B5-CF74-D44D-A9E3-83166F096F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DE963E82-8C70-4E2F-B9CE-319652A203E2}" type="datetime1">
              <a:rPr lang="en-GB" smtClean="0"/>
              <a:t>09/09/2024</a:t>
            </a:fld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AD60124-268E-2640-B552-632FCB92FCF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7D4B92-ED84-1D4C-81AB-7D7F79EF892F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Philip Schwarz | Status of NCM magnet projects for </a:t>
            </a:r>
            <a:r>
              <a:rPr lang="en-GB" dirty="0" err="1"/>
              <a:t>SHiP</a:t>
            </a:r>
            <a:endParaRPr lang="en-US" dirty="0"/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F1E223B3-FDCC-6949-9C0B-F052B97037C1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D5082788-0C78-F842-A18F-84667EAC7E6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7988" y="6364800"/>
            <a:ext cx="495300" cy="3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935580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45605"/>
            <a:ext cx="12192000" cy="633930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64800"/>
            <a:ext cx="4116387" cy="6358495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211FF8-DAD9-4F20-B199-95FAF3DDD1E3}" type="datetime1">
              <a:rPr lang="en-GB" smtClean="0"/>
              <a:t>09/09/2024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Philip Schwarz | Status of NCM magnet projects for </a:t>
            </a:r>
            <a:r>
              <a:rPr lang="en-GB" dirty="0" err="1"/>
              <a:t>SHiP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7F7DC-9AD1-4A6F-8683-6FDBDE35E365}" type="datetime1">
              <a:rPr lang="en-GB" smtClean="0"/>
              <a:t>09/09/2024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Philip Schwarz | Status of NCM magnet projects for </a:t>
            </a:r>
            <a:r>
              <a:rPr lang="en-GB" dirty="0" err="1"/>
              <a:t>SHiP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1.emf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120336" y="6378349"/>
            <a:ext cx="1620788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50">
                <a:solidFill>
                  <a:schemeClr val="tx1"/>
                </a:solidFill>
              </a:defRPr>
            </a:lvl1pPr>
          </a:lstStyle>
          <a:p>
            <a:fld id="{2FC2E7C5-017D-4BD5-952C-E3B3A5F9524A}" type="datetime1">
              <a:rPr lang="en-GB" smtClean="0"/>
              <a:t>09/09/2024</a:t>
            </a:fld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78349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50" b="1">
                <a:solidFill>
                  <a:schemeClr val="tx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3" y="6378349"/>
            <a:ext cx="4285010" cy="365125"/>
          </a:xfrm>
          <a:prstGeom prst="rect">
            <a:avLst/>
          </a:prstGeom>
        </p:spPr>
        <p:txBody>
          <a:bodyPr vert="horz" lIns="0" tIns="45720" rIns="91440" bIns="45720" rtlCol="0" anchor="ctr"/>
          <a:lstStyle>
            <a:lvl1pPr algn="l">
              <a:defRPr sz="85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Philip Schwarz | </a:t>
            </a:r>
            <a:r>
              <a:rPr lang="en-GB" dirty="0"/>
              <a:t>Status of NCM magnet projects for </a:t>
            </a:r>
            <a:r>
              <a:rPr lang="en-GB" dirty="0" err="1"/>
              <a:t>SHiP</a:t>
            </a:r>
            <a:endParaRPr lang="en-US" dirty="0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BD9C6532-AEDE-354E-83AD-7F67D706DF38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63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>
            <a:extLst>
              <a:ext uri="{FF2B5EF4-FFF2-40B4-BE49-F238E27FC236}">
                <a16:creationId xmlns:a16="http://schemas.microsoft.com/office/drawing/2014/main" id="{426E9AC2-DB3F-3043-BAF1-FDB172EA2CD8}"/>
              </a:ext>
            </a:extLst>
          </p:cNvPr>
          <p:cNvPicPr>
            <a:picLocks noChangeAspect="1"/>
          </p:cNvPicPr>
          <p:nvPr userDrawn="1"/>
        </p:nvPicPr>
        <p:blipFill>
          <a:blip r:embed="rId24"/>
          <a:stretch>
            <a:fillRect/>
          </a:stretch>
        </p:blipFill>
        <p:spPr>
          <a:xfrm>
            <a:off x="407988" y="6364599"/>
            <a:ext cx="495300" cy="3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78" r:id="rId4"/>
    <p:sldLayoutId id="2147483665" r:id="rId5"/>
    <p:sldLayoutId id="2147483668" r:id="rId6"/>
    <p:sldLayoutId id="2147483677" r:id="rId7"/>
    <p:sldLayoutId id="2147483674" r:id="rId8"/>
    <p:sldLayoutId id="2147483652" r:id="rId9"/>
    <p:sldLayoutId id="2147483653" r:id="rId10"/>
    <p:sldLayoutId id="2147483661" r:id="rId11"/>
    <p:sldLayoutId id="2147483666" r:id="rId12"/>
    <p:sldLayoutId id="2147483667" r:id="rId13"/>
    <p:sldLayoutId id="2147483658" r:id="rId14"/>
    <p:sldLayoutId id="2147483659" r:id="rId15"/>
    <p:sldLayoutId id="2147483673" r:id="rId16"/>
    <p:sldLayoutId id="2147483660" r:id="rId17"/>
    <p:sldLayoutId id="2147483671" r:id="rId18"/>
    <p:sldLayoutId id="2147483651" r:id="rId19"/>
    <p:sldLayoutId id="2147483654" r:id="rId20"/>
    <p:sldLayoutId id="2147483669" r:id="rId21"/>
    <p:sldLayoutId id="2147483655" r:id="rId22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E51C5-3272-6249-822A-715EFFE0DFF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Status of NCM magnet projects for </a:t>
            </a:r>
            <a:r>
              <a:rPr lang="en-US" dirty="0" err="1"/>
              <a:t>SHiP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B999459-0238-C64F-8F4D-7EA35945354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649549"/>
            <a:ext cx="11376026" cy="803787"/>
          </a:xfrm>
        </p:spPr>
        <p:txBody>
          <a:bodyPr/>
          <a:lstStyle/>
          <a:p>
            <a:pPr algn="l"/>
            <a:r>
              <a:rPr lang="en-US" dirty="0"/>
              <a:t>Philip Schwarz</a:t>
            </a:r>
          </a:p>
          <a:p>
            <a:pPr algn="l"/>
            <a:r>
              <a:rPr lang="en-US" b="0" dirty="0"/>
              <a:t>09.09.2024</a:t>
            </a:r>
          </a:p>
        </p:txBody>
      </p:sp>
    </p:spTree>
    <p:extLst>
      <p:ext uri="{BB962C8B-B14F-4D97-AF65-F5344CB8AC3E}">
        <p14:creationId xmlns:p14="http://schemas.microsoft.com/office/powerpoint/2010/main" val="21599439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2301EF9-0829-56F1-1CB8-DFF475C6DDB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SHiP</a:t>
            </a:r>
            <a:r>
              <a:rPr lang="en-US" dirty="0"/>
              <a:t> Hadron Absorber </a:t>
            </a:r>
          </a:p>
          <a:p>
            <a:r>
              <a:rPr lang="en-US" dirty="0" err="1"/>
              <a:t>SHiP</a:t>
            </a:r>
            <a:r>
              <a:rPr lang="en-US" dirty="0"/>
              <a:t> Laminated MDX</a:t>
            </a:r>
          </a:p>
          <a:p>
            <a:r>
              <a:rPr lang="en-US" dirty="0" err="1"/>
              <a:t>SHiP</a:t>
            </a:r>
            <a:r>
              <a:rPr lang="en-US" dirty="0"/>
              <a:t> Dilution system magnets</a:t>
            </a:r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775C1A8-5288-F8CE-02F1-DCB0C7AE72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D34BEFD-02AF-2799-A5E7-EDDC6329B8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289D1-7284-4B99-984D-DD0119450437}" type="datetime1">
              <a:rPr lang="en-GB" smtClean="0"/>
              <a:t>09/09/2024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50BA1E-94A9-EC70-BF6E-2ECFCB2532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Philip Schwarz | Status of NCM magnet projects for </a:t>
            </a:r>
            <a:r>
              <a:rPr lang="en-GB" dirty="0" err="1"/>
              <a:t>SHiP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70F9E9A-9387-A705-6143-84A38F8D71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57486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E0279AF-49AD-3424-40DC-925C56132B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3"/>
            <a:ext cx="7128171" cy="4608512"/>
          </a:xfrm>
        </p:spPr>
        <p:txBody>
          <a:bodyPr/>
          <a:lstStyle/>
          <a:p>
            <a:r>
              <a:rPr lang="en-GB" dirty="0"/>
              <a:t>Description:</a:t>
            </a:r>
          </a:p>
          <a:p>
            <a:pPr lvl="1"/>
            <a:r>
              <a:rPr lang="en-GB" dirty="0"/>
              <a:t>Magnetised iron block after </a:t>
            </a:r>
            <a:r>
              <a:rPr lang="en-GB" dirty="0" err="1"/>
              <a:t>SHiP</a:t>
            </a:r>
            <a:r>
              <a:rPr lang="en-GB" dirty="0"/>
              <a:t> target</a:t>
            </a:r>
          </a:p>
          <a:p>
            <a:pPr lvl="1"/>
            <a:r>
              <a:rPr lang="en-GB" dirty="0"/>
              <a:t>Conceptual design defined in yellow report CERN-2020-002</a:t>
            </a:r>
          </a:p>
          <a:p>
            <a:pPr lvl="1"/>
            <a:r>
              <a:rPr lang="en-GB" dirty="0"/>
              <a:t>Embedded within the target vacuum vessel</a:t>
            </a:r>
          </a:p>
          <a:p>
            <a:endParaRPr lang="en-GB" dirty="0"/>
          </a:p>
          <a:p>
            <a:r>
              <a:rPr lang="en-GB" dirty="0"/>
              <a:t>Parameters</a:t>
            </a:r>
          </a:p>
          <a:p>
            <a:pPr lvl="1"/>
            <a:r>
              <a:rPr lang="en-GB" dirty="0"/>
              <a:t>B: &gt;1.6 T in iron (for 5 m long shielding)</a:t>
            </a:r>
          </a:p>
          <a:p>
            <a:pPr lvl="1"/>
            <a:r>
              <a:rPr lang="en-GB" dirty="0"/>
              <a:t>High radiation environment ~ 0.1 </a:t>
            </a:r>
            <a:r>
              <a:rPr lang="en-GB" dirty="0" err="1"/>
              <a:t>MGy</a:t>
            </a:r>
            <a:r>
              <a:rPr lang="en-GB" dirty="0"/>
              <a:t>/y</a:t>
            </a:r>
          </a:p>
          <a:p>
            <a:pPr lvl="1"/>
            <a:r>
              <a:rPr lang="en-GB" dirty="0"/>
              <a:t>Redundancy required</a:t>
            </a:r>
          </a:p>
          <a:p>
            <a:pPr lvl="1"/>
            <a:r>
              <a:rPr lang="en-GB" dirty="0"/>
              <a:t>Cooling to be defined</a:t>
            </a:r>
          </a:p>
          <a:p>
            <a:pPr lvl="1"/>
            <a:r>
              <a:rPr lang="en-GB" dirty="0"/>
              <a:t>Length under study</a:t>
            </a:r>
          </a:p>
          <a:p>
            <a:pPr lvl="1"/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8600554-59A0-F51C-BF01-4D1C3BA57A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SHiP</a:t>
            </a:r>
            <a:r>
              <a:rPr lang="en-US" dirty="0"/>
              <a:t> – Hadron Absorber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9E547E5-ED18-4BFF-8A69-2FDD828876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289D1-7284-4B99-984D-DD0119450437}" type="datetime1">
              <a:rPr lang="en-GB" smtClean="0"/>
              <a:t>09/09/2024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53E1A1F-A00B-B0E8-54A9-B85EE92601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Philip Schwarz | Status of NCM magnet projects for </a:t>
            </a:r>
            <a:r>
              <a:rPr lang="en-GB" dirty="0" err="1"/>
              <a:t>SHiP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53AA0D9-8E48-A095-54CC-0D8EE97C64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3DB4E73-FC26-D8BE-D894-6E7C4A741BA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080"/>
          <a:stretch/>
        </p:blipFill>
        <p:spPr>
          <a:xfrm>
            <a:off x="5519936" y="3694934"/>
            <a:ext cx="6130930" cy="2196467"/>
          </a:xfrm>
          <a:prstGeom prst="rect">
            <a:avLst/>
          </a:prstGeom>
        </p:spPr>
      </p:pic>
      <p:sp>
        <p:nvSpPr>
          <p:cNvPr id="9" name="Oval 8">
            <a:extLst>
              <a:ext uri="{FF2B5EF4-FFF2-40B4-BE49-F238E27FC236}">
                <a16:creationId xmlns:a16="http://schemas.microsoft.com/office/drawing/2014/main" id="{F316751A-60BB-AB23-2D4D-0928D38F0204}"/>
              </a:ext>
            </a:extLst>
          </p:cNvPr>
          <p:cNvSpPr/>
          <p:nvPr/>
        </p:nvSpPr>
        <p:spPr>
          <a:xfrm>
            <a:off x="5394266" y="4132315"/>
            <a:ext cx="1512168" cy="1224136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F38CD5A2-7AB7-4D65-E5AD-2BDB0661C19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31904" y="1477099"/>
            <a:ext cx="4410614" cy="1974361"/>
          </a:xfrm>
          <a:prstGeom prst="rect">
            <a:avLst/>
          </a:prstGeom>
        </p:spPr>
      </p:pic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97DB140E-4D26-E9AE-E652-37FFDFD85D5B}"/>
              </a:ext>
            </a:extLst>
          </p:cNvPr>
          <p:cNvSpPr txBox="1">
            <a:spLocks/>
          </p:cNvSpPr>
          <p:nvPr/>
        </p:nvSpPr>
        <p:spPr>
          <a:xfrm>
            <a:off x="7607130" y="5997949"/>
            <a:ext cx="1956541" cy="29161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6712" lvl="1" indent="0">
              <a:buNone/>
            </a:pPr>
            <a:r>
              <a:rPr lang="en-US" sz="800" dirty="0"/>
              <a:t>Figure: </a:t>
            </a:r>
            <a:r>
              <a:rPr lang="en-US" sz="800" dirty="0" err="1"/>
              <a:t>SHiP</a:t>
            </a:r>
            <a:r>
              <a:rPr lang="en-US" sz="800" dirty="0"/>
              <a:t> detector layout</a:t>
            </a:r>
            <a:endParaRPr lang="en-GB" sz="800" dirty="0"/>
          </a:p>
        </p:txBody>
      </p:sp>
      <p:sp>
        <p:nvSpPr>
          <p:cNvPr id="11" name="Content Placeholder 1">
            <a:extLst>
              <a:ext uri="{FF2B5EF4-FFF2-40B4-BE49-F238E27FC236}">
                <a16:creationId xmlns:a16="http://schemas.microsoft.com/office/drawing/2014/main" id="{53C1D03D-3D98-765A-44AE-2B6DF27E3860}"/>
              </a:ext>
            </a:extLst>
          </p:cNvPr>
          <p:cNvSpPr txBox="1">
            <a:spLocks/>
          </p:cNvSpPr>
          <p:nvPr/>
        </p:nvSpPr>
        <p:spPr>
          <a:xfrm>
            <a:off x="8458940" y="3483227"/>
            <a:ext cx="1956541" cy="145807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6712" lvl="1" indent="0">
              <a:buNone/>
            </a:pPr>
            <a:r>
              <a:rPr lang="en-US" sz="800" dirty="0"/>
              <a:t>Figure: </a:t>
            </a:r>
            <a:r>
              <a:rPr lang="en-US" sz="800" dirty="0" err="1"/>
              <a:t>SHiP</a:t>
            </a:r>
            <a:r>
              <a:rPr lang="en-US" sz="800" dirty="0"/>
              <a:t> Hadron Absorber</a:t>
            </a:r>
            <a:endParaRPr lang="en-GB" sz="800" dirty="0"/>
          </a:p>
        </p:txBody>
      </p:sp>
    </p:spTree>
    <p:extLst>
      <p:ext uri="{BB962C8B-B14F-4D97-AF65-F5344CB8AC3E}">
        <p14:creationId xmlns:p14="http://schemas.microsoft.com/office/powerpoint/2010/main" val="34250340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E3EA89F-C64E-CC9A-F381-C6F042A39F8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Timeline: </a:t>
            </a:r>
          </a:p>
          <a:p>
            <a:pPr lvl="1"/>
            <a:r>
              <a:rPr lang="en-GB" dirty="0"/>
              <a:t>Preliminary studies should be done within next 6 months</a:t>
            </a:r>
          </a:p>
          <a:p>
            <a:pPr lvl="1"/>
            <a:r>
              <a:rPr lang="en-GB" dirty="0"/>
              <a:t>Functional specification to be approved by then</a:t>
            </a:r>
          </a:p>
          <a:p>
            <a:pPr lvl="1"/>
            <a:r>
              <a:rPr lang="en-GB" dirty="0"/>
              <a:t>TDR to be done until end 2025</a:t>
            </a:r>
          </a:p>
          <a:p>
            <a:pPr lvl="1"/>
            <a:r>
              <a:rPr lang="en-GB" dirty="0"/>
              <a:t>Installation is foreseen for 2029</a:t>
            </a:r>
          </a:p>
          <a:p>
            <a:endParaRPr lang="en-GB" dirty="0"/>
          </a:p>
          <a:p>
            <a:r>
              <a:rPr lang="en-GB" dirty="0"/>
              <a:t>Budget: </a:t>
            </a:r>
          </a:p>
          <a:p>
            <a:pPr lvl="1"/>
            <a:r>
              <a:rPr lang="en-GB" dirty="0"/>
              <a:t>Currently 1 MCHF is budgeted </a:t>
            </a:r>
          </a:p>
          <a:p>
            <a:pPr lvl="1"/>
            <a:endParaRPr lang="en-GB" dirty="0"/>
          </a:p>
          <a:p>
            <a:pPr lvl="1"/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F2C01CC-8FFB-3CD6-61AD-E630FEF369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SHiP</a:t>
            </a:r>
            <a:r>
              <a:rPr lang="en-GB" dirty="0"/>
              <a:t> – Hadron Absorber status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61B51F9-5DB0-4E8A-E9C4-B2119C4D77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289D1-7284-4B99-984D-DD0119450437}" type="datetime1">
              <a:rPr lang="en-GB" smtClean="0"/>
              <a:t>09/09/2024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AF97C13-A180-C15D-1916-F0060CC891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Philip Schwarz | Status of NCM magnet projects for </a:t>
            </a:r>
            <a:r>
              <a:rPr lang="en-GB" dirty="0" err="1"/>
              <a:t>SHiP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BEFE201-12C9-67DF-E11A-3DD31EFEBC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60063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6157030-3FA8-4CB4-487E-559C303931C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Description:</a:t>
            </a:r>
          </a:p>
          <a:p>
            <a:pPr lvl="1"/>
            <a:r>
              <a:rPr lang="en-US" dirty="0"/>
              <a:t>Replacement of 13 MDX solid-yoke corrector magnets currently installed in beamline P42</a:t>
            </a:r>
          </a:p>
          <a:p>
            <a:pPr lvl="1"/>
            <a:r>
              <a:rPr lang="en-US" dirty="0"/>
              <a:t>To allow for pulsed operation, replacement by laminated magnets</a:t>
            </a:r>
          </a:p>
          <a:p>
            <a:pPr lvl="1"/>
            <a:r>
              <a:rPr lang="en-US" dirty="0"/>
              <a:t>Design similar to east area MDX L</a:t>
            </a:r>
          </a:p>
          <a:p>
            <a:r>
              <a:rPr lang="en-US" dirty="0"/>
              <a:t>Status:</a:t>
            </a:r>
          </a:p>
          <a:p>
            <a:pPr lvl="1"/>
            <a:r>
              <a:rPr lang="en-US" dirty="0"/>
              <a:t>Definition of gap pending</a:t>
            </a:r>
          </a:p>
          <a:p>
            <a:pPr lvl="1"/>
            <a:r>
              <a:rPr lang="en-US" dirty="0"/>
              <a:t>Functional specification to be provided until end 2024</a:t>
            </a:r>
          </a:p>
          <a:p>
            <a:pPr lvl="1"/>
            <a:r>
              <a:rPr lang="en-US" dirty="0"/>
              <a:t>Test on-going whether the replacement is required</a:t>
            </a:r>
          </a:p>
          <a:p>
            <a:r>
              <a:rPr lang="en-US" dirty="0"/>
              <a:t>Timeline: </a:t>
            </a:r>
          </a:p>
          <a:p>
            <a:pPr lvl="1"/>
            <a:r>
              <a:rPr lang="en-US" dirty="0"/>
              <a:t>2 MDX required to be operable in pulsed mode by end of LS3</a:t>
            </a:r>
          </a:p>
          <a:p>
            <a:pPr lvl="1"/>
            <a:r>
              <a:rPr lang="en-US" dirty="0"/>
              <a:t>11 MDX to be finished until 2029</a:t>
            </a:r>
          </a:p>
          <a:p>
            <a:r>
              <a:rPr lang="en-US" dirty="0"/>
              <a:t>Budget: </a:t>
            </a:r>
          </a:p>
          <a:p>
            <a:pPr lvl="1"/>
            <a:r>
              <a:rPr lang="en-US" dirty="0"/>
              <a:t>585 </a:t>
            </a:r>
            <a:r>
              <a:rPr lang="en-US" dirty="0" err="1"/>
              <a:t>kCHF</a:t>
            </a:r>
            <a:r>
              <a:rPr lang="en-US" dirty="0"/>
              <a:t> is budgeted for this exchange</a:t>
            </a:r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84ED894-9306-A5AD-6337-D2003632A4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SHiP</a:t>
            </a:r>
            <a:r>
              <a:rPr lang="en-GB" dirty="0"/>
              <a:t> – laminated MDX for pulsed operation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5137B74-48FC-DD16-79CF-22AA77C486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289D1-7284-4B99-984D-DD0119450437}" type="datetime1">
              <a:rPr lang="en-GB" smtClean="0"/>
              <a:t>09/09/2024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70AB837-889B-14FC-E12A-ABDC7DAD5E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Philip Schwarz | Status of NCM magnet projects for </a:t>
            </a:r>
            <a:r>
              <a:rPr lang="en-GB" dirty="0" err="1"/>
              <a:t>SHiP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9FB9112-8E7F-7F6F-23BC-7BEEBD6CD2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8" name="Picture 7" descr="A yellow machine with orange tubes&#10;&#10;Description automatically generated">
            <a:extLst>
              <a:ext uri="{FF2B5EF4-FFF2-40B4-BE49-F238E27FC236}">
                <a16:creationId xmlns:a16="http://schemas.microsoft.com/office/drawing/2014/main" id="{8E85BDCD-6F3D-0DCB-82D9-2A7C46794E8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432203" y="2852936"/>
            <a:ext cx="3351808" cy="2631440"/>
          </a:xfrm>
          <a:prstGeom prst="rect">
            <a:avLst/>
          </a:prstGeom>
        </p:spPr>
      </p:pic>
      <p:sp>
        <p:nvSpPr>
          <p:cNvPr id="10" name="Content Placeholder 1">
            <a:extLst>
              <a:ext uri="{FF2B5EF4-FFF2-40B4-BE49-F238E27FC236}">
                <a16:creationId xmlns:a16="http://schemas.microsoft.com/office/drawing/2014/main" id="{42AB66E0-3FF7-CD1A-F9E6-EB59A095B84A}"/>
              </a:ext>
            </a:extLst>
          </p:cNvPr>
          <p:cNvSpPr txBox="1">
            <a:spLocks/>
          </p:cNvSpPr>
          <p:nvPr/>
        </p:nvSpPr>
        <p:spPr>
          <a:xfrm>
            <a:off x="9151005" y="5550962"/>
            <a:ext cx="1956541" cy="29161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6712" lvl="1" indent="0">
              <a:buNone/>
            </a:pPr>
            <a:r>
              <a:rPr lang="en-US" sz="800" dirty="0"/>
              <a:t>Figure: MDXL as used in EA</a:t>
            </a:r>
            <a:endParaRPr lang="en-GB" sz="800" dirty="0"/>
          </a:p>
        </p:txBody>
      </p:sp>
    </p:spTree>
    <p:extLst>
      <p:ext uri="{BB962C8B-B14F-4D97-AF65-F5344CB8AC3E}">
        <p14:creationId xmlns:p14="http://schemas.microsoft.com/office/powerpoint/2010/main" val="266373580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EB5382B-358F-3876-4F94-5D2321EEEB1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3"/>
            <a:ext cx="7056163" cy="4608512"/>
          </a:xfrm>
        </p:spPr>
        <p:txBody>
          <a:bodyPr>
            <a:normAutofit lnSpcReduction="10000"/>
          </a:bodyPr>
          <a:lstStyle/>
          <a:p>
            <a:r>
              <a:rPr lang="en-GB" dirty="0"/>
              <a:t>Description:</a:t>
            </a:r>
          </a:p>
          <a:p>
            <a:pPr lvl="1"/>
            <a:r>
              <a:rPr lang="en-GB" dirty="0"/>
              <a:t>Vertical and horizontal deviation of beam @ 4 Hz to distribute heat load on target </a:t>
            </a:r>
          </a:p>
          <a:p>
            <a:pPr lvl="1"/>
            <a:r>
              <a:rPr lang="en-GB" dirty="0"/>
              <a:t>Initially, two laminated MDX per plane were foreseen </a:t>
            </a:r>
          </a:p>
          <a:p>
            <a:r>
              <a:rPr lang="en-GB" dirty="0"/>
              <a:t>Status: </a:t>
            </a:r>
          </a:p>
          <a:p>
            <a:pPr lvl="1"/>
            <a:r>
              <a:rPr lang="en-GB" dirty="0"/>
              <a:t>Existing magnets proposed </a:t>
            </a:r>
          </a:p>
          <a:p>
            <a:pPr lvl="1"/>
            <a:r>
              <a:rPr lang="en-GB" dirty="0"/>
              <a:t>Magnetic measurement of MCA magnets done and magnet seems to be able to follow 4 Hz operation</a:t>
            </a:r>
          </a:p>
          <a:p>
            <a:r>
              <a:rPr lang="en-GB" dirty="0"/>
              <a:t>Timeline: </a:t>
            </a:r>
          </a:p>
          <a:p>
            <a:pPr lvl="1"/>
            <a:r>
              <a:rPr lang="en-GB" dirty="0"/>
              <a:t>Magnetic measurements to be analysed until the end of the year</a:t>
            </a:r>
          </a:p>
          <a:p>
            <a:pPr lvl="1"/>
            <a:r>
              <a:rPr lang="en-GB" dirty="0"/>
              <a:t>Installation of the system until 2029</a:t>
            </a:r>
          </a:p>
          <a:p>
            <a:r>
              <a:rPr lang="en-GB" dirty="0"/>
              <a:t>Budget:</a:t>
            </a:r>
          </a:p>
          <a:p>
            <a:pPr lvl="1"/>
            <a:r>
              <a:rPr lang="en-GB" dirty="0"/>
              <a:t>500 </a:t>
            </a:r>
            <a:r>
              <a:rPr lang="en-GB" dirty="0" err="1"/>
              <a:t>kCHF</a:t>
            </a:r>
            <a:r>
              <a:rPr lang="en-GB" dirty="0"/>
              <a:t> foreseen</a:t>
            </a:r>
          </a:p>
          <a:p>
            <a:endParaRPr lang="en-GB" dirty="0"/>
          </a:p>
          <a:p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2530B44-00CC-11D7-D443-0AE2CB40F4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SHiP</a:t>
            </a:r>
            <a:r>
              <a:rPr lang="en-US" dirty="0"/>
              <a:t> – dilution system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96B5AB4-3E16-B523-8F65-F4804B6531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289D1-7284-4B99-984D-DD0119450437}" type="datetime1">
              <a:rPr lang="en-GB" smtClean="0"/>
              <a:t>09/09/2024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604B0B5-F0A2-5482-AEFD-05696CFF0D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Philip Schwarz | Status of NCM magnet projects for </a:t>
            </a:r>
            <a:r>
              <a:rPr lang="en-GB" dirty="0" err="1"/>
              <a:t>SHiP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AA9AFCF-9C46-207A-EA28-9E39E7B3D1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2050" name="Picture 1">
            <a:extLst>
              <a:ext uri="{FF2B5EF4-FFF2-40B4-BE49-F238E27FC236}">
                <a16:creationId xmlns:a16="http://schemas.microsoft.com/office/drawing/2014/main" id="{9C4F1D5A-D67E-3A41-EDEB-05EEC449925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64152" y="4292212"/>
            <a:ext cx="4486474" cy="1781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F8F5058B-03DA-40B5-BC98-ACFFCEBCEF1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66198" y="1616909"/>
            <a:ext cx="4094833" cy="25745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269062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263667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branding_16x9 PPT_v2024.pptx" id="{DFBC6625-1CCB-9E43-8DAE-BEFAD74E24A0}" vid="{9CD4E85F-30DA-2443-B3AE-B766ED3BC72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 Cobranding_16x9 PPT_v2024</Template>
  <TotalTime>16133</TotalTime>
  <Words>363</Words>
  <Application>Microsoft Office PowerPoint</Application>
  <PresentationFormat>Widescreen</PresentationFormat>
  <Paragraphs>72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0" baseType="lpstr">
      <vt:lpstr>Arial</vt:lpstr>
      <vt:lpstr>Calibri</vt:lpstr>
      <vt:lpstr>Office Theme</vt:lpstr>
      <vt:lpstr>Status of NCM magnet projects for SHiP</vt:lpstr>
      <vt:lpstr>Outline</vt:lpstr>
      <vt:lpstr>SHiP – Hadron Absorber</vt:lpstr>
      <vt:lpstr>SHiP – Hadron Absorber status</vt:lpstr>
      <vt:lpstr>SHiP – laminated MDX for pulsed operation</vt:lpstr>
      <vt:lpstr>SHiP – dilution system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Activities for the SPS complex and NA</dc:title>
  <dc:creator>Philip Schwarz</dc:creator>
  <cp:lastModifiedBy>Philip Schwarz</cp:lastModifiedBy>
  <cp:revision>103</cp:revision>
  <cp:lastPrinted>2020-01-30T13:49:18Z</cp:lastPrinted>
  <dcterms:created xsi:type="dcterms:W3CDTF">2024-04-30T06:59:13Z</dcterms:created>
  <dcterms:modified xsi:type="dcterms:W3CDTF">2024-09-09T13:19:00Z</dcterms:modified>
</cp:coreProperties>
</file>