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96" r:id="rId2"/>
    <p:sldId id="294" r:id="rId3"/>
    <p:sldId id="297" r:id="rId4"/>
    <p:sldId id="298" r:id="rId5"/>
    <p:sldId id="299" r:id="rId6"/>
    <p:sldId id="28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36781E-54C9-4FD0-AE86-BF24EF22F364}" v="79" dt="2024-09-03T08:25:25.864"/>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18"/>
    <p:restoredTop sz="94686"/>
  </p:normalViewPr>
  <p:slideViewPr>
    <p:cSldViewPr snapToGrid="0" snapToObjects="1">
      <p:cViewPr>
        <p:scale>
          <a:sx n="97" d="100"/>
          <a:sy n="97" d="100"/>
        </p:scale>
        <p:origin x="144" y="76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pzr" providerId="None" clId="Web-{8C36781E-54C9-4FD0-AE86-BF24EF22F364}"/>
    <pc:docChg chg="modSld">
      <pc:chgData name="Guest pzr" userId="" providerId="None" clId="Web-{8C36781E-54C9-4FD0-AE86-BF24EF22F364}" dt="2024-09-03T08:25:25.864" v="77" actId="20577"/>
      <pc:docMkLst>
        <pc:docMk/>
      </pc:docMkLst>
      <pc:sldChg chg="modSp">
        <pc:chgData name="Guest pzr" userId="" providerId="None" clId="Web-{8C36781E-54C9-4FD0-AE86-BF24EF22F364}" dt="2024-09-03T08:15:36.222" v="18" actId="20577"/>
        <pc:sldMkLst>
          <pc:docMk/>
          <pc:sldMk cId="2747146716" sldId="294"/>
        </pc:sldMkLst>
        <pc:spChg chg="mod">
          <ac:chgData name="Guest pzr" userId="" providerId="None" clId="Web-{8C36781E-54C9-4FD0-AE86-BF24EF22F364}" dt="2024-09-03T08:15:36.222" v="18" actId="20577"/>
          <ac:spMkLst>
            <pc:docMk/>
            <pc:sldMk cId="2747146716" sldId="294"/>
            <ac:spMk id="2" creationId="{97F283B3-893E-E844-A539-D34BA0CC00FE}"/>
          </ac:spMkLst>
        </pc:spChg>
      </pc:sldChg>
      <pc:sldChg chg="modSp">
        <pc:chgData name="Guest pzr" userId="" providerId="None" clId="Web-{8C36781E-54C9-4FD0-AE86-BF24EF22F364}" dt="2024-09-03T08:25:25.864" v="77" actId="20577"/>
        <pc:sldMkLst>
          <pc:docMk/>
          <pc:sldMk cId="3863945104" sldId="297"/>
        </pc:sldMkLst>
        <pc:spChg chg="mod">
          <ac:chgData name="Guest pzr" userId="" providerId="None" clId="Web-{8C36781E-54C9-4FD0-AE86-BF24EF22F364}" dt="2024-09-03T08:25:25.864" v="77" actId="20577"/>
          <ac:spMkLst>
            <pc:docMk/>
            <pc:sldMk cId="3863945104" sldId="297"/>
            <ac:spMk id="2" creationId="{29A5CCA0-435A-DEB6-9CC2-6BB029DB938D}"/>
          </ac:spMkLst>
        </pc:spChg>
      </pc:sldChg>
      <pc:sldChg chg="modSp">
        <pc:chgData name="Guest pzr" userId="" providerId="None" clId="Web-{8C36781E-54C9-4FD0-AE86-BF24EF22F364}" dt="2024-09-03T08:18:53.899" v="76" actId="20577"/>
        <pc:sldMkLst>
          <pc:docMk/>
          <pc:sldMk cId="2100547652" sldId="298"/>
        </pc:sldMkLst>
        <pc:spChg chg="mod">
          <ac:chgData name="Guest pzr" userId="" providerId="None" clId="Web-{8C36781E-54C9-4FD0-AE86-BF24EF22F364}" dt="2024-09-03T08:18:53.899" v="76" actId="20577"/>
          <ac:spMkLst>
            <pc:docMk/>
            <pc:sldMk cId="2100547652" sldId="298"/>
            <ac:spMk id="2" creationId="{CC63867A-88FB-C914-B3D5-DC35F1EDB15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9/3/2024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hf hdr="0"/>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3 September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Lorenzo Giacomel, Giovanni Iadarola | Xwakes in Fields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3 September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Lorenzo Giacomel, Giovanni Iadarola | Xwakes in Fields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3 September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Lorenzo Giacomel, Giovanni Iadarola | Xwakes in Fields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3 September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Lorenzo Giacomel, Giovanni Iadarola | Xwakes in Fields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hf hdr="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3 September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Lorenzo Giacomel, Giovanni Iadarola | Xwakes in Fields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hf hdr="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3 September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Lorenzo Giacomel, Giovanni Iadarola | Xwakes in Fields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hf hdr="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3 September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Lorenzo Giacomel, Giovanni Iadarola | Xwakes in Fields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hf hdr="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3 September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Lorenzo Giacomel, Giovanni Iadarola | Xwakes in Fields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hf hdr="0"/>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3 September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Lorenzo Giacomel, Giovanni Iadarola | Xwakes in Fields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3 September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Lorenzo Giacomel, Giovanni Iadarola | Xwakes in Fields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3 September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Lorenzo Giacomel, Giovanni Iadarola | Xwakes in Fields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hf hdr="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3 September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Lorenzo Giacomel, Giovanni Iadarola | Xwakes in Fields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hf hdr="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hf hdr="0"/>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3 September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Lorenzo Giacomel, Giovanni Iadarola | Xwakes in Fields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3 September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Lorenzo Giacomel, Giovanni Iadarola | Xwakes in Fields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3 September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Lorenzo Giacomel, Giovanni Iadarola | Xwakes in Fields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3 September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Lorenzo Giacomel, Giovanni Iadarola | Xwakes in Fields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3 September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Lorenzo Giacomel, Giovanni Iadarola | Xwakes in Fields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3 September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Lorenzo Giacomel, Giovanni Iadarola | Xwakes in Fields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hf hdr="0"/>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3FCF6715-A2B5-A045-B72C-B503686710DB}" type="datetime3">
              <a:rPr lang="en-US" smtClean="0"/>
              <a:pPr/>
              <a:t>3 September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Lorenzo Giacomel, Giovanni Iadarola | Xwakes in Fields</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1304705/#11-stability-and-noise-studies"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7" y="3714750"/>
            <a:ext cx="11376025" cy="867390"/>
          </a:xfrm>
        </p:spPr>
        <p:txBody>
          <a:bodyPr/>
          <a:lstStyle/>
          <a:p>
            <a:r>
              <a:rPr lang="en-US" dirty="0">
                <a:solidFill>
                  <a:srgbClr val="0033A0"/>
                </a:solidFill>
                <a:ea typeface="+mj-lt"/>
                <a:cs typeface="+mj-lt"/>
              </a:rPr>
              <a:t>Transverse stability studies</a:t>
            </a:r>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a:xfrm>
            <a:off x="407988" y="5250774"/>
            <a:ext cx="11376026" cy="549951"/>
          </a:xfrm>
        </p:spPr>
        <p:txBody>
          <a:bodyPr vert="horz" lIns="0" tIns="0" rIns="0" bIns="0" rtlCol="0" anchor="t">
            <a:noAutofit/>
          </a:bodyPr>
          <a:lstStyle/>
          <a:p>
            <a:r>
              <a:rPr lang="en-GB" dirty="0">
                <a:cs typeface="Arial"/>
              </a:rPr>
              <a:t>L. Giacomel, G. Iadarola, X. </a:t>
            </a:r>
            <a:r>
              <a:rPr lang="en-GB" dirty="0" err="1">
                <a:cs typeface="Arial"/>
              </a:rPr>
              <a:t>Buffat</a:t>
            </a:r>
            <a:r>
              <a:rPr lang="en-GB" dirty="0">
                <a:cs typeface="Arial"/>
              </a:rPr>
              <a:t>, N. </a:t>
            </a:r>
            <a:r>
              <a:rPr lang="en-GB" dirty="0" err="1">
                <a:cs typeface="Arial"/>
              </a:rPr>
              <a:t>Mounet</a:t>
            </a:r>
            <a:r>
              <a:rPr lang="en-GB" dirty="0">
                <a:cs typeface="Arial"/>
              </a:rPr>
              <a:t>, K. </a:t>
            </a:r>
            <a:r>
              <a:rPr lang="en-GB" dirty="0" err="1">
                <a:cs typeface="Arial"/>
              </a:rPr>
              <a:t>Paraschou</a:t>
            </a:r>
            <a:endParaRPr lang="en-GB" dirty="0">
              <a:cs typeface="Arial"/>
            </a:endParaRPr>
          </a:p>
          <a:p>
            <a:r>
              <a:rPr lang="en-GB" b="0" dirty="0" err="1">
                <a:cs typeface="Arial"/>
              </a:rPr>
              <a:t>Sptember</a:t>
            </a:r>
            <a:r>
              <a:rPr lang="en-GB" b="0" dirty="0">
                <a:cs typeface="Arial"/>
              </a:rPr>
              <a:t> 3 2024</a:t>
            </a:r>
          </a:p>
        </p:txBody>
      </p:sp>
    </p:spTree>
    <p:extLst>
      <p:ext uri="{BB962C8B-B14F-4D97-AF65-F5344CB8AC3E}">
        <p14:creationId xmlns:p14="http://schemas.microsoft.com/office/powerpoint/2010/main" val="3816345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442380"/>
            <a:ext cx="11598482" cy="4608512"/>
          </a:xfrm>
        </p:spPr>
        <p:txBody>
          <a:bodyPr vert="horz" lIns="0" tIns="0" rIns="0" bIns="0" rtlCol="0" anchor="t">
            <a:normAutofit/>
          </a:bodyPr>
          <a:lstStyle/>
          <a:p>
            <a:pPr marL="323850" lvl="1" indent="-323850"/>
            <a:r>
              <a:rPr lang="en-US" dirty="0"/>
              <a:t>Instabilities growth rates at injection</a:t>
            </a:r>
            <a:r>
              <a:rPr lang="en-US" dirty="0">
                <a:sym typeface="Wingdings" pitchFamily="2" charset="2"/>
              </a:rPr>
              <a:t> (MD9405): </a:t>
            </a:r>
            <a:r>
              <a:rPr lang="en-US" dirty="0">
                <a:solidFill>
                  <a:srgbClr val="00B050"/>
                </a:solidFill>
                <a:sym typeface="Wingdings" pitchFamily="2" charset="2"/>
              </a:rPr>
              <a:t>already presented (</a:t>
            </a:r>
            <a:r>
              <a:rPr lang="en-US" dirty="0">
                <a:solidFill>
                  <a:srgbClr val="00B050"/>
                </a:solidFill>
                <a:sym typeface="Wingdings" pitchFamily="2" charset="2"/>
                <a:hlinkClick r:id="rId2"/>
              </a:rPr>
              <a:t>https://indico.cern.ch/event/1304705/#11-stability-and-noise-studies</a:t>
            </a:r>
            <a:r>
              <a:rPr lang="en-US" dirty="0">
                <a:solidFill>
                  <a:srgbClr val="00B050"/>
                </a:solidFill>
                <a:sym typeface="Wingdings" pitchFamily="2" charset="2"/>
              </a:rPr>
              <a:t>)</a:t>
            </a:r>
            <a:endParaRPr lang="en-US"/>
          </a:p>
          <a:p>
            <a:pPr marL="323850" lvl="1" indent="-323850"/>
            <a:r>
              <a:rPr lang="en-US" dirty="0">
                <a:solidFill>
                  <a:srgbClr val="303030"/>
                </a:solidFill>
              </a:rPr>
              <a:t>Improved tune shift measurements (MD13583): </a:t>
            </a:r>
            <a:r>
              <a:rPr lang="en-US" dirty="0">
                <a:solidFill>
                  <a:srgbClr val="FFC000"/>
                </a:solidFill>
              </a:rPr>
              <a:t>presented today</a:t>
            </a:r>
            <a:endParaRPr lang="en-US" dirty="0">
              <a:solidFill>
                <a:srgbClr val="FFC000"/>
              </a:solidFill>
              <a:cs typeface="Arial"/>
            </a:endParaRPr>
          </a:p>
          <a:p>
            <a:pPr marL="323850" lvl="1" indent="-323850"/>
            <a:r>
              <a:rPr lang="en-US" dirty="0">
                <a:solidFill>
                  <a:srgbClr val="303030"/>
                </a:solidFill>
              </a:rPr>
              <a:t>Chromaticity measurement in physics conditions with BTF and ADT-AC dipole (MD13463): </a:t>
            </a:r>
            <a:r>
              <a:rPr lang="en-US" dirty="0">
                <a:solidFill>
                  <a:srgbClr val="FFC000"/>
                </a:solidFill>
              </a:rPr>
              <a:t>presented today</a:t>
            </a:r>
            <a:endParaRPr lang="en-US" dirty="0">
              <a:solidFill>
                <a:srgbClr val="FFC000"/>
              </a:solidFill>
              <a:cs typeface="Arial"/>
            </a:endParaRPr>
          </a:p>
          <a:p>
            <a:pPr marL="0" lvl="1" indent="0">
              <a:buNone/>
            </a:pPr>
            <a:endParaRPr lang="en-US" dirty="0">
              <a:solidFill>
                <a:srgbClr val="303030"/>
              </a:solidFill>
            </a:endParaRP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cs typeface="Arial"/>
              </a:rPr>
              <a:t>Planned studies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5AE7510E-7CE3-EF42-A7A2-0B9C737939B5}" type="datetime3">
              <a:rPr lang="en-US" smtClean="0"/>
              <a:t>3 September 2024</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US" dirty="0"/>
              <a:t>Lorenzo Giacomel | </a:t>
            </a:r>
            <a:r>
              <a:rPr lang="en-US" dirty="0">
                <a:solidFill>
                  <a:srgbClr val="0033A0"/>
                </a:solidFill>
                <a:ea typeface="+mj-lt"/>
                <a:cs typeface="+mj-lt"/>
              </a:rPr>
              <a:t>Transverse stability studies</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747146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A5CCA0-435A-DEB6-9CC2-6BB029DB938D}"/>
              </a:ext>
            </a:extLst>
          </p:cNvPr>
          <p:cNvSpPr>
            <a:spLocks noGrp="1"/>
          </p:cNvSpPr>
          <p:nvPr>
            <p:ph idx="1"/>
          </p:nvPr>
        </p:nvSpPr>
        <p:spPr>
          <a:xfrm>
            <a:off x="407987" y="1009168"/>
            <a:ext cx="11376024" cy="5236700"/>
          </a:xfrm>
        </p:spPr>
        <p:txBody>
          <a:bodyPr vert="horz" lIns="0" tIns="0" rIns="0" bIns="0" rtlCol="0" anchor="t">
            <a:normAutofit/>
          </a:bodyPr>
          <a:lstStyle/>
          <a:p>
            <a:pPr marL="342900" indent="-342900">
              <a:buFont typeface="Arial" panose="020B0604020202020204" pitchFamily="34" charset="0"/>
              <a:buChar char="•"/>
            </a:pPr>
            <a:r>
              <a:rPr lang="en-CH" b="0" dirty="0"/>
              <a:t>Some single-bunch tune-shift measurements were performed this year during other MDs (rematched IR7 optics and HL-LHC cycle) to validate impedance improvements</a:t>
            </a:r>
          </a:p>
          <a:p>
            <a:pPr marL="342900" indent="-342900">
              <a:buFont typeface="Arial" panose="020B0604020202020204" pitchFamily="34" charset="0"/>
              <a:buChar char="•"/>
            </a:pPr>
            <a:r>
              <a:rPr lang="en-CH" b="0" dirty="0"/>
              <a:t>Good agreement with the expected tune-shift reduction was observed for B1V, B2H and B2V, but not for B1H</a:t>
            </a:r>
          </a:p>
          <a:p>
            <a:pPr marL="342900" indent="-342900">
              <a:buFont typeface="Arial" panose="020B0604020202020204" pitchFamily="34" charset="0"/>
              <a:buChar char="•"/>
            </a:pPr>
            <a:r>
              <a:rPr lang="en-CH" b="0" dirty="0"/>
              <a:t>The origin of this discrepancy is not clear, and we would like to exclude inaccuracies in the impedance model</a:t>
            </a:r>
          </a:p>
          <a:p>
            <a:pPr marL="342900" indent="-342900">
              <a:buFont typeface="Arial" panose="020B0604020202020204" pitchFamily="34" charset="0"/>
              <a:buChar char="•"/>
            </a:pPr>
            <a:r>
              <a:rPr lang="en-CH" b="0" dirty="0"/>
              <a:t>MD plan:</a:t>
            </a:r>
          </a:p>
          <a:p>
            <a:pPr marL="666750" lvl="1" indent="-342900">
              <a:buFont typeface="Arial" panose="020B0604020202020204" pitchFamily="34" charset="0"/>
              <a:buChar char="•"/>
            </a:pPr>
            <a:r>
              <a:rPr lang="en-CH" dirty="0"/>
              <a:t>Inject and ramp a fat pilot (0.5e11 p/b) and a slim nominal (1e11 p/b - </a:t>
            </a:r>
            <a:r>
              <a:rPr lang="en-CH" i="1" dirty="0"/>
              <a:t>tbc</a:t>
            </a:r>
            <a:r>
              <a:rPr lang="en-CH" dirty="0"/>
              <a:t>)</a:t>
            </a:r>
            <a:endParaRPr lang="en-CH" dirty="0">
              <a:cs typeface="Arial"/>
            </a:endParaRPr>
          </a:p>
          <a:p>
            <a:pPr marL="666900" lvl="1" indent="-342900">
              <a:buFont typeface="Arial" panose="020B0604020202020204" pitchFamily="34" charset="0"/>
              <a:buChar char="•"/>
            </a:pPr>
            <a:r>
              <a:rPr lang="en-CH" dirty="0"/>
              <a:t>Ramp them to flat-top</a:t>
            </a:r>
          </a:p>
          <a:p>
            <a:pPr marL="666750" lvl="1" indent="-342900">
              <a:buFont typeface="Arial" panose="020B0604020202020204" pitchFamily="34" charset="0"/>
              <a:buChar char="•"/>
            </a:pPr>
            <a:r>
              <a:rPr lang="en-CH" dirty="0"/>
              <a:t>Perform several tune measurements on the two bunches with ADT single-turn kicks with different machine settings (chromaticity, octupoles, damper) </a:t>
            </a:r>
            <a:endParaRPr lang="en-CH" dirty="0">
              <a:cs typeface="Arial"/>
            </a:endParaRPr>
          </a:p>
          <a:p>
            <a:pPr marL="666750" lvl="1" indent="-342900">
              <a:buFont typeface="Arial" panose="020B0604020202020204" pitchFamily="34" charset="0"/>
              <a:buChar char="•"/>
            </a:pPr>
            <a:r>
              <a:rPr lang="en-CH" dirty="0"/>
              <a:t>Repeat the </a:t>
            </a:r>
            <a:r>
              <a:rPr lang="en-CH"/>
              <a:t>measurements</a:t>
            </a:r>
            <a:r>
              <a:rPr lang="en-CH" dirty="0"/>
              <a:t> exciting the bunches with AC-dipole ADT kicks, scanning the ADT settings (ramp-up time, excitation length, excitation tune)</a:t>
            </a:r>
            <a:endParaRPr lang="en-CH" dirty="0">
              <a:cs typeface="Arial"/>
            </a:endParaRPr>
          </a:p>
          <a:p>
            <a:pPr marL="666900" lvl="1" indent="-342900">
              <a:buFont typeface="Arial" panose="020B0604020202020204" pitchFamily="34" charset="0"/>
              <a:buChar char="•"/>
            </a:pPr>
            <a:r>
              <a:rPr lang="en-CH" dirty="0"/>
              <a:t>Repeat the AC-dipole excitations with different machine settings (chromaticity, octupoles) </a:t>
            </a:r>
          </a:p>
          <a:p>
            <a:pPr marL="666900" lvl="1" indent="-342900">
              <a:buFont typeface="Arial" panose="020B0604020202020204" pitchFamily="34" charset="0"/>
              <a:buChar char="•"/>
            </a:pPr>
            <a:endParaRPr lang="en-CH" dirty="0"/>
          </a:p>
          <a:p>
            <a:pPr marL="342900" indent="-342900">
              <a:buFont typeface="Arial" panose="020B0604020202020204" pitchFamily="34" charset="0"/>
              <a:buChar char="•"/>
            </a:pPr>
            <a:endParaRPr lang="en-CH" dirty="0"/>
          </a:p>
        </p:txBody>
      </p:sp>
      <p:sp>
        <p:nvSpPr>
          <p:cNvPr id="3" name="Title 2">
            <a:extLst>
              <a:ext uri="{FF2B5EF4-FFF2-40B4-BE49-F238E27FC236}">
                <a16:creationId xmlns:a16="http://schemas.microsoft.com/office/drawing/2014/main" id="{E6AD7084-FEE7-258B-4563-8B8CA45807F3}"/>
              </a:ext>
            </a:extLst>
          </p:cNvPr>
          <p:cNvSpPr>
            <a:spLocks noGrp="1"/>
          </p:cNvSpPr>
          <p:nvPr>
            <p:ph type="title"/>
          </p:nvPr>
        </p:nvSpPr>
        <p:spPr/>
        <p:txBody>
          <a:bodyPr/>
          <a:lstStyle/>
          <a:p>
            <a:r>
              <a:rPr lang="en-CH" dirty="0"/>
              <a:t>Improved tune-shift measurements </a:t>
            </a:r>
            <a:r>
              <a:rPr lang="en-GB" dirty="0"/>
              <a:t>(MD13583)</a:t>
            </a:r>
            <a:endParaRPr lang="en-CH" dirty="0"/>
          </a:p>
        </p:txBody>
      </p:sp>
      <p:sp>
        <p:nvSpPr>
          <p:cNvPr id="4" name="Date Placeholder 3">
            <a:extLst>
              <a:ext uri="{FF2B5EF4-FFF2-40B4-BE49-F238E27FC236}">
                <a16:creationId xmlns:a16="http://schemas.microsoft.com/office/drawing/2014/main" id="{876F4B54-19B2-4207-5C21-78C5E14C2DEA}"/>
              </a:ext>
            </a:extLst>
          </p:cNvPr>
          <p:cNvSpPr>
            <a:spLocks noGrp="1"/>
          </p:cNvSpPr>
          <p:nvPr>
            <p:ph type="dt" sz="half" idx="10"/>
          </p:nvPr>
        </p:nvSpPr>
        <p:spPr/>
        <p:txBody>
          <a:bodyPr/>
          <a:lstStyle/>
          <a:p>
            <a:fld id="{B86E7441-B772-D048-9C1B-F8600B03CAE1}" type="datetime3">
              <a:rPr lang="en-US" smtClean="0"/>
              <a:t>3 September 2024</a:t>
            </a:fld>
            <a:endParaRPr lang="en-US" dirty="0"/>
          </a:p>
        </p:txBody>
      </p:sp>
      <p:sp>
        <p:nvSpPr>
          <p:cNvPr id="5" name="Footer Placeholder 4">
            <a:extLst>
              <a:ext uri="{FF2B5EF4-FFF2-40B4-BE49-F238E27FC236}">
                <a16:creationId xmlns:a16="http://schemas.microsoft.com/office/drawing/2014/main" id="{3D53FD39-3FD1-D563-0A2F-3173852C374F}"/>
              </a:ext>
            </a:extLst>
          </p:cNvPr>
          <p:cNvSpPr>
            <a:spLocks noGrp="1"/>
          </p:cNvSpPr>
          <p:nvPr>
            <p:ph type="ftr" sz="quarter" idx="11"/>
          </p:nvPr>
        </p:nvSpPr>
        <p:spPr/>
        <p:txBody>
          <a:bodyPr/>
          <a:lstStyle/>
          <a:p>
            <a:r>
              <a:rPr lang="en-US" dirty="0"/>
              <a:t>Lorenzo Giacomel | </a:t>
            </a:r>
            <a:r>
              <a:rPr lang="en-US" dirty="0">
                <a:solidFill>
                  <a:srgbClr val="0033A0"/>
                </a:solidFill>
                <a:ea typeface="+mj-lt"/>
                <a:cs typeface="+mj-lt"/>
              </a:rPr>
              <a:t>Transverse stability studies</a:t>
            </a:r>
            <a:endParaRPr lang="en-US" dirty="0"/>
          </a:p>
        </p:txBody>
      </p:sp>
      <p:sp>
        <p:nvSpPr>
          <p:cNvPr id="6" name="Slide Number Placeholder 5">
            <a:extLst>
              <a:ext uri="{FF2B5EF4-FFF2-40B4-BE49-F238E27FC236}">
                <a16:creationId xmlns:a16="http://schemas.microsoft.com/office/drawing/2014/main" id="{6F6F8546-C462-B741-B71D-862021D7F52B}"/>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3863945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63867A-88FB-C914-B3D5-DC35F1EDB150}"/>
              </a:ext>
            </a:extLst>
          </p:cNvPr>
          <p:cNvSpPr>
            <a:spLocks noGrp="1"/>
          </p:cNvSpPr>
          <p:nvPr>
            <p:ph idx="1"/>
          </p:nvPr>
        </p:nvSpPr>
        <p:spPr>
          <a:xfrm>
            <a:off x="407989" y="1592263"/>
            <a:ext cx="8060150" cy="4608512"/>
          </a:xfrm>
        </p:spPr>
        <p:txBody>
          <a:bodyPr vert="horz" lIns="0" tIns="0" rIns="0" bIns="0" rtlCol="0" anchor="t">
            <a:normAutofit lnSpcReduction="10000"/>
          </a:bodyPr>
          <a:lstStyle/>
          <a:p>
            <a:pPr marL="342900" indent="-342900">
              <a:buFont typeface="Arial" panose="020B0604020202020204" pitchFamily="34" charset="0"/>
              <a:buChar char="•"/>
            </a:pPr>
            <a:r>
              <a:rPr lang="en-CH" b="0" dirty="0"/>
              <a:t>Chromaticity measurements with full beams at flat-top with the </a:t>
            </a:r>
            <a:r>
              <a:rPr lang="en-CH" b="0"/>
              <a:t>energy modulation are not possible (due to losses).</a:t>
            </a:r>
            <a:endParaRPr lang="en-CH" b="0" dirty="0"/>
          </a:p>
          <a:p>
            <a:pPr marL="342900" indent="-342900">
              <a:buFont typeface="Arial" panose="020B0604020202020204" pitchFamily="34" charset="0"/>
              <a:buChar char="•"/>
            </a:pPr>
            <a:r>
              <a:rPr lang="en-CH" b="0" dirty="0"/>
              <a:t>A new method based on a</a:t>
            </a:r>
            <a:r>
              <a:rPr lang="en-GB" b="0" dirty="0"/>
              <a:t>non-linear fit of the Beam Transfer Function (BTF) was tested at injection in MD (CERN-ACC-NOTE-2023-0014) and a new system was deployed for operational use.</a:t>
            </a:r>
            <a:endParaRPr lang="en-GB" b="0" dirty="0">
              <a:cs typeface="Arial"/>
            </a:endParaRPr>
          </a:p>
          <a:p>
            <a:pPr marL="342900" indent="-342900">
              <a:buFont typeface="Arial" panose="020B0604020202020204" pitchFamily="34" charset="0"/>
              <a:buChar char="•"/>
            </a:pPr>
            <a:r>
              <a:rPr lang="en-GB" b="0" dirty="0"/>
              <a:t>The non-linear fit is not straightforward and we need more data at top-energy to refine it.</a:t>
            </a:r>
            <a:endParaRPr lang="en-GB" b="0" dirty="0">
              <a:cs typeface="Arial"/>
            </a:endParaRPr>
          </a:p>
          <a:p>
            <a:pPr marL="342900" indent="-342900">
              <a:buFont typeface="Arial" panose="020B0604020202020204" pitchFamily="34" charset="0"/>
              <a:buChar char="•"/>
            </a:pPr>
            <a:r>
              <a:rPr lang="en-GB" b="0" dirty="0"/>
              <a:t>We would also like to test a new method which is based on measuring the head-tail phase-shift during and AC-dipole ADT excitation (on non-colliding bunches).</a:t>
            </a:r>
            <a:endParaRPr lang="en-GB" b="0" dirty="0">
              <a:cs typeface="Arial"/>
            </a:endParaRPr>
          </a:p>
          <a:p>
            <a:pPr marL="342900" indent="-342900">
              <a:buFont typeface="Arial" panose="020B0604020202020204" pitchFamily="34" charset="0"/>
              <a:buChar char="•"/>
            </a:pPr>
            <a:r>
              <a:rPr lang="en-CH" b="0" dirty="0"/>
              <a:t>Plan: </a:t>
            </a:r>
            <a:r>
              <a:rPr lang="en-GB" b="0" dirty="0"/>
              <a:t>follow operational cycle (full beam) and stop first at flat top, then at end of squeeze, and finally at the start of collisions, to measure chromaticity with the two methods, varying Q', damper gain, octupole current and excitation settings (for the AC-dipole mode)</a:t>
            </a:r>
            <a:endParaRPr lang="en-CH" b="0" dirty="0"/>
          </a:p>
        </p:txBody>
      </p:sp>
      <p:sp>
        <p:nvSpPr>
          <p:cNvPr id="3" name="Title 2">
            <a:extLst>
              <a:ext uri="{FF2B5EF4-FFF2-40B4-BE49-F238E27FC236}">
                <a16:creationId xmlns:a16="http://schemas.microsoft.com/office/drawing/2014/main" id="{20086A89-1FE4-40E2-CF63-91D8B54E5442}"/>
              </a:ext>
            </a:extLst>
          </p:cNvPr>
          <p:cNvSpPr>
            <a:spLocks noGrp="1"/>
          </p:cNvSpPr>
          <p:nvPr>
            <p:ph type="title"/>
          </p:nvPr>
        </p:nvSpPr>
        <p:spPr/>
        <p:txBody>
          <a:bodyPr/>
          <a:lstStyle/>
          <a:p>
            <a:r>
              <a:rPr lang="en-GB" dirty="0"/>
              <a:t>Chromaticity measurement in physics conditions with BTF and ADT-AC dipole (MD13463) </a:t>
            </a:r>
            <a:endParaRPr lang="en-CH" dirty="0"/>
          </a:p>
        </p:txBody>
      </p:sp>
      <p:sp>
        <p:nvSpPr>
          <p:cNvPr id="4" name="Date Placeholder 3">
            <a:extLst>
              <a:ext uri="{FF2B5EF4-FFF2-40B4-BE49-F238E27FC236}">
                <a16:creationId xmlns:a16="http://schemas.microsoft.com/office/drawing/2014/main" id="{08ED6827-5398-D14A-F496-DBA9E14B4D48}"/>
              </a:ext>
            </a:extLst>
          </p:cNvPr>
          <p:cNvSpPr>
            <a:spLocks noGrp="1"/>
          </p:cNvSpPr>
          <p:nvPr>
            <p:ph type="dt" sz="half" idx="10"/>
          </p:nvPr>
        </p:nvSpPr>
        <p:spPr/>
        <p:txBody>
          <a:bodyPr/>
          <a:lstStyle/>
          <a:p>
            <a:fld id="{B86E7441-B772-D048-9C1B-F8600B03CAE1}" type="datetime3">
              <a:rPr lang="en-US" smtClean="0"/>
              <a:t>3 September 2024</a:t>
            </a:fld>
            <a:endParaRPr lang="en-US" dirty="0"/>
          </a:p>
        </p:txBody>
      </p:sp>
      <p:sp>
        <p:nvSpPr>
          <p:cNvPr id="5" name="Footer Placeholder 4">
            <a:extLst>
              <a:ext uri="{FF2B5EF4-FFF2-40B4-BE49-F238E27FC236}">
                <a16:creationId xmlns:a16="http://schemas.microsoft.com/office/drawing/2014/main" id="{3C635816-412D-1E3B-593C-5A1A4E713268}"/>
              </a:ext>
            </a:extLst>
          </p:cNvPr>
          <p:cNvSpPr>
            <a:spLocks noGrp="1"/>
          </p:cNvSpPr>
          <p:nvPr>
            <p:ph type="ftr" sz="quarter" idx="11"/>
          </p:nvPr>
        </p:nvSpPr>
        <p:spPr/>
        <p:txBody>
          <a:bodyPr/>
          <a:lstStyle/>
          <a:p>
            <a:r>
              <a:rPr lang="en-US" dirty="0"/>
              <a:t>Lorenzo Giacomel | </a:t>
            </a:r>
            <a:r>
              <a:rPr lang="en-US" dirty="0">
                <a:solidFill>
                  <a:srgbClr val="0033A0"/>
                </a:solidFill>
                <a:ea typeface="+mj-lt"/>
                <a:cs typeface="+mj-lt"/>
              </a:rPr>
              <a:t>Transverse stability studies</a:t>
            </a:r>
            <a:endParaRPr lang="en-US" dirty="0"/>
          </a:p>
        </p:txBody>
      </p:sp>
      <p:sp>
        <p:nvSpPr>
          <p:cNvPr id="6" name="Slide Number Placeholder 5">
            <a:extLst>
              <a:ext uri="{FF2B5EF4-FFF2-40B4-BE49-F238E27FC236}">
                <a16:creationId xmlns:a16="http://schemas.microsoft.com/office/drawing/2014/main" id="{8BB187EC-872A-B275-5AB6-42A8C88E492A}"/>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8" name="Picture 7">
            <a:extLst>
              <a:ext uri="{FF2B5EF4-FFF2-40B4-BE49-F238E27FC236}">
                <a16:creationId xmlns:a16="http://schemas.microsoft.com/office/drawing/2014/main" id="{BE069DB7-8847-8843-39EF-2C9FEDEE0982}"/>
              </a:ext>
            </a:extLst>
          </p:cNvPr>
          <p:cNvPicPr/>
          <p:nvPr/>
        </p:nvPicPr>
        <p:blipFill>
          <a:blip r:embed="rId2"/>
          <a:stretch/>
        </p:blipFill>
        <p:spPr>
          <a:xfrm>
            <a:off x="8580783" y="1397037"/>
            <a:ext cx="3203228" cy="2327257"/>
          </a:xfrm>
          <a:prstGeom prst="rect">
            <a:avLst/>
          </a:prstGeom>
          <a:ln>
            <a:noFill/>
          </a:ln>
        </p:spPr>
      </p:pic>
      <p:pic>
        <p:nvPicPr>
          <p:cNvPr id="9" name="Picture 8">
            <a:extLst>
              <a:ext uri="{FF2B5EF4-FFF2-40B4-BE49-F238E27FC236}">
                <a16:creationId xmlns:a16="http://schemas.microsoft.com/office/drawing/2014/main" id="{22B9EF1E-8ABE-E02D-0266-32B683B27DF8}"/>
              </a:ext>
            </a:extLst>
          </p:cNvPr>
          <p:cNvPicPr/>
          <p:nvPr/>
        </p:nvPicPr>
        <p:blipFill>
          <a:blip r:embed="rId3"/>
          <a:stretch/>
        </p:blipFill>
        <p:spPr>
          <a:xfrm>
            <a:off x="8690011" y="3777757"/>
            <a:ext cx="3203228" cy="2535127"/>
          </a:xfrm>
          <a:prstGeom prst="rect">
            <a:avLst/>
          </a:prstGeom>
          <a:ln>
            <a:noFill/>
          </a:ln>
        </p:spPr>
      </p:pic>
    </p:spTree>
    <p:extLst>
      <p:ext uri="{BB962C8B-B14F-4D97-AF65-F5344CB8AC3E}">
        <p14:creationId xmlns:p14="http://schemas.microsoft.com/office/powerpoint/2010/main" val="2100547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627908"/>
            <a:ext cx="10831511" cy="4608512"/>
          </a:xfrm>
        </p:spPr>
        <p:txBody>
          <a:bodyPr vert="horz" lIns="0" tIns="0" rIns="0" bIns="0" rtlCol="0" anchor="t">
            <a:normAutofit/>
          </a:bodyPr>
          <a:lstStyle/>
          <a:p>
            <a:pPr lvl="1"/>
            <a:r>
              <a:rPr lang="en-US" dirty="0"/>
              <a:t>Instabilities growth rates at injection</a:t>
            </a:r>
            <a:r>
              <a:rPr lang="en-US" dirty="0">
                <a:sym typeface="Wingdings" pitchFamily="2" charset="2"/>
              </a:rPr>
              <a:t> (MD9405): </a:t>
            </a:r>
            <a:r>
              <a:rPr lang="en-US" dirty="0">
                <a:solidFill>
                  <a:srgbClr val="00B050"/>
                </a:solidFill>
                <a:sym typeface="Wingdings" pitchFamily="2" charset="2"/>
              </a:rPr>
              <a:t>4 hours</a:t>
            </a:r>
          </a:p>
          <a:p>
            <a:pPr lvl="1"/>
            <a:r>
              <a:rPr lang="en-US" dirty="0">
                <a:solidFill>
                  <a:srgbClr val="303030"/>
                </a:solidFill>
              </a:rPr>
              <a:t>Improved tune shift measurements (MD13583): </a:t>
            </a:r>
            <a:r>
              <a:rPr lang="en-US" dirty="0">
                <a:solidFill>
                  <a:srgbClr val="00B050"/>
                </a:solidFill>
                <a:sym typeface="Wingdings" pitchFamily="2" charset="2"/>
              </a:rPr>
              <a:t>8 hours</a:t>
            </a:r>
          </a:p>
          <a:p>
            <a:pPr lvl="1"/>
            <a:r>
              <a:rPr lang="en-US" dirty="0">
                <a:solidFill>
                  <a:srgbClr val="303030"/>
                </a:solidFill>
              </a:rPr>
              <a:t>Chromaticity measurement in physics conditions with BTF and ADT-AC dipole (MD13463): </a:t>
            </a:r>
            <a:r>
              <a:rPr lang="en-US" dirty="0">
                <a:solidFill>
                  <a:srgbClr val="00B050"/>
                </a:solidFill>
                <a:sym typeface="Wingdings" pitchFamily="2" charset="2"/>
              </a:rPr>
              <a:t>8 hours</a:t>
            </a:r>
          </a:p>
          <a:p>
            <a:pPr marL="0" lvl="1" indent="0">
              <a:buNone/>
            </a:pPr>
            <a:endParaRPr lang="en-US" dirty="0">
              <a:solidFill>
                <a:srgbClr val="303030"/>
              </a:solidFill>
            </a:endParaRP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cs typeface="Arial"/>
              </a:rPr>
              <a:t>Requests for MD4 and MD5</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5AE7510E-7CE3-EF42-A7A2-0B9C737939B5}" type="datetime3">
              <a:rPr lang="en-US" smtClean="0"/>
              <a:t>3 September 2024</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US" dirty="0"/>
              <a:t>Lorenzo Giacomel | </a:t>
            </a:r>
            <a:r>
              <a:rPr lang="en-US" dirty="0">
                <a:solidFill>
                  <a:srgbClr val="0033A0"/>
                </a:solidFill>
                <a:ea typeface="+mj-lt"/>
                <a:cs typeface="+mj-lt"/>
              </a:rPr>
              <a:t>Transverse stability studies</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4127532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TotalTime>
  <Words>467</Words>
  <Application>Microsoft Office PowerPoint</Application>
  <PresentationFormat>Widescreen</PresentationFormat>
  <Paragraphs>39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Transverse stability studies</vt:lpstr>
      <vt:lpstr>Planned studies</vt:lpstr>
      <vt:lpstr>Improved tune-shift measurements (MD13583)</vt:lpstr>
      <vt:lpstr>Chromaticity measurement in physics conditions with BTF and ADT-AC dipole (MD13463) </vt:lpstr>
      <vt:lpstr>Requests for MD4 and MD5</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Lorenzo Giacomel</dc:creator>
  <cp:lastModifiedBy>Lorenzo Giacomel</cp:lastModifiedBy>
  <cp:revision>1306</cp:revision>
  <dcterms:created xsi:type="dcterms:W3CDTF">2024-07-10T14:06:20Z</dcterms:created>
  <dcterms:modified xsi:type="dcterms:W3CDTF">2024-09-03T08:25:26Z</dcterms:modified>
</cp:coreProperties>
</file>