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1348" r:id="rId3"/>
    <p:sldId id="1345" r:id="rId4"/>
    <p:sldId id="1342" r:id="rId5"/>
    <p:sldId id="134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32FF"/>
    <a:srgbClr val="FA0000"/>
    <a:srgbClr val="0700FF"/>
    <a:srgbClr val="FF4E42"/>
    <a:srgbClr val="71B3D9"/>
    <a:srgbClr val="008941"/>
    <a:srgbClr val="BA0600"/>
    <a:srgbClr val="24BCCC"/>
    <a:srgbClr val="BB0800"/>
    <a:srgbClr val="E224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5" autoAdjust="0"/>
    <p:restoredTop sz="99850" autoAdjust="0"/>
  </p:normalViewPr>
  <p:slideViewPr>
    <p:cSldViewPr snapToGrid="0" snapToObjects="1">
      <p:cViewPr varScale="1">
        <p:scale>
          <a:sx n="115" d="100"/>
          <a:sy n="115" d="100"/>
        </p:scale>
        <p:origin x="216" y="2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9/3/24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9/3/24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LSWG, 3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 marL="274638" indent="-274638">
              <a:tabLst/>
              <a:defRPr sz="1800"/>
            </a:lvl1pPr>
            <a:lvl2pPr marL="628650" indent="-265113">
              <a:buFont typeface="Courier New" panose="02070309020205020404" pitchFamily="49" charset="0"/>
              <a:buChar char="o"/>
              <a:tabLst/>
              <a:defRPr sz="1800"/>
            </a:lvl2pPr>
            <a:lvl3pPr>
              <a:defRPr sz="18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4401" y="6545766"/>
            <a:ext cx="5792671" cy="303810"/>
          </a:xfrm>
        </p:spPr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F239FA6E-F448-6E6A-773B-F11EF7B02D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941955"/>
            <a:ext cx="8534400" cy="1752600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 and K.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Paraschou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e-cloud team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3E496DF-ACA6-79B0-EF0F-B91FB76F05F7}"/>
              </a:ext>
            </a:extLst>
          </p:cNvPr>
          <p:cNvSpPr txBox="1">
            <a:spLocks/>
          </p:cNvSpPr>
          <p:nvPr/>
        </p:nvSpPr>
        <p:spPr>
          <a:xfrm>
            <a:off x="1189893" y="2434381"/>
            <a:ext cx="981221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1A63A0"/>
                </a:solidFill>
              </a:rPr>
              <a:t>Electron </a:t>
            </a:r>
            <a:r>
              <a:rPr lang="en-GB" b="1" i="0" u="none" strike="noStrike" dirty="0">
                <a:solidFill>
                  <a:srgbClr val="1A63A0"/>
                </a:solidFill>
                <a:effectLst/>
              </a:rPr>
              <a:t>cloud studies for MD4/MD5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7F17B8A-ACB0-59EA-1AE1-D7FA2D00F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5" y="5690335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 Studies Working Group meeting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29D97-7317-BE11-9323-622CB999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for heat load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2E85C-F629-B8F5-CFD4-120F221C5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heat loads are currently the best available observable for a quantitative estimate of e-cloud around the LHC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to deduce the Secondary Emission Yield (SEY) of the surface, which is then used to estimate the heat load for different intensities, filling schemes, energies etc.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benchmarked with measurements in 2022 with up to ~1.8e11 ppb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so far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estimates for Run 3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uncertainty when extrapolating to 2.3e11 p/b, where slightly different models give quite different results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B1BC4-5E87-9845-31A4-B6228AE0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C8C89-4A16-57C5-A338-38D8B79E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A4718-03C7-A8E4-385C-FA46F932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83F2D2E-AF30-152A-D361-1F9C873E7D5F}"/>
              </a:ext>
            </a:extLst>
          </p:cNvPr>
          <p:cNvGrpSpPr/>
          <p:nvPr/>
        </p:nvGrpSpPr>
        <p:grpSpPr>
          <a:xfrm>
            <a:off x="3619036" y="2878097"/>
            <a:ext cx="6115979" cy="3497145"/>
            <a:chOff x="1600665" y="2951613"/>
            <a:chExt cx="6115979" cy="3497145"/>
          </a:xfrm>
        </p:grpSpPr>
        <p:pic>
          <p:nvPicPr>
            <p:cNvPr id="11" name="Picture 10" descr="A graph with red lines&#10;&#10;Description automatically generated">
              <a:extLst>
                <a:ext uri="{FF2B5EF4-FFF2-40B4-BE49-F238E27FC236}">
                  <a16:creationId xmlns:a16="http://schemas.microsoft.com/office/drawing/2014/main" id="{803AFD9A-C0CE-E140-8858-50BB1E08F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30859"/>
            <a:stretch/>
          </p:blipFill>
          <p:spPr>
            <a:xfrm>
              <a:off x="1600665" y="2951613"/>
              <a:ext cx="4231423" cy="3497143"/>
            </a:xfrm>
            <a:prstGeom prst="rect">
              <a:avLst/>
            </a:prstGeom>
          </p:spPr>
        </p:pic>
        <p:pic>
          <p:nvPicPr>
            <p:cNvPr id="9" name="Picture 8" descr="A graph with red lines&#10;&#10;Description automatically generated">
              <a:extLst>
                <a:ext uri="{FF2B5EF4-FFF2-40B4-BE49-F238E27FC236}">
                  <a16:creationId xmlns:a16="http://schemas.microsoft.com/office/drawing/2014/main" id="{EF35434F-1D20-984A-EF8D-CC28576FE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r="30859"/>
            <a:stretch/>
          </p:blipFill>
          <p:spPr>
            <a:xfrm>
              <a:off x="1600665" y="2951615"/>
              <a:ext cx="4231423" cy="349714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C1E464-2B77-E584-3473-1FED86680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6"/>
            <a:stretch/>
          </p:blipFill>
          <p:spPr>
            <a:xfrm>
              <a:off x="1600665" y="2951614"/>
              <a:ext cx="6115979" cy="3497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272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29D97-7317-BE11-9323-622CB999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for heat load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2E85C-F629-B8F5-CFD4-120F221C5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heat loads are currently the best available observable for a quantitative estimate of e-cloud around the LHC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to deduce the Secondary Emission Yield (SEY) of the surface, which is then used to estimate the heat load for different intensities, filling schemes, energies etc.</a:t>
            </a:r>
          </a:p>
          <a:p>
            <a:pPr marL="363537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benchmarked with measurements in 2022 with up to ~1.8e11 ppb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so far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estimates for Run 3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uncertainty when extrapolating to 2.3e11 p/b, where slightly different models give quite different results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 measurements indicate not only different SEY value, but different SEY curve for degraded surfaces (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Aiming to use both Cu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and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SEY curves to fit the machine status, but more data is needed to converge on fit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B1BC4-5E87-9845-31A4-B6228AE0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C8C89-4A16-57C5-A338-38D8B79E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A4718-03C7-A8E4-385C-FA46F932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A21F915-57E9-93F5-32FE-A0B571EBDC79}"/>
              </a:ext>
            </a:extLst>
          </p:cNvPr>
          <p:cNvGrpSpPr/>
          <p:nvPr/>
        </p:nvGrpSpPr>
        <p:grpSpPr>
          <a:xfrm>
            <a:off x="2003029" y="3991045"/>
            <a:ext cx="8178854" cy="2521268"/>
            <a:chOff x="1885150" y="3887427"/>
            <a:chExt cx="8178854" cy="2521268"/>
          </a:xfrm>
        </p:grpSpPr>
        <p:pic>
          <p:nvPicPr>
            <p:cNvPr id="7" name="Picture 6" descr="A graph showing the same energy&#10;&#10;Description automatically generated with medium confidence">
              <a:extLst>
                <a:ext uri="{FF2B5EF4-FFF2-40B4-BE49-F238E27FC236}">
                  <a16:creationId xmlns:a16="http://schemas.microsoft.com/office/drawing/2014/main" id="{57E7FF4B-D9FC-DE20-1BA4-B92ADEA20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5150" y="3887428"/>
              <a:ext cx="4029359" cy="2521267"/>
            </a:xfrm>
            <a:prstGeom prst="rect">
              <a:avLst/>
            </a:prstGeom>
          </p:spPr>
        </p:pic>
        <p:pic>
          <p:nvPicPr>
            <p:cNvPr id="8" name="Picture 7" descr="A graph of energy and electron energy&#10;&#10;Description automatically generated with medium confidence">
              <a:extLst>
                <a:ext uri="{FF2B5EF4-FFF2-40B4-BE49-F238E27FC236}">
                  <a16:creationId xmlns:a16="http://schemas.microsoft.com/office/drawing/2014/main" id="{C3FC2ECB-250D-F3B1-8457-1E9A8A4A4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05772" y="3887427"/>
              <a:ext cx="3858232" cy="252126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A08CCE-13B7-D13B-D8D3-16FFA460F0F7}"/>
                </a:ext>
              </a:extLst>
            </p:cNvPr>
            <p:cNvSpPr txBox="1"/>
            <p:nvPr/>
          </p:nvSpPr>
          <p:spPr>
            <a:xfrm>
              <a:off x="4995746" y="6015564"/>
              <a:ext cx="1594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i="1" dirty="0">
                  <a:solidFill>
                    <a:schemeClr val="accent5"/>
                  </a:solidFill>
                </a:rPr>
                <a:t>V. Petit, JAP23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594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4923B-E26F-1B20-E112-0337F6D5F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AF7A7-3C72-08DE-59A6-F1F61F82C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MD9551: Heat load with high bunch intensity at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2D128-6BFB-9BEF-1996-C3E3491DD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4" y="741680"/>
            <a:ext cx="11493795" cy="5384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Motivation:</a:t>
            </a:r>
          </a:p>
          <a:p>
            <a:r>
              <a:rPr lang="en-GB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estimates of cell-by-cell heat loads for the HL-LHC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measurements give </a:t>
            </a:r>
            <a:r>
              <a:rPr lang="en-GB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reliable data for selecting half-cells for BST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defining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margins in Run 4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Setup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 beam in </a:t>
            </a:r>
            <a:r>
              <a:rPr lang="en-CH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trains of 2x48 bunches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(96 bpi) and </a:t>
            </a:r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~900 bunches per beam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up to </a:t>
            </a:r>
            <a:r>
              <a:rPr lang="en-CH" b="1" dirty="0">
                <a:solidFill>
                  <a:srgbClr val="F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2.3e11 ppb</a:t>
            </a:r>
          </a:p>
          <a:p>
            <a:pPr lvl="1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asurements in 2022 with ~800b of 1.8e11 ppb at 450 GeV were poor due to low heat load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beam for ~30 minutes for a reliable heat load estimate</a:t>
            </a:r>
          </a:p>
          <a:p>
            <a:endParaRPr lang="en-CH" dirty="0">
              <a:solidFill>
                <a:srgbClr val="05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Repeat for lower intensities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(e.g., </a:t>
            </a:r>
            <a:r>
              <a:rPr lang="en-CH" b="1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1.9e11, 1.5e11 1.1e11 ppb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the number of bunches increased </a:t>
            </a:r>
            <a:b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give similar heat load for 2.3e11 ppb (e.g., </a:t>
            </a:r>
            <a:r>
              <a:rPr lang="en-CH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1000b, 1200b, 1400b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Time:</a:t>
            </a:r>
          </a:p>
          <a:p>
            <a:r>
              <a:rPr lang="en-CH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8h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450 GeV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96922-7A42-DC1D-5252-97D7B20A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CDFB4-F280-A288-C8FA-C8384A274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F0A53-C978-49B6-09E0-DD233E47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0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4923B-E26F-1B20-E112-0337F6D5F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AF7A7-3C72-08DE-59A6-F1F61F82C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MD12843: Heat load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2D128-6BFB-9BEF-1996-C3E3491DD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79"/>
            <a:ext cx="11398102" cy="57037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Motivation: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to </a:t>
            </a:r>
            <a:r>
              <a:rPr lang="en-GB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estimates of cell-by-cell heat loads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for direct</a:t>
            </a:r>
            <a:r>
              <a:rPr lang="en-GB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comparison with Run 2 data</a:t>
            </a:r>
          </a:p>
          <a:p>
            <a:pPr marL="363537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Setup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 and ramp (in cases 2-4) fills for the following heat load measurements: </a:t>
            </a:r>
          </a:p>
          <a:p>
            <a:pPr marL="706437" lvl="1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injection</a:t>
            </a:r>
          </a:p>
          <a:p>
            <a:pPr marL="706437" lvl="1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flat top</a:t>
            </a:r>
          </a:p>
          <a:p>
            <a:pPr marL="706437" lvl="1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flat top with only B1</a:t>
            </a:r>
          </a:p>
          <a:p>
            <a:pPr marL="706437" lvl="1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flat top with only B2</a:t>
            </a:r>
          </a:p>
          <a:p>
            <a:pPr marL="706437" lvl="1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indent="-34290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CH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trains of 2x48 bunches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(96 bpi) and </a:t>
            </a:r>
            <a:r>
              <a:rPr lang="en-CH" b="1" dirty="0">
                <a:solidFill>
                  <a:srgbClr val="F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~2400 bunches per beam</a:t>
            </a:r>
            <a:r>
              <a:rPr lang="en-CH" dirty="0">
                <a:solidFill>
                  <a:srgbClr val="F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CH" b="1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1.2e11 ppb </a:t>
            </a:r>
            <a:br>
              <a:rPr lang="en-CH" b="1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(~145 W/hc expected in S78 with both beams at 6.8 TeV)</a:t>
            </a:r>
          </a:p>
          <a:p>
            <a:pPr marL="706437" lvl="1" indent="-34290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possible, set bunch length target at flat top shorter than in operation (ideally ~1.1 ns to match Run 2 conditions)</a:t>
            </a:r>
          </a:p>
          <a:p>
            <a:pPr marL="363537" lvl="1" indent="0">
              <a:buNone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beam for ~30 minutes for a reliable heat load estimate</a:t>
            </a:r>
          </a:p>
          <a:p>
            <a:pPr marL="0" indent="0">
              <a:buNone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Time:</a:t>
            </a:r>
          </a:p>
          <a:p>
            <a:r>
              <a:rPr lang="en-CH" dirty="0">
                <a:solidFill>
                  <a:srgbClr val="05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10h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450 and 6.8 GeV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96922-7A42-DC1D-5252-97D7B20A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CDFB4-F280-A288-C8FA-C8384A274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LSWG, 3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F0A53-C978-49B6-09E0-DD233E47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8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80028</TotalTime>
  <Words>581</Words>
  <Application>Microsoft Macintosh PowerPoint</Application>
  <PresentationFormat>Widescreen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Courier New</vt:lpstr>
      <vt:lpstr>Times New Roman</vt:lpstr>
      <vt:lpstr>Office Theme</vt:lpstr>
      <vt:lpstr>PowerPoint Presentation</vt:lpstr>
      <vt:lpstr>Motivation for heat load measurements</vt:lpstr>
      <vt:lpstr>Motivation for heat load measurements</vt:lpstr>
      <vt:lpstr>MD9551: Heat load with high bunch intensity at injection</vt:lpstr>
      <vt:lpstr>MD12843: Heat load measurements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1743</cp:revision>
  <dcterms:created xsi:type="dcterms:W3CDTF">2017-07-07T12:54:19Z</dcterms:created>
  <dcterms:modified xsi:type="dcterms:W3CDTF">2024-09-03T11:26:34Z</dcterms:modified>
</cp:coreProperties>
</file>