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3" r:id="rId2"/>
    <p:sldId id="336" r:id="rId3"/>
    <p:sldId id="338" r:id="rId4"/>
    <p:sldId id="337" r:id="rId5"/>
    <p:sldId id="339" r:id="rId6"/>
    <p:sldId id="340" r:id="rId7"/>
    <p:sldId id="341" r:id="rId8"/>
    <p:sldId id="342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8000"/>
    <a:srgbClr val="FF6600"/>
    <a:srgbClr val="FFFF99"/>
    <a:srgbClr val="0000FF"/>
    <a:srgbClr val="FF00FF"/>
    <a:srgbClr val="9900CC"/>
    <a:srgbClr val="ABBBFF"/>
    <a:srgbClr val="FF61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70" autoAdjust="0"/>
    <p:restoredTop sz="94674" autoAdjust="0"/>
  </p:normalViewPr>
  <p:slideViewPr>
    <p:cSldViewPr>
      <p:cViewPr varScale="1">
        <p:scale>
          <a:sx n="130" d="100"/>
          <a:sy n="130" d="100"/>
        </p:scale>
        <p:origin x="-143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44" tIns="48272" rIns="96544" bIns="48272" numCol="1" anchor="t" anchorCtr="0" compatLnSpc="1">
            <a:prstTxWarp prst="textNoShape">
              <a:avLst/>
            </a:prstTxWarp>
          </a:bodyPr>
          <a:lstStyle>
            <a:lvl1pPr defTabSz="964902">
              <a:spcBef>
                <a:spcPct val="0"/>
              </a:spcBef>
              <a:defRPr sz="13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44" tIns="48272" rIns="96544" bIns="48272" numCol="1" anchor="t" anchorCtr="0" compatLnSpc="1">
            <a:prstTxWarp prst="textNoShape">
              <a:avLst/>
            </a:prstTxWarp>
          </a:bodyPr>
          <a:lstStyle>
            <a:lvl1pPr algn="r" defTabSz="964902">
              <a:spcBef>
                <a:spcPct val="0"/>
              </a:spcBef>
              <a:defRPr sz="13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44" tIns="48272" rIns="96544" bIns="48272" numCol="1" anchor="b" anchorCtr="0" compatLnSpc="1">
            <a:prstTxWarp prst="textNoShape">
              <a:avLst/>
            </a:prstTxWarp>
          </a:bodyPr>
          <a:lstStyle>
            <a:lvl1pPr defTabSz="964902">
              <a:spcBef>
                <a:spcPct val="0"/>
              </a:spcBef>
              <a:defRPr sz="13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44" tIns="48272" rIns="96544" bIns="48272" numCol="1" anchor="b" anchorCtr="0" compatLnSpc="1">
            <a:prstTxWarp prst="textNoShape">
              <a:avLst/>
            </a:prstTxWarp>
          </a:bodyPr>
          <a:lstStyle>
            <a:lvl1pPr algn="r" defTabSz="963613">
              <a:spcBef>
                <a:spcPct val="0"/>
              </a:spcBef>
              <a:defRPr sz="1300">
                <a:latin typeface="Times New Roman" charset="0"/>
              </a:defRPr>
            </a:lvl1pPr>
          </a:lstStyle>
          <a:p>
            <a:fld id="{37A73283-5F00-1E4D-BA61-9DDF88182A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61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23" tIns="48161" rIns="96323" bIns="4816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charset="0"/>
              </a:defRPr>
            </a:lvl1pPr>
          </a:lstStyle>
          <a:p>
            <a:fld id="{07D10B76-1AC9-EA42-AB96-5A0011AF16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8431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5.jpeg"/><Relationship Id="rId5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366713" y="700088"/>
            <a:ext cx="8472487" cy="55562"/>
          </a:xfrm>
          <a:prstGeom prst="rect">
            <a:avLst/>
          </a:prstGeom>
          <a:gradFill rotWithShape="0">
            <a:gsLst>
              <a:gs pos="0">
                <a:srgbClr val="F7E38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366713" y="744538"/>
            <a:ext cx="8477250" cy="460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6" name="Picture 13" descr="CMSco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" y="52388"/>
            <a:ext cx="5969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 descr="CMS_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4" t="28503" r="12100" b="23813"/>
          <a:stretch>
            <a:fillRect/>
          </a:stretch>
        </p:blipFill>
        <p:spPr bwMode="auto">
          <a:xfrm>
            <a:off x="41275" y="39688"/>
            <a:ext cx="627063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6" descr="NDShield_new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0138" y="77788"/>
            <a:ext cx="1630362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6" descr="logotop_oc.gif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000"/>
          <a:stretch>
            <a:fillRect/>
          </a:stretch>
        </p:blipFill>
        <p:spPr bwMode="auto">
          <a:xfrm>
            <a:off x="7651750" y="404813"/>
            <a:ext cx="1219200" cy="27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324600"/>
            <a:ext cx="2514600" cy="3079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90800" y="6324600"/>
            <a:ext cx="3810000" cy="3079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920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1A851-0209-6B4E-B150-428664E103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202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38900" y="0"/>
            <a:ext cx="20193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59055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260E63-798E-9744-BAD9-5DB34D2812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99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614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9DDC1-E64F-3C49-B604-625AD8AA10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889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2687C1-B5D1-A24C-A4C4-A2D5AD1A85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211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37FDB7-1C45-7B41-BEFA-D07E1EC23E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68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2C3B21-E7FB-DA41-B37B-19C775DFD5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474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3A6AAC-D5DA-B045-ABF4-E96D844D01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017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076F51-2C62-DC43-A01B-8FCBF66812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854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96A7ED-789A-4744-A6F8-B5C393D13E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191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14400"/>
            <a:ext cx="7772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94463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i="1">
                <a:latin typeface="Bookman Old Style" pitchFamily="18" charset="0"/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49605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 i="1">
                <a:latin typeface="Bookman Old Style" pitchFamily="18" charset="0"/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i="1">
                <a:latin typeface="Tahoma" charset="0"/>
              </a:defRPr>
            </a:lvl1pPr>
          </a:lstStyle>
          <a:p>
            <a:fld id="{88FDF076-21BB-ED48-A00A-7E2DFF38727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366713" y="700088"/>
            <a:ext cx="8472487" cy="55562"/>
          </a:xfrm>
          <a:prstGeom prst="rect">
            <a:avLst/>
          </a:prstGeom>
          <a:gradFill rotWithShape="0">
            <a:gsLst>
              <a:gs pos="0">
                <a:srgbClr val="F7E38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366713" y="744538"/>
            <a:ext cx="8477250" cy="460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161925" y="650081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1000" i="1">
                <a:latin typeface="Bookman Old Style" charset="0"/>
              </a:rPr>
              <a:t>(</a:t>
            </a:r>
            <a:fld id="{8D298718-5DA2-4142-9B21-CE6B8E9E021A}" type="slidenum">
              <a:rPr lang="en-US" sz="1000" i="1">
                <a:latin typeface="Bookman Old Style" charset="0"/>
              </a:rPr>
              <a:pPr>
                <a:spcBef>
                  <a:spcPct val="0"/>
                </a:spcBef>
              </a:pPr>
              <a:t>‹#›</a:t>
            </a:fld>
            <a:r>
              <a:rPr lang="en-US" sz="1000" i="1">
                <a:latin typeface="Bookman Old Style" charset="0"/>
              </a:rPr>
              <a:t>)</a:t>
            </a:r>
          </a:p>
        </p:txBody>
      </p:sp>
      <p:pic>
        <p:nvPicPr>
          <p:cNvPr id="3082" name="Picture 24" descr="CMS_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4" t="28503" r="12100" b="23813"/>
          <a:stretch>
            <a:fillRect/>
          </a:stretch>
        </p:blipFill>
        <p:spPr bwMode="auto">
          <a:xfrm>
            <a:off x="8459788" y="79375"/>
            <a:ext cx="627062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3" descr="NDShield_new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25" y="6354763"/>
            <a:ext cx="14001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1" descr="logotop_oc.gi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000"/>
          <a:stretch>
            <a:fillRect/>
          </a:stretch>
        </p:blipFill>
        <p:spPr bwMode="auto">
          <a:xfrm>
            <a:off x="7924800" y="6635750"/>
            <a:ext cx="996950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3" r:id="rId1"/>
    <p:sldLayoutId id="2147484164" r:id="rId2"/>
    <p:sldLayoutId id="2147484154" r:id="rId3"/>
    <p:sldLayoutId id="2147484155" r:id="rId4"/>
    <p:sldLayoutId id="2147484156" r:id="rId5"/>
    <p:sldLayoutId id="2147484157" r:id="rId6"/>
    <p:sldLayoutId id="2147484158" r:id="rId7"/>
    <p:sldLayoutId id="2147484159" r:id="rId8"/>
    <p:sldLayoutId id="2147484160" r:id="rId9"/>
    <p:sldLayoutId id="2147484161" r:id="rId10"/>
    <p:sldLayoutId id="2147484162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latin typeface="Bookman Old Style" charset="0"/>
              </a:rPr>
              <a:t>7 October, 2011</a:t>
            </a:r>
            <a:endParaRPr lang="en-US" sz="1200">
              <a:latin typeface="Bookman Old Style" charset="0"/>
            </a:endParaRP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latin typeface="Bookman Old Style" charset="0"/>
              </a:rPr>
              <a:t>Mike Hildreth  - LHC Simulation Workshop</a:t>
            </a:r>
            <a:endParaRPr lang="en-US" sz="1200">
              <a:latin typeface="Bookman Old Style" charset="0"/>
            </a:endParaRPr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676400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Pileup Issues and </a:t>
            </a: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Simulation in CMS</a:t>
            </a:r>
            <a:endParaRPr lang="en-US" sz="3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581400"/>
            <a:ext cx="7162800" cy="24384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Book Antiqua" charset="0"/>
              </a:rPr>
              <a:t>Mike Hildreth</a:t>
            </a:r>
            <a:endParaRPr lang="en-US" sz="2400" b="1" baseline="30000" dirty="0">
              <a:latin typeface="Book Antiqua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  <a:p>
            <a:pPr eaLnBrk="1" hangingPunct="1"/>
            <a:r>
              <a:rPr lang="en-US" sz="2400" b="1" dirty="0" err="1">
                <a:solidFill>
                  <a:srgbClr val="00FF00"/>
                </a:solidFill>
                <a:latin typeface="Book Antiqua" charset="0"/>
              </a:rPr>
              <a:t>Universit</a:t>
            </a:r>
            <a:r>
              <a:rPr lang="en-US" sz="2400" b="1" dirty="0" err="1">
                <a:solidFill>
                  <a:srgbClr val="00FF00"/>
                </a:solidFill>
                <a:latin typeface="Book Antiqua" charset="0"/>
                <a:cs typeface="Arial" charset="0"/>
              </a:rPr>
              <a:t>é</a:t>
            </a:r>
            <a:r>
              <a:rPr lang="en-US" sz="2400" b="1" dirty="0">
                <a:solidFill>
                  <a:srgbClr val="00FF00"/>
                </a:solidFill>
                <a:latin typeface="Book Antiqua" charset="0"/>
              </a:rPr>
              <a:t> de Notre Dame du Lac &amp; </a:t>
            </a:r>
            <a:r>
              <a:rPr lang="en-US" sz="2400" b="1" dirty="0" err="1">
                <a:solidFill>
                  <a:srgbClr val="00FF00"/>
                </a:solidFill>
                <a:latin typeface="Book Antiqua" charset="0"/>
              </a:rPr>
              <a:t>Fermilab</a:t>
            </a:r>
            <a:endParaRPr lang="en-US" sz="2400" b="1" dirty="0">
              <a:solidFill>
                <a:srgbClr val="00FF00"/>
              </a:solidFill>
              <a:latin typeface="Book Antiqua" charset="0"/>
            </a:endParaRPr>
          </a:p>
          <a:p>
            <a:pPr eaLnBrk="1" hangingPunct="1"/>
            <a:endParaRPr lang="en-US" sz="2400" dirty="0">
              <a:solidFill>
                <a:srgbClr val="00FF00"/>
              </a:solidFill>
              <a:latin typeface="Arial" charset="0"/>
            </a:endParaRPr>
          </a:p>
          <a:p>
            <a:pPr eaLnBrk="1" hangingPunct="1"/>
            <a:r>
              <a:rPr lang="en-US" sz="2400" b="1" i="1" dirty="0">
                <a:solidFill>
                  <a:srgbClr val="2D2DB9"/>
                </a:solidFill>
                <a:latin typeface="Book Antiqua" charset="0"/>
              </a:rPr>
              <a:t>Representing the CMS Collaboration</a:t>
            </a:r>
          </a:p>
          <a:p>
            <a:pPr eaLnBrk="1" hangingPunct="1"/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7543800" y="6324600"/>
            <a:ext cx="1600200" cy="5334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Pileup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2D2DB9"/>
                </a:solidFill>
              </a:rPr>
              <a:t>First, checks of “linearity” assumption with Data:</a:t>
            </a:r>
          </a:p>
          <a:p>
            <a:pPr lvl="1"/>
            <a:r>
              <a:rPr lang="en-US" sz="1800" dirty="0" smtClean="0"/>
              <a:t>at lower luminosities, does 1+1=2?</a:t>
            </a:r>
          </a:p>
          <a:p>
            <a:pPr lvl="1"/>
            <a:r>
              <a:rPr lang="en-US" sz="1800" dirty="0" smtClean="0"/>
              <a:t>vertex vs. cluster multiplicities: </a:t>
            </a:r>
            <a:r>
              <a:rPr lang="en-US" sz="1800" dirty="0" smtClean="0">
                <a:solidFill>
                  <a:srgbClr val="2D2DB9"/>
                </a:solidFill>
              </a:rPr>
              <a:t>linear out to large </a:t>
            </a:r>
            <a:r>
              <a:rPr lang="en-US" sz="1800" dirty="0" err="1" smtClean="0">
                <a:solidFill>
                  <a:srgbClr val="2D2DB9"/>
                </a:solidFill>
              </a:rPr>
              <a:t>n</a:t>
            </a:r>
            <a:r>
              <a:rPr lang="en-US" sz="1800" baseline="-25000" dirty="0" err="1" smtClean="0">
                <a:solidFill>
                  <a:srgbClr val="2D2DB9"/>
                </a:solidFill>
              </a:rPr>
              <a:t>vtx</a:t>
            </a:r>
            <a:r>
              <a:rPr lang="en-US" sz="1800" dirty="0" smtClean="0">
                <a:solidFill>
                  <a:srgbClr val="2D2DB9"/>
                </a:solidFill>
              </a:rPr>
              <a:t>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sz="1200" dirty="0"/>
          </a:p>
          <a:p>
            <a:pPr lvl="1"/>
            <a:r>
              <a:rPr lang="en-US" dirty="0" smtClean="0"/>
              <a:t>MET: </a:t>
            </a:r>
            <a:r>
              <a:rPr lang="en-US" sz="1800" dirty="0" smtClean="0">
                <a:solidFill>
                  <a:srgbClr val="2D2DB9"/>
                </a:solidFill>
              </a:rPr>
              <a:t>n vertices = (1 vertex distribution)*n</a:t>
            </a:r>
            <a:endParaRPr lang="en-US" sz="1800" dirty="0">
              <a:solidFill>
                <a:srgbClr val="2D2DB9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7 October,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Mike Hildreth  - LHC Simulation Workshop</a:t>
            </a:r>
            <a:endParaRPr lang="en-US" dirty="0"/>
          </a:p>
        </p:txBody>
      </p:sp>
      <p:pic>
        <p:nvPicPr>
          <p:cNvPr id="6" name="Picture 5" descr="pixelvtxspclusmultinvestonlynoscrapingZeroBias_Run2011B_prompt_minbias_v1_160404-176023_v32_fittedV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438" y="1981200"/>
            <a:ext cx="3483244" cy="2362200"/>
          </a:xfrm>
          <a:prstGeom prst="rect">
            <a:avLst/>
          </a:prstGeom>
        </p:spPr>
      </p:pic>
      <p:pic>
        <p:nvPicPr>
          <p:cNvPr id="7" name="Picture 6" descr="tkvtxssclusmultinvestonlynoscrapingZeroBias_Run2011B_prompt_minbias_v1_160404-176023_v32_fittedV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864" y="1981200"/>
            <a:ext cx="3482418" cy="23616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10200" y="228600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CMS Preliminary 2011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438400" y="228600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CMS Preliminary 2011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7696200" y="1752600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A. </a:t>
            </a:r>
            <a:r>
              <a:rPr lang="en-US" sz="1100" dirty="0" err="1" smtClean="0"/>
              <a:t>Venturi</a:t>
            </a:r>
            <a:endParaRPr lang="en-US" sz="11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533400" y="4724400"/>
            <a:ext cx="8382000" cy="1843056"/>
            <a:chOff x="-1447800" y="2057400"/>
            <a:chExt cx="13639800" cy="299915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r="50663" b="51733"/>
            <a:stretch/>
          </p:blipFill>
          <p:spPr>
            <a:xfrm>
              <a:off x="-1447800" y="2057400"/>
              <a:ext cx="4511431" cy="299915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t="52135"/>
            <a:stretch/>
          </p:blipFill>
          <p:spPr>
            <a:xfrm>
              <a:off x="3048000" y="2057400"/>
              <a:ext cx="9144000" cy="2974175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6705600" y="647700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2011 JINST 6 P09001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9308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Pileup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Occupancies and Jet Resolution: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1371600"/>
            <a:ext cx="3721549" cy="355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1" y="1371600"/>
            <a:ext cx="3581400" cy="34196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72200" y="1066800"/>
            <a:ext cx="266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arXiv:</a:t>
            </a:r>
            <a:r>
              <a:rPr lang="en-US" sz="1200" dirty="0" smtClean="0"/>
              <a:t>1107.4277; </a:t>
            </a:r>
            <a:r>
              <a:rPr lang="en-US" sz="1200" dirty="0"/>
              <a:t>CMS-JME-10-011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0600" y="4953000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Composition and angular distribution of measurable energy/particle depositions in CMS for single min-bias events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10200" y="4953000"/>
            <a:ext cx="3352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Event-by-event Particle Flow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density for different number of additional interaction vertices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Can be subtracted to mitigate effects of pileup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038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7543800" y="6324600"/>
            <a:ext cx="1600200" cy="5334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Pileup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sz="1800" dirty="0" smtClean="0"/>
              <a:t>Degradation of isolation efficiency due to extra energy in cone: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8985"/>
          <a:stretch/>
        </p:blipFill>
        <p:spPr>
          <a:xfrm>
            <a:off x="762000" y="1600201"/>
            <a:ext cx="3657600" cy="33332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05200" y="1752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800" dirty="0" smtClean="0">
                <a:solidFill>
                  <a:srgbClr val="FF0000"/>
                </a:solidFill>
              </a:rPr>
              <a:t>-ID</a:t>
            </a:r>
            <a:endParaRPr lang="en-US" sz="1800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148917" y="1042778"/>
            <a:ext cx="2842683" cy="5805453"/>
            <a:chOff x="5334000" y="76200"/>
            <a:chExt cx="3212650" cy="656101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b="52820"/>
            <a:stretch/>
          </p:blipFill>
          <p:spPr>
            <a:xfrm>
              <a:off x="5334000" y="76200"/>
              <a:ext cx="3212650" cy="323556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t="52108"/>
            <a:stretch/>
          </p:blipFill>
          <p:spPr>
            <a:xfrm>
              <a:off x="5334000" y="3352800"/>
              <a:ext cx="3212650" cy="3284415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2667000" y="4876800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 of vertices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5400000">
            <a:off x="7938702" y="2757101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CMS PAS SUS-11-04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648200" y="1524000"/>
            <a:ext cx="152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Closure test for modeling the number of vertices: SUSY search in Jets + MET final state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4648200" y="3810000"/>
            <a:ext cx="152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Proper modeling of tails in missing H</a:t>
            </a:r>
            <a:r>
              <a:rPr lang="en-US" sz="1400" baseline="-25000" dirty="0" smtClean="0"/>
              <a:t>T</a:t>
            </a:r>
            <a:r>
              <a:rPr lang="en-US" sz="1400" dirty="0" smtClean="0"/>
              <a:t> distribution for higher pileup data</a:t>
            </a:r>
            <a:endParaRPr lang="en-US" sz="1400" dirty="0"/>
          </a:p>
        </p:txBody>
      </p:sp>
      <p:sp>
        <p:nvSpPr>
          <p:cNvPr id="17" name="Down Arrow 16"/>
          <p:cNvSpPr/>
          <p:nvPr/>
        </p:nvSpPr>
        <p:spPr bwMode="auto">
          <a:xfrm>
            <a:off x="5334000" y="3124200"/>
            <a:ext cx="152400" cy="304800"/>
          </a:xfrm>
          <a:prstGeom prst="downArrow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4400" y="5334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Effect of this trend can be mitigated by subtracting the average energy density </a:t>
            </a:r>
            <a:r>
              <a:rPr lang="en-US" dirty="0" smtClean="0">
                <a:latin typeface="Symbol" charset="2"/>
                <a:cs typeface="Symbol" charset="2"/>
              </a:rPr>
              <a:t>r</a:t>
            </a:r>
            <a:r>
              <a:rPr lang="en-US" dirty="0" smtClean="0"/>
              <a:t> in the cone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905000" y="6172200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CMS PAS HIG-11-013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94935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auto">
          <a:xfrm>
            <a:off x="7543800" y="6324600"/>
            <a:ext cx="1600200" cy="5334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to Out-of-Time Pileup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Pure out-of-time MC </a:t>
            </a:r>
            <a:r>
              <a:rPr lang="en-US" dirty="0" err="1" smtClean="0"/>
              <a:t>minbias</a:t>
            </a:r>
            <a:r>
              <a:rPr lang="en-US" dirty="0" smtClean="0"/>
              <a:t> samples: plots of MET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239000" y="990600"/>
            <a:ext cx="13716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/>
              <a:t>A. </a:t>
            </a:r>
            <a:r>
              <a:rPr lang="en-US" sz="1200" dirty="0" err="1"/>
              <a:t>Apresyan</a:t>
            </a:r>
            <a:endParaRPr lang="en-US" sz="12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3" b="-1"/>
          <a:stretch/>
        </p:blipFill>
        <p:spPr bwMode="auto">
          <a:xfrm>
            <a:off x="5105400" y="1299308"/>
            <a:ext cx="3440113" cy="2596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86200"/>
            <a:ext cx="33940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5562600" y="2895600"/>
            <a:ext cx="152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00FF"/>
                </a:solidFill>
              </a:rPr>
              <a:t>HF: sensitive to 25ns late</a:t>
            </a:r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1676400" y="4191000"/>
            <a:ext cx="10668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00FF"/>
                </a:solidFill>
              </a:rPr>
              <a:t>HE: some sensitivity to 50ns</a:t>
            </a:r>
          </a:p>
        </p:txBody>
      </p:sp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3371850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86200"/>
            <a:ext cx="3138488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4"/>
          <p:cNvSpPr txBox="1">
            <a:spLocks noChangeArrowheads="1"/>
          </p:cNvSpPr>
          <p:nvPr/>
        </p:nvSpPr>
        <p:spPr bwMode="auto">
          <a:xfrm>
            <a:off x="1676400" y="1600200"/>
            <a:ext cx="10668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00FF"/>
                </a:solidFill>
              </a:rPr>
              <a:t>HB: some sensitivity to 50ns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943600" y="4343400"/>
            <a:ext cx="152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00FF"/>
                </a:solidFill>
              </a:rPr>
              <a:t>EE: sensitive to ± 25ns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457200" y="1295400"/>
            <a:ext cx="1143000" cy="2286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181600" y="1295400"/>
            <a:ext cx="1143000" cy="2286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33400" y="3886200"/>
            <a:ext cx="1143000" cy="2286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5181600" y="3886200"/>
            <a:ext cx="1143000" cy="2286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09800" y="3352800"/>
            <a:ext cx="175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CMS MC Preliminary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562600" y="1600200"/>
            <a:ext cx="175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CMS MC Preliminary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2133600" y="5943600"/>
            <a:ext cx="175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CMS MC Preliminary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6858000" y="5486400"/>
            <a:ext cx="175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CMS MC Preliminary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16696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7543800" y="6324600"/>
            <a:ext cx="1600200" cy="5334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to Out-of-Time Pileup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4419600" cy="5181600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Aggregate Result:</a:t>
            </a:r>
          </a:p>
          <a:p>
            <a:pPr lvl="1"/>
            <a:r>
              <a:rPr lang="en-US" sz="1800" dirty="0" smtClean="0"/>
              <a:t>sensitivity to additional energy in adjacent 25ns and 50ns bunches will cause tails in the MET distributions if readout changes are not made</a:t>
            </a:r>
          </a:p>
          <a:p>
            <a:pPr lvl="2"/>
            <a:r>
              <a:rPr lang="en-US" sz="1800" dirty="0" smtClean="0"/>
              <a:t>under study</a:t>
            </a:r>
          </a:p>
          <a:p>
            <a:pPr lvl="2"/>
            <a:endParaRPr lang="en-US" sz="1800" dirty="0"/>
          </a:p>
          <a:p>
            <a:r>
              <a:rPr lang="en-US" dirty="0" smtClean="0">
                <a:solidFill>
                  <a:srgbClr val="2D2DB9"/>
                </a:solidFill>
              </a:rPr>
              <a:t>Comparison of Data taken with 50ns and 75ns bunch spacing</a:t>
            </a:r>
          </a:p>
          <a:p>
            <a:pPr lvl="1"/>
            <a:r>
              <a:rPr lang="en-US" sz="1800" dirty="0" smtClean="0"/>
              <a:t>equal bunch luminosities</a:t>
            </a:r>
          </a:p>
          <a:p>
            <a:pPr lvl="1"/>
            <a:r>
              <a:rPr lang="en-US" sz="1800" dirty="0" smtClean="0"/>
              <a:t>expected differences seen in various </a:t>
            </a:r>
            <a:r>
              <a:rPr lang="en-US" sz="1800" dirty="0" err="1" smtClean="0"/>
              <a:t>subdetectors</a:t>
            </a:r>
            <a:endParaRPr lang="en-US" sz="1800" dirty="0" smtClean="0"/>
          </a:p>
          <a:p>
            <a:pPr lvl="2"/>
            <a:r>
              <a:rPr lang="en-US" sz="1800" dirty="0" smtClean="0"/>
              <a:t>more energy in forward region</a:t>
            </a:r>
          </a:p>
          <a:p>
            <a:pPr lvl="1"/>
            <a:r>
              <a:rPr lang="en-US" sz="1800" dirty="0" smtClean="0"/>
              <a:t>accuracy of modeling still under study</a:t>
            </a:r>
          </a:p>
          <a:p>
            <a:pPr lvl="2"/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924127" y="838200"/>
            <a:ext cx="3716075" cy="3124200"/>
            <a:chOff x="228600" y="1447800"/>
            <a:chExt cx="4724400" cy="3971925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149"/>
            <a:stretch>
              <a:fillRect/>
            </a:stretch>
          </p:blipFill>
          <p:spPr bwMode="auto">
            <a:xfrm>
              <a:off x="228600" y="1447800"/>
              <a:ext cx="4724400" cy="397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 bwMode="auto">
            <a:xfrm>
              <a:off x="228600" y="1524000"/>
              <a:ext cx="1143000" cy="2286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562600" y="1295400"/>
            <a:ext cx="175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CMS MC Preliminary</a:t>
            </a:r>
            <a:endParaRPr lang="en-US" sz="1200" dirty="0"/>
          </a:p>
        </p:txBody>
      </p:sp>
      <p:pic>
        <p:nvPicPr>
          <p:cNvPr id="10" name="Picture 5" descr="calosumetHE_162811_VS_1613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038600"/>
            <a:ext cx="3201988" cy="2386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6248400" y="4343400"/>
            <a:ext cx="1524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HE </a:t>
            </a:r>
            <a:r>
              <a:rPr lang="en-US" dirty="0" err="1" smtClean="0"/>
              <a:t>SumE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705600" y="556260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CMS Preliminary</a:t>
            </a:r>
            <a:endParaRPr lang="en-US" sz="1200" dirty="0"/>
          </a:p>
        </p:txBody>
      </p: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6781800" y="4800600"/>
            <a:ext cx="1219200" cy="644525"/>
            <a:chOff x="2209800" y="3505200"/>
            <a:chExt cx="1219200" cy="644661"/>
          </a:xfrm>
        </p:grpSpPr>
        <p:cxnSp>
          <p:nvCxnSpPr>
            <p:cNvPr id="15" name="Straight Connector 8"/>
            <p:cNvCxnSpPr>
              <a:cxnSpLocks noChangeShapeType="1"/>
            </p:cNvCxnSpPr>
            <p:nvPr/>
          </p:nvCxnSpPr>
          <p:spPr bwMode="auto">
            <a:xfrm>
              <a:off x="2209800" y="3657600"/>
              <a:ext cx="53340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2209800" y="3886200"/>
              <a:ext cx="533400" cy="228600"/>
            </a:xfrm>
            <a:prstGeom prst="rect">
              <a:avLst/>
            </a:prstGeom>
            <a:solidFill>
              <a:srgbClr val="E7E3C7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7" name="TextBox 10"/>
            <p:cNvSpPr txBox="1">
              <a:spLocks noChangeArrowheads="1"/>
            </p:cNvSpPr>
            <p:nvPr/>
          </p:nvSpPr>
          <p:spPr bwMode="auto">
            <a:xfrm>
              <a:off x="2743200" y="3505200"/>
              <a:ext cx="685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/>
                <a:t>50ns</a:t>
              </a: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2743200" y="3842084"/>
              <a:ext cx="685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/>
                <a:t>75ns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0119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7543800" y="6324600"/>
            <a:ext cx="1600200" cy="5334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to Out-of-Time Pileup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4419600" cy="5181600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Aggregate Result:</a:t>
            </a:r>
          </a:p>
          <a:p>
            <a:pPr lvl="1"/>
            <a:r>
              <a:rPr lang="en-US" sz="1800" dirty="0" smtClean="0"/>
              <a:t>sensitivity to additional energy in adjacent 25ns and 50ns bunches will cause tails in the MET distributions if readout changes are not made</a:t>
            </a:r>
          </a:p>
          <a:p>
            <a:pPr lvl="2"/>
            <a:r>
              <a:rPr lang="en-US" sz="1800" dirty="0" smtClean="0"/>
              <a:t>under study</a:t>
            </a:r>
          </a:p>
          <a:p>
            <a:pPr lvl="2"/>
            <a:endParaRPr lang="en-US" sz="1800" dirty="0"/>
          </a:p>
          <a:p>
            <a:r>
              <a:rPr lang="en-US" dirty="0" smtClean="0">
                <a:solidFill>
                  <a:srgbClr val="2D2DB9"/>
                </a:solidFill>
              </a:rPr>
              <a:t>Comparison of Data taken with 50ns and 75ns bunch spacing</a:t>
            </a:r>
          </a:p>
          <a:p>
            <a:pPr lvl="1"/>
            <a:r>
              <a:rPr lang="en-US" sz="1800" dirty="0" smtClean="0"/>
              <a:t>equal bunch luminosities</a:t>
            </a:r>
          </a:p>
          <a:p>
            <a:pPr lvl="1"/>
            <a:r>
              <a:rPr lang="en-US" sz="1800" dirty="0" smtClean="0"/>
              <a:t>expected differences seen in various </a:t>
            </a:r>
            <a:r>
              <a:rPr lang="en-US" sz="1800" dirty="0" err="1" smtClean="0"/>
              <a:t>subdetectors</a:t>
            </a:r>
            <a:endParaRPr lang="en-US" sz="1800" dirty="0" smtClean="0"/>
          </a:p>
          <a:p>
            <a:pPr lvl="2"/>
            <a:r>
              <a:rPr lang="en-US" sz="1800" dirty="0" smtClean="0"/>
              <a:t>more energetic deposits</a:t>
            </a:r>
          </a:p>
          <a:p>
            <a:pPr lvl="1"/>
            <a:r>
              <a:rPr lang="en-US" sz="1800" dirty="0" smtClean="0"/>
              <a:t>accuracy of modeling still under study</a:t>
            </a:r>
          </a:p>
          <a:p>
            <a:pPr lvl="2"/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924127" y="838200"/>
            <a:ext cx="3716075" cy="3124200"/>
            <a:chOff x="228600" y="1447800"/>
            <a:chExt cx="4724400" cy="3971925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149"/>
            <a:stretch>
              <a:fillRect/>
            </a:stretch>
          </p:blipFill>
          <p:spPr bwMode="auto">
            <a:xfrm>
              <a:off x="228600" y="1447800"/>
              <a:ext cx="4724400" cy="397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 bwMode="auto">
            <a:xfrm>
              <a:off x="228600" y="1524000"/>
              <a:ext cx="1143000" cy="2286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562600" y="1295400"/>
            <a:ext cx="175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CMS MC Preliminary</a:t>
            </a:r>
            <a:endParaRPr lang="en-US" sz="1200" dirty="0"/>
          </a:p>
        </p:txBody>
      </p:sp>
      <p:pic>
        <p:nvPicPr>
          <p:cNvPr id="19" name="Picture 5" descr="calosumet_162811_VS_1613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038600"/>
            <a:ext cx="4191000" cy="232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239000" y="548640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CMS Preliminary</a:t>
            </a:r>
            <a:endParaRPr lang="en-US" sz="1200" dirty="0"/>
          </a:p>
        </p:txBody>
      </p: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7086600" y="4800600"/>
            <a:ext cx="1219200" cy="644525"/>
            <a:chOff x="2209800" y="3505200"/>
            <a:chExt cx="1219200" cy="644661"/>
          </a:xfrm>
        </p:grpSpPr>
        <p:cxnSp>
          <p:nvCxnSpPr>
            <p:cNvPr id="15" name="Straight Connector 8"/>
            <p:cNvCxnSpPr>
              <a:cxnSpLocks noChangeShapeType="1"/>
            </p:cNvCxnSpPr>
            <p:nvPr/>
          </p:nvCxnSpPr>
          <p:spPr bwMode="auto">
            <a:xfrm>
              <a:off x="2209800" y="3657600"/>
              <a:ext cx="53340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2209800" y="3886200"/>
              <a:ext cx="533400" cy="228600"/>
            </a:xfrm>
            <a:prstGeom prst="rect">
              <a:avLst/>
            </a:prstGeom>
            <a:solidFill>
              <a:srgbClr val="E7E3C7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7" name="TextBox 10"/>
            <p:cNvSpPr txBox="1">
              <a:spLocks noChangeArrowheads="1"/>
            </p:cNvSpPr>
            <p:nvPr/>
          </p:nvSpPr>
          <p:spPr bwMode="auto">
            <a:xfrm>
              <a:off x="2743200" y="3505200"/>
              <a:ext cx="685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/>
                <a:t>50ns</a:t>
              </a: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2743200" y="3842084"/>
              <a:ext cx="685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/>
                <a:t>75ns</a:t>
              </a:r>
            </a:p>
          </p:txBody>
        </p:sp>
      </p:grp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6553200" y="4343400"/>
            <a:ext cx="1524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/>
              <a:t>Total </a:t>
            </a:r>
            <a:r>
              <a:rPr lang="en-US" dirty="0" err="1" smtClean="0"/>
              <a:t>SumE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5029200" y="3962400"/>
            <a:ext cx="1143000" cy="2286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732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Overlay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2D2DB9"/>
                </a:solidFill>
              </a:rPr>
              <a:t>CMS also has capability to overlay Data events</a:t>
            </a:r>
          </a:p>
          <a:p>
            <a:pPr lvl="1"/>
            <a:r>
              <a:rPr lang="en-US" dirty="0" smtClean="0"/>
              <a:t>on Data, or MC</a:t>
            </a:r>
          </a:p>
          <a:p>
            <a:r>
              <a:rPr lang="en-US" dirty="0" smtClean="0">
                <a:solidFill>
                  <a:srgbClr val="2D2DB9"/>
                </a:solidFill>
              </a:rPr>
              <a:t>Hit combination can be done at single-channel level (Digitization)</a:t>
            </a:r>
          </a:p>
          <a:p>
            <a:pPr lvl="1"/>
            <a:r>
              <a:rPr lang="en-US" dirty="0" smtClean="0"/>
              <a:t>or at higher level: Reconstructed objects</a:t>
            </a:r>
          </a:p>
          <a:p>
            <a:r>
              <a:rPr lang="en-US" dirty="0" smtClean="0">
                <a:solidFill>
                  <a:srgbClr val="FF00FF"/>
                </a:solidFill>
              </a:rPr>
              <a:t>Has been used for</a:t>
            </a:r>
          </a:p>
          <a:p>
            <a:pPr lvl="1"/>
            <a:r>
              <a:rPr lang="en-US" dirty="0" smtClean="0"/>
              <a:t>Trigger studies (Data-on-Data overlay)</a:t>
            </a:r>
          </a:p>
          <a:p>
            <a:pPr lvl="1"/>
            <a:r>
              <a:rPr lang="en-US" dirty="0" smtClean="0"/>
              <a:t>Tracking &amp; </a:t>
            </a:r>
            <a:r>
              <a:rPr lang="en-US" dirty="0" err="1" smtClean="0"/>
              <a:t>Vertexing</a:t>
            </a:r>
            <a:r>
              <a:rPr lang="en-US" dirty="0" smtClean="0"/>
              <a:t> efficiency studies (Track embedding)</a:t>
            </a:r>
          </a:p>
          <a:p>
            <a:pPr lvl="1"/>
            <a:r>
              <a:rPr lang="en-US" dirty="0" smtClean="0"/>
              <a:t>Calorimeter noise studies (Data-on-MC overlay)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Full deployment is pending an “upgrade” to the Tracker MC geometry</a:t>
            </a:r>
          </a:p>
          <a:p>
            <a:pPr lvl="1"/>
            <a:r>
              <a:rPr lang="en-US" dirty="0" smtClean="0"/>
              <a:t>differences between ideal MC geometry and as-built detector are currently too large for track reconstruction for, e.g., data tracks included in MC events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7694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2D2DB9"/>
                </a:solidFill>
              </a:rPr>
              <a:t>Pileup Simulation is not an easy problem</a:t>
            </a:r>
          </a:p>
          <a:p>
            <a:pPr lvl="1"/>
            <a:r>
              <a:rPr lang="en-US" dirty="0" smtClean="0">
                <a:solidFill>
                  <a:srgbClr val="FF00FF"/>
                </a:solidFill>
              </a:rPr>
              <a:t>generator issues </a:t>
            </a:r>
          </a:p>
          <a:p>
            <a:pPr lvl="2"/>
            <a:r>
              <a:rPr lang="en-US" dirty="0" smtClean="0"/>
              <a:t>(not discussed here)</a:t>
            </a:r>
          </a:p>
          <a:p>
            <a:pPr lvl="2"/>
            <a:r>
              <a:rPr lang="en-US" dirty="0" smtClean="0"/>
              <a:t>do our generators actually match the physics?</a:t>
            </a:r>
          </a:p>
          <a:p>
            <a:pPr lvl="1"/>
            <a:r>
              <a:rPr lang="en-US" dirty="0" smtClean="0">
                <a:solidFill>
                  <a:srgbClr val="FF00FF"/>
                </a:solidFill>
              </a:rPr>
              <a:t>CPU/Memory consumption will continue to be problematic</a:t>
            </a:r>
          </a:p>
          <a:p>
            <a:pPr lvl="2"/>
            <a:r>
              <a:rPr lang="en-US" dirty="0" smtClean="0"/>
              <a:t>especially for </a:t>
            </a:r>
            <a:r>
              <a:rPr lang="en-US" dirty="0" err="1" smtClean="0"/>
              <a:t>sLHC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constant vigilance required to keep this under control</a:t>
            </a:r>
          </a:p>
          <a:p>
            <a:pPr lvl="3"/>
            <a:r>
              <a:rPr lang="en-US" dirty="0" smtClean="0"/>
              <a:t>may require simplification of simulations</a:t>
            </a:r>
          </a:p>
          <a:p>
            <a:pPr lvl="2"/>
            <a:r>
              <a:rPr lang="en-US" dirty="0" smtClean="0"/>
              <a:t>out-of-time pileup is difficult to study</a:t>
            </a:r>
            <a:r>
              <a:rPr lang="en-US" smtClean="0"/>
              <a:t>/quantify</a:t>
            </a:r>
            <a:endParaRPr lang="en-US" dirty="0"/>
          </a:p>
          <a:p>
            <a:r>
              <a:rPr lang="en-US" dirty="0" smtClean="0">
                <a:solidFill>
                  <a:srgbClr val="2D2DB9"/>
                </a:solidFill>
              </a:rPr>
              <a:t>Current implementation very successful at “modest” luminosity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low and high-level objects well-modeled in present simulation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detailed studies on-going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363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Overview of </a:t>
            </a:r>
            <a:r>
              <a:rPr lang="en-US" dirty="0" err="1" smtClean="0">
                <a:solidFill>
                  <a:schemeClr val="accent6"/>
                </a:solidFill>
              </a:rPr>
              <a:t>MinBias</a:t>
            </a:r>
            <a:r>
              <a:rPr lang="en-US" dirty="0" smtClean="0">
                <a:solidFill>
                  <a:schemeClr val="accent6"/>
                </a:solidFill>
              </a:rPr>
              <a:t> simulation in CMS</a:t>
            </a:r>
            <a:endParaRPr lang="en-US" dirty="0" smtClean="0">
              <a:solidFill>
                <a:schemeClr val="accent6"/>
              </a:solidFill>
            </a:endParaRPr>
          </a:p>
          <a:p>
            <a:pPr lvl="1">
              <a:defRPr/>
            </a:pPr>
            <a:r>
              <a:rPr lang="en-US" dirty="0" smtClean="0"/>
              <a:t>Machinery</a:t>
            </a:r>
            <a:endParaRPr lang="en-US" dirty="0"/>
          </a:p>
          <a:p>
            <a:pPr lvl="1">
              <a:defRPr/>
            </a:pPr>
            <a:r>
              <a:rPr lang="en-US" dirty="0" err="1" smtClean="0"/>
              <a:t>cpu</a:t>
            </a:r>
            <a:r>
              <a:rPr lang="en-US" dirty="0" smtClean="0"/>
              <a:t>/memory performance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2D2DB9"/>
                </a:solidFill>
              </a:rPr>
              <a:t>Data/MC Comparisons</a:t>
            </a:r>
            <a:endParaRPr lang="en-US" dirty="0" smtClean="0">
              <a:solidFill>
                <a:srgbClr val="2D2DB9"/>
              </a:solidFill>
            </a:endParaRPr>
          </a:p>
          <a:p>
            <a:pPr lvl="1"/>
            <a:r>
              <a:rPr lang="en-US" dirty="0" smtClean="0"/>
              <a:t>evolution of detector/physics quantities vs. occupancy</a:t>
            </a:r>
          </a:p>
          <a:p>
            <a:pPr lvl="1"/>
            <a:r>
              <a:rPr lang="en-US" dirty="0" smtClean="0"/>
              <a:t>sensitivity to out-of-time pileup</a:t>
            </a:r>
          </a:p>
          <a:p>
            <a:pPr lvl="1"/>
            <a:endParaRPr lang="en-US" dirty="0"/>
          </a:p>
          <a:p>
            <a:r>
              <a:rPr lang="en-US" dirty="0" smtClean="0">
                <a:solidFill>
                  <a:schemeClr val="accent6"/>
                </a:solidFill>
              </a:rPr>
              <a:t>Data Overlay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163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ontent Placeholder 4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Pileup Simulation Machinery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sp>
        <p:nvSpPr>
          <p:cNvPr id="6" name="Rectangle 56"/>
          <p:cNvSpPr>
            <a:spLocks noChangeArrowheads="1"/>
          </p:cNvSpPr>
          <p:nvPr/>
        </p:nvSpPr>
        <p:spPr bwMode="auto">
          <a:xfrm>
            <a:off x="5735638" y="3076575"/>
            <a:ext cx="274637" cy="6604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" name="Down Arrow 54"/>
          <p:cNvSpPr>
            <a:spLocks noChangeArrowheads="1"/>
          </p:cNvSpPr>
          <p:nvPr/>
        </p:nvSpPr>
        <p:spPr bwMode="auto">
          <a:xfrm rot="16200000">
            <a:off x="6372226" y="4740275"/>
            <a:ext cx="525462" cy="1646237"/>
          </a:xfrm>
          <a:prstGeom prst="downArrow">
            <a:avLst>
              <a:gd name="adj1" fmla="val 50000"/>
              <a:gd name="adj2" fmla="val 49938"/>
            </a:avLst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" name="Down Arrow 53"/>
          <p:cNvSpPr>
            <a:spLocks noChangeArrowheads="1"/>
          </p:cNvSpPr>
          <p:nvPr/>
        </p:nvSpPr>
        <p:spPr bwMode="auto">
          <a:xfrm rot="18558454">
            <a:off x="4013993" y="3739357"/>
            <a:ext cx="525463" cy="1828800"/>
          </a:xfrm>
          <a:prstGeom prst="downArrow">
            <a:avLst>
              <a:gd name="adj1" fmla="val 50000"/>
              <a:gd name="adj2" fmla="val 49933"/>
            </a:avLst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" name="Down Arrow 51"/>
          <p:cNvSpPr>
            <a:spLocks noChangeArrowheads="1"/>
          </p:cNvSpPr>
          <p:nvPr/>
        </p:nvSpPr>
        <p:spPr bwMode="auto">
          <a:xfrm>
            <a:off x="5624513" y="4191000"/>
            <a:ext cx="525462" cy="969963"/>
          </a:xfrm>
          <a:prstGeom prst="downArrow">
            <a:avLst>
              <a:gd name="adj1" fmla="val 50000"/>
              <a:gd name="adj2" fmla="val 49968"/>
            </a:avLst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" name="Bent Arrow 9"/>
          <p:cNvSpPr/>
          <p:nvPr/>
        </p:nvSpPr>
        <p:spPr bwMode="auto">
          <a:xfrm rot="5400000">
            <a:off x="4345782" y="642144"/>
            <a:ext cx="914400" cy="2560637"/>
          </a:xfrm>
          <a:prstGeom prst="bentArrow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grpSp>
        <p:nvGrpSpPr>
          <p:cNvPr id="11" name="Group 41"/>
          <p:cNvGrpSpPr>
            <a:grpSpLocks/>
          </p:cNvGrpSpPr>
          <p:nvPr/>
        </p:nvGrpSpPr>
        <p:grpSpPr bwMode="auto">
          <a:xfrm>
            <a:off x="1749425" y="1143000"/>
            <a:ext cx="1771650" cy="846138"/>
            <a:chOff x="533400" y="1371600"/>
            <a:chExt cx="1772478" cy="846814"/>
          </a:xfrm>
        </p:grpSpPr>
        <p:sp>
          <p:nvSpPr>
            <p:cNvPr id="12" name="Flowchart: Alternate Process 35"/>
            <p:cNvSpPr>
              <a:spLocks noChangeArrowheads="1"/>
            </p:cNvSpPr>
            <p:nvPr/>
          </p:nvSpPr>
          <p:spPr bwMode="auto">
            <a:xfrm>
              <a:off x="533400" y="1371600"/>
              <a:ext cx="1772478" cy="846814"/>
            </a:xfrm>
            <a:prstGeom prst="flowChartAlternateProcess">
              <a:avLst/>
            </a:prstGeom>
            <a:solidFill>
              <a:srgbClr val="7878DE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3400" y="1379544"/>
              <a:ext cx="1751831" cy="83092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2400"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Physics Generators</a:t>
              </a:r>
            </a:p>
          </p:txBody>
        </p:sp>
      </p:grpSp>
      <p:grpSp>
        <p:nvGrpSpPr>
          <p:cNvPr id="14" name="Group 20"/>
          <p:cNvGrpSpPr>
            <a:grpSpLocks/>
          </p:cNvGrpSpPr>
          <p:nvPr/>
        </p:nvGrpSpPr>
        <p:grpSpPr bwMode="auto">
          <a:xfrm>
            <a:off x="3173413" y="2430463"/>
            <a:ext cx="1371600" cy="838200"/>
            <a:chOff x="533400" y="2514600"/>
            <a:chExt cx="1371600" cy="838200"/>
          </a:xfrm>
        </p:grpSpPr>
        <p:sp>
          <p:nvSpPr>
            <p:cNvPr id="15" name="Rectangle 14"/>
            <p:cNvSpPr/>
            <p:nvPr/>
          </p:nvSpPr>
          <p:spPr bwMode="auto">
            <a:xfrm>
              <a:off x="533400" y="2514600"/>
              <a:ext cx="1371600" cy="838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6" name="TextBox 9"/>
            <p:cNvSpPr txBox="1">
              <a:spLocks noChangeArrowheads="1"/>
            </p:cNvSpPr>
            <p:nvPr/>
          </p:nvSpPr>
          <p:spPr bwMode="auto">
            <a:xfrm>
              <a:off x="609600" y="2514600"/>
              <a:ext cx="121920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/>
                <a:t>Geometry/Material Description</a:t>
              </a:r>
            </a:p>
          </p:txBody>
        </p:sp>
      </p:grpSp>
      <p:grpSp>
        <p:nvGrpSpPr>
          <p:cNvPr id="17" name="Group 42"/>
          <p:cNvGrpSpPr>
            <a:grpSpLocks/>
          </p:cNvGrpSpPr>
          <p:nvPr/>
        </p:nvGrpSpPr>
        <p:grpSpPr bwMode="auto">
          <a:xfrm>
            <a:off x="4949825" y="2401888"/>
            <a:ext cx="2008188" cy="846137"/>
            <a:chOff x="2716696" y="2202511"/>
            <a:chExt cx="2007704" cy="846814"/>
          </a:xfrm>
        </p:grpSpPr>
        <p:sp>
          <p:nvSpPr>
            <p:cNvPr id="18" name="Flowchart: Alternate Process 36"/>
            <p:cNvSpPr>
              <a:spLocks noChangeArrowheads="1"/>
            </p:cNvSpPr>
            <p:nvPr/>
          </p:nvSpPr>
          <p:spPr bwMode="auto">
            <a:xfrm>
              <a:off x="2716696" y="2202511"/>
              <a:ext cx="1772811" cy="846814"/>
            </a:xfrm>
            <a:prstGeom prst="flowChartAlternateProcess">
              <a:avLst/>
            </a:prstGeom>
            <a:solidFill>
              <a:srgbClr val="7878DE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48404" y="2362976"/>
              <a:ext cx="1675996" cy="46074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400"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Geant 4</a:t>
              </a:r>
            </a:p>
          </p:txBody>
        </p:sp>
      </p:grpSp>
      <p:grpSp>
        <p:nvGrpSpPr>
          <p:cNvPr id="20" name="Group 43"/>
          <p:cNvGrpSpPr>
            <a:grpSpLocks/>
          </p:cNvGrpSpPr>
          <p:nvPr/>
        </p:nvGrpSpPr>
        <p:grpSpPr bwMode="auto">
          <a:xfrm>
            <a:off x="4949825" y="5181600"/>
            <a:ext cx="2038350" cy="846138"/>
            <a:chOff x="2971800" y="4876800"/>
            <a:chExt cx="2038846" cy="846814"/>
          </a:xfrm>
        </p:grpSpPr>
        <p:sp>
          <p:nvSpPr>
            <p:cNvPr id="21" name="Flowchart: Alternate Process 37"/>
            <p:cNvSpPr>
              <a:spLocks noChangeArrowheads="1"/>
            </p:cNvSpPr>
            <p:nvPr/>
          </p:nvSpPr>
          <p:spPr bwMode="auto">
            <a:xfrm>
              <a:off x="2971800" y="4876800"/>
              <a:ext cx="1772081" cy="846814"/>
            </a:xfrm>
            <a:prstGeom prst="flowChartAlternateProcess">
              <a:avLst/>
            </a:prstGeom>
            <a:solidFill>
              <a:srgbClr val="7878DE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05182" y="4876800"/>
              <a:ext cx="1905464" cy="830926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400"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Electronics Simulation</a:t>
              </a:r>
            </a:p>
          </p:txBody>
        </p: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3173413" y="5334000"/>
            <a:ext cx="1371600" cy="457200"/>
            <a:chOff x="762000" y="5334000"/>
            <a:chExt cx="1371600" cy="457200"/>
          </a:xfrm>
        </p:grpSpPr>
        <p:sp>
          <p:nvSpPr>
            <p:cNvPr id="24" name="Rectangle 23"/>
            <p:cNvSpPr/>
            <p:nvPr/>
          </p:nvSpPr>
          <p:spPr bwMode="auto">
            <a:xfrm>
              <a:off x="762000" y="5334000"/>
              <a:ext cx="1295400" cy="457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25" name="TextBox 14"/>
            <p:cNvSpPr txBox="1">
              <a:spLocks noChangeArrowheads="1"/>
            </p:cNvSpPr>
            <p:nvPr/>
          </p:nvSpPr>
          <p:spPr bwMode="auto">
            <a:xfrm>
              <a:off x="762000" y="5393323"/>
              <a:ext cx="13716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/>
                <a:t>Noise Model</a:t>
              </a:r>
            </a:p>
          </p:txBody>
        </p:sp>
      </p:grpSp>
      <p:grpSp>
        <p:nvGrpSpPr>
          <p:cNvPr id="26" name="Group 44"/>
          <p:cNvGrpSpPr>
            <a:grpSpLocks/>
          </p:cNvGrpSpPr>
          <p:nvPr/>
        </p:nvGrpSpPr>
        <p:grpSpPr bwMode="auto">
          <a:xfrm>
            <a:off x="7488238" y="5072063"/>
            <a:ext cx="1414462" cy="914400"/>
            <a:chOff x="6934200" y="3657600"/>
            <a:chExt cx="1414462" cy="914400"/>
          </a:xfrm>
        </p:grpSpPr>
        <p:sp>
          <p:nvSpPr>
            <p:cNvPr id="27" name="Flowchart: Multidocument 30"/>
            <p:cNvSpPr>
              <a:spLocks noChangeArrowheads="1"/>
            </p:cNvSpPr>
            <p:nvPr/>
          </p:nvSpPr>
          <p:spPr bwMode="auto">
            <a:xfrm>
              <a:off x="6934200" y="3657600"/>
              <a:ext cx="1371600" cy="914400"/>
            </a:xfrm>
            <a:prstGeom prst="flowChartMultidocumen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8" name="TextBox 16"/>
            <p:cNvSpPr txBox="1">
              <a:spLocks noChangeArrowheads="1"/>
            </p:cNvSpPr>
            <p:nvPr/>
          </p:nvSpPr>
          <p:spPr bwMode="auto">
            <a:xfrm>
              <a:off x="6977263" y="3823915"/>
              <a:ext cx="137139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/>
                <a:t>Simulated Raw Data</a:t>
              </a:r>
            </a:p>
          </p:txBody>
        </p:sp>
      </p:grpSp>
      <p:grpSp>
        <p:nvGrpSpPr>
          <p:cNvPr id="29" name="Group 25"/>
          <p:cNvGrpSpPr>
            <a:grpSpLocks/>
          </p:cNvGrpSpPr>
          <p:nvPr/>
        </p:nvGrpSpPr>
        <p:grpSpPr bwMode="auto">
          <a:xfrm>
            <a:off x="4949825" y="1219200"/>
            <a:ext cx="2022475" cy="639763"/>
            <a:chOff x="2916803" y="1291424"/>
            <a:chExt cx="2022282" cy="640080"/>
          </a:xfrm>
        </p:grpSpPr>
        <p:sp>
          <p:nvSpPr>
            <p:cNvPr id="30" name="Flowchart: Multidocument 24"/>
            <p:cNvSpPr>
              <a:spLocks noChangeArrowheads="1"/>
            </p:cNvSpPr>
            <p:nvPr/>
          </p:nvSpPr>
          <p:spPr bwMode="auto">
            <a:xfrm>
              <a:off x="2927405" y="1291424"/>
              <a:ext cx="2011680" cy="640080"/>
            </a:xfrm>
            <a:prstGeom prst="flowChartMultidocumen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1" name="TextBox 18"/>
            <p:cNvSpPr txBox="1">
              <a:spLocks noChangeArrowheads="1"/>
            </p:cNvSpPr>
            <p:nvPr/>
          </p:nvSpPr>
          <p:spPr bwMode="auto">
            <a:xfrm>
              <a:off x="2916803" y="1463040"/>
              <a:ext cx="19050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/>
                <a:t>Particle 4-vectors</a:t>
              </a:r>
            </a:p>
          </p:txBody>
        </p:sp>
      </p:grpSp>
      <p:grpSp>
        <p:nvGrpSpPr>
          <p:cNvPr id="32" name="Group 28"/>
          <p:cNvGrpSpPr>
            <a:grpSpLocks/>
          </p:cNvGrpSpPr>
          <p:nvPr/>
        </p:nvGrpSpPr>
        <p:grpSpPr bwMode="auto">
          <a:xfrm>
            <a:off x="4949825" y="3733800"/>
            <a:ext cx="1905000" cy="533400"/>
            <a:chOff x="2895600" y="3276600"/>
            <a:chExt cx="1905000" cy="533400"/>
          </a:xfrm>
        </p:grpSpPr>
        <p:sp>
          <p:nvSpPr>
            <p:cNvPr id="33" name="Flowchart: Multidocument 26"/>
            <p:cNvSpPr>
              <a:spLocks noChangeArrowheads="1"/>
            </p:cNvSpPr>
            <p:nvPr/>
          </p:nvSpPr>
          <p:spPr bwMode="auto">
            <a:xfrm>
              <a:off x="2895600" y="3276600"/>
              <a:ext cx="1905000" cy="533400"/>
            </a:xfrm>
            <a:prstGeom prst="flowChartMultidocumen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4" name="TextBox 11"/>
            <p:cNvSpPr txBox="1">
              <a:spLocks noChangeArrowheads="1"/>
            </p:cNvSpPr>
            <p:nvPr/>
          </p:nvSpPr>
          <p:spPr bwMode="auto">
            <a:xfrm>
              <a:off x="2957223" y="3403159"/>
              <a:ext cx="16002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/>
                <a:t>Simulated Hits</a:t>
              </a:r>
            </a:p>
          </p:txBody>
        </p:sp>
      </p:grpSp>
      <p:grpSp>
        <p:nvGrpSpPr>
          <p:cNvPr id="35" name="Group 34"/>
          <p:cNvGrpSpPr>
            <a:grpSpLocks/>
          </p:cNvGrpSpPr>
          <p:nvPr/>
        </p:nvGrpSpPr>
        <p:grpSpPr bwMode="auto">
          <a:xfrm>
            <a:off x="2206625" y="3581400"/>
            <a:ext cx="1882775" cy="1203325"/>
            <a:chOff x="685800" y="3886200"/>
            <a:chExt cx="1882471" cy="1202635"/>
          </a:xfrm>
        </p:grpSpPr>
        <p:sp>
          <p:nvSpPr>
            <p:cNvPr id="36" name="Flowchart: Multidocument 32"/>
            <p:cNvSpPr>
              <a:spLocks noChangeArrowheads="1"/>
            </p:cNvSpPr>
            <p:nvPr/>
          </p:nvSpPr>
          <p:spPr bwMode="auto">
            <a:xfrm>
              <a:off x="685800" y="3886200"/>
              <a:ext cx="1882471" cy="1202635"/>
            </a:xfrm>
            <a:prstGeom prst="flowChartMultidocumen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7" name="TextBox 15"/>
            <p:cNvSpPr txBox="1">
              <a:spLocks noChangeArrowheads="1"/>
            </p:cNvSpPr>
            <p:nvPr/>
          </p:nvSpPr>
          <p:spPr bwMode="auto">
            <a:xfrm>
              <a:off x="754048" y="4114800"/>
              <a:ext cx="152400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/>
                <a:t>Simulated Hits from Pileup Interactions</a:t>
              </a:r>
            </a:p>
          </p:txBody>
        </p:sp>
      </p:grpSp>
      <p:sp>
        <p:nvSpPr>
          <p:cNvPr id="38" name="Right Arrow 46"/>
          <p:cNvSpPr>
            <a:spLocks noChangeArrowheads="1"/>
          </p:cNvSpPr>
          <p:nvPr/>
        </p:nvSpPr>
        <p:spPr bwMode="auto">
          <a:xfrm>
            <a:off x="4568825" y="2743200"/>
            <a:ext cx="3810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9" name="Right Arrow 48"/>
          <p:cNvSpPr>
            <a:spLocks noChangeArrowheads="1"/>
          </p:cNvSpPr>
          <p:nvPr/>
        </p:nvSpPr>
        <p:spPr bwMode="auto">
          <a:xfrm>
            <a:off x="4492625" y="5486400"/>
            <a:ext cx="423863" cy="230188"/>
          </a:xfrm>
          <a:prstGeom prst="rightArrow">
            <a:avLst>
              <a:gd name="adj1" fmla="val 50000"/>
              <a:gd name="adj2" fmla="val 50067"/>
            </a:avLst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2362200"/>
            <a:ext cx="14938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Content Placeholder 3" descr="3.5_TeV_perbe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3886200"/>
            <a:ext cx="1046162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42" name="Picture 3" descr="pixel-fed_V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3" t="4602" r="7814" b="5934"/>
          <a:stretch>
            <a:fillRect/>
          </a:stretch>
        </p:blipFill>
        <p:spPr bwMode="auto">
          <a:xfrm>
            <a:off x="268288" y="5156200"/>
            <a:ext cx="10636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6" descr="t-channel single top feynman diagra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1190625"/>
            <a:ext cx="925512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" name="Straight Arrow Connector 47"/>
          <p:cNvCxnSpPr>
            <a:cxnSpLocks noChangeShapeType="1"/>
          </p:cNvCxnSpPr>
          <p:nvPr/>
        </p:nvCxnSpPr>
        <p:spPr bwMode="auto">
          <a:xfrm>
            <a:off x="1676400" y="2895600"/>
            <a:ext cx="1447800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Straight Arrow Connector 49"/>
          <p:cNvCxnSpPr>
            <a:cxnSpLocks noChangeShapeType="1"/>
          </p:cNvCxnSpPr>
          <p:nvPr/>
        </p:nvCxnSpPr>
        <p:spPr bwMode="auto">
          <a:xfrm>
            <a:off x="1371600" y="4267200"/>
            <a:ext cx="762000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Straight Arrow Connector 51"/>
          <p:cNvCxnSpPr>
            <a:cxnSpLocks noChangeShapeType="1"/>
          </p:cNvCxnSpPr>
          <p:nvPr/>
        </p:nvCxnSpPr>
        <p:spPr bwMode="auto">
          <a:xfrm>
            <a:off x="1371600" y="5562600"/>
            <a:ext cx="1752600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Straight Arrow Connector 53"/>
          <p:cNvCxnSpPr>
            <a:cxnSpLocks noChangeShapeType="1"/>
          </p:cNvCxnSpPr>
          <p:nvPr/>
        </p:nvCxnSpPr>
        <p:spPr bwMode="auto">
          <a:xfrm>
            <a:off x="1295400" y="1600200"/>
            <a:ext cx="381000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Oval 48"/>
          <p:cNvSpPr/>
          <p:nvPr/>
        </p:nvSpPr>
        <p:spPr bwMode="auto">
          <a:xfrm>
            <a:off x="1447800" y="3276600"/>
            <a:ext cx="6019800" cy="1828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135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Pileup Simulation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924800" cy="5410200"/>
          </a:xfrm>
        </p:spPr>
        <p:txBody>
          <a:bodyPr/>
          <a:lstStyle/>
          <a:p>
            <a:r>
              <a:rPr lang="en-US" dirty="0" smtClean="0"/>
              <a:t>Pure MC inputs used to simulate pileup interactions</a:t>
            </a:r>
          </a:p>
          <a:p>
            <a:pPr lvl="1"/>
            <a:r>
              <a:rPr lang="en-US" dirty="0" smtClean="0">
                <a:solidFill>
                  <a:srgbClr val="2D2DB9"/>
                </a:solidFill>
              </a:rPr>
              <a:t>Pythia8 Tune 4C for Summer 11 production of </a:t>
            </a:r>
            <a:r>
              <a:rPr lang="en-US" dirty="0" err="1" smtClean="0">
                <a:solidFill>
                  <a:srgbClr val="2D2DB9"/>
                </a:solidFill>
              </a:rPr>
              <a:t>minbias</a:t>
            </a:r>
            <a:r>
              <a:rPr lang="en-US" dirty="0" smtClean="0">
                <a:solidFill>
                  <a:srgbClr val="2D2DB9"/>
                </a:solidFill>
              </a:rPr>
              <a:t> events</a:t>
            </a:r>
          </a:p>
          <a:p>
            <a:r>
              <a:rPr lang="en-US" dirty="0" smtClean="0"/>
              <a:t>Distribution of the number of interactions per beam crossing chosen in advance to simulate a desired luminosity profile: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4640265" y="2438400"/>
            <a:ext cx="3784557" cy="2438400"/>
            <a:chOff x="0" y="482600"/>
            <a:chExt cx="9144000" cy="5891502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82600"/>
              <a:ext cx="9144000" cy="5891502"/>
            </a:xfrm>
            <a:prstGeom prst="rect">
              <a:avLst/>
            </a:prstGeom>
          </p:spPr>
        </p:pic>
        <p:cxnSp>
          <p:nvCxnSpPr>
            <p:cNvPr id="57" name="Straight Connector 56"/>
            <p:cNvCxnSpPr/>
            <p:nvPr/>
          </p:nvCxnSpPr>
          <p:spPr bwMode="auto">
            <a:xfrm flipH="1">
              <a:off x="609600" y="973016"/>
              <a:ext cx="3692769" cy="0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58" name="Freeform 57"/>
            <p:cNvSpPr/>
            <p:nvPr/>
          </p:nvSpPr>
          <p:spPr>
            <a:xfrm>
              <a:off x="4299064" y="971225"/>
              <a:ext cx="1025527" cy="326005"/>
            </a:xfrm>
            <a:custGeom>
              <a:avLst/>
              <a:gdLst>
                <a:gd name="connsiteX0" fmla="*/ 0 w 1025527"/>
                <a:gd name="connsiteY0" fmla="*/ 0 h 326005"/>
                <a:gd name="connsiteX1" fmla="*/ 0 w 1025527"/>
                <a:gd name="connsiteY1" fmla="*/ 61126 h 326005"/>
                <a:gd name="connsiteX2" fmla="*/ 346370 w 1025527"/>
                <a:gd name="connsiteY2" fmla="*/ 61126 h 326005"/>
                <a:gd name="connsiteX3" fmla="*/ 346370 w 1025527"/>
                <a:gd name="connsiteY3" fmla="*/ 163002 h 326005"/>
                <a:gd name="connsiteX4" fmla="*/ 685948 w 1025527"/>
                <a:gd name="connsiteY4" fmla="*/ 163002 h 326005"/>
                <a:gd name="connsiteX5" fmla="*/ 685948 w 1025527"/>
                <a:gd name="connsiteY5" fmla="*/ 326005 h 326005"/>
                <a:gd name="connsiteX6" fmla="*/ 1025527 w 1025527"/>
                <a:gd name="connsiteY6" fmla="*/ 326005 h 326005"/>
                <a:gd name="connsiteX7" fmla="*/ 1025527 w 1025527"/>
                <a:gd name="connsiteY7" fmla="*/ 326005 h 326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5527" h="326005">
                  <a:moveTo>
                    <a:pt x="0" y="0"/>
                  </a:moveTo>
                  <a:lnTo>
                    <a:pt x="0" y="61126"/>
                  </a:lnTo>
                  <a:lnTo>
                    <a:pt x="346370" y="61126"/>
                  </a:lnTo>
                  <a:lnTo>
                    <a:pt x="346370" y="163002"/>
                  </a:lnTo>
                  <a:lnTo>
                    <a:pt x="685948" y="163002"/>
                  </a:lnTo>
                  <a:lnTo>
                    <a:pt x="685948" y="326005"/>
                  </a:lnTo>
                  <a:lnTo>
                    <a:pt x="1025527" y="326005"/>
                  </a:lnTo>
                  <a:lnTo>
                    <a:pt x="1025527" y="326005"/>
                  </a:lnTo>
                </a:path>
              </a:pathLst>
            </a:custGeom>
            <a:ln w="25400">
              <a:solidFill>
                <a:srgbClr val="FF00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>
              <a:off x="5317799" y="1290438"/>
              <a:ext cx="3409368" cy="4102235"/>
            </a:xfrm>
            <a:custGeom>
              <a:avLst/>
              <a:gdLst>
                <a:gd name="connsiteX0" fmla="*/ 6792 w 3409368"/>
                <a:gd name="connsiteY0" fmla="*/ 0 h 4102235"/>
                <a:gd name="connsiteX1" fmla="*/ 6792 w 3409368"/>
                <a:gd name="connsiteY1" fmla="*/ 0 h 4102235"/>
                <a:gd name="connsiteX2" fmla="*/ 13583 w 3409368"/>
                <a:gd name="connsiteY2" fmla="*/ 61126 h 4102235"/>
                <a:gd name="connsiteX3" fmla="*/ 0 w 3409368"/>
                <a:gd name="connsiteY3" fmla="*/ 156211 h 4102235"/>
                <a:gd name="connsiteX4" fmla="*/ 6792 w 3409368"/>
                <a:gd name="connsiteY4" fmla="*/ 210545 h 4102235"/>
                <a:gd name="connsiteX5" fmla="*/ 339579 w 3409368"/>
                <a:gd name="connsiteY5" fmla="*/ 203754 h 4102235"/>
                <a:gd name="connsiteX6" fmla="*/ 353162 w 3409368"/>
                <a:gd name="connsiteY6" fmla="*/ 448258 h 4102235"/>
                <a:gd name="connsiteX7" fmla="*/ 692740 w 3409368"/>
                <a:gd name="connsiteY7" fmla="*/ 441466 h 4102235"/>
                <a:gd name="connsiteX8" fmla="*/ 692740 w 3409368"/>
                <a:gd name="connsiteY8" fmla="*/ 726721 h 4102235"/>
                <a:gd name="connsiteX9" fmla="*/ 1025527 w 3409368"/>
                <a:gd name="connsiteY9" fmla="*/ 733512 h 4102235"/>
                <a:gd name="connsiteX10" fmla="*/ 1032319 w 3409368"/>
                <a:gd name="connsiteY10" fmla="*/ 1039143 h 4102235"/>
                <a:gd name="connsiteX11" fmla="*/ 1365106 w 3409368"/>
                <a:gd name="connsiteY11" fmla="*/ 1039143 h 4102235"/>
                <a:gd name="connsiteX12" fmla="*/ 1371897 w 3409368"/>
                <a:gd name="connsiteY12" fmla="*/ 1392315 h 4102235"/>
                <a:gd name="connsiteX13" fmla="*/ 1704684 w 3409368"/>
                <a:gd name="connsiteY13" fmla="*/ 1385523 h 4102235"/>
                <a:gd name="connsiteX14" fmla="*/ 1711476 w 3409368"/>
                <a:gd name="connsiteY14" fmla="*/ 1765863 h 4102235"/>
                <a:gd name="connsiteX15" fmla="*/ 2044263 w 3409368"/>
                <a:gd name="connsiteY15" fmla="*/ 1772655 h 4102235"/>
                <a:gd name="connsiteX16" fmla="*/ 2057846 w 3409368"/>
                <a:gd name="connsiteY16" fmla="*/ 2173370 h 4102235"/>
                <a:gd name="connsiteX17" fmla="*/ 2377050 w 3409368"/>
                <a:gd name="connsiteY17" fmla="*/ 2173370 h 4102235"/>
                <a:gd name="connsiteX18" fmla="*/ 2390633 w 3409368"/>
                <a:gd name="connsiteY18" fmla="*/ 2621627 h 4102235"/>
                <a:gd name="connsiteX19" fmla="*/ 2723420 w 3409368"/>
                <a:gd name="connsiteY19" fmla="*/ 2621627 h 4102235"/>
                <a:gd name="connsiteX20" fmla="*/ 2730211 w 3409368"/>
                <a:gd name="connsiteY20" fmla="*/ 3083468 h 4102235"/>
                <a:gd name="connsiteX21" fmla="*/ 3056207 w 3409368"/>
                <a:gd name="connsiteY21" fmla="*/ 3083468 h 4102235"/>
                <a:gd name="connsiteX22" fmla="*/ 3062998 w 3409368"/>
                <a:gd name="connsiteY22" fmla="*/ 3579268 h 4102235"/>
                <a:gd name="connsiteX23" fmla="*/ 3402577 w 3409368"/>
                <a:gd name="connsiteY23" fmla="*/ 3586060 h 4102235"/>
                <a:gd name="connsiteX24" fmla="*/ 3409368 w 3409368"/>
                <a:gd name="connsiteY24" fmla="*/ 4102235 h 4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409368" h="4102235">
                  <a:moveTo>
                    <a:pt x="6792" y="0"/>
                  </a:moveTo>
                  <a:lnTo>
                    <a:pt x="6792" y="0"/>
                  </a:lnTo>
                  <a:cubicBezTo>
                    <a:pt x="9056" y="20375"/>
                    <a:pt x="13583" y="40625"/>
                    <a:pt x="13583" y="61126"/>
                  </a:cubicBezTo>
                  <a:cubicBezTo>
                    <a:pt x="13583" y="120650"/>
                    <a:pt x="12570" y="118502"/>
                    <a:pt x="0" y="156211"/>
                  </a:cubicBezTo>
                  <a:cubicBezTo>
                    <a:pt x="7536" y="201428"/>
                    <a:pt x="6792" y="183191"/>
                    <a:pt x="6792" y="210545"/>
                  </a:cubicBezTo>
                  <a:lnTo>
                    <a:pt x="339579" y="203754"/>
                  </a:lnTo>
                  <a:lnTo>
                    <a:pt x="353162" y="448258"/>
                  </a:lnTo>
                  <a:lnTo>
                    <a:pt x="692740" y="441466"/>
                  </a:lnTo>
                  <a:lnTo>
                    <a:pt x="692740" y="726721"/>
                  </a:lnTo>
                  <a:lnTo>
                    <a:pt x="1025527" y="733512"/>
                  </a:lnTo>
                  <a:lnTo>
                    <a:pt x="1032319" y="1039143"/>
                  </a:lnTo>
                  <a:lnTo>
                    <a:pt x="1365106" y="1039143"/>
                  </a:lnTo>
                  <a:lnTo>
                    <a:pt x="1371897" y="1392315"/>
                  </a:lnTo>
                  <a:lnTo>
                    <a:pt x="1704684" y="1385523"/>
                  </a:lnTo>
                  <a:lnTo>
                    <a:pt x="1711476" y="1765863"/>
                  </a:lnTo>
                  <a:lnTo>
                    <a:pt x="2044263" y="1772655"/>
                  </a:lnTo>
                  <a:lnTo>
                    <a:pt x="2057846" y="2173370"/>
                  </a:lnTo>
                  <a:lnTo>
                    <a:pt x="2377050" y="2173370"/>
                  </a:lnTo>
                  <a:lnTo>
                    <a:pt x="2390633" y="2621627"/>
                  </a:lnTo>
                  <a:lnTo>
                    <a:pt x="2723420" y="2621627"/>
                  </a:lnTo>
                  <a:cubicBezTo>
                    <a:pt x="2725684" y="2775574"/>
                    <a:pt x="2727947" y="2929521"/>
                    <a:pt x="2730211" y="3083468"/>
                  </a:cubicBezTo>
                  <a:lnTo>
                    <a:pt x="3056207" y="3083468"/>
                  </a:lnTo>
                  <a:cubicBezTo>
                    <a:pt x="3058471" y="3248735"/>
                    <a:pt x="3060734" y="3414001"/>
                    <a:pt x="3062998" y="3579268"/>
                  </a:cubicBezTo>
                  <a:lnTo>
                    <a:pt x="3402577" y="3586060"/>
                  </a:lnTo>
                  <a:cubicBezTo>
                    <a:pt x="3404841" y="3758118"/>
                    <a:pt x="3407104" y="3930177"/>
                    <a:pt x="3409368" y="4102235"/>
                  </a:cubicBezTo>
                </a:path>
              </a:pathLst>
            </a:custGeom>
            <a:ln w="25400">
              <a:solidFill>
                <a:srgbClr val="FF00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/>
            <p:cNvCxnSpPr/>
            <p:nvPr/>
          </p:nvCxnSpPr>
          <p:spPr bwMode="auto">
            <a:xfrm>
              <a:off x="8727167" y="5392673"/>
              <a:ext cx="319204" cy="0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62" name="Rectangle 61"/>
            <p:cNvSpPr/>
            <p:nvPr/>
          </p:nvSpPr>
          <p:spPr bwMode="auto">
            <a:xfrm>
              <a:off x="2667000" y="3810000"/>
              <a:ext cx="2743200" cy="12954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4" name="TextBox 12"/>
          <p:cNvSpPr txBox="1">
            <a:spLocks noChangeArrowheads="1"/>
          </p:cNvSpPr>
          <p:nvPr/>
        </p:nvSpPr>
        <p:spPr bwMode="auto">
          <a:xfrm>
            <a:off x="5924550" y="3810000"/>
            <a:ext cx="20193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dirty="0">
                <a:solidFill>
                  <a:srgbClr val="FF0000"/>
                </a:solidFill>
              </a:rPr>
              <a:t>2011 </a:t>
            </a:r>
            <a:r>
              <a:rPr lang="ja-JP" altLang="en-US" sz="1200" dirty="0">
                <a:solidFill>
                  <a:srgbClr val="FF0000"/>
                </a:solidFill>
              </a:rPr>
              <a:t>“</a:t>
            </a:r>
            <a:r>
              <a:rPr lang="en-US" sz="1200" dirty="0">
                <a:solidFill>
                  <a:srgbClr val="FF0000"/>
                </a:solidFill>
              </a:rPr>
              <a:t>Flat to 10</a:t>
            </a:r>
            <a:r>
              <a:rPr lang="ja-JP" altLang="en-US" sz="1200" dirty="0">
                <a:solidFill>
                  <a:srgbClr val="FF0000"/>
                </a:solidFill>
              </a:rPr>
              <a:t>”</a:t>
            </a:r>
            <a:r>
              <a:rPr lang="en-US" sz="1200" dirty="0">
                <a:solidFill>
                  <a:srgbClr val="FF0000"/>
                </a:solidFill>
              </a:rPr>
              <a:t> Distribution chosen for </a:t>
            </a:r>
            <a:r>
              <a:rPr lang="ja-JP" altLang="en-US" sz="1200" dirty="0">
                <a:solidFill>
                  <a:srgbClr val="FF0000"/>
                </a:solidFill>
              </a:rPr>
              <a:t>“</a:t>
            </a:r>
            <a:r>
              <a:rPr lang="en-US" sz="1200" dirty="0">
                <a:solidFill>
                  <a:srgbClr val="FF0000"/>
                </a:solidFill>
              </a:rPr>
              <a:t>early running</a:t>
            </a:r>
            <a:r>
              <a:rPr lang="ja-JP" altLang="en-US" sz="1200" dirty="0">
                <a:solidFill>
                  <a:srgbClr val="FF0000"/>
                </a:solidFill>
              </a:rPr>
              <a:t>”</a:t>
            </a:r>
            <a:r>
              <a:rPr lang="en-US" sz="1200" dirty="0">
                <a:solidFill>
                  <a:srgbClr val="FF0000"/>
                </a:solidFill>
              </a:rPr>
              <a:t> MC</a:t>
            </a:r>
          </a:p>
        </p:txBody>
      </p:sp>
      <p:cxnSp>
        <p:nvCxnSpPr>
          <p:cNvPr id="65" name="Straight Arrow Connector 64"/>
          <p:cNvCxnSpPr>
            <a:stCxn id="54" idx="0"/>
          </p:cNvCxnSpPr>
          <p:nvPr/>
        </p:nvCxnSpPr>
        <p:spPr bwMode="auto">
          <a:xfrm flipV="1">
            <a:off x="6934200" y="3276600"/>
            <a:ext cx="285750" cy="53340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67" name="TextBox 12"/>
          <p:cNvSpPr txBox="1">
            <a:spLocks noChangeArrowheads="1"/>
          </p:cNvSpPr>
          <p:nvPr/>
        </p:nvSpPr>
        <p:spPr bwMode="auto">
          <a:xfrm>
            <a:off x="5334000" y="3352800"/>
            <a:ext cx="20193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srgbClr val="0000FF"/>
                </a:solidFill>
              </a:rPr>
              <a:t>Poisson &lt;n&gt;=10</a:t>
            </a:r>
            <a:endParaRPr lang="en-US" sz="1200" dirty="0">
              <a:solidFill>
                <a:srgbClr val="0000FF"/>
              </a:solidFill>
            </a:endParaRPr>
          </a:p>
        </p:txBody>
      </p:sp>
      <p:cxnSp>
        <p:nvCxnSpPr>
          <p:cNvPr id="68" name="Straight Arrow Connector 67"/>
          <p:cNvCxnSpPr/>
          <p:nvPr/>
        </p:nvCxnSpPr>
        <p:spPr bwMode="auto">
          <a:xfrm flipH="1" flipV="1">
            <a:off x="5867400" y="2895600"/>
            <a:ext cx="95250" cy="4572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72" name="TextBox 71"/>
          <p:cNvSpPr txBox="1"/>
          <p:nvPr/>
        </p:nvSpPr>
        <p:spPr>
          <a:xfrm>
            <a:off x="6858000" y="484379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# of pileup interactions</a:t>
            </a:r>
            <a:endParaRPr lang="en-US" sz="1100" dirty="0"/>
          </a:p>
        </p:txBody>
      </p:sp>
      <p:sp>
        <p:nvSpPr>
          <p:cNvPr id="73" name="TextBox 72"/>
          <p:cNvSpPr txBox="1"/>
          <p:nvPr/>
        </p:nvSpPr>
        <p:spPr>
          <a:xfrm>
            <a:off x="7239000" y="25908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2011(a)</a:t>
            </a:r>
            <a:endParaRPr lang="en-US" dirty="0"/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616" y="2444183"/>
            <a:ext cx="3505200" cy="2469740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2514600" y="487680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# of pileup interactions</a:t>
            </a:r>
            <a:endParaRPr lang="en-US" sz="1100" dirty="0"/>
          </a:p>
        </p:txBody>
      </p:sp>
      <p:sp>
        <p:nvSpPr>
          <p:cNvPr id="77" name="Rectangle 76"/>
          <p:cNvSpPr/>
          <p:nvPr/>
        </p:nvSpPr>
        <p:spPr bwMode="auto">
          <a:xfrm>
            <a:off x="2819400" y="2971800"/>
            <a:ext cx="1219200" cy="609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276600" y="2590800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685800" y="5105400"/>
            <a:ext cx="396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2010 distribution chosen half-way through data taking.  Extrapolation based on expected instantaneous luminosity.  Matched data almost perfectly.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4800600" y="5105400"/>
            <a:ext cx="411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2011 distribution chosen well before running.  Designed to generically represent data up to Summer Conferences.  Reweighting necessary to match data luminosity distribution.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950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Pileup Simulation Overview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229600" cy="5181600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For each event, the instantaneous luminosity is chosen from the input distribution at random</a:t>
            </a:r>
          </a:p>
          <a:p>
            <a:pPr lvl="1"/>
            <a:r>
              <a:rPr lang="en-US" dirty="0" smtClean="0"/>
              <a:t>The number of in- and out-of-time interactions to be overlaid are selected individually from a </a:t>
            </a:r>
            <a:r>
              <a:rPr lang="en-US" dirty="0" err="1" smtClean="0"/>
              <a:t>poisson</a:t>
            </a:r>
            <a:r>
              <a:rPr lang="en-US" dirty="0" smtClean="0"/>
              <a:t> distribution based on the chosen luminosity and the total inelastic cross section</a:t>
            </a:r>
          </a:p>
          <a:p>
            <a:pPr lvl="2"/>
            <a:r>
              <a:rPr lang="en-US" dirty="0" smtClean="0"/>
              <a:t>(we have used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tot</a:t>
            </a:r>
            <a:r>
              <a:rPr lang="en-US" dirty="0" smtClean="0"/>
              <a:t> = 71.3mb)</a:t>
            </a:r>
          </a:p>
          <a:p>
            <a:pPr lvl="1"/>
            <a:r>
              <a:rPr lang="en-US" dirty="0" smtClean="0"/>
              <a:t>Out-of-time interactions are simulated for each beam crossing that is “in scope” for a given production run</a:t>
            </a:r>
          </a:p>
          <a:p>
            <a:pPr lvl="2"/>
            <a:r>
              <a:rPr lang="en-US" dirty="0" smtClean="0"/>
              <a:t>can do any arbitrary bunch configuration in 25ns steps</a:t>
            </a:r>
          </a:p>
          <a:p>
            <a:pPr lvl="3"/>
            <a:r>
              <a:rPr lang="en-US" dirty="0" smtClean="0"/>
              <a:t>times of </a:t>
            </a:r>
            <a:r>
              <a:rPr lang="en-US" dirty="0" err="1" smtClean="0"/>
              <a:t>Geant</a:t>
            </a:r>
            <a:r>
              <a:rPr lang="en-US" dirty="0" smtClean="0"/>
              <a:t> </a:t>
            </a:r>
            <a:r>
              <a:rPr lang="en-US" dirty="0" err="1" smtClean="0"/>
              <a:t>SimHits</a:t>
            </a:r>
            <a:r>
              <a:rPr lang="en-US" dirty="0" smtClean="0"/>
              <a:t> are shifted to match bunch assignment</a:t>
            </a:r>
          </a:p>
          <a:p>
            <a:pPr lvl="3"/>
            <a:r>
              <a:rPr lang="en-US" dirty="0" smtClean="0"/>
              <a:t>Digitization simulation considers hit times for pulse shapes</a:t>
            </a:r>
          </a:p>
          <a:p>
            <a:pPr lvl="2"/>
            <a:r>
              <a:rPr lang="en-US" dirty="0" smtClean="0"/>
              <a:t>typically, simulate ±125ns worth of bunch crossings</a:t>
            </a:r>
            <a:endParaRPr lang="en-US" sz="800" dirty="0" smtClean="0"/>
          </a:p>
          <a:p>
            <a:r>
              <a:rPr lang="en-US" dirty="0" smtClean="0">
                <a:solidFill>
                  <a:srgbClr val="2D2DB9"/>
                </a:solidFill>
              </a:rPr>
              <a:t>Collection of </a:t>
            </a:r>
            <a:r>
              <a:rPr lang="en-US" dirty="0" err="1" smtClean="0">
                <a:solidFill>
                  <a:srgbClr val="2D2DB9"/>
                </a:solidFill>
              </a:rPr>
              <a:t>Geant</a:t>
            </a:r>
            <a:r>
              <a:rPr lang="en-US" dirty="0" smtClean="0">
                <a:solidFill>
                  <a:srgbClr val="2D2DB9"/>
                </a:solidFill>
              </a:rPr>
              <a:t> </a:t>
            </a:r>
            <a:r>
              <a:rPr lang="en-US" dirty="0" err="1" smtClean="0">
                <a:solidFill>
                  <a:srgbClr val="2D2DB9"/>
                </a:solidFill>
              </a:rPr>
              <a:t>SimHits</a:t>
            </a:r>
            <a:r>
              <a:rPr lang="en-US" dirty="0" smtClean="0">
                <a:solidFill>
                  <a:srgbClr val="2D2DB9"/>
                </a:solidFill>
              </a:rPr>
              <a:t> from all of the </a:t>
            </a:r>
            <a:r>
              <a:rPr lang="en-US" dirty="0" err="1" smtClean="0">
                <a:solidFill>
                  <a:srgbClr val="2D2DB9"/>
                </a:solidFill>
              </a:rPr>
              <a:t>minbias</a:t>
            </a:r>
            <a:r>
              <a:rPr lang="en-US" dirty="0" smtClean="0">
                <a:solidFill>
                  <a:srgbClr val="2D2DB9"/>
                </a:solidFill>
              </a:rPr>
              <a:t> events and hard-scatter “signal” event are merged, then processed by digitization/electronics simulation</a:t>
            </a:r>
          </a:p>
          <a:p>
            <a:pPr lvl="1"/>
            <a:r>
              <a:rPr lang="en-US" sz="1800" dirty="0" smtClean="0"/>
              <a:t>no simulation of “double-hard-scatter” (yet)</a:t>
            </a:r>
          </a:p>
          <a:p>
            <a:pPr marL="0" indent="0">
              <a:buNone/>
            </a:pPr>
            <a:endParaRPr lang="en-US" dirty="0" smtClean="0"/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771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CPU/Memory Performance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Some timing/performance results from earlier this year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(major improvements since then, not quite finished…)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increase in memory usage above no-pileup case: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781446"/>
              </p:ext>
            </p:extLst>
          </p:nvPr>
        </p:nvGraphicFramePr>
        <p:xfrm>
          <a:off x="990600" y="1828800"/>
          <a:ext cx="6934200" cy="222504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133600"/>
                <a:gridCol w="2819400"/>
                <a:gridCol w="1981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/>
                        <a:t>Scenario</a:t>
                      </a:r>
                      <a:endParaRPr lang="en-US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Pileup</a:t>
                      </a:r>
                      <a:r>
                        <a:rPr lang="en-US" sz="1600" baseline="0" dirty="0" smtClean="0"/>
                        <a:t> + </a:t>
                      </a:r>
                      <a:r>
                        <a:rPr lang="en-US" sz="1600" baseline="0" dirty="0" err="1" smtClean="0"/>
                        <a:t>Digi</a:t>
                      </a:r>
                      <a:r>
                        <a:rPr lang="en-US" sz="1600" baseline="0" dirty="0" smtClean="0"/>
                        <a:t> time (</a:t>
                      </a:r>
                      <a:r>
                        <a:rPr lang="en-US" sz="1600" baseline="0" dirty="0" err="1" smtClean="0"/>
                        <a:t>a.u</a:t>
                      </a:r>
                      <a:r>
                        <a:rPr lang="en-US" sz="1600" baseline="0" dirty="0" smtClean="0"/>
                        <a:t>.)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Reco</a:t>
                      </a:r>
                      <a:r>
                        <a:rPr lang="en-US" sz="1600" dirty="0" smtClean="0"/>
                        <a:t> time</a:t>
                      </a:r>
                      <a:r>
                        <a:rPr lang="en-US" sz="1600" baseline="0" dirty="0" smtClean="0"/>
                        <a:t> (</a:t>
                      </a:r>
                      <a:r>
                        <a:rPr lang="en-US" sz="1600" baseline="0" dirty="0" err="1" smtClean="0"/>
                        <a:t>a.u</a:t>
                      </a:r>
                      <a:r>
                        <a:rPr lang="en-US" sz="1600" baseline="0" dirty="0" smtClean="0"/>
                        <a:t>.)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kern="1200" dirty="0" smtClean="0"/>
                        <a:t>No </a:t>
                      </a:r>
                      <a:r>
                        <a:rPr lang="fr-FR" sz="1600" kern="1200" dirty="0" err="1" smtClean="0"/>
                        <a:t>pileup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 smtClean="0"/>
                        <a:t>2.3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19213" algn="l"/>
                        </a:tabLst>
                        <a:defRPr/>
                      </a:pPr>
                      <a:r>
                        <a:rPr lang="fr-FR" sz="1600" kern="1200" dirty="0" smtClean="0"/>
                        <a:t>3.0</a:t>
                      </a:r>
                      <a:endParaRPr lang="fr-F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kern="1200" dirty="0" smtClean="0"/>
                        <a:t>Flat10+Tail (2011a)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 smtClean="0"/>
                        <a:t>8.9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 smtClean="0"/>
                        <a:t>7.1</a:t>
                      </a:r>
                      <a:endParaRPr lang="fr-FR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kern="1200" dirty="0" err="1" smtClean="0"/>
                        <a:t>Peak</a:t>
                      </a:r>
                      <a:r>
                        <a:rPr lang="fr-FR" sz="1600" kern="1200" dirty="0" smtClean="0"/>
                        <a:t>=14	 (~3x10</a:t>
                      </a:r>
                      <a:r>
                        <a:rPr lang="fr-FR" sz="1600" kern="1200" baseline="30000" dirty="0" smtClean="0"/>
                        <a:t>33</a:t>
                      </a:r>
                      <a:r>
                        <a:rPr lang="fr-FR" sz="1600" kern="1200" dirty="0" smtClean="0"/>
                        <a:t>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6.6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8.7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Peak=20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14.5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Peak=32 </a:t>
                      </a:r>
                      <a:r>
                        <a:rPr lang="fr-FR" sz="1600" kern="1200" dirty="0" smtClean="0"/>
                        <a:t>(~5x10</a:t>
                      </a:r>
                      <a:r>
                        <a:rPr lang="fr-FR" sz="1600" kern="1200" baseline="30000" dirty="0" smtClean="0"/>
                        <a:t>33</a:t>
                      </a:r>
                      <a:r>
                        <a:rPr lang="fr-FR" sz="1600" kern="1200" dirty="0" smtClean="0"/>
                        <a:t>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26.1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505759"/>
              </p:ext>
            </p:extLst>
          </p:nvPr>
        </p:nvGraphicFramePr>
        <p:xfrm>
          <a:off x="1371600" y="4648200"/>
          <a:ext cx="6096000" cy="14833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Scenario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sz="1600" dirty="0" err="1" smtClean="0"/>
                        <a:t>Digi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Vsiz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sz="1600" dirty="0" err="1" smtClean="0"/>
                        <a:t>Reco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Vsiz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kern="1200" dirty="0" err="1" smtClean="0"/>
                        <a:t>Peak</a:t>
                      </a:r>
                      <a:r>
                        <a:rPr lang="fr-FR" sz="1600" kern="1200" dirty="0" smtClean="0"/>
                        <a:t>=14	 (~3x10</a:t>
                      </a:r>
                      <a:r>
                        <a:rPr lang="fr-FR" sz="1600" kern="1200" baseline="30000" dirty="0" smtClean="0"/>
                        <a:t>33</a:t>
                      </a:r>
                      <a:r>
                        <a:rPr lang="fr-FR" sz="1600" kern="1200" dirty="0" smtClean="0"/>
                        <a:t>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+510	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+272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Peak=20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+468	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+383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Peak=32 </a:t>
                      </a:r>
                      <a:r>
                        <a:rPr lang="fr-FR" sz="1600" kern="1200" dirty="0" smtClean="0"/>
                        <a:t>(~5x10</a:t>
                      </a:r>
                      <a:r>
                        <a:rPr lang="fr-FR" sz="1600" kern="1200" baseline="30000" dirty="0" smtClean="0"/>
                        <a:t>33</a:t>
                      </a:r>
                      <a:r>
                        <a:rPr lang="fr-FR" sz="1600" kern="1200" dirty="0" smtClean="0"/>
                        <a:t>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+628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+836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362200" y="61722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also dramatically improved recently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43800" y="4724400"/>
            <a:ext cx="1524000" cy="116955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comprehensive evaluation of new code performance not available yet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239000" y="152400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D. Lange</a:t>
            </a:r>
            <a:endParaRPr lang="en-US" sz="12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466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generic worry: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257800"/>
          </a:xfrm>
        </p:spPr>
        <p:txBody>
          <a:bodyPr/>
          <a:lstStyle/>
          <a:p>
            <a:r>
              <a:rPr lang="en-US" dirty="0" smtClean="0"/>
              <a:t>Any sort of processing time can increase </a:t>
            </a:r>
            <a:r>
              <a:rPr lang="en-US" dirty="0" err="1" smtClean="0"/>
              <a:t>quadratically</a:t>
            </a:r>
            <a:r>
              <a:rPr lang="en-US" dirty="0" smtClean="0"/>
              <a:t> (or worse):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>
                <a:solidFill>
                  <a:srgbClr val="FF00FF"/>
                </a:solidFill>
              </a:rPr>
              <a:t>CMS process:</a:t>
            </a:r>
            <a:r>
              <a:rPr lang="en-US" dirty="0" smtClean="0"/>
              <a:t> complete re-evaluation of code for Digitization, Pileup overlay, and Reconstruction </a:t>
            </a:r>
            <a:r>
              <a:rPr lang="en-US" dirty="0" smtClean="0">
                <a:solidFill>
                  <a:schemeClr val="accent6"/>
                </a:solidFill>
              </a:rPr>
              <a:t>(on-going)</a:t>
            </a:r>
          </a:p>
          <a:p>
            <a:pPr lvl="1"/>
            <a:r>
              <a:rPr lang="en-US" sz="1800" dirty="0" smtClean="0"/>
              <a:t>target worst offenders, restructure if necessary</a:t>
            </a:r>
          </a:p>
          <a:p>
            <a:pPr lvl="1"/>
            <a:r>
              <a:rPr lang="en-US" sz="1800" dirty="0" smtClean="0"/>
              <a:t>currently: re-working of Pileup overlay to cope efficiently with </a:t>
            </a:r>
            <a:r>
              <a:rPr lang="en-US" sz="1800" dirty="0" err="1" smtClean="0"/>
              <a:t>sLHC</a:t>
            </a:r>
            <a:r>
              <a:rPr lang="en-US" sz="1800" dirty="0" smtClean="0"/>
              <a:t> simulation (250 interactions in- and out-of-time)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476" y="1371600"/>
            <a:ext cx="4077713" cy="3124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510100" y="2376101"/>
            <a:ext cx="2438399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processing time (arbitrary units)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71688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Pileup Simulation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sz="1800" dirty="0" smtClean="0"/>
              <a:t>Time of reconstructed hits for interactions at different times:</a:t>
            </a:r>
          </a:p>
          <a:p>
            <a:endParaRPr lang="en-US" sz="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lvl="1"/>
            <a:r>
              <a:rPr lang="en-US" sz="1600" dirty="0" smtClean="0"/>
              <a:t>proper time shift, simulation and reconstruction of out-of-time energy</a:t>
            </a:r>
          </a:p>
          <a:p>
            <a:r>
              <a:rPr lang="en-US" sz="1800" dirty="0" smtClean="0"/>
              <a:t>Tracker occupancy: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14400" y="1585057"/>
            <a:ext cx="3352800" cy="3721142"/>
            <a:chOff x="762000" y="1585057"/>
            <a:chExt cx="3352800" cy="3721142"/>
          </a:xfrm>
        </p:grpSpPr>
        <p:pic>
          <p:nvPicPr>
            <p:cNvPr id="6" name="Content Placeholder 6" descr="Hcal_RecHits_timing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81" t="35248" r="11081" b="8096"/>
            <a:stretch>
              <a:fillRect/>
            </a:stretch>
          </p:blipFill>
          <p:spPr bwMode="auto">
            <a:xfrm>
              <a:off x="762000" y="1676400"/>
              <a:ext cx="3308241" cy="3429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</p:pic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3200400" y="1585057"/>
              <a:ext cx="914400" cy="273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71600" y="2057400"/>
              <a:ext cx="1676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CMS MC Preliminary</a:t>
              </a:r>
              <a:endParaRPr lang="en-US" sz="1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48000" y="5029200"/>
              <a:ext cx="914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time (ns)</a:t>
              </a:r>
              <a:endParaRPr lang="en-US" sz="12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600200" y="4114800"/>
            <a:ext cx="2123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Hadronic</a:t>
            </a:r>
            <a:r>
              <a:rPr lang="en-US" dirty="0" smtClean="0"/>
              <a:t> Calorimeter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371600"/>
            <a:ext cx="3625445" cy="25146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2999" y="3881063"/>
            <a:ext cx="3624385" cy="247343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553200" y="259080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CMS Preliminary 2010</a:t>
            </a:r>
            <a:endParaRPr lang="en-US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5334000" y="5791200"/>
            <a:ext cx="2362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CMS Preliminary 2010</a:t>
            </a:r>
            <a:endParaRPr lang="en-US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7239000" y="1219200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K. Burkett</a:t>
            </a:r>
            <a:endParaRPr lang="en-US" sz="1100" dirty="0"/>
          </a:p>
        </p:txBody>
      </p:sp>
      <p:sp>
        <p:nvSpPr>
          <p:cNvPr id="26" name="TextBox 25"/>
          <p:cNvSpPr txBox="1"/>
          <p:nvPr/>
        </p:nvSpPr>
        <p:spPr>
          <a:xfrm>
            <a:off x="3200400" y="1600200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J. Temple</a:t>
            </a:r>
            <a:endParaRPr lang="en-US" sz="1100" dirty="0"/>
          </a:p>
        </p:txBody>
      </p:sp>
      <p:sp>
        <p:nvSpPr>
          <p:cNvPr id="27" name="TextBox 26"/>
          <p:cNvSpPr txBox="1"/>
          <p:nvPr/>
        </p:nvSpPr>
        <p:spPr>
          <a:xfrm>
            <a:off x="7162800" y="17526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D2DB9"/>
                </a:solidFill>
              </a:rPr>
              <a:t>No Pileup</a:t>
            </a:r>
            <a:endParaRPr lang="en-US" dirty="0">
              <a:solidFill>
                <a:srgbClr val="2D2DB9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86600" y="42672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D2DB9"/>
                </a:solidFill>
              </a:rPr>
              <a:t> </a:t>
            </a:r>
            <a:r>
              <a:rPr lang="en-US" dirty="0" smtClean="0">
                <a:solidFill>
                  <a:srgbClr val="2D2DB9"/>
                </a:solidFill>
              </a:rPr>
              <a:t>With Pileup</a:t>
            </a:r>
            <a:endParaRPr lang="en-US" dirty="0">
              <a:solidFill>
                <a:srgbClr val="2D2DB9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 bwMode="auto">
          <a:xfrm>
            <a:off x="5486400" y="5715000"/>
            <a:ext cx="457200" cy="0"/>
          </a:xfrm>
          <a:prstGeom prst="lin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5486400" y="5486400"/>
            <a:ext cx="457200" cy="0"/>
          </a:xfrm>
          <a:prstGeom prst="lin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5943600" y="556260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Simulation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43600" y="533400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Data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10848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Pileup Simulation Validation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Tracker Occupancy (2011):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 October,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Mike Hildreth  - LHC Simulation Workshop</a:t>
            </a:r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609600" y="1295400"/>
            <a:ext cx="7867421" cy="5053013"/>
            <a:chOff x="217488" y="914400"/>
            <a:chExt cx="8697912" cy="5586413"/>
          </a:xfrm>
        </p:grpSpPr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685800" y="914400"/>
              <a:ext cx="7772400" cy="518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endParaRPr lang="en-US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4581525" y="914400"/>
              <a:ext cx="4333875" cy="2779713"/>
            </a:xfrm>
            <a:prstGeom prst="rect">
              <a:avLst/>
            </a:prstGeom>
            <a:blipFill dpi="0" rotWithShape="0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 anchor="ctr" anchorCtr="1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dirty="0">
                  <a:solidFill>
                    <a:srgbClr val="000000"/>
                  </a:solidFill>
                  <a:cs typeface="HanaMin" charset="0"/>
                </a:rPr>
                <a:t>MC</a:t>
              </a:r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914400"/>
              <a:ext cx="4333875" cy="277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488" y="3721100"/>
              <a:ext cx="4333875" cy="277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1363" y="3721100"/>
              <a:ext cx="4333875" cy="277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2286000" y="2286000"/>
              <a:ext cx="91440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  <a:cs typeface="HanaMin" charset="0"/>
                </a:rPr>
                <a:t>Data</a:t>
              </a:r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2438400" y="5216525"/>
              <a:ext cx="91440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  <a:cs typeface="HanaMin" charset="0"/>
                </a:rPr>
                <a:t>Data</a:t>
              </a: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6629400" y="5243513"/>
              <a:ext cx="49530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5000" rIns="90000" bIns="450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  <a:cs typeface="HanaMin" charset="0"/>
                </a:rPr>
                <a:t>MC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209800" y="15240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CMS Preliminary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096000" y="15240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CMS Preliminary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172200" y="40386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CMS Preliminary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209800" y="40386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CMS Preliminary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239000" y="990600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A. </a:t>
            </a:r>
            <a:r>
              <a:rPr lang="en-US" sz="1100" dirty="0" err="1" smtClean="0"/>
              <a:t>Venturi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7312030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6699</TotalTime>
  <Words>1425</Words>
  <Application>Microsoft Macintosh PowerPoint</Application>
  <PresentationFormat>On-screen Show (4:3)</PresentationFormat>
  <Paragraphs>291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Pileup Issues and Simulation in CMS</vt:lpstr>
      <vt:lpstr>Overview</vt:lpstr>
      <vt:lpstr>Pileup Simulation Machinery</vt:lpstr>
      <vt:lpstr>Pileup Simulation Overview</vt:lpstr>
      <vt:lpstr>Pileup Simulation Overview (II)</vt:lpstr>
      <vt:lpstr>CPU/Memory Performance Issues</vt:lpstr>
      <vt:lpstr>The generic worry:</vt:lpstr>
      <vt:lpstr>Pileup Simulation Validation</vt:lpstr>
      <vt:lpstr>Pileup Simulation Validation (II)</vt:lpstr>
      <vt:lpstr>Effects of Pileup</vt:lpstr>
      <vt:lpstr>Effects of Pileup</vt:lpstr>
      <vt:lpstr>Pileup Modeling</vt:lpstr>
      <vt:lpstr>Sensitivity to Out-of-Time Pileup</vt:lpstr>
      <vt:lpstr>Sensitivity to Out-of-Time Pileup</vt:lpstr>
      <vt:lpstr>Sensitivity to Out-of-Time Pileup</vt:lpstr>
      <vt:lpstr>Data Overlay</vt:lpstr>
      <vt:lpstr>Conclusions</vt:lpstr>
    </vt:vector>
  </TitlesOfParts>
  <Company>University of Notre Dame Physics Department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mikeh</dc:creator>
  <cp:lastModifiedBy>Mike Hildreth</cp:lastModifiedBy>
  <cp:revision>463</cp:revision>
  <cp:lastPrinted>2011-10-06T13:04:17Z</cp:lastPrinted>
  <dcterms:created xsi:type="dcterms:W3CDTF">2003-05-12T21:02:09Z</dcterms:created>
  <dcterms:modified xsi:type="dcterms:W3CDTF">2011-10-07T03:41:03Z</dcterms:modified>
</cp:coreProperties>
</file>