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0" r:id="rId2"/>
    <p:sldId id="261" r:id="rId3"/>
    <p:sldId id="262" r:id="rId4"/>
    <p:sldId id="268" r:id="rId5"/>
    <p:sldId id="263" r:id="rId6"/>
    <p:sldId id="264" r:id="rId7"/>
    <p:sldId id="265" r:id="rId8"/>
    <p:sldId id="269" r:id="rId9"/>
    <p:sldId id="266" r:id="rId10"/>
    <p:sldId id="267" r:id="rId11"/>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00CB"/>
    <a:srgbClr val="A400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936" autoAdjust="0"/>
    <p:restoredTop sz="94660"/>
  </p:normalViewPr>
  <p:slideViewPr>
    <p:cSldViewPr snapToGrid="0" showGuides="1">
      <p:cViewPr varScale="1">
        <p:scale>
          <a:sx n="111" d="100"/>
          <a:sy n="111" d="100"/>
        </p:scale>
        <p:origin x="138" y="4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392C1F-65D9-4CDB-92C6-E057657238B5}" type="datetimeFigureOut">
              <a:rPr lang="fr-FR" smtClean="0"/>
              <a:t>26/08/2024</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89C1F2-B5E4-42DA-B808-35C74AD60901}" type="slidenum">
              <a:rPr lang="fr-FR" smtClean="0"/>
              <a:t>‹#›</a:t>
            </a:fld>
            <a:endParaRPr lang="fr-FR"/>
          </a:p>
        </p:txBody>
      </p:sp>
    </p:spTree>
    <p:extLst>
      <p:ext uri="{BB962C8B-B14F-4D97-AF65-F5344CB8AC3E}">
        <p14:creationId xmlns:p14="http://schemas.microsoft.com/office/powerpoint/2010/main" val="2410733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184811"/>
          </a:xfrm>
        </p:spPr>
        <p:txBody>
          <a:bodyPr lIns="0" tIns="0" rIns="0" bIns="0" anchor="t" anchorCtr="0">
            <a:noAutofit/>
          </a:bodyPr>
          <a:lstStyle>
            <a:lvl1pPr algn="l">
              <a:defRPr sz="3733"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828800" y="3662779"/>
            <a:ext cx="8640000" cy="438296"/>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pl-PL" noProof="0" dirty="0"/>
              <a:t>Mateusz Bednarek</a:t>
            </a:r>
            <a:endParaRPr lang="en-GB" noProof="0"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A0DA4EA2-0EC1-4E8C-84FF-2B75F3F0189C}" type="slidenum">
              <a:rPr lang="fr-FR" smtClean="0"/>
              <a:t>‹#›</a:t>
            </a:fld>
            <a:endParaRPr lang="fr-FR"/>
          </a:p>
        </p:txBody>
      </p:sp>
      <p:pic>
        <p:nvPicPr>
          <p:cNvPr id="12" name="Image 11" descr="HLU-logoN-title.png"/>
          <p:cNvPicPr>
            <a:picLocks noChangeAspect="1"/>
          </p:cNvPicPr>
          <p:nvPr/>
        </p:nvPicPr>
        <p:blipFill>
          <a:blip r:embed="rId3"/>
          <a:stretch>
            <a:fillRect/>
          </a:stretch>
        </p:blipFill>
        <p:spPr>
          <a:xfrm>
            <a:off x="1828804" y="381001"/>
            <a:ext cx="4179545" cy="1694169"/>
          </a:xfrm>
          <a:prstGeom prst="rect">
            <a:avLst/>
          </a:prstGeom>
        </p:spPr>
      </p:pic>
      <p:sp>
        <p:nvSpPr>
          <p:cNvPr id="27" name="Text Placeholder 26"/>
          <p:cNvSpPr>
            <a:spLocks noGrp="1"/>
          </p:cNvSpPr>
          <p:nvPr>
            <p:ph type="body" sz="quarter" idx="17" hasCustomPrompt="1"/>
          </p:nvPr>
        </p:nvSpPr>
        <p:spPr>
          <a:xfrm>
            <a:off x="1828801" y="4292600"/>
            <a:ext cx="8640233" cy="1441451"/>
          </a:xfrm>
        </p:spPr>
        <p:txBody>
          <a:bodyPr/>
          <a:lstStyle>
            <a:lvl1pPr marL="0" indent="0">
              <a:buFontTx/>
              <a:buNone/>
              <a:defRPr sz="2133"/>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pl-PL" dirty="0"/>
              <a:t>Mateusz Bednarek, MCF#78, 2020-01-26</a:t>
            </a:r>
            <a:endParaRPr lang="fr-FR" dirty="0"/>
          </a:p>
        </p:txBody>
      </p:sp>
      <p:sp>
        <p:nvSpPr>
          <p:cNvPr id="31" name="Text Placeholder 30"/>
          <p:cNvSpPr>
            <a:spLocks noGrp="1"/>
          </p:cNvSpPr>
          <p:nvPr>
            <p:ph type="body" sz="quarter" idx="19" hasCustomPrompt="1"/>
          </p:nvPr>
        </p:nvSpPr>
        <p:spPr>
          <a:xfrm>
            <a:off x="4324597" y="6356352"/>
            <a:ext cx="3648405" cy="359833"/>
          </a:xfrm>
        </p:spPr>
        <p:txBody>
          <a:bodyPr anchor="b">
            <a:normAutofit/>
          </a:bodyPr>
          <a:lstStyle>
            <a:lvl1pPr marL="0" indent="0" algn="ctr">
              <a:buFontTx/>
              <a:buNone/>
              <a:defRPr sz="1467" baseline="0">
                <a:solidFill>
                  <a:schemeClr val="bg2"/>
                </a:solidFill>
              </a:defRPr>
            </a:lvl1pPr>
          </a:lstStyle>
          <a:p>
            <a:pPr lvl="0"/>
            <a:r>
              <a:rPr lang="en-GB" sz="1400" dirty="0"/>
              <a:t>EDMS No. / Date</a:t>
            </a:r>
            <a:endParaRPr lang="en-GB" dirty="0"/>
          </a:p>
        </p:txBody>
      </p:sp>
    </p:spTree>
    <p:extLst>
      <p:ext uri="{BB962C8B-B14F-4D97-AF65-F5344CB8AC3E}">
        <p14:creationId xmlns:p14="http://schemas.microsoft.com/office/powerpoint/2010/main" val="2729191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dirty="0"/>
              <a:t>Slide title – line 1 – Arial 30 </a:t>
            </a:r>
            <a:r>
              <a:rPr lang="en-GB" noProof="0" dirty="0" err="1"/>
              <a:t>pt</a:t>
            </a:r>
            <a:r>
              <a:rPr lang="en-GB" noProof="0" dirty="0"/>
              <a:t> – </a:t>
            </a:r>
            <a:r>
              <a:rPr lang="en-GB" noProof="0" dirty="0" err="1"/>
              <a:t>HiLumi</a:t>
            </a:r>
            <a:r>
              <a:rPr lang="en-GB" noProof="0" dirty="0"/>
              <a:t> blue</a:t>
            </a:r>
            <a:br>
              <a:rPr lang="en-GB" noProof="0" dirty="0"/>
            </a:br>
            <a:r>
              <a:rPr lang="en-GB" noProof="0" dirty="0"/>
              <a:t>Slide title – line 2 – Arial 30 </a:t>
            </a:r>
            <a:r>
              <a:rPr lang="en-GB" noProof="0" dirty="0" err="1"/>
              <a:t>pt</a:t>
            </a:r>
            <a:r>
              <a:rPr lang="en-GB" noProof="0" dirty="0"/>
              <a:t> – </a:t>
            </a:r>
            <a:r>
              <a:rPr lang="en-GB" noProof="0" dirty="0" err="1"/>
              <a:t>HiLumi</a:t>
            </a:r>
            <a:r>
              <a:rPr lang="en-GB" noProof="0" dirty="0"/>
              <a:t>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pl-PL" dirty="0"/>
              <a:t>Mateusz Bednarek, MCF#78, 2020-01-26</a:t>
            </a:r>
            <a:endParaRPr lang="fr-FR" dirty="0"/>
          </a:p>
        </p:txBody>
      </p:sp>
      <p:sp>
        <p:nvSpPr>
          <p:cNvPr id="6" name="Espace réservé du numéro de diapositive 5"/>
          <p:cNvSpPr>
            <a:spLocks noGrp="1"/>
          </p:cNvSpPr>
          <p:nvPr>
            <p:ph type="sldNum" sz="quarter" idx="12"/>
          </p:nvPr>
        </p:nvSpPr>
        <p:spPr/>
        <p:txBody>
          <a:bodyPr/>
          <a:lstStyle/>
          <a:p>
            <a:fld id="{A0DA4EA2-0EC1-4E8C-84FF-2B75F3F0189C}" type="slidenum">
              <a:rPr lang="fr-FR" smtClean="0"/>
              <a:t>‹#›</a:t>
            </a:fld>
            <a:endParaRPr lang="fr-FR"/>
          </a:p>
        </p:txBody>
      </p:sp>
    </p:spTree>
    <p:extLst>
      <p:ext uri="{BB962C8B-B14F-4D97-AF65-F5344CB8AC3E}">
        <p14:creationId xmlns:p14="http://schemas.microsoft.com/office/powerpoint/2010/main" val="776696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1"/>
            <a:ext cx="8836000" cy="360000"/>
          </a:xfrm>
        </p:spPr>
        <p:txBody>
          <a:bodyPr/>
          <a:lstStyle/>
          <a:p>
            <a:r>
              <a:rPr lang="pl-PL" dirty="0"/>
              <a:t>Mateusz Bednarek, MCF#78, 2020-01-26</a:t>
            </a:r>
            <a:endParaRPr lang="fr-FR" dirty="0"/>
          </a:p>
        </p:txBody>
      </p:sp>
      <p:sp>
        <p:nvSpPr>
          <p:cNvPr id="9" name="Espace réservé du numéro de diapositive 8"/>
          <p:cNvSpPr>
            <a:spLocks noGrp="1"/>
          </p:cNvSpPr>
          <p:nvPr>
            <p:ph type="sldNum" sz="quarter" idx="12"/>
          </p:nvPr>
        </p:nvSpPr>
        <p:spPr/>
        <p:txBody>
          <a:bodyPr/>
          <a:lstStyle/>
          <a:p>
            <a:fld id="{A0DA4EA2-0EC1-4E8C-84FF-2B75F3F0189C}" type="slidenum">
              <a:rPr lang="fr-FR" smtClean="0"/>
              <a:t>‹#›</a:t>
            </a:fld>
            <a:endParaRPr lang="fr-FR"/>
          </a:p>
        </p:txBody>
      </p:sp>
    </p:spTree>
    <p:extLst>
      <p:ext uri="{BB962C8B-B14F-4D97-AF65-F5344CB8AC3E}">
        <p14:creationId xmlns:p14="http://schemas.microsoft.com/office/powerpoint/2010/main" val="3500984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p>
            <a:endParaRPr lang="fr-FR"/>
          </a:p>
        </p:txBody>
      </p:sp>
      <p:sp>
        <p:nvSpPr>
          <p:cNvPr id="5" name="Espace réservé du numéro de diapositive 4"/>
          <p:cNvSpPr>
            <a:spLocks noGrp="1"/>
          </p:cNvSpPr>
          <p:nvPr>
            <p:ph type="sldNum" sz="quarter" idx="12"/>
          </p:nvPr>
        </p:nvSpPr>
        <p:spPr/>
        <p:txBody>
          <a:bodyPr/>
          <a:lstStyle/>
          <a:p>
            <a:fld id="{A0DA4EA2-0EC1-4E8C-84FF-2B75F3F0189C}" type="slidenum">
              <a:rPr lang="fr-FR" smtClean="0"/>
              <a:t>‹#›</a:t>
            </a:fld>
            <a:endParaRPr lang="fr-FR"/>
          </a:p>
        </p:txBody>
      </p:sp>
    </p:spTree>
    <p:extLst>
      <p:ext uri="{BB962C8B-B14F-4D97-AF65-F5344CB8AC3E}">
        <p14:creationId xmlns:p14="http://schemas.microsoft.com/office/powerpoint/2010/main" val="1099196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endParaRPr lang="fr-FR"/>
          </a:p>
        </p:txBody>
      </p:sp>
      <p:sp>
        <p:nvSpPr>
          <p:cNvPr id="4" name="Espace réservé du numéro de diapositive 3"/>
          <p:cNvSpPr>
            <a:spLocks noGrp="1"/>
          </p:cNvSpPr>
          <p:nvPr>
            <p:ph type="sldNum" sz="quarter" idx="12"/>
          </p:nvPr>
        </p:nvSpPr>
        <p:spPr/>
        <p:txBody>
          <a:bodyPr/>
          <a:lstStyle/>
          <a:p>
            <a:fld id="{A0DA4EA2-0EC1-4E8C-84FF-2B75F3F0189C}" type="slidenum">
              <a:rPr lang="fr-FR" smtClean="0"/>
              <a:t>‹#›</a:t>
            </a:fld>
            <a:endParaRPr lang="fr-FR"/>
          </a:p>
        </p:txBody>
      </p:sp>
    </p:spTree>
    <p:extLst>
      <p:ext uri="{BB962C8B-B14F-4D97-AF65-F5344CB8AC3E}">
        <p14:creationId xmlns:p14="http://schemas.microsoft.com/office/powerpoint/2010/main" val="2597120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endParaRPr lang="fr-FR"/>
          </a:p>
        </p:txBody>
      </p:sp>
      <p:sp>
        <p:nvSpPr>
          <p:cNvPr id="7" name="Espace réservé du numéro de diapositive 6"/>
          <p:cNvSpPr>
            <a:spLocks noGrp="1"/>
          </p:cNvSpPr>
          <p:nvPr>
            <p:ph type="sldNum" sz="quarter" idx="12"/>
          </p:nvPr>
        </p:nvSpPr>
        <p:spPr/>
        <p:txBody>
          <a:bodyPr/>
          <a:lstStyle/>
          <a:p>
            <a:fld id="{A0DA4EA2-0EC1-4E8C-84FF-2B75F3F0189C}" type="slidenum">
              <a:rPr lang="fr-FR" smtClean="0"/>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a:t>Image title</a:t>
            </a:r>
          </a:p>
        </p:txBody>
      </p:sp>
    </p:spTree>
    <p:extLst>
      <p:ext uri="{BB962C8B-B14F-4D97-AF65-F5344CB8AC3E}">
        <p14:creationId xmlns:p14="http://schemas.microsoft.com/office/powerpoint/2010/main" val="3903913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625600" y="6356351"/>
            <a:ext cx="8764000" cy="360000"/>
          </a:xfrm>
        </p:spPr>
        <p:txBody>
          <a:bodyPr/>
          <a:lstStyle/>
          <a:p>
            <a:endParaRPr lang="fr-FR"/>
          </a:p>
        </p:txBody>
      </p:sp>
      <p:sp>
        <p:nvSpPr>
          <p:cNvPr id="5" name="Espace réservé du numéro de diapositive 4"/>
          <p:cNvSpPr>
            <a:spLocks noGrp="1"/>
          </p:cNvSpPr>
          <p:nvPr>
            <p:ph type="sldNum" sz="quarter" idx="12"/>
          </p:nvPr>
        </p:nvSpPr>
        <p:spPr/>
        <p:txBody>
          <a:bodyPr/>
          <a:lstStyle/>
          <a:p>
            <a:fld id="{A0DA4EA2-0EC1-4E8C-84FF-2B75F3F0189C}" type="slidenum">
              <a:rPr lang="fr-FR" smtClean="0"/>
              <a:t>‹#›</a:t>
            </a:fld>
            <a:endParaRPr lang="fr-FR"/>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pic>
        <p:nvPicPr>
          <p:cNvPr id="7" name="Image 6" descr="HLU-logoN-title.png"/>
          <p:cNvPicPr>
            <a:picLocks noChangeAspect="1"/>
          </p:cNvPicPr>
          <p:nvPr/>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3624005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p:cNvSpPr>
            <a:spLocks noGrp="1"/>
          </p:cNvSpPr>
          <p:nvPr>
            <p:ph type="dt" sz="half" idx="10"/>
          </p:nvPr>
        </p:nvSpPr>
        <p:spPr/>
        <p:txBody>
          <a:bodyPr/>
          <a:lstStyle/>
          <a:p>
            <a:fld id="{953A3EEE-AEA5-47BA-BD35-A695E4972C17}" type="datetime1">
              <a:rPr lang="fr-FR" smtClean="0"/>
              <a:t>26/08/2024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DA4EA2-0EC1-4E8C-84FF-2B75F3F0189C}" type="slidenum">
              <a:rPr lang="fr-FR" smtClean="0"/>
              <a:t>‹#›</a:t>
            </a:fld>
            <a:endParaRPr lang="fr-FR"/>
          </a:p>
        </p:txBody>
      </p:sp>
    </p:spTree>
    <p:extLst>
      <p:ext uri="{BB962C8B-B14F-4D97-AF65-F5344CB8AC3E}">
        <p14:creationId xmlns:p14="http://schemas.microsoft.com/office/powerpoint/2010/main" val="3801882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9903884"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r>
              <a:rPr lang="pl-PL" dirty="0"/>
              <a:t>Mateusz Bednarek, MCF#78, 2020-01-26</a:t>
            </a:r>
            <a:endParaRPr lang="fr-FR"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A0DA4EA2-0EC1-4E8C-84FF-2B75F3F0189C}" type="slidenum">
              <a:rPr lang="fr-FR" smtClean="0"/>
              <a:t>‹#›</a:t>
            </a:fld>
            <a:endParaRPr lang="fr-FR"/>
          </a:p>
        </p:txBody>
      </p:sp>
      <p:pic>
        <p:nvPicPr>
          <p:cNvPr id="7" name="Picture 2" descr="\\cern.ch\dfs\Divisions\AT\Groups\MEL\EM\ELQA\ELQA_logo\ELQA_logo.png">
            <a:extLst>
              <a:ext uri="{FF2B5EF4-FFF2-40B4-BE49-F238E27FC236}">
                <a16:creationId xmlns:a16="http://schemas.microsoft.com/office/drawing/2014/main" id="{BCCA349A-D8CA-4E69-9937-12C065AADAA9}"/>
              </a:ext>
            </a:extLst>
          </p:cNvPr>
          <p:cNvPicPr>
            <a:picLocks noChangeAspect="1" noChangeArrowheads="1"/>
          </p:cNvPicPr>
          <p:nvPr userDrawn="1"/>
        </p:nvPicPr>
        <p:blipFill>
          <a:blip r:embed="rId11" cstate="print"/>
          <a:srcRect/>
          <a:stretch>
            <a:fillRect/>
          </a:stretch>
        </p:blipFill>
        <p:spPr bwMode="auto">
          <a:xfrm>
            <a:off x="10719884" y="0"/>
            <a:ext cx="1472116" cy="680400"/>
          </a:xfrm>
          <a:prstGeom prst="rect">
            <a:avLst/>
          </a:prstGeom>
          <a:noFill/>
          <a:ln w="3175">
            <a:solidFill>
              <a:schemeClr val="bg1">
                <a:lumMod val="85000"/>
              </a:schemeClr>
            </a:solidFill>
          </a:ln>
        </p:spPr>
      </p:pic>
    </p:spTree>
    <p:extLst>
      <p:ext uri="{BB962C8B-B14F-4D97-AF65-F5344CB8AC3E}">
        <p14:creationId xmlns:p14="http://schemas.microsoft.com/office/powerpoint/2010/main" val="39259319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3121209" TargetMode="External"/><Relationship Id="rId2" Type="http://schemas.openxmlformats.org/officeDocument/2006/relationships/hyperlink" Target="https://edms.cern.ch/document/2824470/1.0" TargetMode="External"/><Relationship Id="rId1" Type="http://schemas.openxmlformats.org/officeDocument/2006/relationships/slideLayout" Target="../slideLayouts/slideLayout2.xml"/><Relationship Id="rId4" Type="http://schemas.openxmlformats.org/officeDocument/2006/relationships/hyperlink" Target="https://elqa-results.web.cern.ch/at_results/asset_followup.php?asset_id=14"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FEE13-25DA-4A75-B277-B3A16E450CBD}"/>
              </a:ext>
            </a:extLst>
          </p:cNvPr>
          <p:cNvSpPr>
            <a:spLocks noGrp="1"/>
          </p:cNvSpPr>
          <p:nvPr>
            <p:ph type="ctrTitle"/>
          </p:nvPr>
        </p:nvSpPr>
        <p:spPr/>
        <p:txBody>
          <a:bodyPr/>
          <a:lstStyle/>
          <a:p>
            <a:r>
              <a:rPr lang="en-GB" dirty="0" err="1"/>
              <a:t>ElQA</a:t>
            </a:r>
            <a:r>
              <a:rPr lang="en-GB" dirty="0"/>
              <a:t> Test Results on QDS and DQHDS Sample Instrumentation Cables</a:t>
            </a:r>
          </a:p>
        </p:txBody>
      </p:sp>
      <p:sp>
        <p:nvSpPr>
          <p:cNvPr id="4" name="Slide Number Placeholder 3">
            <a:extLst>
              <a:ext uri="{FF2B5EF4-FFF2-40B4-BE49-F238E27FC236}">
                <a16:creationId xmlns:a16="http://schemas.microsoft.com/office/drawing/2014/main" id="{D2A762FF-FF05-4310-9DB8-E550FD7832C6}"/>
              </a:ext>
            </a:extLst>
          </p:cNvPr>
          <p:cNvSpPr>
            <a:spLocks noGrp="1"/>
          </p:cNvSpPr>
          <p:nvPr>
            <p:ph type="sldNum" sz="quarter" idx="12"/>
          </p:nvPr>
        </p:nvSpPr>
        <p:spPr/>
        <p:txBody>
          <a:bodyPr/>
          <a:lstStyle/>
          <a:p>
            <a:fld id="{A0DA4EA2-0EC1-4E8C-84FF-2B75F3F0189C}" type="slidenum">
              <a:rPr lang="en-GB" smtClean="0"/>
              <a:t>1</a:t>
            </a:fld>
            <a:endParaRPr lang="en-GB" dirty="0"/>
          </a:p>
        </p:txBody>
      </p:sp>
      <p:sp>
        <p:nvSpPr>
          <p:cNvPr id="6" name="Text Placeholder 5">
            <a:extLst>
              <a:ext uri="{FF2B5EF4-FFF2-40B4-BE49-F238E27FC236}">
                <a16:creationId xmlns:a16="http://schemas.microsoft.com/office/drawing/2014/main" id="{013B95A1-312B-45BB-A310-CA5BF03F49A1}"/>
              </a:ext>
            </a:extLst>
          </p:cNvPr>
          <p:cNvSpPr>
            <a:spLocks noGrp="1"/>
          </p:cNvSpPr>
          <p:nvPr>
            <p:ph type="body" sz="quarter" idx="19"/>
          </p:nvPr>
        </p:nvSpPr>
        <p:spPr>
          <a:xfrm>
            <a:off x="4271797" y="6356351"/>
            <a:ext cx="3648405" cy="359833"/>
          </a:xfrm>
        </p:spPr>
        <p:txBody>
          <a:bodyPr/>
          <a:lstStyle/>
          <a:p>
            <a:endParaRPr lang="en-GB" dirty="0"/>
          </a:p>
        </p:txBody>
      </p:sp>
      <p:sp>
        <p:nvSpPr>
          <p:cNvPr id="8" name="Subtitle 7">
            <a:extLst>
              <a:ext uri="{FF2B5EF4-FFF2-40B4-BE49-F238E27FC236}">
                <a16:creationId xmlns:a16="http://schemas.microsoft.com/office/drawing/2014/main" id="{25D6AED2-DE9B-4696-BFE2-A09BC42FDBEA}"/>
              </a:ext>
            </a:extLst>
          </p:cNvPr>
          <p:cNvSpPr>
            <a:spLocks noGrp="1"/>
          </p:cNvSpPr>
          <p:nvPr>
            <p:ph type="subTitle" idx="1"/>
          </p:nvPr>
        </p:nvSpPr>
        <p:spPr>
          <a:xfrm>
            <a:off x="1828800" y="4096533"/>
            <a:ext cx="8640000" cy="438296"/>
          </a:xfrm>
        </p:spPr>
        <p:txBody>
          <a:bodyPr/>
          <a:lstStyle/>
          <a:p>
            <a:r>
              <a:rPr lang="en-GB" dirty="0"/>
              <a:t>Mateusz Bednarek and Greg West</a:t>
            </a:r>
          </a:p>
        </p:txBody>
      </p:sp>
    </p:spTree>
    <p:extLst>
      <p:ext uri="{BB962C8B-B14F-4D97-AF65-F5344CB8AC3E}">
        <p14:creationId xmlns:p14="http://schemas.microsoft.com/office/powerpoint/2010/main" val="2905926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9D0C2-1C86-8213-6809-4B0AF0F06E2F}"/>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2BE3B985-D80D-F51C-4044-9D61CDA9CCB0}"/>
              </a:ext>
            </a:extLst>
          </p:cNvPr>
          <p:cNvSpPr>
            <a:spLocks noGrp="1"/>
          </p:cNvSpPr>
          <p:nvPr>
            <p:ph idx="1"/>
          </p:nvPr>
        </p:nvSpPr>
        <p:spPr/>
        <p:txBody>
          <a:bodyPr>
            <a:normAutofit fontScale="77500" lnSpcReduction="20000"/>
          </a:bodyPr>
          <a:lstStyle/>
          <a:p>
            <a:pPr marL="540385" marR="0" algn="just">
              <a:lnSpc>
                <a:spcPct val="120000"/>
              </a:lnSpc>
              <a:spcBef>
                <a:spcPts val="0"/>
              </a:spcBef>
              <a:spcAft>
                <a:spcPts val="60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continuity is largely incorrect: out of 23 cables 9 are non-conform. Several types of issues were detected.</a:t>
            </a:r>
          </a:p>
          <a:p>
            <a:pPr marL="342900" marR="0" lvl="0" indent="-342900" algn="just">
              <a:lnSpc>
                <a:spcPct val="120000"/>
              </a:lnSpc>
              <a:spcBef>
                <a:spcPts val="0"/>
              </a:spcBef>
              <a:spcAft>
                <a:spcPts val="600"/>
              </a:spcAft>
              <a:buFont typeface="Wingdings" panose="05000000000000000000" pitchFamily="2" charset="2"/>
              <a:buChar char=""/>
            </a:pPr>
            <a:r>
              <a:rPr lang="en-GB" sz="1800" b="1" dirty="0">
                <a:effectLst/>
                <a:latin typeface="Verdana" panose="020B0604030504040204" pitchFamily="34" charset="0"/>
                <a:ea typeface="Times New Roman" panose="02020603050405020304" pitchFamily="18" charset="0"/>
                <a:cs typeface="Times New Roman" panose="02020603050405020304" pitchFamily="18" charset="0"/>
              </a:rPr>
              <a:t>The cables need to be retested before they are put in service.</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83196" marR="0" indent="0" algn="just">
              <a:lnSpc>
                <a:spcPct val="120000"/>
              </a:lnSpc>
              <a:spcBef>
                <a:spcPts val="0"/>
              </a:spcBef>
              <a:spcAft>
                <a:spcPts val="600"/>
              </a:spcAft>
              <a:buNone/>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a:t>
            </a:r>
          </a:p>
          <a:p>
            <a:pPr marL="540385" marR="0" algn="just">
              <a:lnSpc>
                <a:spcPct val="120000"/>
              </a:lnSpc>
              <a:spcBef>
                <a:spcPts val="0"/>
              </a:spcBef>
              <a:spcAft>
                <a:spcPts val="60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Based on tests of all wires at 1 kV, 2.7 kV and 3 kV one can conclude that the cables have a sufficient insulation margin for the use in the HL-LHC installation. The leakage currents introduced by the cables are very low for most of the cables. </a:t>
            </a:r>
          </a:p>
          <a:p>
            <a:pPr marL="540385" marR="0" algn="just">
              <a:lnSpc>
                <a:spcPct val="120000"/>
              </a:lnSpc>
              <a:spcBef>
                <a:spcPts val="0"/>
              </a:spcBef>
              <a:spcAft>
                <a:spcPts val="60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In all cases where the leakage current seemed to be relatively high, the cables did not show any anomaly during the subsequent test at higher voltages. Therefore</a:t>
            </a:r>
            <a:r>
              <a:rPr lang="pl-PL" sz="1800" dirty="0">
                <a:effectLst/>
                <a:latin typeface="Verdana" panose="020B0604030504040204" pitchFamily="34" charset="0"/>
                <a:ea typeface="Times New Roman" panose="02020603050405020304" pitchFamily="18" charset="0"/>
                <a:cs typeface="Times New Roman" panose="02020603050405020304" pitchFamily="18" charset="0"/>
              </a:rPr>
              <a:t>,</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these single cases are not considered to be a problem.</a:t>
            </a:r>
          </a:p>
          <a:p>
            <a:pPr marL="540385" marR="0" algn="just">
              <a:lnSpc>
                <a:spcPct val="120000"/>
              </a:lnSpc>
              <a:spcBef>
                <a:spcPts val="0"/>
              </a:spcBef>
              <a:spcAft>
                <a:spcPts val="60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limits of the insulation were tested on multiple cables. The limits are well above 10 kV, except for the cables equipped with 12 pin modules where the voltage level reached was at the level of 6 kV. The weak point being the distance between pins in </a:t>
            </a:r>
            <a:r>
              <a:rPr lang="en-GB" sz="1800" dirty="0" err="1">
                <a:effectLst/>
                <a:latin typeface="Verdana" panose="020B0604030504040204" pitchFamily="34" charset="0"/>
                <a:ea typeface="Times New Roman" panose="02020603050405020304" pitchFamily="18" charset="0"/>
                <a:cs typeface="Times New Roman" panose="02020603050405020304" pitchFamily="18" charset="0"/>
              </a:rPr>
              <a:t>Harting</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connectors (on the inside or outside of the housings). </a:t>
            </a:r>
          </a:p>
          <a:p>
            <a:pPr marL="540385" marR="0" algn="just">
              <a:lnSpc>
                <a:spcPct val="120000"/>
              </a:lnSpc>
              <a:spcBef>
                <a:spcPts val="0"/>
              </a:spcBef>
              <a:spcAft>
                <a:spcPts val="60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observed breakdowns never led to a degradation, meaning that no carbon path was created. The breakdowns never happened at the level of the cable insulation and tests executed on bare cable samples every time reached 15 kV. </a:t>
            </a:r>
          </a:p>
          <a:p>
            <a:pPr marL="342900" marR="0" lvl="0" indent="-342900" algn="just">
              <a:lnSpc>
                <a:spcPct val="120000"/>
              </a:lnSpc>
              <a:spcBef>
                <a:spcPts val="0"/>
              </a:spcBef>
              <a:spcAft>
                <a:spcPts val="600"/>
              </a:spcAft>
              <a:buFont typeface="Wingdings" panose="05000000000000000000" pitchFamily="2" charset="2"/>
              <a:buChar char=""/>
            </a:pPr>
            <a:r>
              <a:rPr lang="en-GB" sz="1800" b="1" dirty="0">
                <a:effectLst/>
                <a:latin typeface="Verdana" panose="020B0604030504040204" pitchFamily="34" charset="0"/>
                <a:ea typeface="Times New Roman" panose="02020603050405020304" pitchFamily="18" charset="0"/>
                <a:cs typeface="Times New Roman" panose="02020603050405020304" pitchFamily="18" charset="0"/>
              </a:rPr>
              <a:t>This means that the test levels required by the EDC document are not excessive and will not cause the insulation to age or lose its properties.</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20000"/>
              </a:lnSpc>
              <a:spcBef>
                <a:spcPts val="0"/>
              </a:spcBef>
              <a:spcAft>
                <a:spcPts val="600"/>
              </a:spcAft>
              <a:buFont typeface="Wingdings" panose="05000000000000000000" pitchFamily="2" charset="2"/>
              <a:buChar char=""/>
            </a:pPr>
            <a:r>
              <a:rPr lang="en-GB" sz="1800" b="1" dirty="0">
                <a:effectLst/>
                <a:latin typeface="Verdana" panose="020B0604030504040204" pitchFamily="34" charset="0"/>
                <a:ea typeface="Times New Roman" panose="02020603050405020304" pitchFamily="18" charset="0"/>
                <a:cs typeface="Times New Roman" panose="02020603050405020304" pitchFamily="18" charset="0"/>
              </a:rPr>
              <a:t>The only caveat is that the tested cables seem to originate from old stocks and might not be fully representative for the new HL-LHC installations, where dedicated sample tests need to be carried out.</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1724A922-B396-F8B2-A7D8-D80EEE8C60F5}"/>
              </a:ext>
            </a:extLst>
          </p:cNvPr>
          <p:cNvSpPr>
            <a:spLocks noGrp="1"/>
          </p:cNvSpPr>
          <p:nvPr>
            <p:ph type="sldNum" sz="quarter" idx="12"/>
          </p:nvPr>
        </p:nvSpPr>
        <p:spPr/>
        <p:txBody>
          <a:bodyPr/>
          <a:lstStyle/>
          <a:p>
            <a:fld id="{A0DA4EA2-0EC1-4E8C-84FF-2B75F3F0189C}" type="slidenum">
              <a:rPr lang="en-GB" smtClean="0"/>
              <a:t>10</a:t>
            </a:fld>
            <a:endParaRPr lang="en-GB" dirty="0"/>
          </a:p>
        </p:txBody>
      </p:sp>
    </p:spTree>
    <p:extLst>
      <p:ext uri="{BB962C8B-B14F-4D97-AF65-F5344CB8AC3E}">
        <p14:creationId xmlns:p14="http://schemas.microsoft.com/office/powerpoint/2010/main" val="2727927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42360-54BC-4E0B-B3AD-DC0FF077A49B}"/>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2764AA44-9C1A-42B1-880C-992AB6B57214}"/>
              </a:ext>
            </a:extLst>
          </p:cNvPr>
          <p:cNvSpPr>
            <a:spLocks noGrp="1"/>
          </p:cNvSpPr>
          <p:nvPr>
            <p:ph idx="1"/>
          </p:nvPr>
        </p:nvSpPr>
        <p:spPr/>
        <p:txBody>
          <a:bodyPr>
            <a:normAutofit lnSpcReduction="10000"/>
          </a:bodyPr>
          <a:lstStyle/>
          <a:p>
            <a:r>
              <a:rPr lang="en-GB" sz="1800" dirty="0">
                <a:effectLst/>
                <a:ea typeface="Times New Roman" panose="02020603050405020304" pitchFamily="18" charset="0"/>
                <a:cs typeface="Times New Roman" panose="02020603050405020304" pitchFamily="18" charset="0"/>
              </a:rPr>
              <a:t>The test voltage of instrumentation cables is defined in:</a:t>
            </a:r>
          </a:p>
          <a:p>
            <a:pPr lvl="1"/>
            <a:r>
              <a:rPr lang="en-GB" sz="1267" i="1" dirty="0">
                <a:effectLst/>
                <a:ea typeface="Times New Roman" panose="02020603050405020304" pitchFamily="18" charset="0"/>
                <a:cs typeface="Times New Roman" panose="02020603050405020304" pitchFamily="18" charset="0"/>
              </a:rPr>
              <a:t>ELECTRICAL DESIGN CRITERIA FOR THE HL-LHC CIRCUIT COMPONENTS OPERATING AT ROOM TEMPERATURE, </a:t>
            </a:r>
            <a:r>
              <a:rPr lang="en-GB" sz="1267" i="1" u="sng" dirty="0">
                <a:solidFill>
                  <a:srgbClr val="204987"/>
                </a:solidFill>
                <a:effectLst/>
                <a:ea typeface="Times New Roman" panose="02020603050405020304" pitchFamily="18" charset="0"/>
                <a:cs typeface="Times New Roman" panose="02020603050405020304" pitchFamily="18" charset="0"/>
                <a:hlinkClick r:id="rId2"/>
              </a:rPr>
              <a:t>https://edms.cern.ch/document/2824470</a:t>
            </a:r>
            <a:endParaRPr lang="en-GB" sz="1267" i="1" dirty="0">
              <a:effectLst/>
              <a:ea typeface="Times New Roman" panose="02020603050405020304" pitchFamily="18" charset="0"/>
              <a:cs typeface="Times New Roman" panose="02020603050405020304" pitchFamily="18" charset="0"/>
            </a:endParaRPr>
          </a:p>
          <a:p>
            <a:pPr lvl="1"/>
            <a:r>
              <a:rPr lang="en-GB" sz="1467" dirty="0"/>
              <a:t>Criteria for leakage current at 1 kV: </a:t>
            </a:r>
            <a:r>
              <a:rPr lang="en-GB" sz="1467" dirty="0" err="1"/>
              <a:t>I</a:t>
            </a:r>
            <a:r>
              <a:rPr lang="en-GB" sz="1467" baseline="-25000" dirty="0" err="1"/>
              <a:t>leak</a:t>
            </a:r>
            <a:r>
              <a:rPr lang="en-GB" sz="1467" dirty="0"/>
              <a:t> &lt; 100 </a:t>
            </a:r>
            <a:r>
              <a:rPr lang="en-GB" sz="1467" dirty="0" err="1"/>
              <a:t>nA</a:t>
            </a:r>
            <a:endParaRPr lang="en-GB" sz="1467" dirty="0"/>
          </a:p>
          <a:p>
            <a:pPr lvl="1"/>
            <a:r>
              <a:rPr lang="en-GB" sz="1467" dirty="0"/>
              <a:t>Test wire-wire at 2.7 kV without breakdown</a:t>
            </a:r>
          </a:p>
          <a:p>
            <a:r>
              <a:rPr lang="en-GB" sz="1800" dirty="0"/>
              <a:t>The cables in IT String and HL-LHC are not specified for such high voltage, they are tested by EN-EL at 1 kV(?)</a:t>
            </a:r>
          </a:p>
          <a:p>
            <a:r>
              <a:rPr lang="en-GB" sz="1800" dirty="0"/>
              <a:t>The question arises about the possible insulation ageing that could be induced during ELQA tests at 2.7 kV</a:t>
            </a:r>
          </a:p>
          <a:p>
            <a:endParaRPr lang="en-GB" sz="2000" dirty="0"/>
          </a:p>
          <a:p>
            <a:r>
              <a:rPr lang="en-GB" sz="1800" dirty="0"/>
              <a:t>Tests of sample cables were proposed – the sample cables are built and tested by EN-EL according to the same procedures and using the same components as in the IT String, then they are tested by ELQA: </a:t>
            </a:r>
          </a:p>
          <a:p>
            <a:pPr lvl="1"/>
            <a:r>
              <a:rPr lang="en-GB" sz="1467" dirty="0"/>
              <a:t>Continuity</a:t>
            </a:r>
          </a:p>
          <a:p>
            <a:pPr lvl="1"/>
            <a:r>
              <a:rPr lang="en-GB" sz="1467" dirty="0"/>
              <a:t>HV: 1 kV, 2.7 kV, 3 kV, then selected wires are tested up to the breakdown to probe the cable limits</a:t>
            </a:r>
          </a:p>
          <a:p>
            <a:pPr lvl="1"/>
            <a:r>
              <a:rPr lang="en-GB" sz="1467" dirty="0"/>
              <a:t>Report: </a:t>
            </a:r>
          </a:p>
          <a:p>
            <a:pPr lvl="2"/>
            <a:r>
              <a:rPr lang="en-GB" sz="1400" dirty="0">
                <a:hlinkClick r:id="rId3"/>
              </a:rPr>
              <a:t>https://edms.cern.ch/document/3121209</a:t>
            </a:r>
            <a:endParaRPr lang="en-GB" sz="1400" dirty="0"/>
          </a:p>
          <a:p>
            <a:pPr lvl="2"/>
            <a:r>
              <a:rPr lang="en-GB" sz="1400" dirty="0">
                <a:hlinkClick r:id="rId4"/>
              </a:rPr>
              <a:t>https://elqa-results.web.cern.ch/at_results/asset_followup.php?asset_id=14</a:t>
            </a:r>
            <a:r>
              <a:rPr lang="en-GB" sz="1400" dirty="0"/>
              <a:t> </a:t>
            </a:r>
          </a:p>
        </p:txBody>
      </p:sp>
      <p:sp>
        <p:nvSpPr>
          <p:cNvPr id="4" name="Slide Number Placeholder 3">
            <a:extLst>
              <a:ext uri="{FF2B5EF4-FFF2-40B4-BE49-F238E27FC236}">
                <a16:creationId xmlns:a16="http://schemas.microsoft.com/office/drawing/2014/main" id="{B6AA5C76-FDE6-430A-A778-28E2A16DA246}"/>
              </a:ext>
            </a:extLst>
          </p:cNvPr>
          <p:cNvSpPr>
            <a:spLocks noGrp="1"/>
          </p:cNvSpPr>
          <p:nvPr>
            <p:ph type="sldNum" sz="quarter" idx="12"/>
          </p:nvPr>
        </p:nvSpPr>
        <p:spPr/>
        <p:txBody>
          <a:bodyPr/>
          <a:lstStyle/>
          <a:p>
            <a:fld id="{A0DA4EA2-0EC1-4E8C-84FF-2B75F3F0189C}" type="slidenum">
              <a:rPr lang="en-GB" smtClean="0"/>
              <a:t>2</a:t>
            </a:fld>
            <a:endParaRPr lang="en-GB" dirty="0"/>
          </a:p>
        </p:txBody>
      </p:sp>
    </p:spTree>
    <p:extLst>
      <p:ext uri="{BB962C8B-B14F-4D97-AF65-F5344CB8AC3E}">
        <p14:creationId xmlns:p14="http://schemas.microsoft.com/office/powerpoint/2010/main" val="2784973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8F085-90F5-17F6-12AF-48399718C486}"/>
              </a:ext>
            </a:extLst>
          </p:cNvPr>
          <p:cNvSpPr>
            <a:spLocks noGrp="1"/>
          </p:cNvSpPr>
          <p:nvPr>
            <p:ph type="title"/>
          </p:nvPr>
        </p:nvSpPr>
        <p:spPr/>
        <p:txBody>
          <a:bodyPr/>
          <a:lstStyle/>
          <a:p>
            <a:r>
              <a:rPr lang="en-GB" dirty="0"/>
              <a:t>Test set-up</a:t>
            </a:r>
          </a:p>
        </p:txBody>
      </p:sp>
      <p:sp>
        <p:nvSpPr>
          <p:cNvPr id="4" name="Slide Number Placeholder 3">
            <a:extLst>
              <a:ext uri="{FF2B5EF4-FFF2-40B4-BE49-F238E27FC236}">
                <a16:creationId xmlns:a16="http://schemas.microsoft.com/office/drawing/2014/main" id="{434D4529-21A8-6959-E0AB-BC98C1850AED}"/>
              </a:ext>
            </a:extLst>
          </p:cNvPr>
          <p:cNvSpPr>
            <a:spLocks noGrp="1"/>
          </p:cNvSpPr>
          <p:nvPr>
            <p:ph type="sldNum" sz="quarter" idx="12"/>
          </p:nvPr>
        </p:nvSpPr>
        <p:spPr/>
        <p:txBody>
          <a:bodyPr/>
          <a:lstStyle/>
          <a:p>
            <a:fld id="{A0DA4EA2-0EC1-4E8C-84FF-2B75F3F0189C}" type="slidenum">
              <a:rPr lang="en-GB" smtClean="0"/>
              <a:t>3</a:t>
            </a:fld>
            <a:endParaRPr lang="en-GB" dirty="0"/>
          </a:p>
        </p:txBody>
      </p:sp>
      <p:pic>
        <p:nvPicPr>
          <p:cNvPr id="5" name="Picture 4" descr="A computer on a table with wires and wires&#10;&#10;Description automatically generated">
            <a:extLst>
              <a:ext uri="{FF2B5EF4-FFF2-40B4-BE49-F238E27FC236}">
                <a16:creationId xmlns:a16="http://schemas.microsoft.com/office/drawing/2014/main" id="{1C0D70E1-1209-435E-5BB9-21EA351C1F56}"/>
              </a:ext>
            </a:extLst>
          </p:cNvPr>
          <p:cNvPicPr>
            <a:picLocks noChangeAspect="1"/>
          </p:cNvPicPr>
          <p:nvPr/>
        </p:nvPicPr>
        <p:blipFill>
          <a:blip r:embed="rId2"/>
          <a:stretch>
            <a:fillRect/>
          </a:stretch>
        </p:blipFill>
        <p:spPr>
          <a:xfrm>
            <a:off x="687717" y="956290"/>
            <a:ext cx="4298355" cy="4906963"/>
          </a:xfrm>
          <a:prstGeom prst="rect">
            <a:avLst/>
          </a:prstGeom>
        </p:spPr>
      </p:pic>
      <p:pic>
        <p:nvPicPr>
          <p:cNvPr id="6" name="Picture 5" descr="A machine with wires and a yellow sign&#10;&#10;Description automatically generated">
            <a:extLst>
              <a:ext uri="{FF2B5EF4-FFF2-40B4-BE49-F238E27FC236}">
                <a16:creationId xmlns:a16="http://schemas.microsoft.com/office/drawing/2014/main" id="{0E3D5969-62C0-9C2C-51D9-C76A3A40669A}"/>
              </a:ext>
            </a:extLst>
          </p:cNvPr>
          <p:cNvPicPr>
            <a:picLocks noChangeAspect="1"/>
          </p:cNvPicPr>
          <p:nvPr/>
        </p:nvPicPr>
        <p:blipFill>
          <a:blip r:embed="rId3"/>
          <a:stretch>
            <a:fillRect/>
          </a:stretch>
        </p:blipFill>
        <p:spPr>
          <a:xfrm>
            <a:off x="7706300" y="900000"/>
            <a:ext cx="4510506" cy="2585322"/>
          </a:xfrm>
          <a:prstGeom prst="rect">
            <a:avLst/>
          </a:prstGeom>
        </p:spPr>
      </p:pic>
      <p:pic>
        <p:nvPicPr>
          <p:cNvPr id="7" name="Picture 6" descr="A wire with wires attached to the connector&#10;&#10;Description automatically generated with medium confidence">
            <a:extLst>
              <a:ext uri="{FF2B5EF4-FFF2-40B4-BE49-F238E27FC236}">
                <a16:creationId xmlns:a16="http://schemas.microsoft.com/office/drawing/2014/main" id="{07A85D09-08EE-4DFE-D1E4-4150A060429E}"/>
              </a:ext>
            </a:extLst>
          </p:cNvPr>
          <p:cNvPicPr>
            <a:picLocks noChangeAspect="1"/>
          </p:cNvPicPr>
          <p:nvPr/>
        </p:nvPicPr>
        <p:blipFill>
          <a:blip r:embed="rId4"/>
          <a:stretch>
            <a:fillRect/>
          </a:stretch>
        </p:blipFill>
        <p:spPr>
          <a:xfrm>
            <a:off x="7676243" y="3722800"/>
            <a:ext cx="4515757" cy="3135200"/>
          </a:xfrm>
          <a:prstGeom prst="rect">
            <a:avLst/>
          </a:prstGeom>
        </p:spPr>
      </p:pic>
      <p:sp>
        <p:nvSpPr>
          <p:cNvPr id="8" name="TextBox 7">
            <a:extLst>
              <a:ext uri="{FF2B5EF4-FFF2-40B4-BE49-F238E27FC236}">
                <a16:creationId xmlns:a16="http://schemas.microsoft.com/office/drawing/2014/main" id="{457E8247-4C3A-5431-C344-F32A8373AD4E}"/>
              </a:ext>
            </a:extLst>
          </p:cNvPr>
          <p:cNvSpPr txBox="1"/>
          <p:nvPr/>
        </p:nvSpPr>
        <p:spPr>
          <a:xfrm>
            <a:off x="1130119" y="5831784"/>
            <a:ext cx="3536546" cy="369332"/>
          </a:xfrm>
          <a:prstGeom prst="rect">
            <a:avLst/>
          </a:prstGeom>
          <a:noFill/>
        </p:spPr>
        <p:txBody>
          <a:bodyPr wrap="none" rtlCol="0">
            <a:spAutoFit/>
          </a:bodyPr>
          <a:lstStyle/>
          <a:p>
            <a:r>
              <a:rPr lang="en-GB" sz="1800" dirty="0">
                <a:effectLst/>
                <a:latin typeface="Verdana" panose="020B0604030504040204" pitchFamily="34" charset="0"/>
                <a:ea typeface="Times New Roman" panose="02020603050405020304" pitchFamily="18" charset="0"/>
                <a:cs typeface="Times New Roman" panose="02020603050405020304" pitchFamily="18" charset="0"/>
              </a:rPr>
              <a:t>ELQA multichannel HV tester</a:t>
            </a:r>
            <a:endParaRPr lang="en-GB" dirty="0"/>
          </a:p>
        </p:txBody>
      </p:sp>
      <p:sp>
        <p:nvSpPr>
          <p:cNvPr id="9" name="TextBox 8">
            <a:extLst>
              <a:ext uri="{FF2B5EF4-FFF2-40B4-BE49-F238E27FC236}">
                <a16:creationId xmlns:a16="http://schemas.microsoft.com/office/drawing/2014/main" id="{77BDCB30-450B-084D-ED83-F6E9B354D05E}"/>
              </a:ext>
            </a:extLst>
          </p:cNvPr>
          <p:cNvSpPr txBox="1"/>
          <p:nvPr/>
        </p:nvSpPr>
        <p:spPr>
          <a:xfrm>
            <a:off x="5450373" y="940859"/>
            <a:ext cx="2494555" cy="2585323"/>
          </a:xfrm>
          <a:prstGeom prst="rect">
            <a:avLst/>
          </a:prstGeom>
          <a:noFill/>
        </p:spPr>
        <p:txBody>
          <a:bodyPr wrap="square" rtlCol="0">
            <a:spAutoFit/>
          </a:bodyPr>
          <a:lstStyle/>
          <a:p>
            <a:r>
              <a:rPr lang="en-GB" sz="1800" dirty="0">
                <a:effectLst/>
                <a:latin typeface="Verdana" panose="020B0604030504040204" pitchFamily="34" charset="0"/>
                <a:ea typeface="Times New Roman" panose="02020603050405020304" pitchFamily="18" charset="0"/>
                <a:cs typeface="Times New Roman" panose="02020603050405020304" pitchFamily="18" charset="0"/>
              </a:rPr>
              <a:t>Megger S1-1568 was used with the help of a software application that allowed for a controlled ramp with a plateau and for storing the recorded data</a:t>
            </a:r>
            <a:endParaRPr lang="en-GB" dirty="0"/>
          </a:p>
        </p:txBody>
      </p:sp>
      <p:sp>
        <p:nvSpPr>
          <p:cNvPr id="10" name="TextBox 9">
            <a:extLst>
              <a:ext uri="{FF2B5EF4-FFF2-40B4-BE49-F238E27FC236}">
                <a16:creationId xmlns:a16="http://schemas.microsoft.com/office/drawing/2014/main" id="{68079CC6-F0BA-4EB8-5A48-2FDF020AAD31}"/>
              </a:ext>
            </a:extLst>
          </p:cNvPr>
          <p:cNvSpPr txBox="1"/>
          <p:nvPr/>
        </p:nvSpPr>
        <p:spPr>
          <a:xfrm>
            <a:off x="5259310" y="4607226"/>
            <a:ext cx="2524628" cy="2031325"/>
          </a:xfrm>
          <a:prstGeom prst="rect">
            <a:avLst/>
          </a:prstGeom>
          <a:noFill/>
        </p:spPr>
        <p:txBody>
          <a:bodyPr wrap="square" rtlCol="0">
            <a:spAutoFit/>
          </a:bodyPr>
          <a:lstStyle/>
          <a:p>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Additional insulation at the level of female connectors</a:t>
            </a:r>
            <a:r>
              <a:rPr lang="en-GB" dirty="0">
                <a:latin typeface="Verdana" panose="020B0604030504040204" pitchFamily="34" charset="0"/>
                <a:ea typeface="Times New Roman" panose="02020603050405020304" pitchFamily="18" charset="0"/>
                <a:cs typeface="Times New Roman" panose="02020603050405020304" pitchFamily="18" charset="0"/>
              </a:rPr>
              <a:t>:</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distances between pins are not suitable for voltages &gt;5 kV</a:t>
            </a:r>
            <a:endParaRPr lang="en-GB" dirty="0"/>
          </a:p>
        </p:txBody>
      </p:sp>
    </p:spTree>
    <p:extLst>
      <p:ext uri="{BB962C8B-B14F-4D97-AF65-F5344CB8AC3E}">
        <p14:creationId xmlns:p14="http://schemas.microsoft.com/office/powerpoint/2010/main" val="3812254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A71CBF-8705-C4BD-434F-CCAF284EC4B3}"/>
              </a:ext>
            </a:extLst>
          </p:cNvPr>
          <p:cNvSpPr>
            <a:spLocks noGrp="1"/>
          </p:cNvSpPr>
          <p:nvPr>
            <p:ph type="ctrTitle"/>
          </p:nvPr>
        </p:nvSpPr>
        <p:spPr/>
        <p:txBody>
          <a:bodyPr/>
          <a:lstStyle/>
          <a:p>
            <a:r>
              <a:rPr lang="en-GB"/>
              <a:t>A couple of examples of executed tests</a:t>
            </a:r>
          </a:p>
        </p:txBody>
      </p:sp>
      <p:sp>
        <p:nvSpPr>
          <p:cNvPr id="4" name="Slide Number Placeholder 3">
            <a:extLst>
              <a:ext uri="{FF2B5EF4-FFF2-40B4-BE49-F238E27FC236}">
                <a16:creationId xmlns:a16="http://schemas.microsoft.com/office/drawing/2014/main" id="{25F7F01C-C6FD-0160-74C4-FCBD50DEC06F}"/>
              </a:ext>
            </a:extLst>
          </p:cNvPr>
          <p:cNvSpPr>
            <a:spLocks noGrp="1"/>
          </p:cNvSpPr>
          <p:nvPr>
            <p:ph type="sldNum" sz="quarter" idx="12"/>
          </p:nvPr>
        </p:nvSpPr>
        <p:spPr/>
        <p:txBody>
          <a:bodyPr/>
          <a:lstStyle/>
          <a:p>
            <a:fld id="{A0DA4EA2-0EC1-4E8C-84FF-2B75F3F0189C}" type="slidenum">
              <a:rPr lang="fr-FR" smtClean="0"/>
              <a:t>4</a:t>
            </a:fld>
            <a:endParaRPr lang="fr-FR"/>
          </a:p>
        </p:txBody>
      </p:sp>
      <p:sp>
        <p:nvSpPr>
          <p:cNvPr id="8" name="Text Placeholder 7">
            <a:extLst>
              <a:ext uri="{FF2B5EF4-FFF2-40B4-BE49-F238E27FC236}">
                <a16:creationId xmlns:a16="http://schemas.microsoft.com/office/drawing/2014/main" id="{C5278D7F-6B39-D1F0-C41D-E0656D25A20C}"/>
              </a:ext>
            </a:extLst>
          </p:cNvPr>
          <p:cNvSpPr>
            <a:spLocks noGrp="1"/>
          </p:cNvSpPr>
          <p:nvPr>
            <p:ph type="body" sz="quarter" idx="19"/>
          </p:nvPr>
        </p:nvSpPr>
        <p:spPr/>
        <p:txBody>
          <a:bodyPr/>
          <a:lstStyle/>
          <a:p>
            <a:endParaRPr lang="en-GB"/>
          </a:p>
        </p:txBody>
      </p:sp>
    </p:spTree>
    <p:extLst>
      <p:ext uri="{BB962C8B-B14F-4D97-AF65-F5344CB8AC3E}">
        <p14:creationId xmlns:p14="http://schemas.microsoft.com/office/powerpoint/2010/main" val="2104928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23CC3-8D50-1E6F-3776-A5265F2DEE74}"/>
              </a:ext>
            </a:extLst>
          </p:cNvPr>
          <p:cNvSpPr>
            <a:spLocks noGrp="1"/>
          </p:cNvSpPr>
          <p:nvPr>
            <p:ph type="title"/>
          </p:nvPr>
        </p:nvSpPr>
        <p:spPr/>
        <p:txBody>
          <a:bodyPr/>
          <a:lstStyle/>
          <a:p>
            <a:r>
              <a:rPr lang="en-GB" sz="3200" b="1" dirty="0">
                <a:effectLst/>
                <a:latin typeface="Verdana" panose="020B0604030504040204" pitchFamily="34" charset="0"/>
                <a:ea typeface="Times New Roman" panose="02020603050405020304" pitchFamily="18" charset="0"/>
                <a:cs typeface="Times New Roman" panose="02020603050405020304" pitchFamily="18" charset="0"/>
              </a:rPr>
              <a:t>P151 1-DPQ06</a:t>
            </a:r>
            <a:endParaRPr lang="en-GB" sz="5400" dirty="0"/>
          </a:p>
        </p:txBody>
      </p:sp>
      <p:sp>
        <p:nvSpPr>
          <p:cNvPr id="3" name="Content Placeholder 2">
            <a:extLst>
              <a:ext uri="{FF2B5EF4-FFF2-40B4-BE49-F238E27FC236}">
                <a16:creationId xmlns:a16="http://schemas.microsoft.com/office/drawing/2014/main" id="{1ECC73F1-CE5F-8B02-4F1B-EE0F1D338C03}"/>
              </a:ext>
            </a:extLst>
          </p:cNvPr>
          <p:cNvSpPr>
            <a:spLocks noGrp="1"/>
          </p:cNvSpPr>
          <p:nvPr>
            <p:ph idx="1"/>
          </p:nvPr>
        </p:nvSpPr>
        <p:spPr>
          <a:xfrm>
            <a:off x="583087" y="829263"/>
            <a:ext cx="4690528" cy="4906963"/>
          </a:xfrm>
        </p:spPr>
        <p:txBody>
          <a:bodyPr/>
          <a:lstStyle/>
          <a:p>
            <a:r>
              <a:rPr lang="en-GB" sz="1800" dirty="0">
                <a:effectLst/>
                <a:ea typeface="Times New Roman" panose="02020603050405020304" pitchFamily="18" charset="0"/>
                <a:cs typeface="Times New Roman" panose="02020603050405020304" pitchFamily="18" charset="0"/>
              </a:rPr>
              <a:t>Cable used: DRAKA CERN NE18 12W03.</a:t>
            </a:r>
          </a:p>
          <a:p>
            <a:r>
              <a:rPr lang="en-GB" sz="1800" dirty="0">
                <a:effectLst/>
                <a:ea typeface="Times New Roman" panose="02020603050405020304" pitchFamily="18" charset="0"/>
                <a:cs typeface="Times New Roman" panose="02020603050405020304" pitchFamily="18" charset="0"/>
              </a:rPr>
              <a:t>The connectors have 4 modules of 8 pins. In module C there are only 2 pins, no pins in module D</a:t>
            </a:r>
          </a:p>
          <a:p>
            <a:r>
              <a:rPr lang="en-GB" sz="1800" dirty="0"/>
              <a:t>Continuity: Cable is correctly wired 1-1. Shield continuity is correct</a:t>
            </a:r>
          </a:p>
          <a:p>
            <a:r>
              <a:rPr lang="en-GB" sz="1800" dirty="0"/>
              <a:t>External insulation has a ‘spongy’ feel and does not inspire confidence</a:t>
            </a:r>
          </a:p>
          <a:p>
            <a:r>
              <a:rPr lang="en-GB" sz="1800" dirty="0"/>
              <a:t>Good level of leakage currents</a:t>
            </a:r>
          </a:p>
          <a:p>
            <a:r>
              <a:rPr lang="en-GB" sz="1800" dirty="0"/>
              <a:t>Both tested pins withstand 12 kV</a:t>
            </a:r>
          </a:p>
          <a:p>
            <a:endParaRPr lang="en-GB" sz="1800" dirty="0"/>
          </a:p>
        </p:txBody>
      </p:sp>
      <p:sp>
        <p:nvSpPr>
          <p:cNvPr id="4" name="Slide Number Placeholder 3">
            <a:extLst>
              <a:ext uri="{FF2B5EF4-FFF2-40B4-BE49-F238E27FC236}">
                <a16:creationId xmlns:a16="http://schemas.microsoft.com/office/drawing/2014/main" id="{EC148333-46B0-D728-FFBE-FB79D73DADC2}"/>
              </a:ext>
            </a:extLst>
          </p:cNvPr>
          <p:cNvSpPr>
            <a:spLocks noGrp="1"/>
          </p:cNvSpPr>
          <p:nvPr>
            <p:ph type="sldNum" sz="quarter" idx="12"/>
          </p:nvPr>
        </p:nvSpPr>
        <p:spPr/>
        <p:txBody>
          <a:bodyPr/>
          <a:lstStyle/>
          <a:p>
            <a:fld id="{A0DA4EA2-0EC1-4E8C-84FF-2B75F3F0189C}" type="slidenum">
              <a:rPr lang="en-GB" smtClean="0"/>
              <a:t>5</a:t>
            </a:fld>
            <a:endParaRPr lang="en-GB" dirty="0"/>
          </a:p>
        </p:txBody>
      </p:sp>
      <p:graphicFrame>
        <p:nvGraphicFramePr>
          <p:cNvPr id="5" name="Table 4">
            <a:extLst>
              <a:ext uri="{FF2B5EF4-FFF2-40B4-BE49-F238E27FC236}">
                <a16:creationId xmlns:a16="http://schemas.microsoft.com/office/drawing/2014/main" id="{6B475DCA-91BC-E39F-87DE-0CDFAB2985B4}"/>
              </a:ext>
            </a:extLst>
          </p:cNvPr>
          <p:cNvGraphicFramePr>
            <a:graphicFrameLocks noGrp="1"/>
          </p:cNvGraphicFramePr>
          <p:nvPr>
            <p:extLst>
              <p:ext uri="{D42A27DB-BD31-4B8C-83A1-F6EECF244321}">
                <p14:modId xmlns:p14="http://schemas.microsoft.com/office/powerpoint/2010/main" val="791129995"/>
              </p:ext>
            </p:extLst>
          </p:nvPr>
        </p:nvGraphicFramePr>
        <p:xfrm>
          <a:off x="5385759" y="829263"/>
          <a:ext cx="6806241" cy="929896"/>
        </p:xfrm>
        <a:graphic>
          <a:graphicData uri="http://schemas.openxmlformats.org/drawingml/2006/table">
            <a:tbl>
              <a:tblPr firstRow="1" firstCol="1" bandRow="1">
                <a:tableStyleId>{5C22544A-7EE6-4342-B048-85BDC9FD1C3A}</a:tableStyleId>
              </a:tblPr>
              <a:tblGrid>
                <a:gridCol w="978838">
                  <a:extLst>
                    <a:ext uri="{9D8B030D-6E8A-4147-A177-3AD203B41FA5}">
                      <a16:colId xmlns:a16="http://schemas.microsoft.com/office/drawing/2014/main" val="3421803030"/>
                    </a:ext>
                  </a:extLst>
                </a:gridCol>
                <a:gridCol w="1675638">
                  <a:extLst>
                    <a:ext uri="{9D8B030D-6E8A-4147-A177-3AD203B41FA5}">
                      <a16:colId xmlns:a16="http://schemas.microsoft.com/office/drawing/2014/main" val="3081431591"/>
                    </a:ext>
                  </a:extLst>
                </a:gridCol>
                <a:gridCol w="1559505">
                  <a:extLst>
                    <a:ext uri="{9D8B030D-6E8A-4147-A177-3AD203B41FA5}">
                      <a16:colId xmlns:a16="http://schemas.microsoft.com/office/drawing/2014/main" val="1240049832"/>
                    </a:ext>
                  </a:extLst>
                </a:gridCol>
                <a:gridCol w="796342">
                  <a:extLst>
                    <a:ext uri="{9D8B030D-6E8A-4147-A177-3AD203B41FA5}">
                      <a16:colId xmlns:a16="http://schemas.microsoft.com/office/drawing/2014/main" val="2983305095"/>
                    </a:ext>
                  </a:extLst>
                </a:gridCol>
                <a:gridCol w="1036794">
                  <a:extLst>
                    <a:ext uri="{9D8B030D-6E8A-4147-A177-3AD203B41FA5}">
                      <a16:colId xmlns:a16="http://schemas.microsoft.com/office/drawing/2014/main" val="1043343147"/>
                    </a:ext>
                  </a:extLst>
                </a:gridCol>
                <a:gridCol w="759124">
                  <a:extLst>
                    <a:ext uri="{9D8B030D-6E8A-4147-A177-3AD203B41FA5}">
                      <a16:colId xmlns:a16="http://schemas.microsoft.com/office/drawing/2014/main" val="967090276"/>
                    </a:ext>
                  </a:extLst>
                </a:gridCol>
              </a:tblGrid>
              <a:tr h="190500">
                <a:tc>
                  <a:txBody>
                    <a:bodyPr/>
                    <a:lstStyle/>
                    <a:p>
                      <a:pPr marL="0" marR="0">
                        <a:lnSpc>
                          <a:spcPct val="120000"/>
                        </a:lnSpc>
                        <a:spcBef>
                          <a:spcPts val="0"/>
                        </a:spcBef>
                        <a:spcAft>
                          <a:spcPts val="0"/>
                        </a:spcAft>
                      </a:pPr>
                      <a:r>
                        <a:rPr lang="en-GB" sz="1100">
                          <a:effectLst/>
                        </a:rPr>
                        <a:t>Voltage</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dirty="0">
                          <a:effectLst/>
                        </a:rPr>
                        <a:t>Date</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Comments</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Operator name</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Temperature</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Humidity</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914163029"/>
                  </a:ext>
                </a:extLst>
              </a:tr>
              <a:tr h="170815">
                <a:tc>
                  <a:txBody>
                    <a:bodyPr/>
                    <a:lstStyle/>
                    <a:p>
                      <a:pPr marL="0" marR="0">
                        <a:lnSpc>
                          <a:spcPct val="120000"/>
                        </a:lnSpc>
                        <a:spcBef>
                          <a:spcPts val="0"/>
                        </a:spcBef>
                        <a:spcAft>
                          <a:spcPts val="0"/>
                        </a:spcAft>
                      </a:pPr>
                      <a:r>
                        <a:rPr lang="en-GB" sz="1100">
                          <a:effectLst/>
                        </a:rPr>
                        <a:t>1 kV</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2024-05-30 11:38</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P151 1-DPQ06</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Mateusz</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20000"/>
                        </a:lnSpc>
                        <a:spcBef>
                          <a:spcPts val="0"/>
                        </a:spcBef>
                        <a:spcAft>
                          <a:spcPts val="0"/>
                        </a:spcAft>
                      </a:pPr>
                      <a:r>
                        <a:rPr lang="en-GB" sz="1100">
                          <a:effectLst/>
                        </a:rPr>
                        <a:t>27</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20000"/>
                        </a:lnSpc>
                        <a:spcBef>
                          <a:spcPts val="0"/>
                        </a:spcBef>
                        <a:spcAft>
                          <a:spcPts val="0"/>
                        </a:spcAft>
                      </a:pPr>
                      <a:r>
                        <a:rPr lang="en-GB" sz="1100">
                          <a:effectLst/>
                        </a:rPr>
                        <a:t>42</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027334271"/>
                  </a:ext>
                </a:extLst>
              </a:tr>
              <a:tr h="79375">
                <a:tc>
                  <a:txBody>
                    <a:bodyPr/>
                    <a:lstStyle/>
                    <a:p>
                      <a:pPr marL="0" marR="0">
                        <a:lnSpc>
                          <a:spcPct val="120000"/>
                        </a:lnSpc>
                        <a:spcBef>
                          <a:spcPts val="0"/>
                        </a:spcBef>
                        <a:spcAft>
                          <a:spcPts val="0"/>
                        </a:spcAft>
                      </a:pPr>
                      <a:r>
                        <a:rPr lang="en-GB" sz="1100">
                          <a:effectLst/>
                        </a:rPr>
                        <a:t>2.7 kV</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2024-05-30 12:13</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P151 1-DPQ06</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Mateusz</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20000"/>
                        </a:lnSpc>
                        <a:spcBef>
                          <a:spcPts val="0"/>
                        </a:spcBef>
                        <a:spcAft>
                          <a:spcPts val="0"/>
                        </a:spcAft>
                      </a:pPr>
                      <a:r>
                        <a:rPr lang="en-GB" sz="1100">
                          <a:effectLst/>
                        </a:rPr>
                        <a:t>27</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20000"/>
                        </a:lnSpc>
                        <a:spcBef>
                          <a:spcPts val="0"/>
                        </a:spcBef>
                        <a:spcAft>
                          <a:spcPts val="0"/>
                        </a:spcAft>
                      </a:pPr>
                      <a:r>
                        <a:rPr lang="en-GB" sz="1100">
                          <a:effectLst/>
                        </a:rPr>
                        <a:t>42</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62326417"/>
                  </a:ext>
                </a:extLst>
              </a:tr>
              <a:tr h="67945">
                <a:tc>
                  <a:txBody>
                    <a:bodyPr/>
                    <a:lstStyle/>
                    <a:p>
                      <a:pPr marL="0" marR="0">
                        <a:lnSpc>
                          <a:spcPct val="120000"/>
                        </a:lnSpc>
                        <a:spcBef>
                          <a:spcPts val="0"/>
                        </a:spcBef>
                        <a:spcAft>
                          <a:spcPts val="0"/>
                        </a:spcAft>
                      </a:pPr>
                      <a:r>
                        <a:rPr lang="en-GB" sz="1100">
                          <a:effectLst/>
                        </a:rPr>
                        <a:t>3 kV</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2024-05-30 14:35</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P151 1-DPQ06</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20000"/>
                        </a:lnSpc>
                        <a:spcBef>
                          <a:spcPts val="0"/>
                        </a:spcBef>
                        <a:spcAft>
                          <a:spcPts val="0"/>
                        </a:spcAft>
                      </a:pPr>
                      <a:r>
                        <a:rPr lang="en-GB" sz="1100">
                          <a:effectLst/>
                        </a:rPr>
                        <a:t>Mateusz</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20000"/>
                        </a:lnSpc>
                        <a:spcBef>
                          <a:spcPts val="0"/>
                        </a:spcBef>
                        <a:spcAft>
                          <a:spcPts val="0"/>
                        </a:spcAft>
                      </a:pPr>
                      <a:r>
                        <a:rPr lang="en-GB" sz="1100">
                          <a:effectLst/>
                        </a:rPr>
                        <a:t>27</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20000"/>
                        </a:lnSpc>
                        <a:spcBef>
                          <a:spcPts val="0"/>
                        </a:spcBef>
                        <a:spcAft>
                          <a:spcPts val="0"/>
                        </a:spcAft>
                      </a:pPr>
                      <a:r>
                        <a:rPr lang="en-GB" sz="1100" dirty="0">
                          <a:effectLst/>
                        </a:rPr>
                        <a:t>42</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37376218"/>
                  </a:ext>
                </a:extLst>
              </a:tr>
            </a:tbl>
          </a:graphicData>
        </a:graphic>
      </p:graphicFrame>
      <p:pic>
        <p:nvPicPr>
          <p:cNvPr id="7" name="Picture 6">
            <a:extLst>
              <a:ext uri="{FF2B5EF4-FFF2-40B4-BE49-F238E27FC236}">
                <a16:creationId xmlns:a16="http://schemas.microsoft.com/office/drawing/2014/main" id="{745C69A1-AEB4-E6CF-9462-99A2E133ACB4}"/>
              </a:ext>
            </a:extLst>
          </p:cNvPr>
          <p:cNvPicPr>
            <a:picLocks noChangeAspect="1"/>
          </p:cNvPicPr>
          <p:nvPr/>
        </p:nvPicPr>
        <p:blipFill>
          <a:blip r:embed="rId2"/>
          <a:stretch>
            <a:fillRect/>
          </a:stretch>
        </p:blipFill>
        <p:spPr>
          <a:xfrm>
            <a:off x="5385758" y="1828259"/>
            <a:ext cx="6806241" cy="2185304"/>
          </a:xfrm>
          <a:prstGeom prst="rect">
            <a:avLst/>
          </a:prstGeom>
        </p:spPr>
      </p:pic>
      <p:pic>
        <p:nvPicPr>
          <p:cNvPr id="9" name="Picture 8">
            <a:extLst>
              <a:ext uri="{FF2B5EF4-FFF2-40B4-BE49-F238E27FC236}">
                <a16:creationId xmlns:a16="http://schemas.microsoft.com/office/drawing/2014/main" id="{8B699431-A395-1288-FDAB-704395F3F68F}"/>
              </a:ext>
            </a:extLst>
          </p:cNvPr>
          <p:cNvPicPr>
            <a:picLocks noChangeAspect="1"/>
          </p:cNvPicPr>
          <p:nvPr/>
        </p:nvPicPr>
        <p:blipFill>
          <a:blip r:embed="rId3"/>
          <a:stretch>
            <a:fillRect/>
          </a:stretch>
        </p:blipFill>
        <p:spPr>
          <a:xfrm>
            <a:off x="4089454" y="4212059"/>
            <a:ext cx="8191812" cy="2849592"/>
          </a:xfrm>
          <a:prstGeom prst="rect">
            <a:avLst/>
          </a:prstGeom>
        </p:spPr>
      </p:pic>
    </p:spTree>
    <p:extLst>
      <p:ext uri="{BB962C8B-B14F-4D97-AF65-F5344CB8AC3E}">
        <p14:creationId xmlns:p14="http://schemas.microsoft.com/office/powerpoint/2010/main" val="2678374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F381-D605-3677-62B3-CB5D02D4C424}"/>
              </a:ext>
            </a:extLst>
          </p:cNvPr>
          <p:cNvSpPr>
            <a:spLocks noGrp="1"/>
          </p:cNvSpPr>
          <p:nvPr>
            <p:ph type="title"/>
          </p:nvPr>
        </p:nvSpPr>
        <p:spPr/>
        <p:txBody>
          <a:bodyPr/>
          <a:lstStyle/>
          <a:p>
            <a:r>
              <a:rPr lang="en-GB" sz="2800" dirty="0">
                <a:effectLst/>
                <a:latin typeface="Verdana" panose="020B0604030504040204" pitchFamily="34" charset="0"/>
                <a:ea typeface="Times New Roman" panose="02020603050405020304" pitchFamily="18" charset="0"/>
                <a:cs typeface="Times New Roman" panose="02020603050405020304" pitchFamily="18" charset="0"/>
              </a:rPr>
              <a:t>P145 11-DPQ08 (1/2)</a:t>
            </a:r>
            <a:endParaRPr lang="en-GB" sz="4800" dirty="0"/>
          </a:p>
        </p:txBody>
      </p:sp>
      <p:sp>
        <p:nvSpPr>
          <p:cNvPr id="3" name="Content Placeholder 2">
            <a:extLst>
              <a:ext uri="{FF2B5EF4-FFF2-40B4-BE49-F238E27FC236}">
                <a16:creationId xmlns:a16="http://schemas.microsoft.com/office/drawing/2014/main" id="{8C901957-17EA-F183-8DBC-899E81B53EFF}"/>
              </a:ext>
            </a:extLst>
          </p:cNvPr>
          <p:cNvSpPr>
            <a:spLocks noGrp="1"/>
          </p:cNvSpPr>
          <p:nvPr>
            <p:ph idx="1"/>
          </p:nvPr>
        </p:nvSpPr>
        <p:spPr>
          <a:xfrm>
            <a:off x="816000" y="1219201"/>
            <a:ext cx="5046320" cy="4906963"/>
          </a:xfrm>
        </p:spPr>
        <p:txBody>
          <a:bodyPr/>
          <a:lstStyle/>
          <a:p>
            <a:pPr marL="540385" marR="0" algn="just">
              <a:lnSpc>
                <a:spcPct val="120000"/>
              </a:lnSpc>
              <a:spcBef>
                <a:spcPts val="0"/>
              </a:spcBef>
              <a:spcAft>
                <a:spcPts val="600"/>
              </a:spcAft>
            </a:pPr>
            <a:r>
              <a:rPr lang="en-GB" sz="1800">
                <a:effectLst/>
                <a:latin typeface="Verdana" panose="020B0604030504040204" pitchFamily="34" charset="0"/>
                <a:ea typeface="Times New Roman" panose="02020603050405020304" pitchFamily="18" charset="0"/>
                <a:cs typeface="Times New Roman" panose="02020603050405020304" pitchFamily="18" charset="0"/>
              </a:rPr>
              <a:t>Cable used: DRAKA CERN NE18 12W03.</a:t>
            </a:r>
          </a:p>
          <a:p>
            <a:pPr marL="540385" marR="0" algn="just">
              <a:lnSpc>
                <a:spcPct val="120000"/>
              </a:lnSpc>
              <a:spcBef>
                <a:spcPts val="0"/>
              </a:spcBef>
              <a:spcAft>
                <a:spcPts val="60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connectors have 4 modules of 8 pins. There are only 4 pins in modules A, B, C and 2 pins in module D. </a:t>
            </a:r>
          </a:p>
          <a:p>
            <a:pPr marL="540385" marR="0" algn="just">
              <a:lnSpc>
                <a:spcPct val="120000"/>
              </a:lnSpc>
              <a:spcBef>
                <a:spcPts val="0"/>
              </a:spcBef>
              <a:spcAft>
                <a:spcPts val="60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Continuity: Cable is correctly wired 1-1. Shield continuity is correct.</a:t>
            </a:r>
          </a:p>
          <a:p>
            <a:pPr marL="540385" marR="0" algn="just">
              <a:lnSpc>
                <a:spcPct val="120000"/>
              </a:lnSpc>
              <a:spcBef>
                <a:spcPts val="0"/>
              </a:spcBef>
              <a:spcAft>
                <a:spcPts val="600"/>
              </a:spcAft>
            </a:pPr>
            <a:r>
              <a:rPr lang="en-GB" sz="1800" dirty="0">
                <a:latin typeface="Verdana" panose="020B0604030504040204" pitchFamily="34" charset="0"/>
                <a:ea typeface="Times New Roman" panose="02020603050405020304" pitchFamily="18" charset="0"/>
                <a:cs typeface="Times New Roman" panose="02020603050405020304" pitchFamily="18" charset="0"/>
              </a:rPr>
              <a:t>All pins were HV tested – Offset of the test equipment can be assessed</a:t>
            </a:r>
          </a:p>
          <a:p>
            <a:pPr marL="540385" marR="0" algn="just">
              <a:lnSpc>
                <a:spcPct val="120000"/>
              </a:lnSpc>
              <a:spcBef>
                <a:spcPts val="0"/>
              </a:spcBef>
              <a:spcAft>
                <a:spcPts val="600"/>
              </a:spcAft>
            </a:pPr>
            <a:r>
              <a:rPr lang="en-GB" sz="1800" dirty="0">
                <a:latin typeface="Verdana" panose="020B0604030504040204" pitchFamily="34" charset="0"/>
                <a:ea typeface="Times New Roman" panose="02020603050405020304" pitchFamily="18" charset="0"/>
                <a:cs typeface="Times New Roman" panose="02020603050405020304" pitchFamily="18" charset="0"/>
              </a:rPr>
              <a:t>Initially poor leakage currents, tests repeated 1 month later (after storage in ambient air in a warm lab), the leakage currents became very low.</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marR="0" algn="just">
              <a:lnSpc>
                <a:spcPct val="120000"/>
              </a:lnSpc>
              <a:spcBef>
                <a:spcPts val="0"/>
              </a:spcBef>
              <a:spcAft>
                <a:spcPts val="600"/>
              </a:spcAft>
            </a:pP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8D9C0D76-C280-DF0A-15C6-97688FEECC88}"/>
              </a:ext>
            </a:extLst>
          </p:cNvPr>
          <p:cNvSpPr>
            <a:spLocks noGrp="1"/>
          </p:cNvSpPr>
          <p:nvPr>
            <p:ph type="sldNum" sz="quarter" idx="12"/>
          </p:nvPr>
        </p:nvSpPr>
        <p:spPr/>
        <p:txBody>
          <a:bodyPr/>
          <a:lstStyle/>
          <a:p>
            <a:fld id="{A0DA4EA2-0EC1-4E8C-84FF-2B75F3F0189C}" type="slidenum">
              <a:rPr lang="en-GB" smtClean="0"/>
              <a:t>6</a:t>
            </a:fld>
            <a:endParaRPr lang="en-GB" dirty="0"/>
          </a:p>
        </p:txBody>
      </p:sp>
      <p:pic>
        <p:nvPicPr>
          <p:cNvPr id="6" name="Picture 5">
            <a:extLst>
              <a:ext uri="{FF2B5EF4-FFF2-40B4-BE49-F238E27FC236}">
                <a16:creationId xmlns:a16="http://schemas.microsoft.com/office/drawing/2014/main" id="{EED15749-8288-FDBE-281D-0B864330E543}"/>
              </a:ext>
            </a:extLst>
          </p:cNvPr>
          <p:cNvPicPr>
            <a:picLocks noChangeAspect="1"/>
          </p:cNvPicPr>
          <p:nvPr/>
        </p:nvPicPr>
        <p:blipFill>
          <a:blip r:embed="rId2"/>
          <a:stretch>
            <a:fillRect/>
          </a:stretch>
        </p:blipFill>
        <p:spPr>
          <a:xfrm>
            <a:off x="5951728" y="859676"/>
            <a:ext cx="7027108" cy="2078736"/>
          </a:xfrm>
          <a:prstGeom prst="rect">
            <a:avLst/>
          </a:prstGeom>
        </p:spPr>
      </p:pic>
      <p:pic>
        <p:nvPicPr>
          <p:cNvPr id="7" name="Picture 6">
            <a:extLst>
              <a:ext uri="{FF2B5EF4-FFF2-40B4-BE49-F238E27FC236}">
                <a16:creationId xmlns:a16="http://schemas.microsoft.com/office/drawing/2014/main" id="{5B91022C-8374-C189-5F8D-8E1D7614D5A7}"/>
              </a:ext>
            </a:extLst>
          </p:cNvPr>
          <p:cNvPicPr>
            <a:picLocks noChangeAspect="1"/>
          </p:cNvPicPr>
          <p:nvPr/>
        </p:nvPicPr>
        <p:blipFill>
          <a:blip r:embed="rId3"/>
          <a:stretch>
            <a:fillRect/>
          </a:stretch>
        </p:blipFill>
        <p:spPr>
          <a:xfrm>
            <a:off x="5951728" y="2797735"/>
            <a:ext cx="6277380" cy="2015501"/>
          </a:xfrm>
          <a:prstGeom prst="rect">
            <a:avLst/>
          </a:prstGeom>
        </p:spPr>
      </p:pic>
    </p:spTree>
    <p:extLst>
      <p:ext uri="{BB962C8B-B14F-4D97-AF65-F5344CB8AC3E}">
        <p14:creationId xmlns:p14="http://schemas.microsoft.com/office/powerpoint/2010/main" val="3734136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D9263-E08E-1E63-5AEC-D94D13F9830B}"/>
              </a:ext>
            </a:extLst>
          </p:cNvPr>
          <p:cNvSpPr>
            <a:spLocks noGrp="1"/>
          </p:cNvSpPr>
          <p:nvPr>
            <p:ph type="title"/>
          </p:nvPr>
        </p:nvSpPr>
        <p:spPr/>
        <p:txBody>
          <a:bodyPr/>
          <a:lstStyle/>
          <a:p>
            <a:r>
              <a:rPr lang="en-GB" sz="2800" dirty="0">
                <a:effectLst/>
                <a:latin typeface="Verdana" panose="020B0604030504040204" pitchFamily="34" charset="0"/>
                <a:ea typeface="Times New Roman" panose="02020603050405020304" pitchFamily="18" charset="0"/>
                <a:cs typeface="Times New Roman" panose="02020603050405020304" pitchFamily="18" charset="0"/>
              </a:rPr>
              <a:t>P145 11-DPQ08 (2/2)</a:t>
            </a:r>
            <a:endParaRPr lang="en-GB" sz="2800" dirty="0"/>
          </a:p>
        </p:txBody>
      </p:sp>
      <p:sp>
        <p:nvSpPr>
          <p:cNvPr id="3" name="Content Placeholder 2">
            <a:extLst>
              <a:ext uri="{FF2B5EF4-FFF2-40B4-BE49-F238E27FC236}">
                <a16:creationId xmlns:a16="http://schemas.microsoft.com/office/drawing/2014/main" id="{73B01A90-E04C-1F8F-7E4A-EB19AA1F76B5}"/>
              </a:ext>
            </a:extLst>
          </p:cNvPr>
          <p:cNvSpPr>
            <a:spLocks noGrp="1"/>
          </p:cNvSpPr>
          <p:nvPr>
            <p:ph idx="1"/>
          </p:nvPr>
        </p:nvSpPr>
        <p:spPr>
          <a:xfrm>
            <a:off x="447040" y="1219201"/>
            <a:ext cx="2522432" cy="4906963"/>
          </a:xfrm>
        </p:spPr>
        <p:txBody>
          <a:bodyPr>
            <a:normAutofit/>
          </a:bodyPr>
          <a:lstStyle/>
          <a:p>
            <a:r>
              <a:rPr lang="en-GB" sz="1800" dirty="0"/>
              <a:t>5 tested wires</a:t>
            </a:r>
            <a:r>
              <a:rPr lang="pl-PL" sz="1800" dirty="0"/>
              <a:t>, </a:t>
            </a:r>
            <a:r>
              <a:rPr lang="pl-PL" sz="1800" dirty="0" err="1"/>
              <a:t>all</a:t>
            </a:r>
            <a:r>
              <a:rPr lang="en-GB" sz="1800" dirty="0"/>
              <a:t> withstand &gt;11.5 kV</a:t>
            </a:r>
          </a:p>
          <a:p>
            <a:r>
              <a:rPr lang="en-GB" sz="1800" dirty="0"/>
              <a:t>Good insulation</a:t>
            </a:r>
          </a:p>
        </p:txBody>
      </p:sp>
      <p:sp>
        <p:nvSpPr>
          <p:cNvPr id="4" name="Slide Number Placeholder 3">
            <a:extLst>
              <a:ext uri="{FF2B5EF4-FFF2-40B4-BE49-F238E27FC236}">
                <a16:creationId xmlns:a16="http://schemas.microsoft.com/office/drawing/2014/main" id="{BEFD6D83-50D9-041A-8F08-BB7A4B404D44}"/>
              </a:ext>
            </a:extLst>
          </p:cNvPr>
          <p:cNvSpPr>
            <a:spLocks noGrp="1"/>
          </p:cNvSpPr>
          <p:nvPr>
            <p:ph type="sldNum" sz="quarter" idx="12"/>
          </p:nvPr>
        </p:nvSpPr>
        <p:spPr/>
        <p:txBody>
          <a:bodyPr/>
          <a:lstStyle/>
          <a:p>
            <a:fld id="{A0DA4EA2-0EC1-4E8C-84FF-2B75F3F0189C}" type="slidenum">
              <a:rPr lang="en-GB" smtClean="0"/>
              <a:t>7</a:t>
            </a:fld>
            <a:endParaRPr lang="en-GB" dirty="0"/>
          </a:p>
        </p:txBody>
      </p:sp>
      <p:pic>
        <p:nvPicPr>
          <p:cNvPr id="6" name="Picture 5">
            <a:extLst>
              <a:ext uri="{FF2B5EF4-FFF2-40B4-BE49-F238E27FC236}">
                <a16:creationId xmlns:a16="http://schemas.microsoft.com/office/drawing/2014/main" id="{32E4E9B0-CAB0-30B6-CCF5-364B39E6ECDE}"/>
              </a:ext>
            </a:extLst>
          </p:cNvPr>
          <p:cNvPicPr>
            <a:picLocks noChangeAspect="1"/>
          </p:cNvPicPr>
          <p:nvPr/>
        </p:nvPicPr>
        <p:blipFill>
          <a:blip r:embed="rId2"/>
          <a:stretch>
            <a:fillRect/>
          </a:stretch>
        </p:blipFill>
        <p:spPr>
          <a:xfrm>
            <a:off x="2969472" y="1105885"/>
            <a:ext cx="9216144" cy="5133594"/>
          </a:xfrm>
          <a:prstGeom prst="rect">
            <a:avLst/>
          </a:prstGeom>
        </p:spPr>
      </p:pic>
    </p:spTree>
    <p:extLst>
      <p:ext uri="{BB962C8B-B14F-4D97-AF65-F5344CB8AC3E}">
        <p14:creationId xmlns:p14="http://schemas.microsoft.com/office/powerpoint/2010/main" val="192481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2587E-C238-A79B-C6EE-6A4889CA8415}"/>
              </a:ext>
            </a:extLst>
          </p:cNvPr>
          <p:cNvSpPr>
            <a:spLocks noGrp="1"/>
          </p:cNvSpPr>
          <p:nvPr>
            <p:ph type="title"/>
          </p:nvPr>
        </p:nvSpPr>
        <p:spPr/>
        <p:txBody>
          <a:bodyPr/>
          <a:lstStyle/>
          <a:p>
            <a:r>
              <a:rPr lang="en-GB" dirty="0"/>
              <a:t>Continuity tests</a:t>
            </a:r>
          </a:p>
        </p:txBody>
      </p:sp>
      <p:sp>
        <p:nvSpPr>
          <p:cNvPr id="3" name="Content Placeholder 2">
            <a:extLst>
              <a:ext uri="{FF2B5EF4-FFF2-40B4-BE49-F238E27FC236}">
                <a16:creationId xmlns:a16="http://schemas.microsoft.com/office/drawing/2014/main" id="{B53EA337-1EC9-9607-5F13-ECE56F1F313C}"/>
              </a:ext>
            </a:extLst>
          </p:cNvPr>
          <p:cNvSpPr>
            <a:spLocks noGrp="1"/>
          </p:cNvSpPr>
          <p:nvPr>
            <p:ph idx="1"/>
          </p:nvPr>
        </p:nvSpPr>
        <p:spPr>
          <a:xfrm>
            <a:off x="653440" y="1123007"/>
            <a:ext cx="4761840" cy="4906963"/>
          </a:xfrm>
        </p:spPr>
        <p:txBody>
          <a:bodyPr>
            <a:normAutofit/>
          </a:bodyPr>
          <a:lstStyle/>
          <a:p>
            <a:r>
              <a:rPr lang="en-GB" sz="2800" dirty="0"/>
              <a:t>Several types of continuity issues were identified:</a:t>
            </a:r>
          </a:p>
          <a:p>
            <a:pPr lvl="1"/>
            <a:r>
              <a:rPr lang="en-GB" sz="2000" dirty="0"/>
              <a:t>Recessed pins,</a:t>
            </a:r>
          </a:p>
          <a:p>
            <a:pPr lvl="1"/>
            <a:r>
              <a:rPr lang="en-GB" sz="2000" dirty="0"/>
              <a:t>Pins swapped</a:t>
            </a:r>
          </a:p>
          <a:p>
            <a:pPr lvl="1"/>
            <a:r>
              <a:rPr lang="en-GB" sz="2000" dirty="0"/>
              <a:t>Modules swapped</a:t>
            </a:r>
          </a:p>
        </p:txBody>
      </p:sp>
      <p:sp>
        <p:nvSpPr>
          <p:cNvPr id="4" name="Slide Number Placeholder 3">
            <a:extLst>
              <a:ext uri="{FF2B5EF4-FFF2-40B4-BE49-F238E27FC236}">
                <a16:creationId xmlns:a16="http://schemas.microsoft.com/office/drawing/2014/main" id="{2EF3F820-8EC2-029F-76B4-6EE36B5B60F3}"/>
              </a:ext>
            </a:extLst>
          </p:cNvPr>
          <p:cNvSpPr>
            <a:spLocks noGrp="1"/>
          </p:cNvSpPr>
          <p:nvPr>
            <p:ph type="sldNum" sz="quarter" idx="12"/>
          </p:nvPr>
        </p:nvSpPr>
        <p:spPr/>
        <p:txBody>
          <a:bodyPr/>
          <a:lstStyle/>
          <a:p>
            <a:fld id="{A0DA4EA2-0EC1-4E8C-84FF-2B75F3F0189C}" type="slidenum">
              <a:rPr lang="en-GB" smtClean="0"/>
              <a:t>8</a:t>
            </a:fld>
            <a:endParaRPr lang="en-GB" dirty="0"/>
          </a:p>
        </p:txBody>
      </p:sp>
      <p:pic>
        <p:nvPicPr>
          <p:cNvPr id="6" name="Picture 5">
            <a:extLst>
              <a:ext uri="{FF2B5EF4-FFF2-40B4-BE49-F238E27FC236}">
                <a16:creationId xmlns:a16="http://schemas.microsoft.com/office/drawing/2014/main" id="{AF152987-915D-59EB-2581-1A22A29CA4B5}"/>
              </a:ext>
            </a:extLst>
          </p:cNvPr>
          <p:cNvPicPr>
            <a:picLocks noChangeAspect="1"/>
          </p:cNvPicPr>
          <p:nvPr/>
        </p:nvPicPr>
        <p:blipFill>
          <a:blip r:embed="rId2"/>
          <a:stretch>
            <a:fillRect/>
          </a:stretch>
        </p:blipFill>
        <p:spPr>
          <a:xfrm>
            <a:off x="0" y="3219703"/>
            <a:ext cx="4582164" cy="2810267"/>
          </a:xfrm>
          <a:prstGeom prst="rect">
            <a:avLst/>
          </a:prstGeom>
        </p:spPr>
      </p:pic>
      <p:pic>
        <p:nvPicPr>
          <p:cNvPr id="8" name="Picture 7">
            <a:extLst>
              <a:ext uri="{FF2B5EF4-FFF2-40B4-BE49-F238E27FC236}">
                <a16:creationId xmlns:a16="http://schemas.microsoft.com/office/drawing/2014/main" id="{E0938719-BC68-C9C5-E440-842277D8608B}"/>
              </a:ext>
            </a:extLst>
          </p:cNvPr>
          <p:cNvPicPr>
            <a:picLocks noChangeAspect="1"/>
          </p:cNvPicPr>
          <p:nvPr/>
        </p:nvPicPr>
        <p:blipFill>
          <a:blip r:embed="rId3"/>
          <a:stretch>
            <a:fillRect/>
          </a:stretch>
        </p:blipFill>
        <p:spPr>
          <a:xfrm>
            <a:off x="4274146" y="2391674"/>
            <a:ext cx="7917854" cy="4466326"/>
          </a:xfrm>
          <a:prstGeom prst="rect">
            <a:avLst/>
          </a:prstGeom>
        </p:spPr>
      </p:pic>
    </p:spTree>
    <p:extLst>
      <p:ext uri="{BB962C8B-B14F-4D97-AF65-F5344CB8AC3E}">
        <p14:creationId xmlns:p14="http://schemas.microsoft.com/office/powerpoint/2010/main" val="287501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ACD9A-D76E-C20F-3719-1CA2925E4186}"/>
              </a:ext>
            </a:extLst>
          </p:cNvPr>
          <p:cNvSpPr>
            <a:spLocks noGrp="1"/>
          </p:cNvSpPr>
          <p:nvPr>
            <p:ph type="title"/>
          </p:nvPr>
        </p:nvSpPr>
        <p:spPr/>
        <p:txBody>
          <a:bodyPr/>
          <a:lstStyle/>
          <a:p>
            <a:r>
              <a:rPr lang="en-GB" dirty="0"/>
              <a:t>Summary of tests</a:t>
            </a:r>
          </a:p>
        </p:txBody>
      </p:sp>
      <p:graphicFrame>
        <p:nvGraphicFramePr>
          <p:cNvPr id="5" name="Content Placeholder 4">
            <a:extLst>
              <a:ext uri="{FF2B5EF4-FFF2-40B4-BE49-F238E27FC236}">
                <a16:creationId xmlns:a16="http://schemas.microsoft.com/office/drawing/2014/main" id="{40C9A936-7B28-A72E-D4CE-BFE0DCAA0460}"/>
              </a:ext>
            </a:extLst>
          </p:cNvPr>
          <p:cNvGraphicFramePr>
            <a:graphicFrameLocks noGrp="1"/>
          </p:cNvGraphicFramePr>
          <p:nvPr>
            <p:ph idx="1"/>
            <p:extLst>
              <p:ext uri="{D42A27DB-BD31-4B8C-83A1-F6EECF244321}">
                <p14:modId xmlns:p14="http://schemas.microsoft.com/office/powerpoint/2010/main" val="3037429888"/>
              </p:ext>
            </p:extLst>
          </p:nvPr>
        </p:nvGraphicFramePr>
        <p:xfrm>
          <a:off x="1678518" y="900000"/>
          <a:ext cx="9903884" cy="5630201"/>
        </p:xfrm>
        <a:graphic>
          <a:graphicData uri="http://schemas.openxmlformats.org/drawingml/2006/table">
            <a:tbl>
              <a:tblPr firstRow="1" firstCol="1" bandRow="1">
                <a:tableStyleId>{5C22544A-7EE6-4342-B048-85BDC9FD1C3A}</a:tableStyleId>
              </a:tblPr>
              <a:tblGrid>
                <a:gridCol w="1989052">
                  <a:extLst>
                    <a:ext uri="{9D8B030D-6E8A-4147-A177-3AD203B41FA5}">
                      <a16:colId xmlns:a16="http://schemas.microsoft.com/office/drawing/2014/main" val="1161889757"/>
                    </a:ext>
                  </a:extLst>
                </a:gridCol>
                <a:gridCol w="3734896">
                  <a:extLst>
                    <a:ext uri="{9D8B030D-6E8A-4147-A177-3AD203B41FA5}">
                      <a16:colId xmlns:a16="http://schemas.microsoft.com/office/drawing/2014/main" val="3503935056"/>
                    </a:ext>
                  </a:extLst>
                </a:gridCol>
                <a:gridCol w="1493554">
                  <a:extLst>
                    <a:ext uri="{9D8B030D-6E8A-4147-A177-3AD203B41FA5}">
                      <a16:colId xmlns:a16="http://schemas.microsoft.com/office/drawing/2014/main" val="1653171524"/>
                    </a:ext>
                  </a:extLst>
                </a:gridCol>
                <a:gridCol w="1343191">
                  <a:extLst>
                    <a:ext uri="{9D8B030D-6E8A-4147-A177-3AD203B41FA5}">
                      <a16:colId xmlns:a16="http://schemas.microsoft.com/office/drawing/2014/main" val="2273686513"/>
                    </a:ext>
                  </a:extLst>
                </a:gridCol>
                <a:gridCol w="1343191">
                  <a:extLst>
                    <a:ext uri="{9D8B030D-6E8A-4147-A177-3AD203B41FA5}">
                      <a16:colId xmlns:a16="http://schemas.microsoft.com/office/drawing/2014/main" val="388249803"/>
                    </a:ext>
                  </a:extLst>
                </a:gridCol>
              </a:tblGrid>
              <a:tr h="236467">
                <a:tc>
                  <a:txBody>
                    <a:bodyPr/>
                    <a:lstStyle/>
                    <a:p>
                      <a:pPr marL="0" marR="0" algn="just">
                        <a:lnSpc>
                          <a:spcPct val="120000"/>
                        </a:lnSpc>
                        <a:spcBef>
                          <a:spcPts val="0"/>
                        </a:spcBef>
                        <a:spcAft>
                          <a:spcPts val="600"/>
                        </a:spcAft>
                      </a:pPr>
                      <a:r>
                        <a:rPr lang="en-GB" sz="1000">
                          <a:effectLst/>
                        </a:rPr>
                        <a:t>Cable identifier</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Cable used</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Connectors</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Continuity</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HV</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43613684"/>
                  </a:ext>
                </a:extLst>
              </a:tr>
              <a:tr h="236467">
                <a:tc>
                  <a:txBody>
                    <a:bodyPr/>
                    <a:lstStyle/>
                    <a:p>
                      <a:pPr marL="0" marR="0" algn="just">
                        <a:lnSpc>
                          <a:spcPct val="120000"/>
                        </a:lnSpc>
                        <a:spcBef>
                          <a:spcPts val="0"/>
                        </a:spcBef>
                        <a:spcAft>
                          <a:spcPts val="600"/>
                        </a:spcAft>
                      </a:pPr>
                      <a:r>
                        <a:rPr lang="en-GB" sz="1000">
                          <a:effectLst/>
                        </a:rPr>
                        <a:t>P151 1-DPQ06</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DRAKA CERN NE18 12W03</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43350289"/>
                  </a:ext>
                </a:extLst>
              </a:tr>
              <a:tr h="236467">
                <a:tc>
                  <a:txBody>
                    <a:bodyPr/>
                    <a:lstStyle/>
                    <a:p>
                      <a:pPr marL="0" marR="0" algn="just">
                        <a:lnSpc>
                          <a:spcPct val="120000"/>
                        </a:lnSpc>
                        <a:spcBef>
                          <a:spcPts val="0"/>
                        </a:spcBef>
                        <a:spcAft>
                          <a:spcPts val="600"/>
                        </a:spcAft>
                      </a:pPr>
                      <a:r>
                        <a:rPr lang="en-GB" sz="1000">
                          <a:effectLst/>
                        </a:rPr>
                        <a:t>P152 2-DPQ09</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CERN 04.10.20.140.4 NG18 2019/10</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4x2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59641460"/>
                  </a:ext>
                </a:extLst>
              </a:tr>
              <a:tr h="236467">
                <a:tc>
                  <a:txBody>
                    <a:bodyPr/>
                    <a:lstStyle/>
                    <a:p>
                      <a:pPr marL="0" marR="0" algn="just">
                        <a:lnSpc>
                          <a:spcPct val="120000"/>
                        </a:lnSpc>
                        <a:spcBef>
                          <a:spcPts val="0"/>
                        </a:spcBef>
                        <a:spcAft>
                          <a:spcPts val="600"/>
                        </a:spcAft>
                      </a:pPr>
                      <a:r>
                        <a:rPr lang="en-GB" sz="1000">
                          <a:effectLst/>
                        </a:rPr>
                        <a:t>P143 3-DPC04</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CERN 04.10.20.140.4 NE26 2022/10</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67637916"/>
                  </a:ext>
                </a:extLst>
              </a:tr>
              <a:tr h="236467">
                <a:tc>
                  <a:txBody>
                    <a:bodyPr/>
                    <a:lstStyle/>
                    <a:p>
                      <a:pPr marL="0" marR="0" algn="just">
                        <a:lnSpc>
                          <a:spcPct val="120000"/>
                        </a:lnSpc>
                        <a:spcBef>
                          <a:spcPts val="0"/>
                        </a:spcBef>
                        <a:spcAft>
                          <a:spcPts val="600"/>
                        </a:spcAft>
                      </a:pPr>
                      <a:r>
                        <a:rPr lang="en-GB" sz="1000">
                          <a:solidFill>
                            <a:srgbClr val="FF0000"/>
                          </a:solidFill>
                          <a:effectLst/>
                        </a:rPr>
                        <a:t>P144 4-DPC05</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CERN 04.10.20.140.4 NE26 2022/10</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2x12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solidFill>
                            <a:srgbClr val="FF0000"/>
                          </a:solidFill>
                          <a:effectLst/>
                        </a:rPr>
                        <a:t>OK</a:t>
                      </a:r>
                      <a:endParaRPr lang="en-GB" sz="10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37692142"/>
                  </a:ext>
                </a:extLst>
              </a:tr>
              <a:tr h="236467">
                <a:tc>
                  <a:txBody>
                    <a:bodyPr/>
                    <a:lstStyle/>
                    <a:p>
                      <a:pPr marL="0" marR="0" algn="just">
                        <a:lnSpc>
                          <a:spcPct val="120000"/>
                        </a:lnSpc>
                        <a:spcBef>
                          <a:spcPts val="0"/>
                        </a:spcBef>
                        <a:spcAft>
                          <a:spcPts val="600"/>
                        </a:spcAft>
                      </a:pPr>
                      <a:r>
                        <a:rPr lang="en-GB" sz="1000">
                          <a:effectLst/>
                        </a:rPr>
                        <a:t>P145 5-DPC05</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tabLst>
                          <a:tab pos="695325" algn="l"/>
                        </a:tabLst>
                      </a:pPr>
                      <a:r>
                        <a:rPr lang="en-GB" sz="1000" dirty="0">
                          <a:effectLst/>
                        </a:rPr>
                        <a:t>CERN 04.10.20.140.4 NE26 2022/10</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2x12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Warning</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24985855"/>
                  </a:ext>
                </a:extLst>
              </a:tr>
              <a:tr h="236467">
                <a:tc>
                  <a:txBody>
                    <a:bodyPr/>
                    <a:lstStyle/>
                    <a:p>
                      <a:pPr marL="0" marR="0" algn="just">
                        <a:lnSpc>
                          <a:spcPct val="120000"/>
                        </a:lnSpc>
                        <a:spcBef>
                          <a:spcPts val="0"/>
                        </a:spcBef>
                        <a:spcAft>
                          <a:spcPts val="600"/>
                        </a:spcAft>
                      </a:pPr>
                      <a:r>
                        <a:rPr lang="en-GB" sz="1000">
                          <a:solidFill>
                            <a:srgbClr val="FF0000"/>
                          </a:solidFill>
                          <a:effectLst/>
                        </a:rPr>
                        <a:t>P146 6-DPC06</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DRAKA CERN NE36 14w05</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3x12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54133197"/>
                  </a:ext>
                </a:extLst>
              </a:tr>
              <a:tr h="236467">
                <a:tc>
                  <a:txBody>
                    <a:bodyPr/>
                    <a:lstStyle/>
                    <a:p>
                      <a:pPr marL="0" marR="0" algn="just">
                        <a:lnSpc>
                          <a:spcPct val="120000"/>
                        </a:lnSpc>
                        <a:spcBef>
                          <a:spcPts val="0"/>
                        </a:spcBef>
                        <a:spcAft>
                          <a:spcPts val="600"/>
                        </a:spcAft>
                      </a:pPr>
                      <a:r>
                        <a:rPr lang="en-GB" sz="1000">
                          <a:solidFill>
                            <a:srgbClr val="FF0000"/>
                          </a:solidFill>
                          <a:effectLst/>
                        </a:rPr>
                        <a:t>P147 7-DPC06</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DRAKA CERN NE36 14w05</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3x12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solidFill>
                            <a:srgbClr val="FF0000"/>
                          </a:solidFill>
                          <a:effectLst/>
                        </a:rPr>
                        <a:t>OK</a:t>
                      </a:r>
                      <a:endParaRPr lang="en-GB" sz="10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91151391"/>
                  </a:ext>
                </a:extLst>
              </a:tr>
              <a:tr h="236467">
                <a:tc>
                  <a:txBody>
                    <a:bodyPr/>
                    <a:lstStyle/>
                    <a:p>
                      <a:pPr marL="0" marR="0" algn="just">
                        <a:lnSpc>
                          <a:spcPct val="120000"/>
                        </a:lnSpc>
                        <a:spcBef>
                          <a:spcPts val="0"/>
                        </a:spcBef>
                        <a:spcAft>
                          <a:spcPts val="600"/>
                        </a:spcAft>
                      </a:pPr>
                      <a:r>
                        <a:rPr lang="en-GB" sz="1000">
                          <a:effectLst/>
                        </a:rPr>
                        <a:t>P141 8-DPQ05</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DRAKA CERN NE18 12w03</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8198122"/>
                  </a:ext>
                </a:extLst>
              </a:tr>
              <a:tr h="236467">
                <a:tc>
                  <a:txBody>
                    <a:bodyPr/>
                    <a:lstStyle/>
                    <a:p>
                      <a:pPr marL="0" marR="0" algn="just">
                        <a:lnSpc>
                          <a:spcPct val="120000"/>
                        </a:lnSpc>
                        <a:spcBef>
                          <a:spcPts val="0"/>
                        </a:spcBef>
                        <a:spcAft>
                          <a:spcPts val="600"/>
                        </a:spcAft>
                      </a:pPr>
                      <a:r>
                        <a:rPr lang="en-GB" sz="1000">
                          <a:effectLst/>
                        </a:rPr>
                        <a:t>P149 9-DPQ04</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CERN 04.10.20.140.4 NE26 2022/10</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4x6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76027414"/>
                  </a:ext>
                </a:extLst>
              </a:tr>
              <a:tr h="236467">
                <a:tc>
                  <a:txBody>
                    <a:bodyPr/>
                    <a:lstStyle/>
                    <a:p>
                      <a:pPr marL="0" marR="0" algn="just">
                        <a:lnSpc>
                          <a:spcPct val="120000"/>
                        </a:lnSpc>
                        <a:spcBef>
                          <a:spcPts val="0"/>
                        </a:spcBef>
                        <a:spcAft>
                          <a:spcPts val="600"/>
                        </a:spcAft>
                      </a:pPr>
                      <a:r>
                        <a:rPr lang="en-GB" sz="1000">
                          <a:solidFill>
                            <a:srgbClr val="FF0000"/>
                          </a:solidFill>
                          <a:effectLst/>
                        </a:rPr>
                        <a:t>P150 10-DPQ13</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DRAKA CERN NE48 19w07</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4x12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solidFill>
                            <a:srgbClr val="FF0000"/>
                          </a:solidFill>
                          <a:effectLst/>
                        </a:rPr>
                        <a:t>OK</a:t>
                      </a:r>
                      <a:endParaRPr lang="en-GB" sz="10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26106894"/>
                  </a:ext>
                </a:extLst>
              </a:tr>
              <a:tr h="236467">
                <a:tc>
                  <a:txBody>
                    <a:bodyPr/>
                    <a:lstStyle/>
                    <a:p>
                      <a:pPr marL="0" marR="0" algn="just">
                        <a:lnSpc>
                          <a:spcPct val="120000"/>
                        </a:lnSpc>
                        <a:spcBef>
                          <a:spcPts val="0"/>
                        </a:spcBef>
                        <a:spcAft>
                          <a:spcPts val="600"/>
                        </a:spcAft>
                      </a:pPr>
                      <a:r>
                        <a:rPr lang="en-GB" sz="1000">
                          <a:effectLst/>
                        </a:rPr>
                        <a:t>P145 11-DPQ08</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effectLst/>
                        </a:rPr>
                        <a:t>DRAKA CERN NE18 12W03</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effectLst/>
                        </a:rPr>
                        <a:t>Warning</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75936717"/>
                  </a:ext>
                </a:extLst>
              </a:tr>
              <a:tr h="236467">
                <a:tc>
                  <a:txBody>
                    <a:bodyPr/>
                    <a:lstStyle/>
                    <a:p>
                      <a:pPr marL="0" marR="0" algn="just">
                        <a:lnSpc>
                          <a:spcPct val="120000"/>
                        </a:lnSpc>
                        <a:spcBef>
                          <a:spcPts val="0"/>
                        </a:spcBef>
                        <a:spcAft>
                          <a:spcPts val="600"/>
                        </a:spcAft>
                      </a:pPr>
                      <a:r>
                        <a:rPr lang="en-GB" sz="1000">
                          <a:effectLst/>
                        </a:rPr>
                        <a:t>P146 12-DPQ07</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DRAKA CERN NE18 12W03</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3x8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66511885"/>
                  </a:ext>
                </a:extLst>
              </a:tr>
              <a:tr h="236467">
                <a:tc>
                  <a:txBody>
                    <a:bodyPr/>
                    <a:lstStyle/>
                    <a:p>
                      <a:pPr marL="0" marR="0" algn="just">
                        <a:lnSpc>
                          <a:spcPct val="120000"/>
                        </a:lnSpc>
                        <a:spcBef>
                          <a:spcPts val="0"/>
                        </a:spcBef>
                        <a:spcAft>
                          <a:spcPts val="600"/>
                        </a:spcAft>
                      </a:pPr>
                      <a:r>
                        <a:rPr lang="en-GB" sz="1000">
                          <a:effectLst/>
                        </a:rPr>
                        <a:t>P147-1 13-DPQ12</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CERN 04.10.20.140.4 NE26 2022/10</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7041355"/>
                  </a:ext>
                </a:extLst>
              </a:tr>
              <a:tr h="236467">
                <a:tc>
                  <a:txBody>
                    <a:bodyPr/>
                    <a:lstStyle/>
                    <a:p>
                      <a:pPr marL="0" marR="0" algn="just">
                        <a:lnSpc>
                          <a:spcPct val="120000"/>
                        </a:lnSpc>
                        <a:spcBef>
                          <a:spcPts val="0"/>
                        </a:spcBef>
                        <a:spcAft>
                          <a:spcPts val="600"/>
                        </a:spcAft>
                      </a:pPr>
                      <a:r>
                        <a:rPr lang="en-GB" sz="1000">
                          <a:solidFill>
                            <a:srgbClr val="FF0000"/>
                          </a:solidFill>
                          <a:effectLst/>
                        </a:rPr>
                        <a:t>P147-2 14-DPQ03</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CERN 04.10.20.140.4 NE26 2022/10</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4x8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31727838"/>
                  </a:ext>
                </a:extLst>
              </a:tr>
              <a:tr h="236467">
                <a:tc>
                  <a:txBody>
                    <a:bodyPr/>
                    <a:lstStyle/>
                    <a:p>
                      <a:pPr marL="0" marR="0" algn="just">
                        <a:lnSpc>
                          <a:spcPct val="120000"/>
                        </a:lnSpc>
                        <a:spcBef>
                          <a:spcPts val="0"/>
                        </a:spcBef>
                        <a:spcAft>
                          <a:spcPts val="600"/>
                        </a:spcAft>
                      </a:pPr>
                      <a:r>
                        <a:rPr lang="en-GB" sz="1000">
                          <a:solidFill>
                            <a:srgbClr val="FF0000"/>
                          </a:solidFill>
                          <a:effectLst/>
                        </a:rPr>
                        <a:t>P148-1 15-DPQ11</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DRAKA CERN 12W03 NE18</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3x8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solidFill>
                            <a:srgbClr val="FF0000"/>
                          </a:solidFill>
                          <a:effectLst/>
                        </a:rPr>
                        <a:t>OK</a:t>
                      </a:r>
                      <a:endParaRPr lang="en-GB" sz="10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33576233"/>
                  </a:ext>
                </a:extLst>
              </a:tr>
              <a:tr h="236467">
                <a:tc>
                  <a:txBody>
                    <a:bodyPr/>
                    <a:lstStyle/>
                    <a:p>
                      <a:pPr marL="0" marR="0" algn="just">
                        <a:lnSpc>
                          <a:spcPct val="120000"/>
                        </a:lnSpc>
                        <a:spcBef>
                          <a:spcPts val="0"/>
                        </a:spcBef>
                        <a:spcAft>
                          <a:spcPts val="600"/>
                        </a:spcAft>
                      </a:pPr>
                      <a:r>
                        <a:rPr lang="en-GB" sz="1000">
                          <a:effectLst/>
                        </a:rPr>
                        <a:t>16</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DRAKA CERN 12W03 NE18</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3x8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39638380"/>
                  </a:ext>
                </a:extLst>
              </a:tr>
              <a:tr h="236467">
                <a:tc>
                  <a:txBody>
                    <a:bodyPr/>
                    <a:lstStyle/>
                    <a:p>
                      <a:pPr marL="0" marR="0" algn="just">
                        <a:lnSpc>
                          <a:spcPct val="120000"/>
                        </a:lnSpc>
                        <a:spcBef>
                          <a:spcPts val="0"/>
                        </a:spcBef>
                        <a:spcAft>
                          <a:spcPts val="600"/>
                        </a:spcAft>
                      </a:pPr>
                      <a:r>
                        <a:rPr lang="en-GB" sz="1000">
                          <a:solidFill>
                            <a:srgbClr val="FF0000"/>
                          </a:solidFill>
                          <a:effectLst/>
                        </a:rPr>
                        <a:t>P143 17</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DRAKA CERN NE36 14w05</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4x8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solidFill>
                            <a:srgbClr val="FF0000"/>
                          </a:solidFill>
                          <a:effectLst/>
                        </a:rPr>
                        <a:t>OK</a:t>
                      </a:r>
                      <a:endParaRPr lang="en-GB" sz="10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44055059"/>
                  </a:ext>
                </a:extLst>
              </a:tr>
              <a:tr h="236467">
                <a:tc>
                  <a:txBody>
                    <a:bodyPr/>
                    <a:lstStyle/>
                    <a:p>
                      <a:pPr marL="0" marR="0" algn="just">
                        <a:lnSpc>
                          <a:spcPct val="120000"/>
                        </a:lnSpc>
                        <a:spcBef>
                          <a:spcPts val="0"/>
                        </a:spcBef>
                        <a:spcAft>
                          <a:spcPts val="600"/>
                        </a:spcAft>
                      </a:pPr>
                      <a:r>
                        <a:rPr lang="en-GB" sz="1000">
                          <a:effectLst/>
                        </a:rPr>
                        <a:t>P143 18</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DRAKA CERN NE36 14w05</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4x8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00388462"/>
                  </a:ext>
                </a:extLst>
              </a:tr>
              <a:tr h="236467">
                <a:tc>
                  <a:txBody>
                    <a:bodyPr/>
                    <a:lstStyle/>
                    <a:p>
                      <a:pPr marL="0" marR="0" algn="just">
                        <a:lnSpc>
                          <a:spcPct val="120000"/>
                        </a:lnSpc>
                        <a:spcBef>
                          <a:spcPts val="0"/>
                        </a:spcBef>
                        <a:spcAft>
                          <a:spcPts val="600"/>
                        </a:spcAft>
                      </a:pPr>
                      <a:r>
                        <a:rPr lang="en-GB" sz="1000">
                          <a:solidFill>
                            <a:srgbClr val="FF0000"/>
                          </a:solidFill>
                          <a:effectLst/>
                        </a:rPr>
                        <a:t>P143 19-DPQ10</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DRAKA CERN NE36 13W41</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4x8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Warning</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93627444"/>
                  </a:ext>
                </a:extLst>
              </a:tr>
              <a:tr h="236467">
                <a:tc>
                  <a:txBody>
                    <a:bodyPr/>
                    <a:lstStyle/>
                    <a:p>
                      <a:pPr marL="0" marR="0" algn="just">
                        <a:lnSpc>
                          <a:spcPct val="120000"/>
                        </a:lnSpc>
                        <a:spcBef>
                          <a:spcPts val="0"/>
                        </a:spcBef>
                        <a:spcAft>
                          <a:spcPts val="600"/>
                        </a:spcAft>
                      </a:pPr>
                      <a:r>
                        <a:rPr lang="en-GB" sz="1000">
                          <a:solidFill>
                            <a:srgbClr val="FF0000"/>
                          </a:solidFill>
                          <a:effectLst/>
                        </a:rPr>
                        <a:t>P143 20</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DRAKA CERN NE36 14w05</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4x8 pin</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solidFill>
                            <a:srgbClr val="FF0000"/>
                          </a:solidFill>
                          <a:effectLst/>
                        </a:rPr>
                        <a:t>Not OK</a:t>
                      </a:r>
                      <a:endParaRPr lang="en-GB" sz="10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solidFill>
                            <a:srgbClr val="FF0000"/>
                          </a:solidFill>
                          <a:effectLst/>
                        </a:rPr>
                        <a:t>OK</a:t>
                      </a:r>
                      <a:endParaRPr lang="en-GB" sz="10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11068122"/>
                  </a:ext>
                </a:extLst>
              </a:tr>
              <a:tr h="206870">
                <a:tc>
                  <a:txBody>
                    <a:bodyPr/>
                    <a:lstStyle/>
                    <a:p>
                      <a:pPr marL="0" marR="0" algn="just">
                        <a:lnSpc>
                          <a:spcPct val="120000"/>
                        </a:lnSpc>
                        <a:spcBef>
                          <a:spcPts val="0"/>
                        </a:spcBef>
                        <a:spcAft>
                          <a:spcPts val="600"/>
                        </a:spcAft>
                      </a:pPr>
                      <a:r>
                        <a:rPr lang="en-GB" sz="1000">
                          <a:effectLst/>
                        </a:rPr>
                        <a:t>P221 21-DPH04</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CERN 04.10.10.571.6 2022. Black colour.</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1x4 pin + 2x3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Warning</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94553677"/>
                  </a:ext>
                </a:extLst>
              </a:tr>
              <a:tr h="221057">
                <a:tc>
                  <a:txBody>
                    <a:bodyPr/>
                    <a:lstStyle/>
                    <a:p>
                      <a:pPr marL="0" marR="0" algn="just">
                        <a:lnSpc>
                          <a:spcPct val="120000"/>
                        </a:lnSpc>
                        <a:spcBef>
                          <a:spcPts val="0"/>
                        </a:spcBef>
                        <a:spcAft>
                          <a:spcPts val="600"/>
                        </a:spcAft>
                      </a:pPr>
                      <a:r>
                        <a:rPr lang="en-GB" sz="1000">
                          <a:effectLst/>
                        </a:rPr>
                        <a:t>P221-1 22</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CERN 04.10.10.571.6 2022. Black colour.</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1x4 pin + 2x3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Warning</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9700285"/>
                  </a:ext>
                </a:extLst>
              </a:tr>
              <a:tr h="236467">
                <a:tc>
                  <a:txBody>
                    <a:bodyPr/>
                    <a:lstStyle/>
                    <a:p>
                      <a:pPr marL="0" marR="0" algn="just">
                        <a:lnSpc>
                          <a:spcPct val="120000"/>
                        </a:lnSpc>
                        <a:spcBef>
                          <a:spcPts val="0"/>
                        </a:spcBef>
                        <a:spcAft>
                          <a:spcPts val="600"/>
                        </a:spcAft>
                      </a:pPr>
                      <a:r>
                        <a:rPr lang="en-GB" sz="1000">
                          <a:effectLst/>
                        </a:rPr>
                        <a:t>23-DPV12</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DRAKA CERN NE36 13W41</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1x32 pin</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a:effectLst/>
                        </a:rPr>
                        <a:t>OK</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20000"/>
                        </a:lnSpc>
                        <a:spcBef>
                          <a:spcPts val="0"/>
                        </a:spcBef>
                        <a:spcAft>
                          <a:spcPts val="600"/>
                        </a:spcAft>
                      </a:pPr>
                      <a:r>
                        <a:rPr lang="en-GB" sz="1000" dirty="0">
                          <a:effectLst/>
                        </a:rPr>
                        <a:t>-</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62509820"/>
                  </a:ext>
                </a:extLst>
              </a:tr>
            </a:tbl>
          </a:graphicData>
        </a:graphic>
      </p:graphicFrame>
      <p:sp>
        <p:nvSpPr>
          <p:cNvPr id="4" name="Slide Number Placeholder 3">
            <a:extLst>
              <a:ext uri="{FF2B5EF4-FFF2-40B4-BE49-F238E27FC236}">
                <a16:creationId xmlns:a16="http://schemas.microsoft.com/office/drawing/2014/main" id="{F1C788F8-6523-EC9E-9FA3-F3995D61A66C}"/>
              </a:ext>
            </a:extLst>
          </p:cNvPr>
          <p:cNvSpPr>
            <a:spLocks noGrp="1"/>
          </p:cNvSpPr>
          <p:nvPr>
            <p:ph type="sldNum" sz="quarter" idx="12"/>
          </p:nvPr>
        </p:nvSpPr>
        <p:spPr/>
        <p:txBody>
          <a:bodyPr/>
          <a:lstStyle/>
          <a:p>
            <a:fld id="{A0DA4EA2-0EC1-4E8C-84FF-2B75F3F0189C}" type="slidenum">
              <a:rPr lang="en-GB" smtClean="0"/>
              <a:t>9</a:t>
            </a:fld>
            <a:endParaRPr lang="en-GB" dirty="0"/>
          </a:p>
        </p:txBody>
      </p:sp>
    </p:spTree>
    <p:extLst>
      <p:ext uri="{BB962C8B-B14F-4D97-AF65-F5344CB8AC3E}">
        <p14:creationId xmlns:p14="http://schemas.microsoft.com/office/powerpoint/2010/main" val="774075588"/>
      </p:ext>
    </p:extLst>
  </p:cSld>
  <p:clrMapOvr>
    <a:masterClrMapping/>
  </p:clrMapOvr>
</p:sld>
</file>

<file path=ppt/theme/theme1.xml><?xml version="1.0" encoding="utf-8"?>
<a:theme xmlns:a="http://schemas.openxmlformats.org/drawingml/2006/main" name="AAHiLumi">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AHiLumi" id="{CFBFFC76-BB41-42B8-850A-F1978B903C22}" vid="{720D523E-15B2-48A8-9D32-F60A13C469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4501</TotalTime>
  <Words>1067</Words>
  <Application>Microsoft Office PowerPoint</Application>
  <PresentationFormat>Widescreen</PresentationFormat>
  <Paragraphs>207</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Times New Roman</vt:lpstr>
      <vt:lpstr>Verdana</vt:lpstr>
      <vt:lpstr>Wingdings</vt:lpstr>
      <vt:lpstr>AAHiLumi</vt:lpstr>
      <vt:lpstr>ElQA Test Results on QDS and DQHDS Sample Instrumentation Cables</vt:lpstr>
      <vt:lpstr>Introduction</vt:lpstr>
      <vt:lpstr>Test set-up</vt:lpstr>
      <vt:lpstr>A couple of examples of executed tests</vt:lpstr>
      <vt:lpstr>P151 1-DPQ06</vt:lpstr>
      <vt:lpstr>P145 11-DPQ08 (1/2)</vt:lpstr>
      <vt:lpstr>P145 11-DPQ08 (2/2)</vt:lpstr>
      <vt:lpstr>Continuity tests</vt:lpstr>
      <vt:lpstr>Summary of tests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Mateusz Jakub Bednarek</dc:creator>
  <cp:lastModifiedBy>Mateusz Jakub Bednarek</cp:lastModifiedBy>
  <cp:revision>42</cp:revision>
  <dcterms:created xsi:type="dcterms:W3CDTF">2021-01-20T14:38:01Z</dcterms:created>
  <dcterms:modified xsi:type="dcterms:W3CDTF">2024-08-26T10:03:03Z</dcterms:modified>
</cp:coreProperties>
</file>