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sldIdLst>
    <p:sldId id="257" r:id="rId2"/>
    <p:sldId id="258" r:id="rId3"/>
    <p:sldId id="293" r:id="rId4"/>
    <p:sldId id="290" r:id="rId5"/>
    <p:sldId id="296" r:id="rId6"/>
    <p:sldId id="275" r:id="rId7"/>
    <p:sldId id="295" r:id="rId8"/>
    <p:sldId id="276" r:id="rId9"/>
    <p:sldId id="263" r:id="rId10"/>
    <p:sldId id="292" r:id="rId11"/>
    <p:sldId id="297" r:id="rId12"/>
    <p:sldId id="291" r:id="rId13"/>
    <p:sldId id="259" r:id="rId14"/>
    <p:sldId id="256"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06" autoAdjust="0"/>
    <p:restoredTop sz="94660"/>
  </p:normalViewPr>
  <p:slideViewPr>
    <p:cSldViewPr snapToGrid="0" snapToObjects="1">
      <p:cViewPr>
        <p:scale>
          <a:sx n="200" d="100"/>
          <a:sy n="200" d="100"/>
        </p:scale>
        <p:origin x="3462" y="144"/>
      </p:cViewPr>
      <p:guideLst>
        <p:guide orient="horz" pos="1620"/>
        <p:guide pos="2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9/24/2024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https://edms.cern.ch/document/866619/1" TargetMode="External"/><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indico.cern.ch/event/704235/contributions/2932038/" TargetMode="External"/><Relationship Id="rId2" Type="http://schemas.openxmlformats.org/officeDocument/2006/relationships/hyperlink" Target="https://indico.cern.ch/event/760815/contributions/3156773/"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ui/file/384105/1/ELFA.pdf" TargetMode="External"/><Relationship Id="rId2" Type="http://schemas.openxmlformats.org/officeDocument/2006/relationships/hyperlink" Target="https://edms.cern.ch/ui/file/356495/1/mta-in-97-012.pdf" TargetMode="Externa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 Id="rId5" Type="http://schemas.openxmlformats.org/officeDocument/2006/relationships/image" Target="../media/image14.emf"/><Relationship Id="rId4" Type="http://schemas.openxmlformats.org/officeDocument/2006/relationships/hyperlink" Target="https://indico.cern.ch/event/760815/contributions/3156773/"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760815/contributions/3156773/" TargetMode="External"/><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indico.cern.ch/event/760815/contributions/315677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hyperlink" Target="https://edms.cern.ch/document/357352/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CCAF4-12C2-8BEC-9830-A14744CAE2E4}"/>
              </a:ext>
            </a:extLst>
          </p:cNvPr>
          <p:cNvSpPr>
            <a:spLocks noGrp="1"/>
          </p:cNvSpPr>
          <p:nvPr>
            <p:ph type="title"/>
          </p:nvPr>
        </p:nvSpPr>
        <p:spPr>
          <a:xfrm>
            <a:off x="458573" y="1857423"/>
            <a:ext cx="8226854" cy="705332"/>
          </a:xfrm>
        </p:spPr>
        <p:txBody>
          <a:bodyPr>
            <a:noAutofit/>
          </a:bodyPr>
          <a:lstStyle/>
          <a:p>
            <a:r>
              <a:rPr lang="nl-NL" sz="2400"/>
              <a:t>Loss measurements in superconducting magnets at CERN</a:t>
            </a:r>
            <a:br>
              <a:rPr lang="nl-NL" sz="2400"/>
            </a:br>
            <a:endParaRPr lang="en-GB" sz="2400"/>
          </a:p>
        </p:txBody>
      </p:sp>
      <p:sp>
        <p:nvSpPr>
          <p:cNvPr id="4" name="TextBox 3">
            <a:extLst>
              <a:ext uri="{FF2B5EF4-FFF2-40B4-BE49-F238E27FC236}">
                <a16:creationId xmlns:a16="http://schemas.microsoft.com/office/drawing/2014/main" id="{C65D3409-6478-7DE7-3DED-55BC88400DFC}"/>
              </a:ext>
            </a:extLst>
          </p:cNvPr>
          <p:cNvSpPr txBox="1"/>
          <p:nvPr/>
        </p:nvSpPr>
        <p:spPr>
          <a:xfrm>
            <a:off x="508819" y="3258472"/>
            <a:ext cx="1531188" cy="646331"/>
          </a:xfrm>
          <a:prstGeom prst="rect">
            <a:avLst/>
          </a:prstGeom>
          <a:noFill/>
        </p:spPr>
        <p:txBody>
          <a:bodyPr wrap="none" rtlCol="0">
            <a:spAutoFit/>
          </a:bodyPr>
          <a:lstStyle/>
          <a:p>
            <a:r>
              <a:rPr lang="nl-NL" sz="1200"/>
              <a:t>Gerard Willering</a:t>
            </a:r>
          </a:p>
          <a:p>
            <a:r>
              <a:rPr lang="nl-NL" sz="1200"/>
              <a:t>26 September 2024</a:t>
            </a:r>
          </a:p>
          <a:p>
            <a:r>
              <a:rPr lang="nl-NL" sz="1200"/>
              <a:t>HFM meeting</a:t>
            </a:r>
          </a:p>
        </p:txBody>
      </p:sp>
      <p:sp>
        <p:nvSpPr>
          <p:cNvPr id="3" name="TextBox 2">
            <a:extLst>
              <a:ext uri="{FF2B5EF4-FFF2-40B4-BE49-F238E27FC236}">
                <a16:creationId xmlns:a16="http://schemas.microsoft.com/office/drawing/2014/main" id="{899A7B14-F33B-E08F-03C6-632D7EEE8D36}"/>
              </a:ext>
            </a:extLst>
          </p:cNvPr>
          <p:cNvSpPr txBox="1"/>
          <p:nvPr/>
        </p:nvSpPr>
        <p:spPr>
          <a:xfrm>
            <a:off x="458573" y="2219614"/>
            <a:ext cx="5238935" cy="261610"/>
          </a:xfrm>
          <a:prstGeom prst="rect">
            <a:avLst/>
          </a:prstGeom>
          <a:noFill/>
        </p:spPr>
        <p:txBody>
          <a:bodyPr wrap="none" rtlCol="0">
            <a:spAutoFit/>
          </a:bodyPr>
          <a:lstStyle/>
          <a:p>
            <a:r>
              <a:rPr lang="nl-NL" sz="1100"/>
              <a:t>Incomplete collection of data to start a discussion and direction of future research</a:t>
            </a:r>
            <a:endParaRPr lang="en-GB" sz="1100"/>
          </a:p>
        </p:txBody>
      </p:sp>
    </p:spTree>
    <p:extLst>
      <p:ext uri="{BB962C8B-B14F-4D97-AF65-F5344CB8AC3E}">
        <p14:creationId xmlns:p14="http://schemas.microsoft.com/office/powerpoint/2010/main" val="245563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982042B-7966-18E8-106E-D4B8CFF2F63D}"/>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9B24A2BE-1FD9-B6BE-4115-9BAECF23E8F0}"/>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1121E358-E83B-7DA6-9C9A-D45E3CE2177D}"/>
              </a:ext>
            </a:extLst>
          </p:cNvPr>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8" name="Picture 7">
            <a:extLst>
              <a:ext uri="{FF2B5EF4-FFF2-40B4-BE49-F238E27FC236}">
                <a16:creationId xmlns:a16="http://schemas.microsoft.com/office/drawing/2014/main" id="{E5BC2A6C-2079-6DD5-D645-A98A38DCE75B}"/>
              </a:ext>
            </a:extLst>
          </p:cNvPr>
          <p:cNvPicPr>
            <a:picLocks noChangeAspect="1"/>
          </p:cNvPicPr>
          <p:nvPr/>
        </p:nvPicPr>
        <p:blipFill>
          <a:blip r:embed="rId2"/>
          <a:stretch>
            <a:fillRect/>
          </a:stretch>
        </p:blipFill>
        <p:spPr>
          <a:xfrm>
            <a:off x="426160" y="324424"/>
            <a:ext cx="2175722" cy="2566236"/>
          </a:xfrm>
          <a:prstGeom prst="rect">
            <a:avLst/>
          </a:prstGeom>
        </p:spPr>
      </p:pic>
      <p:sp>
        <p:nvSpPr>
          <p:cNvPr id="16" name="TextBox 15">
            <a:extLst>
              <a:ext uri="{FF2B5EF4-FFF2-40B4-BE49-F238E27FC236}">
                <a16:creationId xmlns:a16="http://schemas.microsoft.com/office/drawing/2014/main" id="{32A4FDAF-1666-B45B-837B-96181D41226E}"/>
              </a:ext>
            </a:extLst>
          </p:cNvPr>
          <p:cNvSpPr txBox="1"/>
          <p:nvPr/>
        </p:nvSpPr>
        <p:spPr>
          <a:xfrm>
            <a:off x="166187" y="2924176"/>
            <a:ext cx="2943726" cy="769441"/>
          </a:xfrm>
          <a:prstGeom prst="rect">
            <a:avLst/>
          </a:prstGeom>
          <a:noFill/>
        </p:spPr>
        <p:txBody>
          <a:bodyPr wrap="square" rtlCol="0">
            <a:spAutoFit/>
          </a:bodyPr>
          <a:lstStyle/>
          <a:p>
            <a:r>
              <a:rPr lang="en-GB" sz="1100"/>
              <a:t>AC loss measurements used to calculate Rc in LHC main quadrupoles</a:t>
            </a:r>
            <a:endParaRPr lang="en-GB" sz="1100">
              <a:hlinkClick r:id="rId3"/>
            </a:endParaRPr>
          </a:p>
          <a:p>
            <a:r>
              <a:rPr lang="en-GB" sz="1100">
                <a:hlinkClick r:id="rId3"/>
              </a:rPr>
              <a:t>https://edms.cern.ch/document/866619/1</a:t>
            </a:r>
            <a:endParaRPr lang="en-GB" sz="1100"/>
          </a:p>
          <a:p>
            <a:endParaRPr lang="en-GB" sz="1100"/>
          </a:p>
        </p:txBody>
      </p:sp>
      <p:sp>
        <p:nvSpPr>
          <p:cNvPr id="17" name="TextBox 16">
            <a:extLst>
              <a:ext uri="{FF2B5EF4-FFF2-40B4-BE49-F238E27FC236}">
                <a16:creationId xmlns:a16="http://schemas.microsoft.com/office/drawing/2014/main" id="{7BECF672-B6DB-02E4-CFF0-60C9E1BDCEFD}"/>
              </a:ext>
            </a:extLst>
          </p:cNvPr>
          <p:cNvSpPr txBox="1"/>
          <p:nvPr/>
        </p:nvSpPr>
        <p:spPr>
          <a:xfrm>
            <a:off x="136277" y="82350"/>
            <a:ext cx="7226548" cy="846386"/>
          </a:xfrm>
          <a:prstGeom prst="rect">
            <a:avLst/>
          </a:prstGeom>
          <a:noFill/>
        </p:spPr>
        <p:txBody>
          <a:bodyPr wrap="square" rtlCol="0">
            <a:spAutoFit/>
          </a:bodyPr>
          <a:lstStyle/>
          <a:p>
            <a:r>
              <a:rPr lang="nl-NL" sz="1400"/>
              <a:t>Collection of loss measurements. </a:t>
            </a:r>
          </a:p>
          <a:p>
            <a:endParaRPr lang="en-GB" sz="700"/>
          </a:p>
          <a:p>
            <a:pPr marL="171450" indent="-171450">
              <a:buFontTx/>
              <a:buChar char="-"/>
            </a:pPr>
            <a:endParaRPr lang="en-GB" sz="700"/>
          </a:p>
          <a:p>
            <a:pPr marL="171450" indent="-171450">
              <a:buFontTx/>
              <a:buChar char="-"/>
            </a:pPr>
            <a:endParaRPr lang="en-GB" sz="700"/>
          </a:p>
          <a:p>
            <a:pPr marL="171450" indent="-171450">
              <a:buFontTx/>
              <a:buChar char="-"/>
            </a:pPr>
            <a:endParaRPr lang="en-GB" sz="700"/>
          </a:p>
          <a:p>
            <a:pPr marL="171450" indent="-171450">
              <a:buFontTx/>
              <a:buChar char="-"/>
            </a:pPr>
            <a:endParaRPr lang="en-GB" sz="700"/>
          </a:p>
        </p:txBody>
      </p:sp>
    </p:spTree>
    <p:extLst>
      <p:ext uri="{BB962C8B-B14F-4D97-AF65-F5344CB8AC3E}">
        <p14:creationId xmlns:p14="http://schemas.microsoft.com/office/powerpoint/2010/main" val="2703348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D9DE84B-00B8-CF0B-14A2-3EC7D2485444}"/>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E90BF3B1-AABA-9B3C-5604-9C65CA5DC26A}"/>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63E76D0E-D251-C546-AFDA-6EF771EB892F}"/>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TextBox 6">
            <a:extLst>
              <a:ext uri="{FF2B5EF4-FFF2-40B4-BE49-F238E27FC236}">
                <a16:creationId xmlns:a16="http://schemas.microsoft.com/office/drawing/2014/main" id="{5302801F-691D-6113-A661-03E584CCEF0A}"/>
              </a:ext>
            </a:extLst>
          </p:cNvPr>
          <p:cNvSpPr txBox="1"/>
          <p:nvPr/>
        </p:nvSpPr>
        <p:spPr>
          <a:xfrm>
            <a:off x="136277" y="82350"/>
            <a:ext cx="7226548" cy="415498"/>
          </a:xfrm>
          <a:prstGeom prst="rect">
            <a:avLst/>
          </a:prstGeom>
          <a:noFill/>
        </p:spPr>
        <p:txBody>
          <a:bodyPr wrap="square" rtlCol="0">
            <a:spAutoFit/>
          </a:bodyPr>
          <a:lstStyle/>
          <a:p>
            <a:r>
              <a:rPr lang="nl-NL" sz="1400"/>
              <a:t>Loss measurements in HTS coils</a:t>
            </a:r>
            <a:endParaRPr lang="en-GB" sz="700"/>
          </a:p>
          <a:p>
            <a:pPr marL="171450" indent="-171450">
              <a:buFontTx/>
              <a:buChar char="-"/>
            </a:pPr>
            <a:endParaRPr lang="en-GB" sz="700"/>
          </a:p>
        </p:txBody>
      </p:sp>
      <p:sp>
        <p:nvSpPr>
          <p:cNvPr id="8" name="TextBox 7">
            <a:extLst>
              <a:ext uri="{FF2B5EF4-FFF2-40B4-BE49-F238E27FC236}">
                <a16:creationId xmlns:a16="http://schemas.microsoft.com/office/drawing/2014/main" id="{6FF88CAF-3FEA-CE67-C337-2A5708C0A1BD}"/>
              </a:ext>
            </a:extLst>
          </p:cNvPr>
          <p:cNvSpPr txBox="1"/>
          <p:nvPr/>
        </p:nvSpPr>
        <p:spPr>
          <a:xfrm>
            <a:off x="231129" y="570822"/>
            <a:ext cx="6884046" cy="1569660"/>
          </a:xfrm>
          <a:prstGeom prst="rect">
            <a:avLst/>
          </a:prstGeom>
          <a:solidFill>
            <a:schemeClr val="bg1"/>
          </a:solidFill>
        </p:spPr>
        <p:txBody>
          <a:bodyPr wrap="square" rtlCol="0">
            <a:spAutoFit/>
          </a:bodyPr>
          <a:lstStyle/>
          <a:p>
            <a:pPr marL="171450" indent="-171450">
              <a:buFontTx/>
              <a:buChar char="-"/>
            </a:pPr>
            <a:r>
              <a:rPr lang="en-US" sz="1200"/>
              <a:t>At CERN some loss measurements were done on Feather coils, maybe some data could be extracted for Eucard coils. This will take some time.</a:t>
            </a:r>
          </a:p>
          <a:p>
            <a:pPr marL="171450" indent="-171450">
              <a:buFontTx/>
              <a:buChar char="-"/>
            </a:pPr>
            <a:endParaRPr lang="en-US" sz="1200"/>
          </a:p>
          <a:p>
            <a:r>
              <a:rPr lang="en-US" sz="1200"/>
              <a:t>Literature shows more calculations than measurements, to be investigated in more detail. </a:t>
            </a:r>
          </a:p>
          <a:p>
            <a:endParaRPr lang="en-US" sz="1200"/>
          </a:p>
          <a:p>
            <a:endParaRPr lang="en-US" sz="1200"/>
          </a:p>
          <a:p>
            <a:endParaRPr lang="en-US" sz="1200"/>
          </a:p>
          <a:p>
            <a:endParaRPr lang="en-US" sz="1200" dirty="0"/>
          </a:p>
        </p:txBody>
      </p:sp>
      <p:pic>
        <p:nvPicPr>
          <p:cNvPr id="11" name="Picture 10">
            <a:extLst>
              <a:ext uri="{FF2B5EF4-FFF2-40B4-BE49-F238E27FC236}">
                <a16:creationId xmlns:a16="http://schemas.microsoft.com/office/drawing/2014/main" id="{92260EB6-9A4E-CF3D-422A-55EDBD764249}"/>
              </a:ext>
            </a:extLst>
          </p:cNvPr>
          <p:cNvPicPr>
            <a:picLocks noChangeAspect="1"/>
          </p:cNvPicPr>
          <p:nvPr/>
        </p:nvPicPr>
        <p:blipFill>
          <a:blip r:embed="rId2"/>
          <a:stretch>
            <a:fillRect/>
          </a:stretch>
        </p:blipFill>
        <p:spPr>
          <a:xfrm>
            <a:off x="231129" y="1445419"/>
            <a:ext cx="2239234" cy="2252662"/>
          </a:xfrm>
          <a:prstGeom prst="rect">
            <a:avLst/>
          </a:prstGeom>
        </p:spPr>
      </p:pic>
      <p:sp>
        <p:nvSpPr>
          <p:cNvPr id="12" name="TextBox 11">
            <a:extLst>
              <a:ext uri="{FF2B5EF4-FFF2-40B4-BE49-F238E27FC236}">
                <a16:creationId xmlns:a16="http://schemas.microsoft.com/office/drawing/2014/main" id="{18C69F6C-BE37-705A-7DD1-25FE2A588571}"/>
              </a:ext>
            </a:extLst>
          </p:cNvPr>
          <p:cNvSpPr txBox="1"/>
          <p:nvPr/>
        </p:nvSpPr>
        <p:spPr>
          <a:xfrm>
            <a:off x="169855" y="3699503"/>
            <a:ext cx="2468570" cy="1123384"/>
          </a:xfrm>
          <a:prstGeom prst="rect">
            <a:avLst/>
          </a:prstGeom>
          <a:solidFill>
            <a:schemeClr val="bg1"/>
          </a:solidFill>
        </p:spPr>
        <p:txBody>
          <a:bodyPr wrap="square" rtlCol="0">
            <a:spAutoFit/>
          </a:bodyPr>
          <a:lstStyle/>
          <a:p>
            <a:r>
              <a:rPr lang="nl-NL" sz="600"/>
              <a:t>A. Gavrilin et al., </a:t>
            </a:r>
            <a:r>
              <a:rPr lang="nl-NL" sz="600" i="1"/>
              <a:t>Observations from the analysis of magnetic field and AC loss distributions in the NHMFL 32 T all-superconducting magnet HTS insert, IEEE. Trans. Appl. Supercon., Vol 23, No 3, June 2013</a:t>
            </a:r>
          </a:p>
          <a:p>
            <a:endParaRPr lang="en-GB" sz="600" i="1"/>
          </a:p>
          <a:p>
            <a:r>
              <a:rPr lang="en-GB" sz="600"/>
              <a:t>E. Berrospe-Juarez et al., </a:t>
            </a:r>
            <a:r>
              <a:rPr lang="en-GB" sz="600" i="1"/>
              <a:t>Screening currents and hysteresis losses in REBCO insert of the 32 T all-superconducting magnet using T-A homogeneous model, IEEE Trans. Appl. Supercond., Vol 30, No. 4, June 2020</a:t>
            </a:r>
          </a:p>
          <a:p>
            <a:endParaRPr lang="en-GB" sz="600" i="1"/>
          </a:p>
          <a:p>
            <a:r>
              <a:rPr lang="en-GB" sz="700"/>
              <a:t>I could not find reports on measurements, to be verified.</a:t>
            </a:r>
          </a:p>
        </p:txBody>
      </p:sp>
      <p:grpSp>
        <p:nvGrpSpPr>
          <p:cNvPr id="18" name="Group 17">
            <a:extLst>
              <a:ext uri="{FF2B5EF4-FFF2-40B4-BE49-F238E27FC236}">
                <a16:creationId xmlns:a16="http://schemas.microsoft.com/office/drawing/2014/main" id="{0417451A-1B4C-D7DE-DCCA-5330D1624EC8}"/>
              </a:ext>
            </a:extLst>
          </p:cNvPr>
          <p:cNvGrpSpPr/>
          <p:nvPr/>
        </p:nvGrpSpPr>
        <p:grpSpPr>
          <a:xfrm>
            <a:off x="3097392" y="1551382"/>
            <a:ext cx="2564690" cy="1319212"/>
            <a:chOff x="2969335" y="2814638"/>
            <a:chExt cx="2564690" cy="1319212"/>
          </a:xfrm>
        </p:grpSpPr>
        <p:pic>
          <p:nvPicPr>
            <p:cNvPr id="14" name="Picture 13">
              <a:extLst>
                <a:ext uri="{FF2B5EF4-FFF2-40B4-BE49-F238E27FC236}">
                  <a16:creationId xmlns:a16="http://schemas.microsoft.com/office/drawing/2014/main" id="{62AA7796-1995-C734-DE30-B3FA17EAEB88}"/>
                </a:ext>
              </a:extLst>
            </p:cNvPr>
            <p:cNvPicPr>
              <a:picLocks noChangeAspect="1"/>
            </p:cNvPicPr>
            <p:nvPr/>
          </p:nvPicPr>
          <p:blipFill>
            <a:blip r:embed="rId3"/>
            <a:stretch>
              <a:fillRect/>
            </a:stretch>
          </p:blipFill>
          <p:spPr>
            <a:xfrm>
              <a:off x="3181714" y="3214763"/>
              <a:ext cx="2156518" cy="799945"/>
            </a:xfrm>
            <a:prstGeom prst="rect">
              <a:avLst/>
            </a:prstGeom>
          </p:spPr>
        </p:pic>
        <p:sp>
          <p:nvSpPr>
            <p:cNvPr id="15" name="Rectangle 14">
              <a:extLst>
                <a:ext uri="{FF2B5EF4-FFF2-40B4-BE49-F238E27FC236}">
                  <a16:creationId xmlns:a16="http://schemas.microsoft.com/office/drawing/2014/main" id="{C18DF590-BC16-D390-7E35-C7CE8A4EC015}"/>
                </a:ext>
              </a:extLst>
            </p:cNvPr>
            <p:cNvSpPr/>
            <p:nvPr/>
          </p:nvSpPr>
          <p:spPr>
            <a:xfrm>
              <a:off x="3095625" y="3698080"/>
              <a:ext cx="2300288" cy="316627"/>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AEB9C5A9-02FC-CD96-D3EA-1ACB588DB1E2}"/>
                </a:ext>
              </a:extLst>
            </p:cNvPr>
            <p:cNvSpPr txBox="1"/>
            <p:nvPr/>
          </p:nvSpPr>
          <p:spPr>
            <a:xfrm>
              <a:off x="3034132" y="2893037"/>
              <a:ext cx="2361781" cy="369332"/>
            </a:xfrm>
            <a:prstGeom prst="rect">
              <a:avLst/>
            </a:prstGeom>
            <a:solidFill>
              <a:schemeClr val="bg1"/>
            </a:solidFill>
          </p:spPr>
          <p:txBody>
            <a:bodyPr wrap="square" rtlCol="0">
              <a:spAutoFit/>
            </a:bodyPr>
            <a:lstStyle/>
            <a:p>
              <a:r>
                <a:rPr lang="nl-NL" sz="600"/>
                <a:t>J.Lu et al., </a:t>
              </a:r>
              <a:r>
                <a:rPr lang="nl-NL" sz="600" i="1"/>
                <a:t>AC losses of REBCO pancake coils measured by a calorimetric method, IEEE Trans. Appl. Supercond. Vol 25, No 3, June 2015</a:t>
              </a:r>
              <a:endParaRPr lang="en-GB" sz="600"/>
            </a:p>
          </p:txBody>
        </p:sp>
        <p:sp>
          <p:nvSpPr>
            <p:cNvPr id="17" name="Rectangle 16">
              <a:extLst>
                <a:ext uri="{FF2B5EF4-FFF2-40B4-BE49-F238E27FC236}">
                  <a16:creationId xmlns:a16="http://schemas.microsoft.com/office/drawing/2014/main" id="{B1D6F5A8-3C33-DC14-67EE-C43A429A99EE}"/>
                </a:ext>
              </a:extLst>
            </p:cNvPr>
            <p:cNvSpPr/>
            <p:nvPr/>
          </p:nvSpPr>
          <p:spPr>
            <a:xfrm>
              <a:off x="2969335" y="2814638"/>
              <a:ext cx="2564690" cy="131921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4" name="TextBox 23">
            <a:extLst>
              <a:ext uri="{FF2B5EF4-FFF2-40B4-BE49-F238E27FC236}">
                <a16:creationId xmlns:a16="http://schemas.microsoft.com/office/drawing/2014/main" id="{0C1E7E59-5E7B-9D23-E37A-1FB406B6C980}"/>
              </a:ext>
            </a:extLst>
          </p:cNvPr>
          <p:cNvSpPr txBox="1"/>
          <p:nvPr/>
        </p:nvSpPr>
        <p:spPr>
          <a:xfrm>
            <a:off x="6411594" y="3625490"/>
            <a:ext cx="2619375" cy="692497"/>
          </a:xfrm>
          <a:prstGeom prst="rect">
            <a:avLst/>
          </a:prstGeom>
          <a:noFill/>
        </p:spPr>
        <p:txBody>
          <a:bodyPr wrap="square">
            <a:spAutoFit/>
          </a:bodyPr>
          <a:lstStyle/>
          <a:p>
            <a:r>
              <a:rPr lang="en-GB" sz="1050"/>
              <a:t>Thesis by Jeroen van Nugteren, 2016</a:t>
            </a:r>
          </a:p>
          <a:p>
            <a:r>
              <a:rPr lang="en-GB" sz="1050"/>
              <a:t>It is worth to read chapter 4. </a:t>
            </a:r>
            <a:r>
              <a:rPr lang="en-GB" sz="900"/>
              <a:t>https://cds.cern.ch/record/2228249/files/CERN-THESIS-2016-142.pdf</a:t>
            </a:r>
          </a:p>
        </p:txBody>
      </p:sp>
      <p:pic>
        <p:nvPicPr>
          <p:cNvPr id="26" name="Picture 25">
            <a:extLst>
              <a:ext uri="{FF2B5EF4-FFF2-40B4-BE49-F238E27FC236}">
                <a16:creationId xmlns:a16="http://schemas.microsoft.com/office/drawing/2014/main" id="{85825211-1D50-0410-715A-F4C363D8733A}"/>
              </a:ext>
            </a:extLst>
          </p:cNvPr>
          <p:cNvPicPr>
            <a:picLocks noChangeAspect="1"/>
          </p:cNvPicPr>
          <p:nvPr/>
        </p:nvPicPr>
        <p:blipFill>
          <a:blip r:embed="rId4"/>
          <a:stretch>
            <a:fillRect/>
          </a:stretch>
        </p:blipFill>
        <p:spPr>
          <a:xfrm>
            <a:off x="6693959" y="1143440"/>
            <a:ext cx="1904176" cy="2457267"/>
          </a:xfrm>
          <a:prstGeom prst="rect">
            <a:avLst/>
          </a:prstGeom>
        </p:spPr>
      </p:pic>
    </p:spTree>
    <p:extLst>
      <p:ext uri="{BB962C8B-B14F-4D97-AF65-F5344CB8AC3E}">
        <p14:creationId xmlns:p14="http://schemas.microsoft.com/office/powerpoint/2010/main" val="1741103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CB6876B-6F0A-5633-9483-167FC0342B64}"/>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4B538244-C84A-8919-D0FF-B87EF35EB958}"/>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9E284826-849B-5442-BBB2-491BD3B57546}"/>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TextBox 6">
            <a:extLst>
              <a:ext uri="{FF2B5EF4-FFF2-40B4-BE49-F238E27FC236}">
                <a16:creationId xmlns:a16="http://schemas.microsoft.com/office/drawing/2014/main" id="{53BB7231-2717-BEF7-EB66-0E21C17B746B}"/>
              </a:ext>
            </a:extLst>
          </p:cNvPr>
          <p:cNvSpPr txBox="1"/>
          <p:nvPr/>
        </p:nvSpPr>
        <p:spPr>
          <a:xfrm>
            <a:off x="136277" y="233411"/>
            <a:ext cx="7226548" cy="4293483"/>
          </a:xfrm>
          <a:prstGeom prst="rect">
            <a:avLst/>
          </a:prstGeom>
          <a:noFill/>
        </p:spPr>
        <p:txBody>
          <a:bodyPr wrap="square" rtlCol="0">
            <a:spAutoFit/>
          </a:bodyPr>
          <a:lstStyle/>
          <a:p>
            <a:r>
              <a:rPr lang="nl-NL" sz="1400" b="1"/>
              <a:t>Conclusion</a:t>
            </a:r>
            <a:r>
              <a:rPr lang="nl-NL" sz="1400"/>
              <a:t> </a:t>
            </a:r>
          </a:p>
          <a:p>
            <a:endParaRPr lang="nl-NL" sz="1400"/>
          </a:p>
          <a:p>
            <a:pPr marL="285750" indent="-285750">
              <a:buFontTx/>
              <a:buChar char="-"/>
            </a:pPr>
            <a:r>
              <a:rPr lang="nl-NL" sz="1400"/>
              <a:t>Measurement method well established</a:t>
            </a:r>
          </a:p>
          <a:p>
            <a:pPr marL="285750" indent="-285750">
              <a:buFontTx/>
              <a:buChar char="-"/>
            </a:pPr>
            <a:r>
              <a:rPr lang="nl-NL" sz="1400"/>
              <a:t>A typical measurement takes half a day for a long accelerator magnet, but could be less for other magnet. </a:t>
            </a:r>
          </a:p>
          <a:p>
            <a:pPr marL="285750" indent="-285750">
              <a:buFontTx/>
              <a:buChar char="-"/>
            </a:pPr>
            <a:r>
              <a:rPr lang="nl-NL" sz="1400"/>
              <a:t>Data available for most Nb</a:t>
            </a:r>
            <a:r>
              <a:rPr lang="nl-NL" sz="1400" baseline="-25000"/>
              <a:t>3</a:t>
            </a:r>
            <a:r>
              <a:rPr lang="nl-NL" sz="1400"/>
              <a:t>Sn magnets</a:t>
            </a:r>
          </a:p>
          <a:p>
            <a:pPr marL="285750" indent="-285750">
              <a:buFontTx/>
              <a:buChar char="-"/>
            </a:pPr>
            <a:endParaRPr lang="nl-NL" sz="1400"/>
          </a:p>
          <a:p>
            <a:pPr marL="285750" indent="-285750">
              <a:buFontTx/>
              <a:buChar char="-"/>
            </a:pPr>
            <a:r>
              <a:rPr lang="nl-NL" sz="1400"/>
              <a:t>For Nb</a:t>
            </a:r>
            <a:r>
              <a:rPr lang="nl-NL" sz="1400" baseline="-25000"/>
              <a:t>3</a:t>
            </a:r>
            <a:r>
              <a:rPr lang="nl-NL" sz="1400"/>
              <a:t>Sn 11T magnets the variation between coils and magnets is small and consistent with calculations. One test per magnet type would give all needed data, unless there are large variations in conductor properties.</a:t>
            </a:r>
          </a:p>
          <a:p>
            <a:pPr marL="285750" indent="-285750">
              <a:buFontTx/>
              <a:buChar char="-"/>
            </a:pPr>
            <a:endParaRPr lang="nl-NL" sz="1400"/>
          </a:p>
          <a:p>
            <a:pPr marL="285750" indent="-285750">
              <a:buFontTx/>
              <a:buChar char="-"/>
            </a:pPr>
            <a:r>
              <a:rPr lang="nl-NL" sz="1400"/>
              <a:t>For LHC NbTi magnets the largest loss component is ramp rate dependent (coupling loss, small filaments, no core in the cable), while for HL-LHC Nb</a:t>
            </a:r>
            <a:r>
              <a:rPr lang="nl-NL" sz="1400" baseline="-25000"/>
              <a:t>3</a:t>
            </a:r>
            <a:r>
              <a:rPr lang="nl-NL" sz="1400"/>
              <a:t>Sn magnets the largest loss component is the hysteresis loss (larger filaments, higher J</a:t>
            </a:r>
            <a:r>
              <a:rPr lang="nl-NL" sz="1400" baseline="-25000"/>
              <a:t>c</a:t>
            </a:r>
            <a:r>
              <a:rPr lang="nl-NL" sz="1400"/>
              <a:t>, cored cable).</a:t>
            </a:r>
          </a:p>
          <a:p>
            <a:pPr marL="285750" indent="-285750">
              <a:buFontTx/>
              <a:buChar char="-"/>
            </a:pPr>
            <a:endParaRPr lang="nl-NL" sz="1400"/>
          </a:p>
          <a:p>
            <a:pPr marL="285750" indent="-285750">
              <a:buFontTx/>
              <a:buChar char="-"/>
            </a:pPr>
            <a:r>
              <a:rPr lang="nl-NL" sz="1400"/>
              <a:t>For HTS the data set seems much smaller. </a:t>
            </a:r>
          </a:p>
          <a:p>
            <a:pPr marL="285750" indent="-285750">
              <a:buFontTx/>
              <a:buChar char="-"/>
            </a:pPr>
            <a:endParaRPr lang="nl-NL" sz="1400"/>
          </a:p>
          <a:p>
            <a:endParaRPr lang="en-GB" sz="700"/>
          </a:p>
          <a:p>
            <a:pPr marL="171450" indent="-171450">
              <a:buFontTx/>
              <a:buChar char="-"/>
            </a:pPr>
            <a:endParaRPr lang="en-GB" sz="700"/>
          </a:p>
          <a:p>
            <a:pPr marL="171450" indent="-171450">
              <a:buFontTx/>
              <a:buChar char="-"/>
            </a:pPr>
            <a:endParaRPr lang="en-GB" sz="700"/>
          </a:p>
          <a:p>
            <a:pPr marL="171450" indent="-171450">
              <a:buFontTx/>
              <a:buChar char="-"/>
            </a:pPr>
            <a:endParaRPr lang="en-GB" sz="700"/>
          </a:p>
          <a:p>
            <a:pPr marL="171450" indent="-171450">
              <a:buFontTx/>
              <a:buChar char="-"/>
            </a:pPr>
            <a:endParaRPr lang="en-GB" sz="700"/>
          </a:p>
        </p:txBody>
      </p:sp>
    </p:spTree>
    <p:extLst>
      <p:ext uri="{BB962C8B-B14F-4D97-AF65-F5344CB8AC3E}">
        <p14:creationId xmlns:p14="http://schemas.microsoft.com/office/powerpoint/2010/main" val="1780505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E73146C-2114-DB27-9982-FAE45F7AE6FC}"/>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CFE7EB6C-6523-040E-1DAF-0DA3635EBB1F}"/>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3C62F17B-1AB5-5060-C3BC-9F356AF0C89A}"/>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extBox 6">
            <a:extLst>
              <a:ext uri="{FF2B5EF4-FFF2-40B4-BE49-F238E27FC236}">
                <a16:creationId xmlns:a16="http://schemas.microsoft.com/office/drawing/2014/main" id="{A8EB4804-1156-4BC7-4709-285EEABF7DE9}"/>
              </a:ext>
            </a:extLst>
          </p:cNvPr>
          <p:cNvSpPr txBox="1"/>
          <p:nvPr/>
        </p:nvSpPr>
        <p:spPr>
          <a:xfrm>
            <a:off x="177135" y="196285"/>
            <a:ext cx="8951489" cy="1577355"/>
          </a:xfrm>
          <a:prstGeom prst="rect">
            <a:avLst/>
          </a:prstGeom>
          <a:noFill/>
        </p:spPr>
        <p:txBody>
          <a:bodyPr wrap="none" rtlCol="0">
            <a:spAutoFit/>
          </a:bodyPr>
          <a:lstStyle/>
          <a:p>
            <a:r>
              <a:rPr lang="nl-NL"/>
              <a:t>Some references</a:t>
            </a:r>
          </a:p>
          <a:p>
            <a:endParaRPr lang="nl-NL"/>
          </a:p>
          <a:p>
            <a:r>
              <a:rPr lang="en-GB" sz="1050"/>
              <a:t>G. Willering – AC-loss measurements 11T horizontal magnet – calorimetric and electric. </a:t>
            </a:r>
            <a:r>
              <a:rPr lang="en-GB" sz="1050">
                <a:hlinkClick r:id="rId2"/>
              </a:rPr>
              <a:t>https://indico.cern.ch/event/760815/contributions/3156773/</a:t>
            </a:r>
            <a:endParaRPr lang="en-GB" sz="1050"/>
          </a:p>
          <a:p>
            <a:r>
              <a:rPr lang="en-GB" sz="1000"/>
              <a:t>H. Bajas – AC losses quantification in Nb</a:t>
            </a:r>
            <a:r>
              <a:rPr lang="en-GB" sz="1000" baseline="-25000"/>
              <a:t>3</a:t>
            </a:r>
            <a:r>
              <a:rPr lang="en-GB" sz="1000"/>
              <a:t>Sn magnets. </a:t>
            </a:r>
            <a:r>
              <a:rPr lang="en-GB" sz="1000">
                <a:hlinkClick r:id="rId3"/>
              </a:rPr>
              <a:t>https://indico.cern.ch/event/704235/contributions/2932038/</a:t>
            </a:r>
            <a:endParaRPr lang="en-GB" sz="1000"/>
          </a:p>
          <a:p>
            <a:endParaRPr lang="en-GB" sz="1000"/>
          </a:p>
          <a:p>
            <a:endParaRPr lang="en-GB" sz="1000"/>
          </a:p>
          <a:p>
            <a:endParaRPr lang="en-GB" sz="1000"/>
          </a:p>
          <a:p>
            <a:endParaRPr lang="en-GB" sz="1000"/>
          </a:p>
        </p:txBody>
      </p:sp>
    </p:spTree>
    <p:extLst>
      <p:ext uri="{BB962C8B-B14F-4D97-AF65-F5344CB8AC3E}">
        <p14:creationId xmlns:p14="http://schemas.microsoft.com/office/powerpoint/2010/main" val="618445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63A354B-80A1-0230-F702-3D90CFD335F1}"/>
              </a:ext>
            </a:extLst>
          </p:cNvPr>
          <p:cNvSpPr>
            <a:spLocks noGrp="1"/>
          </p:cNvSpPr>
          <p:nvPr>
            <p:ph type="dt" sz="half" idx="2"/>
          </p:nvPr>
        </p:nvSpPr>
        <p:spPr/>
        <p:txBody>
          <a:bodyPr/>
          <a:lstStyle/>
          <a:p>
            <a:fld id="{B4BFD808-6B56-4447-9401-2398D08EE3C0}" type="datetime1">
              <a:rPr lang="en-US" smtClean="0"/>
              <a:pPr/>
              <a:t>9/24/2024</a:t>
            </a:fld>
            <a:endParaRPr lang="en-US" dirty="0"/>
          </a:p>
        </p:txBody>
      </p:sp>
      <p:sp>
        <p:nvSpPr>
          <p:cNvPr id="4" name="Footer Placeholder 3">
            <a:extLst>
              <a:ext uri="{FF2B5EF4-FFF2-40B4-BE49-F238E27FC236}">
                <a16:creationId xmlns:a16="http://schemas.microsoft.com/office/drawing/2014/main" id="{C85779B0-63E6-77E2-A30A-F20A866F46F7}"/>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98B87D02-8FB2-F4CC-9C28-53FE8C76766E}"/>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TextBox 6">
            <a:extLst>
              <a:ext uri="{FF2B5EF4-FFF2-40B4-BE49-F238E27FC236}">
                <a16:creationId xmlns:a16="http://schemas.microsoft.com/office/drawing/2014/main" id="{E3174D85-399E-9897-6831-C1513DEEE96F}"/>
              </a:ext>
            </a:extLst>
          </p:cNvPr>
          <p:cNvSpPr txBox="1"/>
          <p:nvPr/>
        </p:nvSpPr>
        <p:spPr>
          <a:xfrm>
            <a:off x="0" y="50290"/>
            <a:ext cx="5698996" cy="369332"/>
          </a:xfrm>
          <a:prstGeom prst="rect">
            <a:avLst/>
          </a:prstGeom>
          <a:noFill/>
        </p:spPr>
        <p:txBody>
          <a:bodyPr wrap="none" rtlCol="0">
            <a:spAutoFit/>
          </a:bodyPr>
          <a:lstStyle/>
          <a:p>
            <a:r>
              <a:rPr lang="nl-NL"/>
              <a:t>Loss measurement methods for magnets, introduction</a:t>
            </a:r>
            <a:endParaRPr lang="en-GB"/>
          </a:p>
        </p:txBody>
      </p:sp>
      <p:sp>
        <p:nvSpPr>
          <p:cNvPr id="8" name="TextBox 7">
            <a:extLst>
              <a:ext uri="{FF2B5EF4-FFF2-40B4-BE49-F238E27FC236}">
                <a16:creationId xmlns:a16="http://schemas.microsoft.com/office/drawing/2014/main" id="{9BC9A2FB-8269-A221-4744-B00C32ED56CE}"/>
              </a:ext>
            </a:extLst>
          </p:cNvPr>
          <p:cNvSpPr txBox="1"/>
          <p:nvPr/>
        </p:nvSpPr>
        <p:spPr>
          <a:xfrm>
            <a:off x="237502" y="501041"/>
            <a:ext cx="6871020" cy="1785104"/>
          </a:xfrm>
          <a:prstGeom prst="rect">
            <a:avLst/>
          </a:prstGeom>
          <a:noFill/>
        </p:spPr>
        <p:txBody>
          <a:bodyPr wrap="square" rtlCol="0">
            <a:spAutoFit/>
          </a:bodyPr>
          <a:lstStyle/>
          <a:p>
            <a:r>
              <a:rPr lang="nl-NL" sz="1100"/>
              <a:t>Two methods to measure losses: </a:t>
            </a:r>
          </a:p>
          <a:p>
            <a:pPr marL="171450" indent="-171450">
              <a:buFontTx/>
              <a:buChar char="-"/>
            </a:pPr>
            <a:r>
              <a:rPr lang="nl-NL" sz="1100"/>
              <a:t>Calorimetric</a:t>
            </a:r>
          </a:p>
          <a:p>
            <a:pPr marL="628650" lvl="1" indent="-171450">
              <a:buFontTx/>
              <a:buChar char="-"/>
            </a:pPr>
            <a:r>
              <a:rPr lang="nl-NL" sz="1100"/>
              <a:t>Requires well controlled and measured temperatures and helium liquid/gas flows. Often the cryostats are not designed to have accurate enough measurements. </a:t>
            </a:r>
          </a:p>
          <a:p>
            <a:pPr marL="171450" indent="-171450">
              <a:buFontTx/>
              <a:buChar char="-"/>
            </a:pPr>
            <a:r>
              <a:rPr lang="nl-NL" sz="1100"/>
              <a:t>Electrical</a:t>
            </a:r>
          </a:p>
          <a:p>
            <a:pPr marL="628650" lvl="1" indent="-171450">
              <a:buFontTx/>
              <a:buChar char="-"/>
            </a:pPr>
            <a:r>
              <a:rPr lang="nl-NL" sz="1100"/>
              <a:t>Rather accurate. Methods exist to distinguish different type of losses, notably the hysteresis loss and coupling loss.</a:t>
            </a:r>
          </a:p>
          <a:p>
            <a:pPr marL="628650" lvl="1" indent="-171450">
              <a:buFontTx/>
              <a:buChar char="-"/>
            </a:pPr>
            <a:r>
              <a:rPr lang="nl-NL" sz="1100"/>
              <a:t>Method in use at CERN at least since 1994: “A. Verweij et al., </a:t>
            </a:r>
            <a:r>
              <a:rPr lang="nl-NL" sz="1100" i="1"/>
              <a:t>Analysis of the AC Loss Measurements on the One-Metre Dipole Model Magnets, IEEE Transactions on Magnetics, Vol 30, No 4, July 1994.</a:t>
            </a:r>
          </a:p>
        </p:txBody>
      </p:sp>
      <p:pic>
        <p:nvPicPr>
          <p:cNvPr id="13" name="Picture 12">
            <a:extLst>
              <a:ext uri="{FF2B5EF4-FFF2-40B4-BE49-F238E27FC236}">
                <a16:creationId xmlns:a16="http://schemas.microsoft.com/office/drawing/2014/main" id="{39D83381-826F-BCA2-3FE3-B84A9570A9F1}"/>
              </a:ext>
            </a:extLst>
          </p:cNvPr>
          <p:cNvPicPr>
            <a:picLocks noChangeAspect="1"/>
          </p:cNvPicPr>
          <p:nvPr/>
        </p:nvPicPr>
        <p:blipFill>
          <a:blip r:embed="rId2"/>
          <a:stretch>
            <a:fillRect/>
          </a:stretch>
        </p:blipFill>
        <p:spPr>
          <a:xfrm>
            <a:off x="4423454" y="2269652"/>
            <a:ext cx="3157016" cy="2093600"/>
          </a:xfrm>
          <a:prstGeom prst="rect">
            <a:avLst/>
          </a:prstGeom>
        </p:spPr>
      </p:pic>
    </p:spTree>
    <p:extLst>
      <p:ext uri="{BB962C8B-B14F-4D97-AF65-F5344CB8AC3E}">
        <p14:creationId xmlns:p14="http://schemas.microsoft.com/office/powerpoint/2010/main" val="1621508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2C71EB6-167D-5C8E-B3B0-BBC35E7F4E5F}"/>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073E7E2E-55F9-7517-B83A-B734524B64C3}"/>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DDF21277-BCA4-0FD7-7B98-FB452E162D7B}"/>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6" descr="A graph showing a number of lines&#10;&#10;Description automatically generated with medium confidence">
            <a:extLst>
              <a:ext uri="{FF2B5EF4-FFF2-40B4-BE49-F238E27FC236}">
                <a16:creationId xmlns:a16="http://schemas.microsoft.com/office/drawing/2014/main" id="{80651123-C1F1-A693-B759-FB0E5359816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7837" y="1263613"/>
            <a:ext cx="5329055" cy="2087352"/>
          </a:xfrm>
          <a:prstGeom prst="rect">
            <a:avLst/>
          </a:prstGeom>
          <a:noFill/>
        </p:spPr>
      </p:pic>
      <p:sp>
        <p:nvSpPr>
          <p:cNvPr id="8" name="TextBox 7">
            <a:extLst>
              <a:ext uri="{FF2B5EF4-FFF2-40B4-BE49-F238E27FC236}">
                <a16:creationId xmlns:a16="http://schemas.microsoft.com/office/drawing/2014/main" id="{BEFE76F6-EF84-44A4-6220-D0FD357B2AFA}"/>
              </a:ext>
            </a:extLst>
          </p:cNvPr>
          <p:cNvSpPr txBox="1"/>
          <p:nvPr/>
        </p:nvSpPr>
        <p:spPr>
          <a:xfrm>
            <a:off x="0" y="50290"/>
            <a:ext cx="4211409" cy="369332"/>
          </a:xfrm>
          <a:prstGeom prst="rect">
            <a:avLst/>
          </a:prstGeom>
          <a:noFill/>
        </p:spPr>
        <p:txBody>
          <a:bodyPr wrap="none" rtlCol="0">
            <a:spAutoFit/>
          </a:bodyPr>
          <a:lstStyle/>
          <a:p>
            <a:r>
              <a:rPr lang="nl-NL"/>
              <a:t>Loss measurement methods - electrical</a:t>
            </a:r>
            <a:endParaRPr lang="en-GB"/>
          </a:p>
        </p:txBody>
      </p:sp>
      <p:sp>
        <p:nvSpPr>
          <p:cNvPr id="11" name="TextBox 10">
            <a:extLst>
              <a:ext uri="{FF2B5EF4-FFF2-40B4-BE49-F238E27FC236}">
                <a16:creationId xmlns:a16="http://schemas.microsoft.com/office/drawing/2014/main" id="{1D000E49-6FC1-49FA-285F-E828F15FA9F4}"/>
              </a:ext>
            </a:extLst>
          </p:cNvPr>
          <p:cNvSpPr txBox="1"/>
          <p:nvPr/>
        </p:nvSpPr>
        <p:spPr>
          <a:xfrm>
            <a:off x="585425" y="1265029"/>
            <a:ext cx="772969" cy="261610"/>
          </a:xfrm>
          <a:prstGeom prst="rect">
            <a:avLst/>
          </a:prstGeom>
          <a:noFill/>
        </p:spPr>
        <p:txBody>
          <a:bodyPr wrap="none" rtlCol="0">
            <a:spAutoFit/>
          </a:bodyPr>
          <a:lstStyle/>
          <a:p>
            <a:r>
              <a:rPr lang="nl-NL" sz="1100"/>
              <a:t>Pre-cycle</a:t>
            </a:r>
            <a:endParaRPr lang="en-GB" sz="1100"/>
          </a:p>
        </p:txBody>
      </p:sp>
      <p:sp>
        <p:nvSpPr>
          <p:cNvPr id="12" name="TextBox 11">
            <a:extLst>
              <a:ext uri="{FF2B5EF4-FFF2-40B4-BE49-F238E27FC236}">
                <a16:creationId xmlns:a16="http://schemas.microsoft.com/office/drawing/2014/main" id="{2C90F855-8DC6-1A27-9B88-598185376675}"/>
              </a:ext>
            </a:extLst>
          </p:cNvPr>
          <p:cNvSpPr txBox="1"/>
          <p:nvPr/>
        </p:nvSpPr>
        <p:spPr>
          <a:xfrm>
            <a:off x="1358394" y="1795250"/>
            <a:ext cx="1011815" cy="430887"/>
          </a:xfrm>
          <a:prstGeom prst="rect">
            <a:avLst/>
          </a:prstGeom>
          <a:noFill/>
        </p:spPr>
        <p:txBody>
          <a:bodyPr wrap="none" rtlCol="0">
            <a:spAutoFit/>
          </a:bodyPr>
          <a:lstStyle/>
          <a:p>
            <a:r>
              <a:rPr lang="nl-NL" sz="1100"/>
              <a:t>4 ramp rates </a:t>
            </a:r>
          </a:p>
          <a:p>
            <a:r>
              <a:rPr lang="nl-NL" sz="1100"/>
              <a:t>0.2 -8 kA</a:t>
            </a:r>
            <a:endParaRPr lang="en-GB" sz="1100"/>
          </a:p>
        </p:txBody>
      </p:sp>
      <p:sp>
        <p:nvSpPr>
          <p:cNvPr id="13" name="TextBox 12">
            <a:extLst>
              <a:ext uri="{FF2B5EF4-FFF2-40B4-BE49-F238E27FC236}">
                <a16:creationId xmlns:a16="http://schemas.microsoft.com/office/drawing/2014/main" id="{CB59BEAF-532B-646B-8915-6382B3341D83}"/>
              </a:ext>
            </a:extLst>
          </p:cNvPr>
          <p:cNvSpPr txBox="1"/>
          <p:nvPr/>
        </p:nvSpPr>
        <p:spPr>
          <a:xfrm>
            <a:off x="2535304" y="1095752"/>
            <a:ext cx="1011815" cy="430887"/>
          </a:xfrm>
          <a:prstGeom prst="rect">
            <a:avLst/>
          </a:prstGeom>
          <a:noFill/>
        </p:spPr>
        <p:txBody>
          <a:bodyPr wrap="none" rtlCol="0">
            <a:spAutoFit/>
          </a:bodyPr>
          <a:lstStyle/>
          <a:p>
            <a:r>
              <a:rPr lang="nl-NL" sz="1100"/>
              <a:t>4 ramp rates </a:t>
            </a:r>
          </a:p>
          <a:p>
            <a:r>
              <a:rPr lang="nl-NL" sz="1100"/>
              <a:t>0.2 – 16.2 kA</a:t>
            </a:r>
            <a:endParaRPr lang="en-GB" sz="1100"/>
          </a:p>
        </p:txBody>
      </p:sp>
      <p:sp>
        <p:nvSpPr>
          <p:cNvPr id="14" name="TextBox 13">
            <a:extLst>
              <a:ext uri="{FF2B5EF4-FFF2-40B4-BE49-F238E27FC236}">
                <a16:creationId xmlns:a16="http://schemas.microsoft.com/office/drawing/2014/main" id="{0410FD0C-C857-83EB-C49B-97385D7C9924}"/>
              </a:ext>
            </a:extLst>
          </p:cNvPr>
          <p:cNvSpPr txBox="1"/>
          <p:nvPr/>
        </p:nvSpPr>
        <p:spPr>
          <a:xfrm>
            <a:off x="3972625" y="1095752"/>
            <a:ext cx="1011815" cy="430887"/>
          </a:xfrm>
          <a:prstGeom prst="rect">
            <a:avLst/>
          </a:prstGeom>
          <a:noFill/>
        </p:spPr>
        <p:txBody>
          <a:bodyPr wrap="none" rtlCol="0">
            <a:spAutoFit/>
          </a:bodyPr>
          <a:lstStyle/>
          <a:p>
            <a:r>
              <a:rPr lang="nl-NL" sz="1100"/>
              <a:t>4 ramp rates </a:t>
            </a:r>
          </a:p>
          <a:p>
            <a:r>
              <a:rPr lang="nl-NL" sz="1100"/>
              <a:t>0.8 – 16.2 kA</a:t>
            </a:r>
            <a:endParaRPr lang="en-GB" sz="1100"/>
          </a:p>
        </p:txBody>
      </p:sp>
      <p:sp>
        <p:nvSpPr>
          <p:cNvPr id="15" name="TextBox 14">
            <a:extLst>
              <a:ext uri="{FF2B5EF4-FFF2-40B4-BE49-F238E27FC236}">
                <a16:creationId xmlns:a16="http://schemas.microsoft.com/office/drawing/2014/main" id="{56C2BB50-B99E-5371-9800-5BE840EA0B93}"/>
              </a:ext>
            </a:extLst>
          </p:cNvPr>
          <p:cNvSpPr txBox="1"/>
          <p:nvPr/>
        </p:nvSpPr>
        <p:spPr>
          <a:xfrm>
            <a:off x="6535796" y="3415620"/>
            <a:ext cx="2076493" cy="338554"/>
          </a:xfrm>
          <a:prstGeom prst="rect">
            <a:avLst/>
          </a:prstGeom>
          <a:noFill/>
        </p:spPr>
        <p:txBody>
          <a:bodyPr wrap="square">
            <a:spAutoFit/>
          </a:bodyPr>
          <a:lstStyle/>
          <a:p>
            <a:r>
              <a:rPr lang="en-GB" sz="800"/>
              <a:t>MQXFBP2 test results: EDMS 2469619</a:t>
            </a:r>
          </a:p>
          <a:p>
            <a:r>
              <a:rPr lang="en-GB" sz="800"/>
              <a:t>Note: values per 7 meter long coil.</a:t>
            </a:r>
            <a:endParaRPr lang="en-GB"/>
          </a:p>
        </p:txBody>
      </p:sp>
      <p:pic>
        <p:nvPicPr>
          <p:cNvPr id="16" name="Picture 15">
            <a:extLst>
              <a:ext uri="{FF2B5EF4-FFF2-40B4-BE49-F238E27FC236}">
                <a16:creationId xmlns:a16="http://schemas.microsoft.com/office/drawing/2014/main" id="{55D5A25F-D060-D816-BB26-0B2C3C36BCBB}"/>
              </a:ext>
            </a:extLst>
          </p:cNvPr>
          <p:cNvPicPr>
            <a:picLocks noChangeAspect="1"/>
          </p:cNvPicPr>
          <p:nvPr/>
        </p:nvPicPr>
        <p:blipFill rotWithShape="1">
          <a:blip r:embed="rId3"/>
          <a:srcRect l="21103" r="21879" b="18055"/>
          <a:stretch/>
        </p:blipFill>
        <p:spPr>
          <a:xfrm>
            <a:off x="6610798" y="1487018"/>
            <a:ext cx="2058598" cy="1647052"/>
          </a:xfrm>
          <a:prstGeom prst="rect">
            <a:avLst/>
          </a:prstGeom>
        </p:spPr>
      </p:pic>
      <p:pic>
        <p:nvPicPr>
          <p:cNvPr id="17" name="Picture 16">
            <a:extLst>
              <a:ext uri="{FF2B5EF4-FFF2-40B4-BE49-F238E27FC236}">
                <a16:creationId xmlns:a16="http://schemas.microsoft.com/office/drawing/2014/main" id="{464A8B85-D7CE-4504-1B8F-04C9DB2CA3C5}"/>
              </a:ext>
            </a:extLst>
          </p:cNvPr>
          <p:cNvPicPr>
            <a:picLocks noChangeAspect="1"/>
          </p:cNvPicPr>
          <p:nvPr/>
        </p:nvPicPr>
        <p:blipFill rotWithShape="1">
          <a:blip r:embed="rId3"/>
          <a:srcRect l="-99" t="81653" r="-111" b="-707"/>
          <a:stretch/>
        </p:blipFill>
        <p:spPr>
          <a:xfrm>
            <a:off x="6610799" y="3134070"/>
            <a:ext cx="2438488" cy="258129"/>
          </a:xfrm>
          <a:prstGeom prst="rect">
            <a:avLst/>
          </a:prstGeom>
        </p:spPr>
      </p:pic>
      <p:sp>
        <p:nvSpPr>
          <p:cNvPr id="18" name="TextBox 17">
            <a:extLst>
              <a:ext uri="{FF2B5EF4-FFF2-40B4-BE49-F238E27FC236}">
                <a16:creationId xmlns:a16="http://schemas.microsoft.com/office/drawing/2014/main" id="{3E0CF97D-CBE7-CDC8-0A16-DEEE134464AC}"/>
              </a:ext>
            </a:extLst>
          </p:cNvPr>
          <p:cNvSpPr txBox="1"/>
          <p:nvPr/>
        </p:nvSpPr>
        <p:spPr>
          <a:xfrm>
            <a:off x="140584" y="764184"/>
            <a:ext cx="4038285" cy="276999"/>
          </a:xfrm>
          <a:prstGeom prst="rect">
            <a:avLst/>
          </a:prstGeom>
          <a:noFill/>
        </p:spPr>
        <p:txBody>
          <a:bodyPr wrap="none" rtlCol="0">
            <a:spAutoFit/>
          </a:bodyPr>
          <a:lstStyle/>
          <a:p>
            <a:r>
              <a:rPr lang="nl-NL" sz="1200"/>
              <a:t>AC-loss cycle from Q2 MQXF test plan, EDMS 2873724 </a:t>
            </a:r>
            <a:endParaRPr lang="en-GB" sz="1200"/>
          </a:p>
        </p:txBody>
      </p:sp>
      <p:cxnSp>
        <p:nvCxnSpPr>
          <p:cNvPr id="20" name="Straight Connector 19">
            <a:extLst>
              <a:ext uri="{FF2B5EF4-FFF2-40B4-BE49-F238E27FC236}">
                <a16:creationId xmlns:a16="http://schemas.microsoft.com/office/drawing/2014/main" id="{5C408CB6-14C0-E7DF-53E1-FEAFB5047DC5}"/>
              </a:ext>
            </a:extLst>
          </p:cNvPr>
          <p:cNvCxnSpPr>
            <a:cxnSpLocks/>
          </p:cNvCxnSpPr>
          <p:nvPr/>
        </p:nvCxnSpPr>
        <p:spPr>
          <a:xfrm>
            <a:off x="2278349" y="2771685"/>
            <a:ext cx="0" cy="842828"/>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B0C86493-5018-E2AF-C22F-4A6A645DF602}"/>
              </a:ext>
            </a:extLst>
          </p:cNvPr>
          <p:cNvCxnSpPr>
            <a:cxnSpLocks/>
          </p:cNvCxnSpPr>
          <p:nvPr/>
        </p:nvCxnSpPr>
        <p:spPr>
          <a:xfrm>
            <a:off x="2928642" y="2771685"/>
            <a:ext cx="0" cy="842828"/>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E57E5B25-757C-8F56-1C61-3A85375B5F22}"/>
                  </a:ext>
                </a:extLst>
              </p:cNvPr>
              <p:cNvSpPr txBox="1"/>
              <p:nvPr/>
            </p:nvSpPr>
            <p:spPr>
              <a:xfrm>
                <a:off x="2257752" y="3377013"/>
                <a:ext cx="670889" cy="536365"/>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nary>
                        <m:naryPr>
                          <m:limLoc m:val="undOvr"/>
                          <m:subHide m:val="on"/>
                          <m:supHide m:val="on"/>
                          <m:ctrlPr>
                            <a:rPr lang="en-GB" sz="1100" i="1" smtClean="0">
                              <a:solidFill>
                                <a:srgbClr val="FF0000"/>
                              </a:solidFill>
                              <a:latin typeface="Cambria Math" panose="02040503050406030204" pitchFamily="18" charset="0"/>
                            </a:rPr>
                          </m:ctrlPr>
                        </m:naryPr>
                        <m:sub/>
                        <m:sup/>
                        <m:e>
                          <m:r>
                            <a:rPr lang="nl-NL" sz="1100" b="0" i="1" smtClean="0">
                              <a:solidFill>
                                <a:srgbClr val="FF0000"/>
                              </a:solidFill>
                              <a:latin typeface="Cambria Math" panose="02040503050406030204" pitchFamily="18" charset="0"/>
                            </a:rPr>
                            <m:t>𝑉𝐼</m:t>
                          </m:r>
                        </m:e>
                      </m:nary>
                      <m:r>
                        <a:rPr lang="nl-NL" sz="1100" b="0" i="1" smtClean="0">
                          <a:solidFill>
                            <a:srgbClr val="FF0000"/>
                          </a:solidFill>
                          <a:latin typeface="Cambria Math" panose="02040503050406030204" pitchFamily="18" charset="0"/>
                        </a:rPr>
                        <m:t>𝑑𝑡</m:t>
                      </m:r>
                    </m:oMath>
                  </m:oMathPara>
                </a14:m>
                <a:endParaRPr lang="en-GB" sz="1100">
                  <a:solidFill>
                    <a:srgbClr val="FF0000"/>
                  </a:solidFill>
                </a:endParaRPr>
              </a:p>
            </p:txBody>
          </p:sp>
        </mc:Choice>
        <mc:Fallback>
          <p:sp>
            <p:nvSpPr>
              <p:cNvPr id="25" name="TextBox 24">
                <a:extLst>
                  <a:ext uri="{FF2B5EF4-FFF2-40B4-BE49-F238E27FC236}">
                    <a16:creationId xmlns:a16="http://schemas.microsoft.com/office/drawing/2014/main" id="{E57E5B25-757C-8F56-1C61-3A85375B5F22}"/>
                  </a:ext>
                </a:extLst>
              </p:cNvPr>
              <p:cNvSpPr txBox="1">
                <a:spLocks noRot="1" noChangeAspect="1" noMove="1" noResize="1" noEditPoints="1" noAdjustHandles="1" noChangeArrowheads="1" noChangeShapeType="1" noTextEdit="1"/>
              </p:cNvSpPr>
              <p:nvPr/>
            </p:nvSpPr>
            <p:spPr>
              <a:xfrm>
                <a:off x="2257752" y="3377013"/>
                <a:ext cx="670889" cy="536365"/>
              </a:xfrm>
              <a:prstGeom prst="rect">
                <a:avLst/>
              </a:prstGeom>
              <a:blipFill>
                <a:blip r:embed="rId4"/>
                <a:stretch>
                  <a:fillRect l="-71818" t="-120455" r="-61818" b="-170455"/>
                </a:stretch>
              </a:blipFill>
            </p:spPr>
            <p:txBody>
              <a:bodyPr/>
              <a:lstStyle/>
              <a:p>
                <a:r>
                  <a:rPr lang="en-GB">
                    <a:noFill/>
                  </a:rPr>
                  <a:t> </a:t>
                </a:r>
              </a:p>
            </p:txBody>
          </p:sp>
        </mc:Fallback>
      </mc:AlternateContent>
      <p:cxnSp>
        <p:nvCxnSpPr>
          <p:cNvPr id="27" name="Straight Arrow Connector 26">
            <a:extLst>
              <a:ext uri="{FF2B5EF4-FFF2-40B4-BE49-F238E27FC236}">
                <a16:creationId xmlns:a16="http://schemas.microsoft.com/office/drawing/2014/main" id="{72FD32D8-C602-E3DE-9C59-5FE27680484E}"/>
              </a:ext>
            </a:extLst>
          </p:cNvPr>
          <p:cNvCxnSpPr/>
          <p:nvPr/>
        </p:nvCxnSpPr>
        <p:spPr>
          <a:xfrm flipV="1">
            <a:off x="3041211" y="2082534"/>
            <a:ext cx="4068129" cy="156266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828A6B4D-C9EF-230D-35D0-B365D2D6587F}"/>
              </a:ext>
            </a:extLst>
          </p:cNvPr>
          <p:cNvSpPr txBox="1"/>
          <p:nvPr/>
        </p:nvSpPr>
        <p:spPr>
          <a:xfrm>
            <a:off x="140583" y="3807551"/>
            <a:ext cx="8816703" cy="600164"/>
          </a:xfrm>
          <a:prstGeom prst="rect">
            <a:avLst/>
          </a:prstGeom>
          <a:noFill/>
        </p:spPr>
        <p:txBody>
          <a:bodyPr wrap="square" rtlCol="0">
            <a:spAutoFit/>
          </a:bodyPr>
          <a:lstStyle/>
          <a:p>
            <a:r>
              <a:rPr lang="nl-NL" sz="1100"/>
              <a:t>Simple and clean method. </a:t>
            </a:r>
          </a:p>
          <a:p>
            <a:r>
              <a:rPr lang="nl-NL" sz="1100"/>
              <a:t>Requires: Full cycle required to remove stored magnetic energy from the integral.</a:t>
            </a:r>
          </a:p>
          <a:p>
            <a:r>
              <a:rPr lang="nl-NL" sz="1100"/>
              <a:t>Requires: Good offset compensation, no drift in voltage measurements, no splice resistance. 1 µV gives about 25 J for a 20 A/s cycle.</a:t>
            </a:r>
            <a:endParaRPr lang="en-GB" sz="1100"/>
          </a:p>
        </p:txBody>
      </p:sp>
    </p:spTree>
    <p:extLst>
      <p:ext uri="{BB962C8B-B14F-4D97-AF65-F5344CB8AC3E}">
        <p14:creationId xmlns:p14="http://schemas.microsoft.com/office/powerpoint/2010/main" val="4082457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CB6876B-6F0A-5633-9483-167FC0342B64}"/>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4B538244-C84A-8919-D0FF-B87EF35EB958}"/>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9E284826-849B-5442-BBB2-491BD3B57546}"/>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10" name="TextBox 9">
            <a:extLst>
              <a:ext uri="{FF2B5EF4-FFF2-40B4-BE49-F238E27FC236}">
                <a16:creationId xmlns:a16="http://schemas.microsoft.com/office/drawing/2014/main" id="{F1319E0D-B866-C0B7-892A-0DB5A5E7278F}"/>
              </a:ext>
            </a:extLst>
          </p:cNvPr>
          <p:cNvSpPr txBox="1"/>
          <p:nvPr/>
        </p:nvSpPr>
        <p:spPr>
          <a:xfrm>
            <a:off x="3634039" y="4374973"/>
            <a:ext cx="4384914" cy="369332"/>
          </a:xfrm>
          <a:prstGeom prst="rect">
            <a:avLst/>
          </a:prstGeom>
          <a:solidFill>
            <a:schemeClr val="bg1"/>
          </a:solidFill>
        </p:spPr>
        <p:txBody>
          <a:bodyPr wrap="square">
            <a:spAutoFit/>
          </a:bodyPr>
          <a:lstStyle/>
          <a:p>
            <a:r>
              <a:rPr lang="en-GB" sz="900">
                <a:hlinkClick r:id="rId2"/>
              </a:rPr>
              <a:t>https://edms.cern.ch/ui/file/356495/1/mta-in-97-012.pdf</a:t>
            </a:r>
            <a:endParaRPr lang="en-GB" sz="900"/>
          </a:p>
          <a:p>
            <a:r>
              <a:rPr lang="en-GB" sz="900">
                <a:hlinkClick r:id="rId3"/>
              </a:rPr>
              <a:t>https://edms.cern.ch/ui/file/384105/1/ELFA.pdf</a:t>
            </a:r>
            <a:r>
              <a:rPr lang="en-GB" sz="900"/>
              <a:t> </a:t>
            </a:r>
          </a:p>
        </p:txBody>
      </p:sp>
      <p:pic>
        <p:nvPicPr>
          <p:cNvPr id="12" name="Picture 11">
            <a:extLst>
              <a:ext uri="{FF2B5EF4-FFF2-40B4-BE49-F238E27FC236}">
                <a16:creationId xmlns:a16="http://schemas.microsoft.com/office/drawing/2014/main" id="{C7BD70B1-85E3-E1DD-E013-66D8F301BF9D}"/>
              </a:ext>
            </a:extLst>
          </p:cNvPr>
          <p:cNvPicPr>
            <a:picLocks noChangeAspect="1"/>
          </p:cNvPicPr>
          <p:nvPr/>
        </p:nvPicPr>
        <p:blipFill>
          <a:blip r:embed="rId4"/>
          <a:stretch>
            <a:fillRect/>
          </a:stretch>
        </p:blipFill>
        <p:spPr>
          <a:xfrm>
            <a:off x="179543" y="613295"/>
            <a:ext cx="3066748" cy="4213057"/>
          </a:xfrm>
          <a:prstGeom prst="rect">
            <a:avLst/>
          </a:prstGeom>
        </p:spPr>
      </p:pic>
      <p:sp>
        <p:nvSpPr>
          <p:cNvPr id="13" name="TextBox 12">
            <a:extLst>
              <a:ext uri="{FF2B5EF4-FFF2-40B4-BE49-F238E27FC236}">
                <a16:creationId xmlns:a16="http://schemas.microsoft.com/office/drawing/2014/main" id="{71DD4C23-D8FF-6B18-5E92-26FC893BB75D}"/>
              </a:ext>
            </a:extLst>
          </p:cNvPr>
          <p:cNvSpPr txBox="1"/>
          <p:nvPr/>
        </p:nvSpPr>
        <p:spPr>
          <a:xfrm>
            <a:off x="3651254" y="613277"/>
            <a:ext cx="5035546" cy="1569660"/>
          </a:xfrm>
          <a:prstGeom prst="rect">
            <a:avLst/>
          </a:prstGeom>
          <a:noFill/>
        </p:spPr>
        <p:txBody>
          <a:bodyPr wrap="square" rtlCol="0">
            <a:spAutoFit/>
          </a:bodyPr>
          <a:lstStyle/>
          <a:p>
            <a:pPr marL="171450" indent="-171450">
              <a:buFontTx/>
              <a:buChar char="-"/>
            </a:pPr>
            <a:r>
              <a:rPr lang="nl-NL" sz="1200"/>
              <a:t>10 meter long dipole magnet MBL1J2 – 1997</a:t>
            </a:r>
          </a:p>
          <a:p>
            <a:pPr marL="171450" indent="-171450">
              <a:buFontTx/>
              <a:buChar char="-"/>
            </a:pPr>
            <a:r>
              <a:rPr lang="nl-NL" sz="1200"/>
              <a:t>Losses were defined as function of ramp rate</a:t>
            </a:r>
          </a:p>
          <a:p>
            <a:pPr marL="171450" indent="-171450">
              <a:buFontTx/>
              <a:buChar char="-"/>
            </a:pPr>
            <a:r>
              <a:rPr lang="nl-NL" sz="1200"/>
              <a:t>Measurements done between 60 A and 3 kA</a:t>
            </a:r>
          </a:p>
          <a:p>
            <a:pPr marL="171450" indent="-171450">
              <a:buFontTx/>
              <a:buChar char="-"/>
            </a:pPr>
            <a:r>
              <a:rPr lang="nl-NL" sz="1200"/>
              <a:t>Hysteresis loss small compared to coupling loss</a:t>
            </a:r>
          </a:p>
          <a:p>
            <a:pPr marL="171450" indent="-171450">
              <a:buFontTx/>
              <a:buChar char="-"/>
            </a:pPr>
            <a:r>
              <a:rPr lang="nl-NL" sz="1200"/>
              <a:t>For LHC main dipole magnets, it seems that it was mainly used for calculating interstrand resistances, with less emphasis on energy deposited in the helium bath. </a:t>
            </a:r>
          </a:p>
          <a:p>
            <a:endParaRPr lang="en-GB" sz="1200"/>
          </a:p>
        </p:txBody>
      </p:sp>
      <p:pic>
        <p:nvPicPr>
          <p:cNvPr id="15" name="Picture 14">
            <a:extLst>
              <a:ext uri="{FF2B5EF4-FFF2-40B4-BE49-F238E27FC236}">
                <a16:creationId xmlns:a16="http://schemas.microsoft.com/office/drawing/2014/main" id="{1EE7F8E7-3FE8-B7A3-D792-B38BB22EEE5E}"/>
              </a:ext>
            </a:extLst>
          </p:cNvPr>
          <p:cNvPicPr>
            <a:picLocks noChangeAspect="1"/>
          </p:cNvPicPr>
          <p:nvPr/>
        </p:nvPicPr>
        <p:blipFill>
          <a:blip r:embed="rId5"/>
          <a:stretch>
            <a:fillRect/>
          </a:stretch>
        </p:blipFill>
        <p:spPr>
          <a:xfrm>
            <a:off x="3651254" y="2146736"/>
            <a:ext cx="3579853" cy="1756612"/>
          </a:xfrm>
          <a:prstGeom prst="rect">
            <a:avLst/>
          </a:prstGeom>
        </p:spPr>
      </p:pic>
      <p:sp>
        <p:nvSpPr>
          <p:cNvPr id="16" name="TextBox 15">
            <a:extLst>
              <a:ext uri="{FF2B5EF4-FFF2-40B4-BE49-F238E27FC236}">
                <a16:creationId xmlns:a16="http://schemas.microsoft.com/office/drawing/2014/main" id="{FF1D8383-1FDA-40C9-16EE-FCDBCE99FCF6}"/>
              </a:ext>
            </a:extLst>
          </p:cNvPr>
          <p:cNvSpPr txBox="1"/>
          <p:nvPr/>
        </p:nvSpPr>
        <p:spPr>
          <a:xfrm>
            <a:off x="0" y="50290"/>
            <a:ext cx="4147289" cy="369332"/>
          </a:xfrm>
          <a:prstGeom prst="rect">
            <a:avLst/>
          </a:prstGeom>
          <a:noFill/>
        </p:spPr>
        <p:txBody>
          <a:bodyPr wrap="none" rtlCol="0">
            <a:spAutoFit/>
          </a:bodyPr>
          <a:lstStyle/>
          <a:p>
            <a:r>
              <a:rPr lang="nl-NL"/>
              <a:t>Some historic measurements at CERN</a:t>
            </a:r>
            <a:endParaRPr lang="en-GB"/>
          </a:p>
        </p:txBody>
      </p:sp>
    </p:spTree>
    <p:extLst>
      <p:ext uri="{BB962C8B-B14F-4D97-AF65-F5344CB8AC3E}">
        <p14:creationId xmlns:p14="http://schemas.microsoft.com/office/powerpoint/2010/main" val="2779766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677E19B-8BB0-BB7E-1176-A3DA7257DA39}"/>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6DE7C13B-1230-25A5-59D9-520FC6EFF991}"/>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20D83FB4-6F10-4C51-2DB7-1A02D7FE61E4}"/>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TextBox 6">
            <a:extLst>
              <a:ext uri="{FF2B5EF4-FFF2-40B4-BE49-F238E27FC236}">
                <a16:creationId xmlns:a16="http://schemas.microsoft.com/office/drawing/2014/main" id="{60018CBA-A6C8-E031-B3CC-1D73407E5326}"/>
              </a:ext>
            </a:extLst>
          </p:cNvPr>
          <p:cNvSpPr txBox="1"/>
          <p:nvPr/>
        </p:nvSpPr>
        <p:spPr>
          <a:xfrm>
            <a:off x="1581150" y="1836227"/>
            <a:ext cx="6370270" cy="923330"/>
          </a:xfrm>
          <a:prstGeom prst="rect">
            <a:avLst/>
          </a:prstGeom>
          <a:noFill/>
        </p:spPr>
        <p:txBody>
          <a:bodyPr wrap="none" rtlCol="0">
            <a:spAutoFit/>
          </a:bodyPr>
          <a:lstStyle/>
          <a:p>
            <a:r>
              <a:rPr lang="nl-NL"/>
              <a:t>MBH 11T full length prototype AC loss measurements - 2018</a:t>
            </a:r>
          </a:p>
          <a:p>
            <a:endParaRPr lang="nl-NL"/>
          </a:p>
          <a:p>
            <a:r>
              <a:rPr lang="nl-NL"/>
              <a:t>Calorimetric and electrical loss measurements</a:t>
            </a:r>
            <a:endParaRPr lang="en-GB"/>
          </a:p>
        </p:txBody>
      </p:sp>
    </p:spTree>
    <p:extLst>
      <p:ext uri="{BB962C8B-B14F-4D97-AF65-F5344CB8AC3E}">
        <p14:creationId xmlns:p14="http://schemas.microsoft.com/office/powerpoint/2010/main" val="2688082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655" y="124342"/>
            <a:ext cx="8226854" cy="282580"/>
          </a:xfrm>
        </p:spPr>
        <p:txBody>
          <a:bodyPr>
            <a:normAutofit fontScale="90000"/>
          </a:bodyPr>
          <a:lstStyle/>
          <a:p>
            <a:r>
              <a:rPr lang="en-US" sz="1800"/>
              <a:t>MBH 11T full length prototype - AC losses campaign - 2018</a:t>
            </a:r>
            <a:endParaRPr lang="en-US" sz="1800" dirty="0"/>
          </a:p>
        </p:txBody>
      </p:sp>
      <p:sp>
        <p:nvSpPr>
          <p:cNvPr id="4" name="Footer Placeholder 3"/>
          <p:cNvSpPr>
            <a:spLocks noGrp="1"/>
          </p:cNvSpPr>
          <p:nvPr>
            <p:ph type="ftr" sz="quarter" idx="11"/>
          </p:nvPr>
        </p:nvSpPr>
        <p:spPr>
          <a:xfrm>
            <a:off x="2540000" y="6356351"/>
            <a:ext cx="8836000" cy="360000"/>
          </a:xfrm>
          <a:prstGeom prst="rect">
            <a:avLst/>
          </a:prstGeom>
        </p:spPr>
        <p:txBody>
          <a:bodyPr vert="horz" lIns="0" tIns="0" rIns="0" bIns="0" rtlCol="0" anchor="b"/>
          <a:lstStyle>
            <a:defPPr>
              <a:defRPr lang="en-US"/>
            </a:defPPr>
            <a:lvl1pPr marL="0" algn="r" defTabSz="914400" rtl="0" eaLnBrk="1" latinLnBrk="0" hangingPunct="1">
              <a:defRPr sz="1467"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Discussion on  losses and quench temperatures 11T - 26-09-2018 - G. Willering </a:t>
            </a:r>
          </a:p>
        </p:txBody>
      </p:sp>
      <p:sp>
        <p:nvSpPr>
          <p:cNvPr id="5" name="Slide Number Placeholder 4"/>
          <p:cNvSpPr>
            <a:spLocks noGrp="1"/>
          </p:cNvSpPr>
          <p:nvPr>
            <p:ph type="sldNum" sz="quarter" idx="12"/>
          </p:nvPr>
        </p:nvSpPr>
        <p:spPr>
          <a:xfrm>
            <a:off x="11582400" y="6356351"/>
            <a:ext cx="480000" cy="360000"/>
          </a:xfrm>
          <a:prstGeom prst="rect">
            <a:avLst/>
          </a:prstGeom>
        </p:spPr>
        <p:txBody>
          <a:bodyPr vert="horz" lIns="0" tIns="0" rIns="0" bIns="0" rtlCol="0" anchor="b"/>
          <a:lstStyle>
            <a:defPPr>
              <a:defRPr lang="en-US"/>
            </a:defPPr>
            <a:lvl1pPr marL="0" algn="r" defTabSz="914400" rtl="0" eaLnBrk="1" latinLnBrk="0" hangingPunct="1">
              <a:defRPr sz="16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7E12-22AD-4C4E-A1E2-4B3ADEE36751}" type="slidenum">
              <a:rPr lang="en-GB" smtClean="0"/>
              <a:pPr/>
              <a:t>6</a:t>
            </a:fld>
            <a:endParaRPr lang="en-GB"/>
          </a:p>
        </p:txBody>
      </p:sp>
      <p:pic>
        <p:nvPicPr>
          <p:cNvPr id="8" name="Picture 7"/>
          <p:cNvPicPr>
            <a:picLocks noChangeAspect="1"/>
          </p:cNvPicPr>
          <p:nvPr/>
        </p:nvPicPr>
        <p:blipFill>
          <a:blip r:embed="rId2"/>
          <a:stretch>
            <a:fillRect/>
          </a:stretch>
        </p:blipFill>
        <p:spPr>
          <a:xfrm>
            <a:off x="122853" y="1000082"/>
            <a:ext cx="2398924" cy="1809793"/>
          </a:xfrm>
          <a:prstGeom prst="rect">
            <a:avLst/>
          </a:prstGeom>
        </p:spPr>
      </p:pic>
      <p:sp>
        <p:nvSpPr>
          <p:cNvPr id="9" name="TextBox 8"/>
          <p:cNvSpPr txBox="1"/>
          <p:nvPr/>
        </p:nvSpPr>
        <p:spPr>
          <a:xfrm>
            <a:off x="62318" y="2856038"/>
            <a:ext cx="2357755" cy="707886"/>
          </a:xfrm>
          <a:prstGeom prst="rect">
            <a:avLst/>
          </a:prstGeom>
          <a:noFill/>
        </p:spPr>
        <p:txBody>
          <a:bodyPr wrap="square" rtlCol="0">
            <a:spAutoFit/>
          </a:bodyPr>
          <a:lstStyle/>
          <a:p>
            <a:r>
              <a:rPr lang="en-US" sz="800" dirty="0"/>
              <a:t>Very </a:t>
            </a:r>
            <a:r>
              <a:rPr lang="en-US" sz="800"/>
              <a:t>little variation in the loss per cycle </a:t>
            </a:r>
            <a:r>
              <a:rPr lang="en-US" sz="800" dirty="0"/>
              <a:t>between the 4 coils </a:t>
            </a:r>
            <a:r>
              <a:rPr lang="en-US" sz="800"/>
              <a:t>of MBH-prototype. </a:t>
            </a:r>
          </a:p>
          <a:p>
            <a:endParaRPr lang="en-US" sz="800"/>
          </a:p>
          <a:p>
            <a:r>
              <a:rPr lang="en-US" sz="800"/>
              <a:t>Ramp rate dependent loss contribution (coupling loss) is very small. </a:t>
            </a:r>
            <a:endParaRPr lang="en-US" sz="800" dirty="0"/>
          </a:p>
        </p:txBody>
      </p:sp>
      <p:sp>
        <p:nvSpPr>
          <p:cNvPr id="10" name="TextBox 9"/>
          <p:cNvSpPr txBox="1"/>
          <p:nvPr/>
        </p:nvSpPr>
        <p:spPr>
          <a:xfrm>
            <a:off x="2745277" y="3031890"/>
            <a:ext cx="3300413" cy="1477328"/>
          </a:xfrm>
          <a:prstGeom prst="rect">
            <a:avLst/>
          </a:prstGeom>
          <a:noFill/>
        </p:spPr>
        <p:txBody>
          <a:bodyPr wrap="square" rtlCol="0">
            <a:spAutoFit/>
          </a:bodyPr>
          <a:lstStyle/>
          <a:p>
            <a:r>
              <a:rPr lang="en-US" sz="900" dirty="0"/>
              <a:t>Summary plot of SP102, SP104, SP105, DP101, SP106, SP107, MBH-proto </a:t>
            </a:r>
            <a:r>
              <a:rPr lang="en-US" sz="900"/>
              <a:t>and calculations</a:t>
            </a:r>
          </a:p>
          <a:p>
            <a:endParaRPr lang="en-US" sz="900" dirty="0"/>
          </a:p>
          <a:p>
            <a:r>
              <a:rPr lang="en-US" sz="900" dirty="0"/>
              <a:t>Good correlation between all models and prototype all values within ± 10 %</a:t>
            </a:r>
          </a:p>
          <a:p>
            <a:endParaRPr lang="en-US" sz="900" dirty="0"/>
          </a:p>
          <a:p>
            <a:r>
              <a:rPr lang="en-US" sz="900" dirty="0"/>
              <a:t>Calculations higher than measurements.</a:t>
            </a:r>
          </a:p>
          <a:p>
            <a:endParaRPr lang="en-US" sz="900" dirty="0"/>
          </a:p>
          <a:p>
            <a:r>
              <a:rPr lang="en-US" sz="900" dirty="0"/>
              <a:t>1-3 kA cycles results for MBH prototype seem an anomaly. To be verified.</a:t>
            </a:r>
          </a:p>
        </p:txBody>
      </p:sp>
      <p:pic>
        <p:nvPicPr>
          <p:cNvPr id="14" name="Picture 13"/>
          <p:cNvPicPr>
            <a:picLocks noChangeAspect="1"/>
          </p:cNvPicPr>
          <p:nvPr/>
        </p:nvPicPr>
        <p:blipFill>
          <a:blip r:embed="rId3"/>
          <a:stretch>
            <a:fillRect/>
          </a:stretch>
        </p:blipFill>
        <p:spPr>
          <a:xfrm>
            <a:off x="2816897" y="1004552"/>
            <a:ext cx="3300413" cy="1871494"/>
          </a:xfrm>
          <a:prstGeom prst="rect">
            <a:avLst/>
          </a:prstGeom>
        </p:spPr>
      </p:pic>
      <p:cxnSp>
        <p:nvCxnSpPr>
          <p:cNvPr id="12" name="Straight Arrow Connector 11">
            <a:extLst>
              <a:ext uri="{FF2B5EF4-FFF2-40B4-BE49-F238E27FC236}">
                <a16:creationId xmlns:a16="http://schemas.microsoft.com/office/drawing/2014/main" id="{A3A8DAC4-067F-7CD3-69C2-F611E03D4CDF}"/>
              </a:ext>
            </a:extLst>
          </p:cNvPr>
          <p:cNvCxnSpPr/>
          <p:nvPr/>
        </p:nvCxnSpPr>
        <p:spPr>
          <a:xfrm>
            <a:off x="2028032" y="887886"/>
            <a:ext cx="1152525" cy="0"/>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04CFDE67-FD6E-8896-9101-104877BC9ACB}"/>
              </a:ext>
            </a:extLst>
          </p:cNvPr>
          <p:cNvSpPr txBox="1"/>
          <p:nvPr/>
        </p:nvSpPr>
        <p:spPr>
          <a:xfrm>
            <a:off x="1942307" y="513384"/>
            <a:ext cx="1434306" cy="369332"/>
          </a:xfrm>
          <a:prstGeom prst="rect">
            <a:avLst/>
          </a:prstGeom>
          <a:noFill/>
        </p:spPr>
        <p:txBody>
          <a:bodyPr wrap="square" rtlCol="0">
            <a:spAutoFit/>
          </a:bodyPr>
          <a:lstStyle/>
          <a:p>
            <a:r>
              <a:rPr lang="nl-NL" sz="900"/>
              <a:t>Normalize and compare to short models.</a:t>
            </a:r>
            <a:endParaRPr lang="en-GB" sz="900"/>
          </a:p>
        </p:txBody>
      </p:sp>
      <p:sp>
        <p:nvSpPr>
          <p:cNvPr id="15" name="TextBox 14">
            <a:extLst>
              <a:ext uri="{FF2B5EF4-FFF2-40B4-BE49-F238E27FC236}">
                <a16:creationId xmlns:a16="http://schemas.microsoft.com/office/drawing/2014/main" id="{75B7C32F-0CAC-0AF5-ECA4-76F31D1A4BDD}"/>
              </a:ext>
            </a:extLst>
          </p:cNvPr>
          <p:cNvSpPr txBox="1"/>
          <p:nvPr/>
        </p:nvSpPr>
        <p:spPr>
          <a:xfrm>
            <a:off x="8055" y="4037646"/>
            <a:ext cx="2560738" cy="415498"/>
          </a:xfrm>
          <a:prstGeom prst="rect">
            <a:avLst/>
          </a:prstGeom>
          <a:noFill/>
        </p:spPr>
        <p:txBody>
          <a:bodyPr wrap="square">
            <a:spAutoFit/>
          </a:bodyPr>
          <a:lstStyle/>
          <a:p>
            <a:r>
              <a:rPr lang="en-GB" sz="700" i="1">
                <a:solidFill>
                  <a:schemeClr val="tx1">
                    <a:lumMod val="60000"/>
                    <a:lumOff val="40000"/>
                  </a:schemeClr>
                </a:solidFill>
              </a:rPr>
              <a:t>G. Willering – AC-loss measurements 11T horizontal magnet – calorimetric and electric. </a:t>
            </a:r>
            <a:r>
              <a:rPr lang="en-GB" sz="700" i="1">
                <a:solidFill>
                  <a:schemeClr val="tx1">
                    <a:lumMod val="60000"/>
                    <a:lumOff val="40000"/>
                  </a:schemeClr>
                </a:solidFill>
                <a:hlinkClick r:id="rId4">
                  <a:extLst>
                    <a:ext uri="{A12FA001-AC4F-418D-AE19-62706E023703}">
                      <ahyp:hlinkClr xmlns:ahyp="http://schemas.microsoft.com/office/drawing/2018/hyperlinkcolor" val="tx"/>
                    </a:ext>
                  </a:extLst>
                </a:hlinkClick>
              </a:rPr>
              <a:t>https://indico.cern.ch/event/760815/contributions/3156773/</a:t>
            </a:r>
            <a:endParaRPr lang="en-GB" sz="700" i="1">
              <a:solidFill>
                <a:schemeClr val="tx1">
                  <a:lumMod val="60000"/>
                  <a:lumOff val="40000"/>
                </a:schemeClr>
              </a:solidFill>
            </a:endParaRPr>
          </a:p>
        </p:txBody>
      </p:sp>
      <p:pic>
        <p:nvPicPr>
          <p:cNvPr id="16" name="Picture 15">
            <a:extLst>
              <a:ext uri="{FF2B5EF4-FFF2-40B4-BE49-F238E27FC236}">
                <a16:creationId xmlns:a16="http://schemas.microsoft.com/office/drawing/2014/main" id="{6D44DA88-5EFA-8D76-453A-82A31D2D69CE}"/>
              </a:ext>
            </a:extLst>
          </p:cNvPr>
          <p:cNvPicPr>
            <a:picLocks noChangeAspect="1"/>
          </p:cNvPicPr>
          <p:nvPr/>
        </p:nvPicPr>
        <p:blipFill>
          <a:blip r:embed="rId5"/>
          <a:stretch>
            <a:fillRect/>
          </a:stretch>
        </p:blipFill>
        <p:spPr>
          <a:xfrm>
            <a:off x="6291263" y="1019898"/>
            <a:ext cx="2729884" cy="1860869"/>
          </a:xfrm>
          <a:prstGeom prst="rect">
            <a:avLst/>
          </a:prstGeom>
        </p:spPr>
      </p:pic>
      <p:cxnSp>
        <p:nvCxnSpPr>
          <p:cNvPr id="17" name="Straight Arrow Connector 16">
            <a:extLst>
              <a:ext uri="{FF2B5EF4-FFF2-40B4-BE49-F238E27FC236}">
                <a16:creationId xmlns:a16="http://schemas.microsoft.com/office/drawing/2014/main" id="{4F51F0DC-1801-D654-8122-95387085C842}"/>
              </a:ext>
            </a:extLst>
          </p:cNvPr>
          <p:cNvCxnSpPr/>
          <p:nvPr/>
        </p:nvCxnSpPr>
        <p:spPr>
          <a:xfrm>
            <a:off x="5600792" y="882511"/>
            <a:ext cx="1152525" cy="0"/>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D8F8790-D275-EE91-7B9B-A89318083B4D}"/>
              </a:ext>
            </a:extLst>
          </p:cNvPr>
          <p:cNvSpPr txBox="1"/>
          <p:nvPr/>
        </p:nvSpPr>
        <p:spPr>
          <a:xfrm>
            <a:off x="5515067" y="513384"/>
            <a:ext cx="1698228" cy="369332"/>
          </a:xfrm>
          <a:prstGeom prst="rect">
            <a:avLst/>
          </a:prstGeom>
          <a:noFill/>
        </p:spPr>
        <p:txBody>
          <a:bodyPr wrap="square" rtlCol="0">
            <a:spAutoFit/>
          </a:bodyPr>
          <a:lstStyle/>
          <a:p>
            <a:r>
              <a:rPr lang="nl-NL" sz="900"/>
              <a:t>Translate to average power loss per cycle at 10 A/s</a:t>
            </a:r>
            <a:endParaRPr lang="en-GB" sz="900"/>
          </a:p>
        </p:txBody>
      </p:sp>
      <p:sp>
        <p:nvSpPr>
          <p:cNvPr id="19" name="TextBox 18">
            <a:extLst>
              <a:ext uri="{FF2B5EF4-FFF2-40B4-BE49-F238E27FC236}">
                <a16:creationId xmlns:a16="http://schemas.microsoft.com/office/drawing/2014/main" id="{D4CAAFAE-FBE9-2EAB-4BC4-4BFF3A182105}"/>
              </a:ext>
            </a:extLst>
          </p:cNvPr>
          <p:cNvSpPr txBox="1"/>
          <p:nvPr/>
        </p:nvSpPr>
        <p:spPr>
          <a:xfrm>
            <a:off x="6117310" y="3017458"/>
            <a:ext cx="2964372" cy="707886"/>
          </a:xfrm>
          <a:prstGeom prst="rect">
            <a:avLst/>
          </a:prstGeom>
          <a:noFill/>
        </p:spPr>
        <p:txBody>
          <a:bodyPr wrap="square" rtlCol="0">
            <a:spAutoFit/>
          </a:bodyPr>
          <a:lstStyle/>
          <a:p>
            <a:r>
              <a:rPr lang="en-US" sz="800" dirty="0"/>
              <a:t>Average power dissipation per double aperture varies between 2 and 4 W/m, depending on the cycle.</a:t>
            </a:r>
          </a:p>
          <a:p>
            <a:endParaRPr lang="en-US" sz="800" dirty="0"/>
          </a:p>
          <a:p>
            <a:r>
              <a:rPr lang="en-US" sz="800" dirty="0"/>
              <a:t>The 3 W/m (as has been confirmed before) during ramping will be used throughout the rest of the presentation.</a:t>
            </a:r>
          </a:p>
        </p:txBody>
      </p:sp>
    </p:spTree>
    <p:extLst>
      <p:ext uri="{BB962C8B-B14F-4D97-AF65-F5344CB8AC3E}">
        <p14:creationId xmlns:p14="http://schemas.microsoft.com/office/powerpoint/2010/main" val="227141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BC01EF2-CF63-6B05-6085-881F5CF59FAE}"/>
              </a:ext>
            </a:extLst>
          </p:cNvPr>
          <p:cNvSpPr>
            <a:spLocks noGrp="1"/>
          </p:cNvSpPr>
          <p:nvPr>
            <p:ph type="dt" sz="half" idx="2"/>
          </p:nvPr>
        </p:nvSpPr>
        <p:spPr/>
        <p:txBody>
          <a:bodyPr/>
          <a:lstStyle/>
          <a:p>
            <a:fld id="{B4BFD808-6B56-4447-9401-2398D08EE3C0}" type="datetime1">
              <a:rPr lang="en-US" smtClean="0"/>
              <a:pPr/>
              <a:t>9/26/2024</a:t>
            </a:fld>
            <a:endParaRPr lang="en-US" dirty="0"/>
          </a:p>
        </p:txBody>
      </p:sp>
      <p:sp>
        <p:nvSpPr>
          <p:cNvPr id="4" name="Footer Placeholder 3">
            <a:extLst>
              <a:ext uri="{FF2B5EF4-FFF2-40B4-BE49-F238E27FC236}">
                <a16:creationId xmlns:a16="http://schemas.microsoft.com/office/drawing/2014/main" id="{C389FB63-4F37-0A29-DEF6-086531799ECB}"/>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328CDB0C-08C4-323E-8587-23AE84B405D2}"/>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2" name="Picture 1">
            <a:extLst>
              <a:ext uri="{FF2B5EF4-FFF2-40B4-BE49-F238E27FC236}">
                <a16:creationId xmlns:a16="http://schemas.microsoft.com/office/drawing/2014/main" id="{4D86B24D-AC70-9FB6-EA05-EB83C34F4DA9}"/>
              </a:ext>
            </a:extLst>
          </p:cNvPr>
          <p:cNvPicPr>
            <a:picLocks noChangeAspect="1"/>
          </p:cNvPicPr>
          <p:nvPr/>
        </p:nvPicPr>
        <p:blipFill rotWithShape="1">
          <a:blip r:embed="rId2"/>
          <a:srcRect l="718" t="6123" r="36911" b="25930"/>
          <a:stretch/>
        </p:blipFill>
        <p:spPr>
          <a:xfrm>
            <a:off x="205619" y="1172540"/>
            <a:ext cx="2757587" cy="2311579"/>
          </a:xfrm>
          <a:prstGeom prst="rect">
            <a:avLst/>
          </a:prstGeom>
        </p:spPr>
      </p:pic>
      <p:sp>
        <p:nvSpPr>
          <p:cNvPr id="6" name="TextBox 5">
            <a:extLst>
              <a:ext uri="{FF2B5EF4-FFF2-40B4-BE49-F238E27FC236}">
                <a16:creationId xmlns:a16="http://schemas.microsoft.com/office/drawing/2014/main" id="{14B30D8B-13D5-646F-BBB6-08AB484F33F5}"/>
              </a:ext>
            </a:extLst>
          </p:cNvPr>
          <p:cNvSpPr txBox="1"/>
          <p:nvPr/>
        </p:nvSpPr>
        <p:spPr>
          <a:xfrm>
            <a:off x="3140649" y="1169732"/>
            <a:ext cx="5611525" cy="1992853"/>
          </a:xfrm>
          <a:prstGeom prst="rect">
            <a:avLst/>
          </a:prstGeom>
          <a:noFill/>
        </p:spPr>
        <p:txBody>
          <a:bodyPr wrap="square" rtlCol="0">
            <a:spAutoFit/>
          </a:bodyPr>
          <a:lstStyle/>
          <a:p>
            <a:r>
              <a:rPr lang="en-US" sz="1100" b="1"/>
              <a:t>Measurement method:</a:t>
            </a:r>
          </a:p>
          <a:p>
            <a:pPr marL="171450" indent="-171450">
              <a:buFontTx/>
              <a:buChar char="-"/>
            </a:pPr>
            <a:r>
              <a:rPr lang="en-US" sz="1100"/>
              <a:t>Current </a:t>
            </a:r>
            <a:r>
              <a:rPr lang="en-US" sz="1100" dirty="0"/>
              <a:t>cycles done </a:t>
            </a:r>
            <a:r>
              <a:rPr lang="en-US" sz="1100"/>
              <a:t>in MBH-prototype with different ramp rates between 1 and 6 kA</a:t>
            </a:r>
          </a:p>
          <a:p>
            <a:pPr marL="171450" indent="-171450">
              <a:buFontTx/>
              <a:buChar char="-"/>
            </a:pPr>
            <a:r>
              <a:rPr lang="en-US" sz="1100"/>
              <a:t>Fixing </a:t>
            </a:r>
            <a:r>
              <a:rPr lang="en-US" sz="1100" dirty="0"/>
              <a:t>the pumping valve (45 % </a:t>
            </a:r>
            <a:r>
              <a:rPr lang="en-US" sz="1100"/>
              <a:t>open)</a:t>
            </a:r>
          </a:p>
          <a:p>
            <a:pPr marL="171450" indent="-171450">
              <a:buFontTx/>
              <a:buChar char="-"/>
            </a:pPr>
            <a:r>
              <a:rPr lang="en-US" sz="1100"/>
              <a:t>Monitoring </a:t>
            </a:r>
            <a:r>
              <a:rPr lang="en-US" sz="1100" dirty="0"/>
              <a:t>the temperature rise in TT821 </a:t>
            </a:r>
            <a:r>
              <a:rPr lang="en-US" sz="900" dirty="0"/>
              <a:t>(between shell and yoke in the middle of the magnet) </a:t>
            </a:r>
          </a:p>
          <a:p>
            <a:endParaRPr lang="en-US" sz="1050" dirty="0"/>
          </a:p>
          <a:p>
            <a:r>
              <a:rPr lang="en-US" sz="1050" b="1"/>
              <a:t>Results are </a:t>
            </a:r>
            <a:r>
              <a:rPr lang="en-US" sz="1050" b="1" dirty="0"/>
              <a:t>summarized by : </a:t>
            </a:r>
          </a:p>
          <a:p>
            <a:pPr marL="257175" indent="-257175">
              <a:buAutoNum type="arabicPeriod"/>
            </a:pPr>
            <a:r>
              <a:rPr lang="en-US" sz="1050" dirty="0"/>
              <a:t>Calculating the average power dissipation over the cycles (Electrically measured)</a:t>
            </a:r>
          </a:p>
          <a:p>
            <a:pPr marL="257175" indent="-257175">
              <a:buAutoNum type="arabicPeriod"/>
            </a:pPr>
            <a:r>
              <a:rPr lang="en-US" sz="1050" dirty="0"/>
              <a:t>Time to reach 2.17 K</a:t>
            </a:r>
          </a:p>
          <a:p>
            <a:pPr marL="257175" indent="-257175">
              <a:buAutoNum type="arabicPeriod"/>
            </a:pPr>
            <a:r>
              <a:rPr lang="en-US" sz="1050" dirty="0"/>
              <a:t>Slope from 1.95 K to 2.15 K</a:t>
            </a:r>
          </a:p>
          <a:p>
            <a:endParaRPr lang="en-US" sz="1350" dirty="0"/>
          </a:p>
          <a:p>
            <a:r>
              <a:rPr lang="en-US" sz="1100" dirty="0"/>
              <a:t>With the </a:t>
            </a:r>
            <a:r>
              <a:rPr lang="en-US" sz="1100" dirty="0" err="1"/>
              <a:t>cryo</a:t>
            </a:r>
            <a:r>
              <a:rPr lang="en-US" sz="1100" dirty="0"/>
              <a:t> heater reference power losses are done at 0, 4 and 8 W.</a:t>
            </a:r>
          </a:p>
        </p:txBody>
      </p:sp>
      <p:cxnSp>
        <p:nvCxnSpPr>
          <p:cNvPr id="7" name="Straight Arrow Connector 6">
            <a:extLst>
              <a:ext uri="{FF2B5EF4-FFF2-40B4-BE49-F238E27FC236}">
                <a16:creationId xmlns:a16="http://schemas.microsoft.com/office/drawing/2014/main" id="{5264F234-7765-C628-D86A-DAA5BAB1A8D2}"/>
              </a:ext>
            </a:extLst>
          </p:cNvPr>
          <p:cNvCxnSpPr/>
          <p:nvPr/>
        </p:nvCxnSpPr>
        <p:spPr>
          <a:xfrm flipV="1">
            <a:off x="972947" y="2664037"/>
            <a:ext cx="1400375" cy="38366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E9947B51-134F-5BCE-8F3C-AFAB26B5B2F3}"/>
              </a:ext>
            </a:extLst>
          </p:cNvPr>
          <p:cNvCxnSpPr/>
          <p:nvPr/>
        </p:nvCxnSpPr>
        <p:spPr>
          <a:xfrm flipV="1">
            <a:off x="891419" y="2619687"/>
            <a:ext cx="1707306" cy="5263"/>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354209D9-B5C2-3FD5-DEB8-F81497819531}"/>
              </a:ext>
            </a:extLst>
          </p:cNvPr>
          <p:cNvSpPr txBox="1"/>
          <p:nvPr/>
        </p:nvSpPr>
        <p:spPr>
          <a:xfrm>
            <a:off x="25300" y="4213435"/>
            <a:ext cx="6092010" cy="200055"/>
          </a:xfrm>
          <a:prstGeom prst="rect">
            <a:avLst/>
          </a:prstGeom>
          <a:noFill/>
        </p:spPr>
        <p:txBody>
          <a:bodyPr wrap="square">
            <a:spAutoFit/>
          </a:bodyPr>
          <a:lstStyle/>
          <a:p>
            <a:r>
              <a:rPr lang="en-GB" sz="700"/>
              <a:t>G. Willering – AC-loss measurements 11T horizontal magnet – calorimetric and electric. </a:t>
            </a:r>
            <a:r>
              <a:rPr lang="en-GB" sz="700">
                <a:hlinkClick r:id="rId3"/>
              </a:rPr>
              <a:t>https://indico.cern.ch/event/760815/contributions/3156773/</a:t>
            </a:r>
            <a:endParaRPr lang="en-GB" sz="700"/>
          </a:p>
        </p:txBody>
      </p:sp>
      <p:sp>
        <p:nvSpPr>
          <p:cNvPr id="10" name="TextBox 9">
            <a:extLst>
              <a:ext uri="{FF2B5EF4-FFF2-40B4-BE49-F238E27FC236}">
                <a16:creationId xmlns:a16="http://schemas.microsoft.com/office/drawing/2014/main" id="{CD0DB693-7DE5-E7C7-BF3F-3CBB25D91036}"/>
              </a:ext>
            </a:extLst>
          </p:cNvPr>
          <p:cNvSpPr txBox="1"/>
          <p:nvPr/>
        </p:nvSpPr>
        <p:spPr>
          <a:xfrm>
            <a:off x="131656" y="496369"/>
            <a:ext cx="6545370" cy="430887"/>
          </a:xfrm>
          <a:prstGeom prst="rect">
            <a:avLst/>
          </a:prstGeom>
          <a:noFill/>
        </p:spPr>
        <p:txBody>
          <a:bodyPr wrap="square" rtlCol="0">
            <a:spAutoFit/>
          </a:bodyPr>
          <a:lstStyle/>
          <a:p>
            <a:r>
              <a:rPr lang="en-US" sz="1100"/>
              <a:t>This was the only (recent) measurement campaign using calorimetric loss measurements at CERN and comparing them to the electrical loss measurements.</a:t>
            </a:r>
          </a:p>
        </p:txBody>
      </p:sp>
      <p:sp>
        <p:nvSpPr>
          <p:cNvPr id="11" name="Title 1">
            <a:extLst>
              <a:ext uri="{FF2B5EF4-FFF2-40B4-BE49-F238E27FC236}">
                <a16:creationId xmlns:a16="http://schemas.microsoft.com/office/drawing/2014/main" id="{8F67AC14-8CE6-3212-18D2-16BB06E2BC90}"/>
              </a:ext>
            </a:extLst>
          </p:cNvPr>
          <p:cNvSpPr>
            <a:spLocks noGrp="1"/>
          </p:cNvSpPr>
          <p:nvPr>
            <p:ph type="title"/>
          </p:nvPr>
        </p:nvSpPr>
        <p:spPr>
          <a:xfrm>
            <a:off x="131655" y="124342"/>
            <a:ext cx="8226854" cy="282580"/>
          </a:xfrm>
        </p:spPr>
        <p:txBody>
          <a:bodyPr>
            <a:normAutofit fontScale="90000"/>
          </a:bodyPr>
          <a:lstStyle/>
          <a:p>
            <a:r>
              <a:rPr lang="en-US" sz="1800"/>
              <a:t>MBH 11T full length prototype - AC losses campaign - 2018</a:t>
            </a:r>
            <a:endParaRPr lang="en-US" sz="1800" dirty="0"/>
          </a:p>
        </p:txBody>
      </p:sp>
      <p:cxnSp>
        <p:nvCxnSpPr>
          <p:cNvPr id="13" name="Straight Arrow Connector 12">
            <a:extLst>
              <a:ext uri="{FF2B5EF4-FFF2-40B4-BE49-F238E27FC236}">
                <a16:creationId xmlns:a16="http://schemas.microsoft.com/office/drawing/2014/main" id="{25459237-3668-1E82-31E3-721DE969D461}"/>
              </a:ext>
            </a:extLst>
          </p:cNvPr>
          <p:cNvCxnSpPr>
            <a:cxnSpLocks/>
          </p:cNvCxnSpPr>
          <p:nvPr/>
        </p:nvCxnSpPr>
        <p:spPr>
          <a:xfrm>
            <a:off x="877130" y="1169732"/>
            <a:ext cx="751644" cy="0"/>
          </a:xfrm>
          <a:prstGeom prst="straightConnector1">
            <a:avLst/>
          </a:prstGeom>
          <a:ln>
            <a:solidFill>
              <a:schemeClr val="tx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DF886C9A-B156-DFDC-9E37-CBB46DCFE096}"/>
              </a:ext>
            </a:extLst>
          </p:cNvPr>
          <p:cNvCxnSpPr/>
          <p:nvPr/>
        </p:nvCxnSpPr>
        <p:spPr>
          <a:xfrm>
            <a:off x="877130" y="1262063"/>
            <a:ext cx="0" cy="671512"/>
          </a:xfrm>
          <a:prstGeom prst="line">
            <a:avLst/>
          </a:prstGeom>
          <a:ln>
            <a:solidFill>
              <a:schemeClr val="tx2"/>
            </a:solidFill>
            <a:prstDash val="sysDash"/>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80762742-710E-85D6-A783-32CC176D9660}"/>
              </a:ext>
            </a:extLst>
          </p:cNvPr>
          <p:cNvCxnSpPr/>
          <p:nvPr/>
        </p:nvCxnSpPr>
        <p:spPr>
          <a:xfrm>
            <a:off x="1577218" y="1262063"/>
            <a:ext cx="0" cy="671512"/>
          </a:xfrm>
          <a:prstGeom prst="line">
            <a:avLst/>
          </a:prstGeom>
          <a:ln>
            <a:solidFill>
              <a:schemeClr val="tx2"/>
            </a:solidFill>
            <a:prstDash val="sysDash"/>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4C597F9D-5519-60B7-8246-B730B55761D9}"/>
              </a:ext>
            </a:extLst>
          </p:cNvPr>
          <p:cNvSpPr txBox="1"/>
          <p:nvPr/>
        </p:nvSpPr>
        <p:spPr>
          <a:xfrm>
            <a:off x="641678" y="922165"/>
            <a:ext cx="1306768" cy="230832"/>
          </a:xfrm>
          <a:prstGeom prst="rect">
            <a:avLst/>
          </a:prstGeom>
          <a:noFill/>
        </p:spPr>
        <p:txBody>
          <a:bodyPr wrap="none" rtlCol="0">
            <a:spAutoFit/>
          </a:bodyPr>
          <a:lstStyle/>
          <a:p>
            <a:r>
              <a:rPr lang="nl-NL" sz="900"/>
              <a:t>~18 kJ, 360 s, ~ 50 W</a:t>
            </a:r>
            <a:endParaRPr lang="en-GB" sz="900"/>
          </a:p>
        </p:txBody>
      </p:sp>
    </p:spTree>
    <p:extLst>
      <p:ext uri="{BB962C8B-B14F-4D97-AF65-F5344CB8AC3E}">
        <p14:creationId xmlns:p14="http://schemas.microsoft.com/office/powerpoint/2010/main" val="3881801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 y="93246"/>
            <a:ext cx="8226854" cy="302042"/>
          </a:xfrm>
        </p:spPr>
        <p:txBody>
          <a:bodyPr>
            <a:normAutofit fontScale="90000"/>
          </a:bodyPr>
          <a:lstStyle/>
          <a:p>
            <a:r>
              <a:rPr lang="en-US" sz="1600" dirty="0"/>
              <a:t>Calorimetric loss measurements MBH-proto</a:t>
            </a:r>
          </a:p>
        </p:txBody>
      </p:sp>
      <p:sp>
        <p:nvSpPr>
          <p:cNvPr id="4" name="Footer Placeholder 3"/>
          <p:cNvSpPr>
            <a:spLocks noGrp="1"/>
          </p:cNvSpPr>
          <p:nvPr>
            <p:ph type="ftr" sz="quarter" idx="11"/>
          </p:nvPr>
        </p:nvSpPr>
        <p:spPr>
          <a:xfrm>
            <a:off x="2540000" y="6356351"/>
            <a:ext cx="8836000" cy="360000"/>
          </a:xfrm>
          <a:prstGeom prst="rect">
            <a:avLst/>
          </a:prstGeom>
        </p:spPr>
        <p:txBody>
          <a:bodyPr vert="horz" lIns="0" tIns="0" rIns="0" bIns="0" rtlCol="0" anchor="b"/>
          <a:lstStyle>
            <a:defPPr>
              <a:defRPr lang="en-US"/>
            </a:defPPr>
            <a:lvl1pPr marL="0" algn="r" defTabSz="914400" rtl="0" eaLnBrk="1" latinLnBrk="0" hangingPunct="1">
              <a:defRPr sz="1467"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Discussion on  losses and quench temperatures 11T - 26-09-2018 - G. Willering </a:t>
            </a:r>
          </a:p>
        </p:txBody>
      </p:sp>
      <p:sp>
        <p:nvSpPr>
          <p:cNvPr id="5" name="Slide Number Placeholder 4"/>
          <p:cNvSpPr>
            <a:spLocks noGrp="1"/>
          </p:cNvSpPr>
          <p:nvPr>
            <p:ph type="sldNum" sz="quarter" idx="12"/>
          </p:nvPr>
        </p:nvSpPr>
        <p:spPr>
          <a:xfrm>
            <a:off x="11582400" y="6356351"/>
            <a:ext cx="480000" cy="360000"/>
          </a:xfrm>
          <a:prstGeom prst="rect">
            <a:avLst/>
          </a:prstGeom>
        </p:spPr>
        <p:txBody>
          <a:bodyPr vert="horz" lIns="0" tIns="0" rIns="0" bIns="0" rtlCol="0" anchor="b"/>
          <a:lstStyle>
            <a:defPPr>
              <a:defRPr lang="en-US"/>
            </a:defPPr>
            <a:lvl1pPr marL="0" algn="r" defTabSz="914400" rtl="0" eaLnBrk="1" latinLnBrk="0" hangingPunct="1">
              <a:defRPr sz="16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7E12-22AD-4C4E-A1E2-4B3ADEE36751}" type="slidenum">
              <a:rPr lang="en-GB" smtClean="0"/>
              <a:pPr/>
              <a:t>8</a:t>
            </a:fld>
            <a:endParaRPr lang="en-GB"/>
          </a:p>
        </p:txBody>
      </p:sp>
      <p:sp>
        <p:nvSpPr>
          <p:cNvPr id="11" name="TextBox 10"/>
          <p:cNvSpPr txBox="1"/>
          <p:nvPr/>
        </p:nvSpPr>
        <p:spPr>
          <a:xfrm>
            <a:off x="316854" y="2712183"/>
            <a:ext cx="6884046" cy="1015663"/>
          </a:xfrm>
          <a:prstGeom prst="rect">
            <a:avLst/>
          </a:prstGeom>
          <a:solidFill>
            <a:schemeClr val="bg1"/>
          </a:solidFill>
        </p:spPr>
        <p:txBody>
          <a:bodyPr wrap="square" rtlCol="0">
            <a:spAutoFit/>
          </a:bodyPr>
          <a:lstStyle/>
          <a:p>
            <a:pPr marL="171450" indent="-171450">
              <a:buFontTx/>
              <a:buChar char="-"/>
            </a:pPr>
            <a:r>
              <a:rPr lang="en-US" sz="1200"/>
              <a:t>Electrical </a:t>
            </a:r>
            <a:r>
              <a:rPr lang="en-US" sz="1200" dirty="0"/>
              <a:t>AC loss measurements are consistent with </a:t>
            </a:r>
            <a:r>
              <a:rPr lang="en-US" sz="1200" err="1"/>
              <a:t>cryoheater</a:t>
            </a:r>
            <a:r>
              <a:rPr lang="en-US" sz="1200"/>
              <a:t> calibration measurements</a:t>
            </a:r>
          </a:p>
          <a:p>
            <a:pPr marL="171450" indent="-171450">
              <a:buFontTx/>
              <a:buChar char="-"/>
            </a:pPr>
            <a:r>
              <a:rPr lang="en-US" sz="1200"/>
              <a:t>Calorimetric loss measurement could work for the horizontal benches at 1.9 K, but only when calibrated with electrical measurements. </a:t>
            </a:r>
          </a:p>
          <a:p>
            <a:pPr marL="171450" indent="-171450">
              <a:buFontTx/>
              <a:buChar char="-"/>
            </a:pPr>
            <a:endParaRPr lang="en-US" sz="1200" dirty="0"/>
          </a:p>
          <a:p>
            <a:endParaRPr lang="en-US" sz="1200" dirty="0"/>
          </a:p>
        </p:txBody>
      </p:sp>
      <p:pic>
        <p:nvPicPr>
          <p:cNvPr id="12" name="Picture 11">
            <a:extLst>
              <a:ext uri="{FF2B5EF4-FFF2-40B4-BE49-F238E27FC236}">
                <a16:creationId xmlns:a16="http://schemas.microsoft.com/office/drawing/2014/main" id="{EE7B2328-EDB1-276C-DC0A-67F3DDE670B4}"/>
              </a:ext>
            </a:extLst>
          </p:cNvPr>
          <p:cNvPicPr>
            <a:picLocks noChangeAspect="1"/>
          </p:cNvPicPr>
          <p:nvPr/>
        </p:nvPicPr>
        <p:blipFill>
          <a:blip r:embed="rId2"/>
          <a:stretch>
            <a:fillRect/>
          </a:stretch>
        </p:blipFill>
        <p:spPr>
          <a:xfrm>
            <a:off x="316854" y="876946"/>
            <a:ext cx="1997721" cy="1694804"/>
          </a:xfrm>
          <a:prstGeom prst="rect">
            <a:avLst/>
          </a:prstGeom>
        </p:spPr>
      </p:pic>
      <p:pic>
        <p:nvPicPr>
          <p:cNvPr id="15" name="Picture 14">
            <a:extLst>
              <a:ext uri="{FF2B5EF4-FFF2-40B4-BE49-F238E27FC236}">
                <a16:creationId xmlns:a16="http://schemas.microsoft.com/office/drawing/2014/main" id="{B7A70D68-B2A0-E786-07F9-3D2EAC90110C}"/>
              </a:ext>
            </a:extLst>
          </p:cNvPr>
          <p:cNvPicPr>
            <a:picLocks noChangeAspect="1"/>
          </p:cNvPicPr>
          <p:nvPr/>
        </p:nvPicPr>
        <p:blipFill>
          <a:blip r:embed="rId3"/>
          <a:stretch>
            <a:fillRect/>
          </a:stretch>
        </p:blipFill>
        <p:spPr>
          <a:xfrm>
            <a:off x="2654642" y="876947"/>
            <a:ext cx="2450647" cy="1694804"/>
          </a:xfrm>
          <a:prstGeom prst="rect">
            <a:avLst/>
          </a:prstGeom>
        </p:spPr>
      </p:pic>
      <p:sp>
        <p:nvSpPr>
          <p:cNvPr id="16" name="TextBox 15">
            <a:extLst>
              <a:ext uri="{FF2B5EF4-FFF2-40B4-BE49-F238E27FC236}">
                <a16:creationId xmlns:a16="http://schemas.microsoft.com/office/drawing/2014/main" id="{67302097-352A-BAFF-C4BD-CDEC679D6C17}"/>
              </a:ext>
            </a:extLst>
          </p:cNvPr>
          <p:cNvSpPr txBox="1"/>
          <p:nvPr/>
        </p:nvSpPr>
        <p:spPr>
          <a:xfrm>
            <a:off x="25300" y="4213435"/>
            <a:ext cx="6092010" cy="200055"/>
          </a:xfrm>
          <a:prstGeom prst="rect">
            <a:avLst/>
          </a:prstGeom>
          <a:noFill/>
        </p:spPr>
        <p:txBody>
          <a:bodyPr wrap="square">
            <a:spAutoFit/>
          </a:bodyPr>
          <a:lstStyle/>
          <a:p>
            <a:r>
              <a:rPr lang="en-GB" sz="700"/>
              <a:t>G. Willering – AC-loss measurements 11T horizontal magnet – calorimetric and electric. </a:t>
            </a:r>
            <a:r>
              <a:rPr lang="en-GB" sz="700">
                <a:hlinkClick r:id="rId4"/>
              </a:rPr>
              <a:t>https://indico.cern.ch/event/760815/contributions/3156773/</a:t>
            </a:r>
            <a:endParaRPr lang="en-GB" sz="700"/>
          </a:p>
        </p:txBody>
      </p:sp>
    </p:spTree>
    <p:extLst>
      <p:ext uri="{BB962C8B-B14F-4D97-AF65-F5344CB8AC3E}">
        <p14:creationId xmlns:p14="http://schemas.microsoft.com/office/powerpoint/2010/main" val="103900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CB6876B-6F0A-5633-9483-167FC0342B64}"/>
              </a:ext>
            </a:extLst>
          </p:cNvPr>
          <p:cNvSpPr>
            <a:spLocks noGrp="1"/>
          </p:cNvSpPr>
          <p:nvPr>
            <p:ph type="dt" sz="half" idx="2"/>
          </p:nvPr>
        </p:nvSpPr>
        <p:spPr/>
        <p:txBody>
          <a:bodyPr/>
          <a:lstStyle/>
          <a:p>
            <a:fld id="{B4BFD808-6B56-4447-9401-2398D08EE3C0}" type="datetime1">
              <a:rPr lang="en-US" smtClean="0"/>
              <a:pPr/>
              <a:t>9/24/2024</a:t>
            </a:fld>
            <a:endParaRPr lang="en-US" dirty="0"/>
          </a:p>
        </p:txBody>
      </p:sp>
      <p:sp>
        <p:nvSpPr>
          <p:cNvPr id="4" name="Footer Placeholder 3">
            <a:extLst>
              <a:ext uri="{FF2B5EF4-FFF2-40B4-BE49-F238E27FC236}">
                <a16:creationId xmlns:a16="http://schemas.microsoft.com/office/drawing/2014/main" id="{4B538244-C84A-8919-D0FF-B87EF35EB958}"/>
              </a:ext>
            </a:extLst>
          </p:cNvPr>
          <p:cNvSpPr>
            <a:spLocks noGrp="1"/>
          </p:cNvSpPr>
          <p:nvPr>
            <p:ph type="ftr" sz="quarter" idx="3"/>
          </p:nvPr>
        </p:nvSpPr>
        <p:spPr/>
        <p:txBody>
          <a:bodyPr/>
          <a:lstStyle/>
          <a:p>
            <a:r>
              <a:rPr lang="en-US"/>
              <a:t>Document reference</a:t>
            </a:r>
            <a:endParaRPr lang="en-US" dirty="0"/>
          </a:p>
        </p:txBody>
      </p:sp>
      <p:sp>
        <p:nvSpPr>
          <p:cNvPr id="5" name="Slide Number Placeholder 4">
            <a:extLst>
              <a:ext uri="{FF2B5EF4-FFF2-40B4-BE49-F238E27FC236}">
                <a16:creationId xmlns:a16="http://schemas.microsoft.com/office/drawing/2014/main" id="{9E284826-849B-5442-BBB2-491BD3B57546}"/>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2" name="TextBox 1">
            <a:extLst>
              <a:ext uri="{FF2B5EF4-FFF2-40B4-BE49-F238E27FC236}">
                <a16:creationId xmlns:a16="http://schemas.microsoft.com/office/drawing/2014/main" id="{973A476B-3204-3884-6F18-699CFCA1E8AC}"/>
              </a:ext>
            </a:extLst>
          </p:cNvPr>
          <p:cNvSpPr txBox="1"/>
          <p:nvPr/>
        </p:nvSpPr>
        <p:spPr>
          <a:xfrm>
            <a:off x="136277" y="82350"/>
            <a:ext cx="7226548" cy="1331134"/>
          </a:xfrm>
          <a:prstGeom prst="rect">
            <a:avLst/>
          </a:prstGeom>
          <a:noFill/>
        </p:spPr>
        <p:txBody>
          <a:bodyPr wrap="square" rtlCol="0">
            <a:spAutoFit/>
          </a:bodyPr>
          <a:lstStyle/>
          <a:p>
            <a:r>
              <a:rPr lang="nl-NL" sz="1400"/>
              <a:t>Collection of loss measurements. </a:t>
            </a:r>
          </a:p>
          <a:p>
            <a:pPr marL="171450" indent="-171450">
              <a:buFontTx/>
              <a:buChar char="-"/>
            </a:pPr>
            <a:r>
              <a:rPr lang="nl-NL" sz="1050"/>
              <a:t>The measurement is rather standard and done for most magnet types.</a:t>
            </a:r>
          </a:p>
          <a:p>
            <a:pPr marL="171450" indent="-171450">
              <a:buFontTx/>
              <a:buChar char="-"/>
            </a:pPr>
            <a:r>
              <a:rPr lang="nl-NL" sz="1050"/>
              <a:t>There may be much more data available that has not been reported on, since there was no real focus on it in the last decade.</a:t>
            </a:r>
          </a:p>
          <a:p>
            <a:endParaRPr lang="en-GB" sz="700"/>
          </a:p>
          <a:p>
            <a:pPr marL="171450" indent="-171450">
              <a:buFontTx/>
              <a:buChar char="-"/>
            </a:pPr>
            <a:endParaRPr lang="en-GB" sz="700"/>
          </a:p>
          <a:p>
            <a:pPr marL="171450" indent="-171450">
              <a:buFontTx/>
              <a:buChar char="-"/>
            </a:pPr>
            <a:endParaRPr lang="en-GB" sz="700"/>
          </a:p>
          <a:p>
            <a:pPr marL="171450" indent="-171450">
              <a:buFontTx/>
              <a:buChar char="-"/>
            </a:pPr>
            <a:endParaRPr lang="en-GB" sz="700"/>
          </a:p>
          <a:p>
            <a:pPr marL="171450" indent="-171450">
              <a:buFontTx/>
              <a:buChar char="-"/>
            </a:pPr>
            <a:endParaRPr lang="en-GB" sz="700"/>
          </a:p>
        </p:txBody>
      </p:sp>
      <p:pic>
        <p:nvPicPr>
          <p:cNvPr id="9" name="Picture 8">
            <a:extLst>
              <a:ext uri="{FF2B5EF4-FFF2-40B4-BE49-F238E27FC236}">
                <a16:creationId xmlns:a16="http://schemas.microsoft.com/office/drawing/2014/main" id="{02C313E8-5B70-955C-F7DD-B35DBF99C753}"/>
              </a:ext>
            </a:extLst>
          </p:cNvPr>
          <p:cNvPicPr>
            <a:picLocks noChangeAspect="1"/>
          </p:cNvPicPr>
          <p:nvPr/>
        </p:nvPicPr>
        <p:blipFill>
          <a:blip r:embed="rId2"/>
          <a:stretch>
            <a:fillRect/>
          </a:stretch>
        </p:blipFill>
        <p:spPr>
          <a:xfrm>
            <a:off x="5686692" y="1187131"/>
            <a:ext cx="3000108" cy="2318530"/>
          </a:xfrm>
          <a:prstGeom prst="rect">
            <a:avLst/>
          </a:prstGeom>
        </p:spPr>
      </p:pic>
      <p:pic>
        <p:nvPicPr>
          <p:cNvPr id="11" name="Picture 10">
            <a:extLst>
              <a:ext uri="{FF2B5EF4-FFF2-40B4-BE49-F238E27FC236}">
                <a16:creationId xmlns:a16="http://schemas.microsoft.com/office/drawing/2014/main" id="{E7FACEAE-BF61-04BB-4745-145EA4BD8B52}"/>
              </a:ext>
            </a:extLst>
          </p:cNvPr>
          <p:cNvPicPr>
            <a:picLocks noChangeAspect="1"/>
          </p:cNvPicPr>
          <p:nvPr/>
        </p:nvPicPr>
        <p:blipFill>
          <a:blip r:embed="rId3"/>
          <a:stretch>
            <a:fillRect/>
          </a:stretch>
        </p:blipFill>
        <p:spPr>
          <a:xfrm>
            <a:off x="136277" y="1465796"/>
            <a:ext cx="2392069" cy="1661994"/>
          </a:xfrm>
          <a:prstGeom prst="rect">
            <a:avLst/>
          </a:prstGeom>
        </p:spPr>
      </p:pic>
      <p:sp>
        <p:nvSpPr>
          <p:cNvPr id="12" name="TextBox 11">
            <a:extLst>
              <a:ext uri="{FF2B5EF4-FFF2-40B4-BE49-F238E27FC236}">
                <a16:creationId xmlns:a16="http://schemas.microsoft.com/office/drawing/2014/main" id="{F595ACF6-752E-6DDC-66E4-95B36B018A5D}"/>
              </a:ext>
            </a:extLst>
          </p:cNvPr>
          <p:cNvSpPr txBox="1"/>
          <p:nvPr/>
        </p:nvSpPr>
        <p:spPr>
          <a:xfrm>
            <a:off x="247025" y="3151828"/>
            <a:ext cx="2209259" cy="215444"/>
          </a:xfrm>
          <a:prstGeom prst="rect">
            <a:avLst/>
          </a:prstGeom>
          <a:noFill/>
        </p:spPr>
        <p:txBody>
          <a:bodyPr wrap="none" rtlCol="0">
            <a:spAutoFit/>
          </a:bodyPr>
          <a:lstStyle/>
          <a:p>
            <a:r>
              <a:rPr lang="nl-NL" sz="800"/>
              <a:t>FRESCA2 magnet from 0.1 to 10.6 kA (13T)</a:t>
            </a:r>
            <a:endParaRPr lang="en-GB" sz="800"/>
          </a:p>
        </p:txBody>
      </p:sp>
      <p:sp>
        <p:nvSpPr>
          <p:cNvPr id="14" name="TextBox 13">
            <a:extLst>
              <a:ext uri="{FF2B5EF4-FFF2-40B4-BE49-F238E27FC236}">
                <a16:creationId xmlns:a16="http://schemas.microsoft.com/office/drawing/2014/main" id="{150A7D41-54D6-1DFB-743D-2BD6FA83876F}"/>
              </a:ext>
            </a:extLst>
          </p:cNvPr>
          <p:cNvSpPr txBox="1"/>
          <p:nvPr/>
        </p:nvSpPr>
        <p:spPr>
          <a:xfrm>
            <a:off x="6075726" y="3496086"/>
            <a:ext cx="2314725" cy="338554"/>
          </a:xfrm>
          <a:prstGeom prst="rect">
            <a:avLst/>
          </a:prstGeom>
          <a:noFill/>
        </p:spPr>
        <p:txBody>
          <a:bodyPr wrap="square">
            <a:spAutoFit/>
          </a:bodyPr>
          <a:lstStyle/>
          <a:p>
            <a:r>
              <a:rPr lang="en-GB" sz="800"/>
              <a:t>MBB-A001 pre-series dipole from 1 to 4 kA:   </a:t>
            </a:r>
            <a:r>
              <a:rPr lang="en-GB" sz="800">
                <a:hlinkClick r:id="rId4"/>
              </a:rPr>
              <a:t>https://edms.cern.ch/document/357352/1</a:t>
            </a:r>
            <a:endParaRPr lang="en-GB"/>
          </a:p>
        </p:txBody>
      </p:sp>
      <p:sp>
        <p:nvSpPr>
          <p:cNvPr id="16" name="TextBox 15">
            <a:extLst>
              <a:ext uri="{FF2B5EF4-FFF2-40B4-BE49-F238E27FC236}">
                <a16:creationId xmlns:a16="http://schemas.microsoft.com/office/drawing/2014/main" id="{2F52F05D-0F29-4E9B-CDC2-AC609784CCC0}"/>
              </a:ext>
            </a:extLst>
          </p:cNvPr>
          <p:cNvSpPr txBox="1"/>
          <p:nvPr/>
        </p:nvSpPr>
        <p:spPr>
          <a:xfrm>
            <a:off x="2769310" y="3445324"/>
            <a:ext cx="2076493" cy="338554"/>
          </a:xfrm>
          <a:prstGeom prst="rect">
            <a:avLst/>
          </a:prstGeom>
          <a:noFill/>
        </p:spPr>
        <p:txBody>
          <a:bodyPr wrap="square">
            <a:spAutoFit/>
          </a:bodyPr>
          <a:lstStyle/>
          <a:p>
            <a:r>
              <a:rPr lang="en-GB" sz="800"/>
              <a:t>MQXFBP2: EDMS 2469619</a:t>
            </a:r>
          </a:p>
          <a:p>
            <a:r>
              <a:rPr lang="en-GB" sz="800"/>
              <a:t>Note: values per 7 meter long coil.</a:t>
            </a:r>
            <a:endParaRPr lang="en-GB"/>
          </a:p>
        </p:txBody>
      </p:sp>
      <p:pic>
        <p:nvPicPr>
          <p:cNvPr id="18" name="Picture 17">
            <a:extLst>
              <a:ext uri="{FF2B5EF4-FFF2-40B4-BE49-F238E27FC236}">
                <a16:creationId xmlns:a16="http://schemas.microsoft.com/office/drawing/2014/main" id="{5E543F1A-CD47-965B-463B-6B11BD183517}"/>
              </a:ext>
            </a:extLst>
          </p:cNvPr>
          <p:cNvPicPr>
            <a:picLocks noChangeAspect="1"/>
          </p:cNvPicPr>
          <p:nvPr/>
        </p:nvPicPr>
        <p:blipFill rotWithShape="1">
          <a:blip r:embed="rId5"/>
          <a:srcRect l="21103" r="21879" b="18055"/>
          <a:stretch/>
        </p:blipFill>
        <p:spPr>
          <a:xfrm>
            <a:off x="2844312" y="1406600"/>
            <a:ext cx="2058598" cy="1647052"/>
          </a:xfrm>
          <a:prstGeom prst="rect">
            <a:avLst/>
          </a:prstGeom>
        </p:spPr>
      </p:pic>
      <p:pic>
        <p:nvPicPr>
          <p:cNvPr id="19" name="Picture 18">
            <a:extLst>
              <a:ext uri="{FF2B5EF4-FFF2-40B4-BE49-F238E27FC236}">
                <a16:creationId xmlns:a16="http://schemas.microsoft.com/office/drawing/2014/main" id="{C407BE76-2901-DB87-8B8B-091AF18D7BCB}"/>
              </a:ext>
            </a:extLst>
          </p:cNvPr>
          <p:cNvPicPr>
            <a:picLocks noChangeAspect="1"/>
          </p:cNvPicPr>
          <p:nvPr/>
        </p:nvPicPr>
        <p:blipFill rotWithShape="1">
          <a:blip r:embed="rId5"/>
          <a:srcRect l="-99" t="81653" r="-111" b="-707"/>
          <a:stretch/>
        </p:blipFill>
        <p:spPr>
          <a:xfrm>
            <a:off x="2844313" y="3053652"/>
            <a:ext cx="2438488" cy="258129"/>
          </a:xfrm>
          <a:prstGeom prst="rect">
            <a:avLst/>
          </a:prstGeom>
        </p:spPr>
      </p:pic>
    </p:spTree>
    <p:extLst>
      <p:ext uri="{BB962C8B-B14F-4D97-AF65-F5344CB8AC3E}">
        <p14:creationId xmlns:p14="http://schemas.microsoft.com/office/powerpoint/2010/main" val="1538525659"/>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CERNCorporate16-9</Template>
  <TotalTime>17843</TotalTime>
  <Words>1336</Words>
  <Application>Microsoft Office PowerPoint</Application>
  <PresentationFormat>On-screen Show (16:9)</PresentationFormat>
  <Paragraphs>159</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Cambria Math</vt:lpstr>
      <vt:lpstr>CERNCorporate16-9</vt:lpstr>
      <vt:lpstr>Loss measurements in superconducting magnets at CERN </vt:lpstr>
      <vt:lpstr>PowerPoint Presentation</vt:lpstr>
      <vt:lpstr>PowerPoint Presentation</vt:lpstr>
      <vt:lpstr>PowerPoint Presentation</vt:lpstr>
      <vt:lpstr>PowerPoint Presentation</vt:lpstr>
      <vt:lpstr>MBH 11T full length prototype - AC losses campaign - 2018</vt:lpstr>
      <vt:lpstr>MBH 11T full length prototype - AC losses campaign - 2018</vt:lpstr>
      <vt:lpstr>Calorimetric loss measurements MBH-proto</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Gerard Willering</dc:creator>
  <cp:lastModifiedBy>Gerard Willering</cp:lastModifiedBy>
  <cp:revision>12</cp:revision>
  <dcterms:created xsi:type="dcterms:W3CDTF">2024-09-02T14:01:06Z</dcterms:created>
  <dcterms:modified xsi:type="dcterms:W3CDTF">2024-09-26T07:33:27Z</dcterms:modified>
</cp:coreProperties>
</file>