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4"/>
  </p:notesMasterIdLst>
  <p:sldIdLst>
    <p:sldId id="944" r:id="rId5"/>
    <p:sldId id="974" r:id="rId6"/>
    <p:sldId id="987" r:id="rId7"/>
    <p:sldId id="989" r:id="rId8"/>
    <p:sldId id="975" r:id="rId9"/>
    <p:sldId id="980" r:id="rId10"/>
    <p:sldId id="991" r:id="rId11"/>
    <p:sldId id="983" r:id="rId12"/>
    <p:sldId id="982" r:id="rId13"/>
    <p:sldId id="990" r:id="rId14"/>
    <p:sldId id="979" r:id="rId15"/>
    <p:sldId id="977" r:id="rId16"/>
    <p:sldId id="978" r:id="rId17"/>
    <p:sldId id="993" r:id="rId18"/>
    <p:sldId id="994" r:id="rId19"/>
    <p:sldId id="992" r:id="rId20"/>
    <p:sldId id="976" r:id="rId21"/>
    <p:sldId id="945" r:id="rId22"/>
    <p:sldId id="988" r:id="rId2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B81011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93D72F-8A25-4B97-B7D0-1C0527439EBC}" v="21" dt="2024-01-30T08:04:18.7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98" autoAdjust="0"/>
  </p:normalViewPr>
  <p:slideViewPr>
    <p:cSldViewPr snapToGrid="0">
      <p:cViewPr varScale="1">
        <p:scale>
          <a:sx n="67" d="100"/>
          <a:sy n="67" d="100"/>
        </p:scale>
        <p:origin x="1260" y="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8" y="2216427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9" y="4770556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7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3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 26/09/2024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Susana Izquierdo Bermudez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8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7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41" y="130499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3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4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4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3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2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121689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5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5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 26/09/2024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 Susana Izquierdo Bermudez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5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4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4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454133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png"/><Relationship Id="rId7" Type="http://schemas.openxmlformats.org/officeDocument/2006/relationships/image" Target="../media/image17.emf"/><Relationship Id="rId2" Type="http://schemas.openxmlformats.org/officeDocument/2006/relationships/hyperlink" Target="https://edms.cern.ch/document/2036614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10" Type="http://schemas.openxmlformats.org/officeDocument/2006/relationships/hyperlink" Target="https://ieeeexplore.ws/xpl/tocresult.jsp?isnumber=8114526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s://ieeeexplore.ws/xpl/RecentIssue.jsp?punumber=77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1.emf"/><Relationship Id="rId7" Type="http://schemas.openxmlformats.org/officeDocument/2006/relationships/image" Target="../media/image21.w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2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51300/files/CERN-ACC-2018-0058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hyperlink" Target="https://edms.cern.ch/document/2036614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1918A-D9B1-00EB-EE3D-A92F5051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DD3FA-1BA6-A4E4-30B9-8901C84FD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b="1" dirty="0" err="1"/>
              <a:t>EuroCirCol</a:t>
            </a:r>
            <a:r>
              <a:rPr lang="en-US" b="1" dirty="0"/>
              <a:t> case study</a:t>
            </a:r>
          </a:p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765B9-EEB8-01D9-7A37-D233480098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 26/09/2024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17DB1-473B-DC8A-5DE6-1385A3276B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A10CF-5C49-79FC-D0B5-2696195960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57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C7B92-54AD-2FE3-579E-86205FFBE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Conductor – cases studied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C0B6A-D402-C184-473E-350AF24D0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54054"/>
            <a:ext cx="8226854" cy="4670196"/>
          </a:xfrm>
        </p:spPr>
        <p:txBody>
          <a:bodyPr>
            <a:normAutofit/>
          </a:bodyPr>
          <a:lstStyle/>
          <a:p>
            <a:r>
              <a:rPr lang="en-GB" sz="2400" dirty="0"/>
              <a:t>FCC targets: </a:t>
            </a:r>
            <a:r>
              <a:rPr lang="en-US" sz="2400" dirty="0" err="1"/>
              <a:t>D</a:t>
            </a:r>
            <a:r>
              <a:rPr lang="en-US" sz="2400" baseline="-25000" dirty="0" err="1"/>
              <a:t>eff</a:t>
            </a:r>
            <a:r>
              <a:rPr lang="en-US" sz="2400" dirty="0"/>
              <a:t> = 20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m; </a:t>
            </a:r>
            <a:r>
              <a:rPr lang="en-GB" sz="2400" dirty="0" err="1"/>
              <a:t>J</a:t>
            </a:r>
            <a:r>
              <a:rPr lang="en-GB" sz="2400" baseline="-25000" dirty="0" err="1"/>
              <a:t>c</a:t>
            </a:r>
            <a:r>
              <a:rPr lang="en-GB" sz="2400" baseline="-25000" dirty="0"/>
              <a:t> </a:t>
            </a:r>
            <a:r>
              <a:rPr lang="en-GB" sz="2400" dirty="0"/>
              <a:t>&gt; 1500 A/mm</a:t>
            </a:r>
            <a:r>
              <a:rPr lang="en-GB" sz="2400" baseline="30000" dirty="0"/>
              <a:t>2</a:t>
            </a:r>
            <a:r>
              <a:rPr lang="en-GB" sz="2400" dirty="0"/>
              <a:t> at 16 T , 4.2 K</a:t>
            </a:r>
          </a:p>
          <a:p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FA908-3975-D9B7-E856-A666914D50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 26/09/2024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A759A-A5EF-02F4-F71C-E7AEF43CFA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AF33D-6674-C101-CE7A-D81C6EBEB0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96DD61-A716-BA02-CEAB-FB8FD0A0D5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08" y="3554874"/>
            <a:ext cx="3498339" cy="2622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E7C8F5-B262-F5C7-492E-FD4C9F228B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33" t="45987" r="56703" b="35069"/>
          <a:stretch/>
        </p:blipFill>
        <p:spPr>
          <a:xfrm>
            <a:off x="3753847" y="3758817"/>
            <a:ext cx="5331560" cy="23666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020165-A85F-4CAA-3FAF-90AE1328A975}"/>
              </a:ext>
            </a:extLst>
          </p:cNvPr>
          <p:cNvSpPr txBox="1"/>
          <p:nvPr/>
        </p:nvSpPr>
        <p:spPr>
          <a:xfrm>
            <a:off x="3889107" y="3323259"/>
            <a:ext cx="5196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 err="1">
                <a:solidFill>
                  <a:srgbClr val="00B05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Xingchen</a:t>
            </a:r>
            <a:r>
              <a:rPr lang="en-GB" b="0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 Xu,  </a:t>
            </a:r>
            <a:r>
              <a:rPr lang="en-GB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APC in Nb3Sn</a:t>
            </a:r>
            <a:r>
              <a:rPr lang="en-GB" dirty="0"/>
              <a:t>, 2024 (short UL)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55BB01-FE64-0635-06ED-A0B4CF75D6D3}"/>
              </a:ext>
            </a:extLst>
          </p:cNvPr>
          <p:cNvSpPr txBox="1"/>
          <p:nvPr/>
        </p:nvSpPr>
        <p:spPr>
          <a:xfrm>
            <a:off x="886488" y="3356372"/>
            <a:ext cx="2326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Cases studied in 2017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50A5778-A2FD-C6D1-D635-0F97E78BCD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037415"/>
              </p:ext>
            </p:extLst>
          </p:nvPr>
        </p:nvGraphicFramePr>
        <p:xfrm>
          <a:off x="1233185" y="1709107"/>
          <a:ext cx="6845171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12264">
                  <a:extLst>
                    <a:ext uri="{9D8B030D-6E8A-4147-A177-3AD203B41FA5}">
                      <a16:colId xmlns:a16="http://schemas.microsoft.com/office/drawing/2014/main" val="384733455"/>
                    </a:ext>
                  </a:extLst>
                </a:gridCol>
                <a:gridCol w="2932907">
                  <a:extLst>
                    <a:ext uri="{9D8B030D-6E8A-4147-A177-3AD203B41FA5}">
                      <a16:colId xmlns:a16="http://schemas.microsoft.com/office/drawing/2014/main" val="42948495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Cases studied*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µ</a:t>
                      </a:r>
                      <a:r>
                        <a:rPr lang="en-GB" baseline="-25000" dirty="0"/>
                        <a:t>0</a:t>
                      </a:r>
                      <a:r>
                        <a:rPr lang="en-GB" dirty="0"/>
                        <a:t>∆M (1 T, 1.9 K), </a:t>
                      </a:r>
                      <a:r>
                        <a:rPr lang="en-GB" dirty="0" err="1"/>
                        <a:t>mT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379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D</a:t>
                      </a:r>
                      <a:r>
                        <a:rPr lang="en-US" sz="1800" baseline="-25000" dirty="0" err="1"/>
                        <a:t>eff</a:t>
                      </a:r>
                      <a:r>
                        <a:rPr lang="en-US" sz="1800" dirty="0"/>
                        <a:t> = 50 </a:t>
                      </a:r>
                      <a:r>
                        <a:rPr lang="el-G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m, grain boundary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431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D</a:t>
                      </a:r>
                      <a:r>
                        <a:rPr lang="en-US" sz="1800" baseline="-25000" dirty="0" err="1"/>
                        <a:t>eff</a:t>
                      </a:r>
                      <a:r>
                        <a:rPr lang="en-US" sz="1800" dirty="0"/>
                        <a:t> = 20 </a:t>
                      </a:r>
                      <a:r>
                        <a:rPr lang="el-G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m, grain boundary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54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D</a:t>
                      </a:r>
                      <a:r>
                        <a:rPr lang="en-US" sz="1800" baseline="-25000" dirty="0" err="1"/>
                        <a:t>eff</a:t>
                      </a:r>
                      <a:r>
                        <a:rPr lang="en-US" sz="1800" dirty="0"/>
                        <a:t> = 20 </a:t>
                      </a:r>
                      <a:r>
                        <a:rPr lang="el-G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m, artificial pinning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65313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719A102D-7A07-8670-490D-510DB6682674}"/>
              </a:ext>
            </a:extLst>
          </p:cNvPr>
          <p:cNvSpPr txBox="1"/>
          <p:nvPr/>
        </p:nvSpPr>
        <p:spPr>
          <a:xfrm>
            <a:off x="1831802" y="6608593"/>
            <a:ext cx="384409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*For details on conductor parameters, see additional slides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469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D9CB2-932F-1EC7-A270-6858B71D8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1B185-B989-2A99-72E8-27F3C72AA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99" y="1635356"/>
            <a:ext cx="3898876" cy="2951884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Estimates were done for the </a:t>
            </a:r>
            <a:r>
              <a:rPr lang="en-US" sz="2400" dirty="0" err="1"/>
              <a:t>EuroCirCol</a:t>
            </a:r>
            <a:r>
              <a:rPr lang="en-US" sz="2400" dirty="0"/>
              <a:t> 16 T magnet designs</a:t>
            </a:r>
          </a:p>
          <a:p>
            <a:pPr lvl="1"/>
            <a:r>
              <a:rPr lang="en-US" sz="2000" dirty="0"/>
              <a:t>Operation field 16 T, with 14 % margin in the load line at 1.9 K and graded (</a:t>
            </a:r>
            <a:r>
              <a:rPr lang="en-US" sz="2000" dirty="0" err="1"/>
              <a:t>w</a:t>
            </a:r>
            <a:r>
              <a:rPr lang="en-US" sz="2000" baseline="-25000" dirty="0" err="1"/>
              <a:t>eq</a:t>
            </a:r>
            <a:r>
              <a:rPr lang="en-US" sz="2000" dirty="0"/>
              <a:t> ≈ 50 mm)</a:t>
            </a:r>
          </a:p>
          <a:p>
            <a:pPr lvl="1"/>
            <a:r>
              <a:rPr lang="en-GB" sz="2000" dirty="0"/>
              <a:t>For details, see </a:t>
            </a:r>
            <a:r>
              <a:rPr lang="en-GB" sz="2000" b="0" u="none" strike="noStrike" dirty="0">
                <a:solidFill>
                  <a:srgbClr val="0645AD"/>
                </a:solidFill>
                <a:effectLst/>
                <a:highlight>
                  <a:srgbClr val="FFFFFF"/>
                </a:highlight>
                <a:hlinkClick r:id="rId2"/>
              </a:rPr>
              <a:t>EDMS 2036614</a:t>
            </a:r>
            <a:r>
              <a:rPr lang="en-GB" sz="2000" dirty="0">
                <a:solidFill>
                  <a:srgbClr val="0645AD"/>
                </a:solidFill>
                <a:highlight>
                  <a:srgbClr val="FFFFFF"/>
                </a:highlight>
              </a:rPr>
              <a:t>.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F1C3E-CF18-6D0E-FDF1-A44B71D643A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B0E6F-4ACB-BC6F-C516-66A8AD7683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D7CD1-253C-B1E9-C4B4-63C2D5EEF7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E8E703-B00D-8606-EAF5-5C1C6534C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9" t="33531" r="64693" b="29884"/>
          <a:stretch>
            <a:fillRect/>
          </a:stretch>
        </p:blipFill>
        <p:spPr bwMode="auto">
          <a:xfrm>
            <a:off x="4124638" y="1322833"/>
            <a:ext cx="1562099" cy="167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90C4780E-6E9F-3053-4152-F24E5FCC3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78" t="30096" r="41125" b="28474"/>
          <a:stretch>
            <a:fillRect/>
          </a:stretch>
        </p:blipFill>
        <p:spPr bwMode="auto">
          <a:xfrm>
            <a:off x="5876701" y="1350463"/>
            <a:ext cx="15621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0D75FE1D-2C7B-0305-9A7F-BC56C2DC0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4" t="23283" r="35992" b="21507"/>
          <a:stretch>
            <a:fillRect/>
          </a:stretch>
        </p:blipFill>
        <p:spPr bwMode="auto">
          <a:xfrm>
            <a:off x="7478764" y="1379037"/>
            <a:ext cx="15430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BECAEB-0F06-9340-19AB-93C984C5B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115" y="4498817"/>
            <a:ext cx="447269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Magnetic cross section of the </a:t>
            </a:r>
            <a:r>
              <a:rPr kumimoji="0" lang="en-US" altLang="en-US" sz="9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cosθ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[2], block [3] and common-coil [4] designs.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FB07C2C2-CD90-76CF-7E34-35848E9B2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3596" r="6712" b="8295"/>
          <a:stretch>
            <a:fillRect/>
          </a:stretch>
        </p:blipFill>
        <p:spPr bwMode="auto">
          <a:xfrm>
            <a:off x="4235385" y="3216362"/>
            <a:ext cx="1340604" cy="103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>
            <a:extLst>
              <a:ext uri="{FF2B5EF4-FFF2-40B4-BE49-F238E27FC236}">
                <a16:creationId xmlns:a16="http://schemas.microsoft.com/office/drawing/2014/main" id="{5BDE3526-5D80-79F6-9F49-0078C03F4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239" y="3137923"/>
            <a:ext cx="1343025" cy="107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id="{9157D634-E6D5-2476-E3DD-4B517E600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t="2397" r="3773" b="4066"/>
          <a:stretch>
            <a:fillRect/>
          </a:stretch>
        </p:blipFill>
        <p:spPr bwMode="auto">
          <a:xfrm>
            <a:off x="7503174" y="3075174"/>
            <a:ext cx="1455027" cy="116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CDFC7B0-2268-972B-9338-C9ACD6617DD8}"/>
              </a:ext>
            </a:extLst>
          </p:cNvPr>
          <p:cNvSpPr txBox="1"/>
          <p:nvPr/>
        </p:nvSpPr>
        <p:spPr>
          <a:xfrm>
            <a:off x="73462" y="5076511"/>
            <a:ext cx="9070538" cy="875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buSzPts val="1100"/>
            </a:pP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[1] Tommasini, Status of the 16 T Dipole Development Program for a Future Hadron Collider,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Transactions on Applied Superconductivity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 Volume: 28,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Issue: 3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April 2018 )</a:t>
            </a:r>
            <a:endParaRPr lang="en-GB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SzPts val="1100"/>
            </a:pP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[2] V. Marinozzi et al. "Conceptual design of a 16 T </a:t>
            </a:r>
            <a:r>
              <a:rPr lang="en-US" sz="900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cosθ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bending dipole for the future circular collider"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Transactions on Applied Superconductivity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 Volume: 28,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Issue: 3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April 2018)</a:t>
            </a:r>
            <a:endParaRPr lang="en-GB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SzPts val="1100"/>
            </a:pP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[3] C. Lorin M. Durante H. Felice M. </a:t>
            </a:r>
            <a:r>
              <a:rPr lang="en-US" sz="900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Segreti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 Design of a Nb 3 Sn 16 T block dipole for the future circular collider "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Transactions on Applied Superconductivity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 Volume: 28,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Issue: 3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April 2018 )</a:t>
            </a:r>
            <a:endParaRPr lang="en-GB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100"/>
            </a:pP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[4] 10. F. Toral J. </a:t>
            </a:r>
            <a:r>
              <a:rPr lang="en-US" sz="900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Munilla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"Magnetic and mechanical design of a 16 T common coil dipole for FCC"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Transactions on Applied Superconductivity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(Volume: 28,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Issue: 3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April 2018 )</a:t>
            </a:r>
            <a:endParaRPr lang="en-GB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63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4A8B9-E5C1-1CC3-25F5-B0C4CEC28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design – main parameters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53F121FA-B6E5-399D-4BF0-5D56B64C17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332789"/>
              </p:ext>
            </p:extLst>
          </p:nvPr>
        </p:nvGraphicFramePr>
        <p:xfrm>
          <a:off x="714897" y="2991600"/>
          <a:ext cx="7302499" cy="2933700"/>
        </p:xfrm>
        <a:graphic>
          <a:graphicData uri="http://schemas.openxmlformats.org/drawingml/2006/table">
            <a:tbl>
              <a:tblPr/>
              <a:tblGrid>
                <a:gridCol w="2361173">
                  <a:extLst>
                    <a:ext uri="{9D8B030D-6E8A-4147-A177-3AD203B41FA5}">
                      <a16:colId xmlns:a16="http://schemas.microsoft.com/office/drawing/2014/main" val="3592045150"/>
                    </a:ext>
                  </a:extLst>
                </a:gridCol>
                <a:gridCol w="485564">
                  <a:extLst>
                    <a:ext uri="{9D8B030D-6E8A-4147-A177-3AD203B41FA5}">
                      <a16:colId xmlns:a16="http://schemas.microsoft.com/office/drawing/2014/main" val="3728371926"/>
                    </a:ext>
                  </a:extLst>
                </a:gridCol>
                <a:gridCol w="609335">
                  <a:extLst>
                    <a:ext uri="{9D8B030D-6E8A-4147-A177-3AD203B41FA5}">
                      <a16:colId xmlns:a16="http://schemas.microsoft.com/office/drawing/2014/main" val="2782303377"/>
                    </a:ext>
                  </a:extLst>
                </a:gridCol>
                <a:gridCol w="609335">
                  <a:extLst>
                    <a:ext uri="{9D8B030D-6E8A-4147-A177-3AD203B41FA5}">
                      <a16:colId xmlns:a16="http://schemas.microsoft.com/office/drawing/2014/main" val="404750525"/>
                    </a:ext>
                  </a:extLst>
                </a:gridCol>
                <a:gridCol w="609335">
                  <a:extLst>
                    <a:ext uri="{9D8B030D-6E8A-4147-A177-3AD203B41FA5}">
                      <a16:colId xmlns:a16="http://schemas.microsoft.com/office/drawing/2014/main" val="3739244873"/>
                    </a:ext>
                  </a:extLst>
                </a:gridCol>
                <a:gridCol w="609335">
                  <a:extLst>
                    <a:ext uri="{9D8B030D-6E8A-4147-A177-3AD203B41FA5}">
                      <a16:colId xmlns:a16="http://schemas.microsoft.com/office/drawing/2014/main" val="2505830808"/>
                    </a:ext>
                  </a:extLst>
                </a:gridCol>
                <a:gridCol w="609335">
                  <a:extLst>
                    <a:ext uri="{9D8B030D-6E8A-4147-A177-3AD203B41FA5}">
                      <a16:colId xmlns:a16="http://schemas.microsoft.com/office/drawing/2014/main" val="1724729164"/>
                    </a:ext>
                  </a:extLst>
                </a:gridCol>
                <a:gridCol w="609335">
                  <a:extLst>
                    <a:ext uri="{9D8B030D-6E8A-4147-A177-3AD203B41FA5}">
                      <a16:colId xmlns:a16="http://schemas.microsoft.com/office/drawing/2014/main" val="3631557302"/>
                    </a:ext>
                  </a:extLst>
                </a:gridCol>
                <a:gridCol w="799752">
                  <a:extLst>
                    <a:ext uri="{9D8B030D-6E8A-4147-A177-3AD203B41FA5}">
                      <a16:colId xmlns:a16="http://schemas.microsoft.com/office/drawing/2014/main" val="3568447165"/>
                    </a:ext>
                  </a:extLst>
                </a:gridCol>
              </a:tblGrid>
              <a:tr h="190500">
                <a:tc rowSpan="3"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 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CEA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Cos-theta INFN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229170"/>
                  </a:ext>
                </a:extLst>
              </a:tr>
              <a:tr h="190500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HL-LHC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2017 (EuroCirCol)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2017 (EuroCirCol)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2024 (HFM)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2400678"/>
                  </a:ext>
                </a:extLst>
              </a:tr>
              <a:tr h="190500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88064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Strand diameter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16278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 to non-copper ratio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509872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Non-Cu Jc @ 16 T 4.2 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A/mm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62548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of turns per coil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6150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equivalent coil width, 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734620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area of superconductor/aperture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4127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3295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4578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07277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Nominal current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16230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11850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10930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10930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19380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8415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Nominal field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n.a.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29625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Peak field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0543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Engineering Current Denisty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A/mm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31042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Overall Current Denisty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A/mm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49435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Ratio LF/JF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Joverall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n.a.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n.a.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n.a.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8077613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11297-6FE7-C976-D711-1EE19C85FC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 26/09/2024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7C394-ADCF-B4A3-B8C7-AED9BC3D11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A7C3B-778F-B446-9500-A1D191CAF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B270675-3D2E-A490-822C-6E7D90D5A72E}"/>
              </a:ext>
            </a:extLst>
          </p:cNvPr>
          <p:cNvSpPr txBox="1">
            <a:spLocks/>
          </p:cNvSpPr>
          <p:nvPr/>
        </p:nvSpPr>
        <p:spPr>
          <a:xfrm>
            <a:off x="457200" y="1255104"/>
            <a:ext cx="8503920" cy="46701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With respect the HL-LHC 11 T magnet, the 16 T </a:t>
            </a:r>
            <a:r>
              <a:rPr lang="en-US" sz="1600" dirty="0" err="1"/>
              <a:t>EuroCirCol</a:t>
            </a:r>
            <a:r>
              <a:rPr lang="en-US" sz="1600" dirty="0"/>
              <a:t> dipoles had:</a:t>
            </a:r>
          </a:p>
          <a:p>
            <a:pPr lvl="1"/>
            <a:r>
              <a:rPr lang="en-US" sz="1400" dirty="0"/>
              <a:t>2 times more superconductor</a:t>
            </a:r>
          </a:p>
          <a:p>
            <a:pPr lvl="1"/>
            <a:r>
              <a:rPr lang="en-US" sz="1400" dirty="0"/>
              <a:t>50 % higher Non-Cu </a:t>
            </a:r>
            <a:r>
              <a:rPr lang="en-US" sz="1400" dirty="0" err="1"/>
              <a:t>J</a:t>
            </a:r>
            <a:r>
              <a:rPr lang="en-US" sz="1400" baseline="-25000" dirty="0" err="1"/>
              <a:t>c</a:t>
            </a:r>
            <a:endParaRPr lang="en-US" sz="1400" baseline="-25000" dirty="0"/>
          </a:p>
          <a:p>
            <a:r>
              <a:rPr lang="en-US" sz="1600" dirty="0"/>
              <a:t>If we use HL-LHC conductor in terms of </a:t>
            </a:r>
            <a:r>
              <a:rPr lang="en-US" sz="1600" dirty="0" err="1"/>
              <a:t>D</a:t>
            </a:r>
            <a:r>
              <a:rPr lang="en-US" sz="1600" baseline="-25000" dirty="0" err="1"/>
              <a:t>eff</a:t>
            </a:r>
            <a:r>
              <a:rPr lang="en-US" sz="1600" dirty="0"/>
              <a:t> but with higher </a:t>
            </a:r>
            <a:r>
              <a:rPr lang="en-US" sz="1600" dirty="0" err="1"/>
              <a:t>J</a:t>
            </a:r>
            <a:r>
              <a:rPr lang="en-US" sz="1600" baseline="-25000" dirty="0" err="1"/>
              <a:t>c</a:t>
            </a:r>
            <a:r>
              <a:rPr lang="en-US" sz="1600" dirty="0"/>
              <a:t>, to the first order one expects ≈ 3.8 kJ/m/aperture * 2 apertures * 2 * 1500/1000 ≈ 23 kJ* (≈ 19 kJ if we account for the lower magnetization at low field due to the flux jumps)</a:t>
            </a:r>
          </a:p>
          <a:p>
            <a:pPr lvl="1"/>
            <a:endParaRPr lang="en-GB" sz="1400" baseline="-25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A9D73B-AA8F-64F4-5A06-E710DC253BEE}"/>
              </a:ext>
            </a:extLst>
          </p:cNvPr>
          <p:cNvSpPr txBox="1"/>
          <p:nvPr/>
        </p:nvSpPr>
        <p:spPr>
          <a:xfrm>
            <a:off x="306704" y="5990024"/>
            <a:ext cx="754951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*2 apertures full cycle down from nominal current to injection and back to nominal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33392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A16F6-BFE4-BFEF-58CA-1AD8982E1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F1E0C4A-F996-E370-3E09-7E5697459F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8955730"/>
              </p:ext>
            </p:extLst>
          </p:nvPr>
        </p:nvGraphicFramePr>
        <p:xfrm>
          <a:off x="1719915" y="4603812"/>
          <a:ext cx="6234672" cy="1262828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307273">
                  <a:extLst>
                    <a:ext uri="{9D8B030D-6E8A-4147-A177-3AD203B41FA5}">
                      <a16:colId xmlns:a16="http://schemas.microsoft.com/office/drawing/2014/main" val="2853476478"/>
                    </a:ext>
                  </a:extLst>
                </a:gridCol>
                <a:gridCol w="658155">
                  <a:extLst>
                    <a:ext uri="{9D8B030D-6E8A-4147-A177-3AD203B41FA5}">
                      <a16:colId xmlns:a16="http://schemas.microsoft.com/office/drawing/2014/main" val="4107310040"/>
                    </a:ext>
                  </a:extLst>
                </a:gridCol>
                <a:gridCol w="1154114">
                  <a:extLst>
                    <a:ext uri="{9D8B030D-6E8A-4147-A177-3AD203B41FA5}">
                      <a16:colId xmlns:a16="http://schemas.microsoft.com/office/drawing/2014/main" val="1868001161"/>
                    </a:ext>
                  </a:extLst>
                </a:gridCol>
                <a:gridCol w="577562">
                  <a:extLst>
                    <a:ext uri="{9D8B030D-6E8A-4147-A177-3AD203B41FA5}">
                      <a16:colId xmlns:a16="http://schemas.microsoft.com/office/drawing/2014/main" val="3244675454"/>
                    </a:ext>
                  </a:extLst>
                </a:gridCol>
                <a:gridCol w="1537568">
                  <a:extLst>
                    <a:ext uri="{9D8B030D-6E8A-4147-A177-3AD203B41FA5}">
                      <a16:colId xmlns:a16="http://schemas.microsoft.com/office/drawing/2014/main" val="9759578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Coil lay-out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Cos-theta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</a:rPr>
                        <a:t>Block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Common Coil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87624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 err="1">
                          <a:effectLst/>
                        </a:rPr>
                        <a:t>D</a:t>
                      </a:r>
                      <a:r>
                        <a:rPr lang="en-GB" sz="1100" b="1" baseline="-25000" dirty="0" err="1">
                          <a:effectLst/>
                        </a:rPr>
                        <a:t>eff</a:t>
                      </a:r>
                      <a:r>
                        <a:rPr lang="en-GB" sz="1100" b="1" baseline="-25000" dirty="0">
                          <a:effectLst/>
                        </a:rPr>
                        <a:t>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µm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50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4752736"/>
                  </a:ext>
                </a:extLst>
              </a:tr>
              <a:tr h="907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Strand Technology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Grain Boundary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894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effectLst/>
                        </a:rPr>
                        <a:t>µ</a:t>
                      </a:r>
                      <a:r>
                        <a:rPr kumimoji="0" lang="en-GB" sz="1100" b="1" kern="1200" baseline="-25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effectLst/>
                        </a:rPr>
                        <a:t>∆M (1 T, 1.9 K)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GB" sz="1100" kern="1200" dirty="0" err="1">
                          <a:solidFill>
                            <a:schemeClr val="tx1"/>
                          </a:solidFill>
                          <a:effectLst/>
                        </a:rPr>
                        <a:t>mT</a:t>
                      </a:r>
                      <a:endParaRPr kumimoji="0" lang="en-GB" sz="11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>
                          <a:solidFill>
                            <a:schemeClr val="tx1"/>
                          </a:solidFill>
                          <a:effectLst/>
                        </a:rPr>
                        <a:t>590</a:t>
                      </a:r>
                      <a:endParaRPr kumimoji="0" lang="en-GB" sz="11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0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Reset Current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100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100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4086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Magnetization-loss (2 apertures)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kJ/m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16050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Magnetization-loss/</a:t>
                      </a:r>
                      <a:r>
                        <a:rPr lang="en-GB" sz="1100" b="1" dirty="0" err="1">
                          <a:effectLst/>
                        </a:rPr>
                        <a:t>A</a:t>
                      </a:r>
                      <a:r>
                        <a:rPr lang="en-GB" sz="1100" b="1" baseline="-25000" dirty="0" err="1">
                          <a:effectLst/>
                        </a:rPr>
                        <a:t>sc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J/cm</a:t>
                      </a:r>
                      <a:r>
                        <a:rPr lang="en-GB" sz="1100" baseline="300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4.7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4.6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4.8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24152281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ACC38-2E6D-5EAF-4D49-BBE8863195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 26/09/2024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AF8A85-2F7E-D225-E02D-28089A3272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7507C-72E8-D3EA-E252-C38C167D9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C7C47B19-6319-D6E2-76C2-AC3C1441B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3596" r="6712" b="8295"/>
          <a:stretch>
            <a:fillRect/>
          </a:stretch>
        </p:blipFill>
        <p:spPr bwMode="auto">
          <a:xfrm>
            <a:off x="4343698" y="3667518"/>
            <a:ext cx="938080" cy="72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92B03098-B1BE-3514-4DA7-C78FD0F57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280" y="3634945"/>
            <a:ext cx="939774" cy="75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36316C7F-30CE-65BD-B334-9E5E51127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t="2397" r="3773" b="4066"/>
          <a:stretch>
            <a:fillRect/>
          </a:stretch>
        </p:blipFill>
        <p:spPr bwMode="auto">
          <a:xfrm>
            <a:off x="6630556" y="3568003"/>
            <a:ext cx="1018147" cy="81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BF02D5D-A5CF-9CD6-A7B0-7F97DF397814}"/>
              </a:ext>
            </a:extLst>
          </p:cNvPr>
          <p:cNvSpPr txBox="1">
            <a:spLocks/>
          </p:cNvSpPr>
          <p:nvPr/>
        </p:nvSpPr>
        <p:spPr>
          <a:xfrm>
            <a:off x="276898" y="1269596"/>
            <a:ext cx="8226853" cy="29518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With the detailed model in ROXIE, and assuming a reset current of 100 A, one is not far from the expected 20 kJ/m, and is weakly dependent on the coil geometry</a:t>
            </a:r>
          </a:p>
          <a:p>
            <a:pPr lvl="1"/>
            <a:r>
              <a:rPr lang="en-US" sz="2000" dirty="0"/>
              <a:t>Remember the model over-estimates the loss by 15-20 % with the state-of-the-art conductor and its behavior in terms of flux jumps.</a:t>
            </a:r>
          </a:p>
        </p:txBody>
      </p:sp>
    </p:spTree>
    <p:extLst>
      <p:ext uri="{BB962C8B-B14F-4D97-AF65-F5344CB8AC3E}">
        <p14:creationId xmlns:p14="http://schemas.microsoft.com/office/powerpoint/2010/main" val="921765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A16F6-BFE4-BFEF-58CA-1AD8982E1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Results – sensitivity to conductor layout</a:t>
            </a:r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ACC38-2E6D-5EAF-4D49-BBE8863195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 26/09/2024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AF8A85-2F7E-D225-E02D-28089A3272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7507C-72E8-D3EA-E252-C38C167D9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BF02D5D-A5CF-9CD6-A7B0-7F97DF397814}"/>
              </a:ext>
            </a:extLst>
          </p:cNvPr>
          <p:cNvSpPr txBox="1">
            <a:spLocks/>
          </p:cNvSpPr>
          <p:nvPr/>
        </p:nvSpPr>
        <p:spPr>
          <a:xfrm>
            <a:off x="276898" y="1269596"/>
            <a:ext cx="8226853" cy="2530879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We studied different cases in terms of effective filament size and ‘strand technology’</a:t>
            </a:r>
          </a:p>
          <a:p>
            <a:r>
              <a:rPr lang="en-US" sz="2400" dirty="0"/>
              <a:t>5 kJ/m for a full ramp of magnetization loss for the two apertures for a full cycle from nominal to injection current and back to nominal was considering a reasonable target </a:t>
            </a:r>
          </a:p>
          <a:p>
            <a:pPr lvl="1"/>
            <a:r>
              <a:rPr lang="en-US" sz="2000" dirty="0"/>
              <a:t>With the conductor we have today, the loss is 4 times more, but there are developments on going at the level of the conductor giving promising results.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1C5A96D-479C-0FD9-EF40-6CCAC7B919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658091"/>
              </p:ext>
            </p:extLst>
          </p:nvPr>
        </p:nvGraphicFramePr>
        <p:xfrm>
          <a:off x="717683" y="4542285"/>
          <a:ext cx="7467693" cy="106622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310448">
                  <a:extLst>
                    <a:ext uri="{9D8B030D-6E8A-4147-A177-3AD203B41FA5}">
                      <a16:colId xmlns:a16="http://schemas.microsoft.com/office/drawing/2014/main" val="1445285995"/>
                    </a:ext>
                  </a:extLst>
                </a:gridCol>
                <a:gridCol w="663902">
                  <a:extLst>
                    <a:ext uri="{9D8B030D-6E8A-4147-A177-3AD203B41FA5}">
                      <a16:colId xmlns:a16="http://schemas.microsoft.com/office/drawing/2014/main" val="3952903834"/>
                    </a:ext>
                  </a:extLst>
                </a:gridCol>
                <a:gridCol w="1164192">
                  <a:extLst>
                    <a:ext uri="{9D8B030D-6E8A-4147-A177-3AD203B41FA5}">
                      <a16:colId xmlns:a16="http://schemas.microsoft.com/office/drawing/2014/main" val="1600852378"/>
                    </a:ext>
                  </a:extLst>
                </a:gridCol>
                <a:gridCol w="1106505">
                  <a:extLst>
                    <a:ext uri="{9D8B030D-6E8A-4147-A177-3AD203B41FA5}">
                      <a16:colId xmlns:a16="http://schemas.microsoft.com/office/drawing/2014/main" val="2874451904"/>
                    </a:ext>
                  </a:extLst>
                </a:gridCol>
                <a:gridCol w="1082186">
                  <a:extLst>
                    <a:ext uri="{9D8B030D-6E8A-4147-A177-3AD203B41FA5}">
                      <a16:colId xmlns:a16="http://schemas.microsoft.com/office/drawing/2014/main" val="3914752161"/>
                    </a:ext>
                  </a:extLst>
                </a:gridCol>
                <a:gridCol w="1140460">
                  <a:extLst>
                    <a:ext uri="{9D8B030D-6E8A-4147-A177-3AD203B41FA5}">
                      <a16:colId xmlns:a16="http://schemas.microsoft.com/office/drawing/2014/main" val="7125846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</a:rPr>
                        <a:t>D</a:t>
                      </a:r>
                      <a:r>
                        <a:rPr lang="en-GB" sz="1100" b="1" baseline="-25000">
                          <a:effectLst/>
                        </a:rPr>
                        <a:t>eff </a:t>
                      </a:r>
                      <a:r>
                        <a:rPr lang="en-GB" sz="1100" b="1">
                          <a:effectLst/>
                        </a:rPr>
                        <a:t>(HF/LF)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µm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</a:rPr>
                        <a:t>50/50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50(HF)/20(LF)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20/20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</a:rPr>
                        <a:t>20/20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2557876"/>
                  </a:ext>
                </a:extLst>
              </a:tr>
              <a:tr h="665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Coil lay-out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Cos-theta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Cos-theta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Cos-theta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Cos-theta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55385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Strand technology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Grain Boundary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Artificial pinning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9325320"/>
                  </a:ext>
                </a:extLst>
              </a:tr>
              <a:tr h="8867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effectLst/>
                        </a:rPr>
                        <a:t>µ</a:t>
                      </a:r>
                      <a:r>
                        <a:rPr kumimoji="0" lang="en-GB" sz="1100" b="1" kern="1200" baseline="-25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effectLst/>
                        </a:rPr>
                        <a:t>∆M (1 T, 1.9 K)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kern="1200" dirty="0" err="1">
                          <a:solidFill>
                            <a:schemeClr val="tx1"/>
                          </a:solidFill>
                          <a:effectLst/>
                        </a:rPr>
                        <a:t>mT</a:t>
                      </a:r>
                      <a:endParaRPr kumimoji="0" lang="en-GB" sz="11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590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590/150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100" kern="1200" dirty="0">
                          <a:solidFill>
                            <a:schemeClr val="tx1"/>
                          </a:solidFill>
                          <a:effectLst/>
                        </a:rPr>
                        <a:t>150</a:t>
                      </a:r>
                      <a:endParaRPr kumimoji="0" lang="en-GB" sz="11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60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62540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Reset Current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A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100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100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100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</a:rPr>
                        <a:t>100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08661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Magnetization-loss (2 apertures)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kJ/m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14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8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3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37595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92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1918A-D9B1-00EB-EE3D-A92F5051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DD3FA-1BA6-A4E4-30B9-8901C84FD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 err="1"/>
              <a:t>EuroCirCol</a:t>
            </a:r>
            <a:r>
              <a:rPr lang="en-US" dirty="0"/>
              <a:t> case study</a:t>
            </a:r>
          </a:p>
          <a:p>
            <a:r>
              <a:rPr lang="en-US" b="1" dirty="0"/>
              <a:t>Conclusions</a:t>
            </a:r>
            <a:endParaRPr lang="en-GB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765B9-EEB8-01D9-7A37-D233480098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Date: 26/09/2024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17DB1-473B-DC8A-5DE6-1385A3276B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Author: Susana Izquierdo Bermudez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A10CF-5C49-79FC-D0B5-2696195960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60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9052C-6C8D-5064-A6F8-8EE07469D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7717D-D82A-70C5-5B25-983EA133F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Based on ‘state of the art conductor’ (50 µm </a:t>
            </a:r>
            <a:r>
              <a:rPr lang="en-US" sz="2400" dirty="0" err="1"/>
              <a:t>D</a:t>
            </a:r>
            <a:r>
              <a:rPr lang="en-US" sz="2400" baseline="-25000" dirty="0" err="1"/>
              <a:t>eff</a:t>
            </a:r>
            <a:r>
              <a:rPr lang="en-US" sz="2400" dirty="0"/>
              <a:t>, FCC </a:t>
            </a:r>
            <a:r>
              <a:rPr lang="en-US" sz="2400" dirty="0" err="1"/>
              <a:t>Jc</a:t>
            </a:r>
            <a:r>
              <a:rPr lang="en-US" sz="2400" dirty="0"/>
              <a:t> target) is ≈ 20 kJ/m for the 2 apertures, for a full cycle form nominal to injection and back to nominal.</a:t>
            </a:r>
          </a:p>
          <a:p>
            <a:pPr lvl="1"/>
            <a:r>
              <a:rPr lang="en-US" sz="2000" dirty="0"/>
              <a:t>This estimate is conservative, in state-of-the-art Nb</a:t>
            </a:r>
            <a:r>
              <a:rPr lang="en-US" sz="2000" baseline="-25000" dirty="0"/>
              <a:t>3</a:t>
            </a:r>
            <a:r>
              <a:rPr lang="en-US" sz="2000" dirty="0"/>
              <a:t>Sn wires, </a:t>
            </a:r>
            <a:r>
              <a:rPr lang="en-GB" sz="2000" dirty="0">
                <a:ea typeface="Times New Roman" panose="02020603050405020304" pitchFamily="18" charset="0"/>
              </a:rPr>
              <a:t>below 3 T there </a:t>
            </a:r>
            <a:r>
              <a:rPr lang="en-GB" sz="2000" dirty="0"/>
              <a:t>are flux jumps which </a:t>
            </a:r>
            <a:r>
              <a:rPr lang="en-GB" sz="2000" dirty="0">
                <a:ea typeface="Times New Roman" panose="02020603050405020304" pitchFamily="18" charset="0"/>
              </a:rPr>
              <a:t>limit the conductor magnetization. Based on our experience with HL-LHC magnets the loss is 15-20 % lower than estimated with the model. </a:t>
            </a:r>
            <a:endParaRPr lang="en-US" sz="2000" dirty="0"/>
          </a:p>
          <a:p>
            <a:r>
              <a:rPr lang="en-US" sz="2400" dirty="0"/>
              <a:t>5 kJ/m was set as a reasonable target for FCC to dimension the cryogenic system, reachable if the developments at the level of the conductor towards smaller filaments with lower magnetization are successful</a:t>
            </a:r>
          </a:p>
          <a:p>
            <a:pPr lvl="1"/>
            <a:r>
              <a:rPr lang="en-US" sz="2000" dirty="0"/>
              <a:t>Note that if 5 kJ/m is not reach, one can still play with the ramp-up and ramp-down time to have the same power. </a:t>
            </a:r>
          </a:p>
          <a:p>
            <a:pPr marL="36576" indent="0">
              <a:buNone/>
            </a:pPr>
            <a:endParaRPr lang="en-GB" sz="2400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4308C-D45B-E6CF-1718-A40E4819D9B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Date: 26/09/2024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FD517-C904-AFF6-6C33-337F7059CC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Author: Susana Izquierdo Bermudez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44621-E644-E25B-5B2D-42C7AB0DB5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22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6B216-FAE5-31EA-3406-3DFE3F735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Assumptions on conductor properties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7CB569-6CB4-5F34-241E-FE7BF89207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C4CCF0-D18E-4183-2F1D-6272D2999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050560-D2EC-241A-3409-A6ABC245D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9278B22-9C75-A6C6-493D-B726EDDBBC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798190"/>
              </p:ext>
            </p:extLst>
          </p:nvPr>
        </p:nvGraphicFramePr>
        <p:xfrm>
          <a:off x="78965" y="3993850"/>
          <a:ext cx="5452426" cy="191427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559685">
                  <a:extLst>
                    <a:ext uri="{9D8B030D-6E8A-4147-A177-3AD203B41FA5}">
                      <a16:colId xmlns:a16="http://schemas.microsoft.com/office/drawing/2014/main" val="2041249851"/>
                    </a:ext>
                  </a:extLst>
                </a:gridCol>
                <a:gridCol w="964247">
                  <a:extLst>
                    <a:ext uri="{9D8B030D-6E8A-4147-A177-3AD203B41FA5}">
                      <a16:colId xmlns:a16="http://schemas.microsoft.com/office/drawing/2014/main" val="229856688"/>
                    </a:ext>
                  </a:extLst>
                </a:gridCol>
                <a:gridCol w="964247">
                  <a:extLst>
                    <a:ext uri="{9D8B030D-6E8A-4147-A177-3AD203B41FA5}">
                      <a16:colId xmlns:a16="http://schemas.microsoft.com/office/drawing/2014/main" val="2814700111"/>
                    </a:ext>
                  </a:extLst>
                </a:gridCol>
                <a:gridCol w="964247">
                  <a:extLst>
                    <a:ext uri="{9D8B030D-6E8A-4147-A177-3AD203B41FA5}">
                      <a16:colId xmlns:a16="http://schemas.microsoft.com/office/drawing/2014/main" val="39979100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Pinning method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Grain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Boundary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Grain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Boundary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Point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Pinning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02653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Effective filament diameter, D</a:t>
                      </a:r>
                      <a:r>
                        <a:rPr lang="en-GB" sz="1100" baseline="-25000">
                          <a:effectLst/>
                        </a:rPr>
                        <a:t>eff </a:t>
                      </a:r>
                      <a:r>
                        <a:rPr lang="en-GB" sz="1100">
                          <a:effectLst/>
                        </a:rPr>
                        <a:t>[µm]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50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04079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p [--]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0.5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0.5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64678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q [--]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30261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T</a:t>
                      </a:r>
                      <a:r>
                        <a:rPr lang="en-GB" sz="1100" baseline="-25000">
                          <a:effectLst/>
                        </a:rPr>
                        <a:t>c0 </a:t>
                      </a:r>
                      <a:r>
                        <a:rPr lang="en-GB" sz="1100">
                          <a:effectLst/>
                        </a:rPr>
                        <a:t>[K]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9371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B</a:t>
                      </a:r>
                      <a:r>
                        <a:rPr lang="en-GB" sz="1100" baseline="-25000">
                          <a:effectLst/>
                        </a:rPr>
                        <a:t>c20</a:t>
                      </a:r>
                      <a:r>
                        <a:rPr lang="en-GB" sz="1100">
                          <a:effectLst/>
                        </a:rPr>
                        <a:t>[T]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29.38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29.38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29.38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33825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α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0.96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0.96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0.96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90536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C</a:t>
                      </a:r>
                      <a:r>
                        <a:rPr lang="en-GB" sz="1100" baseline="-25000">
                          <a:effectLst/>
                        </a:rPr>
                        <a:t>0</a:t>
                      </a:r>
                      <a:r>
                        <a:rPr lang="en-GB" sz="1100">
                          <a:effectLst/>
                        </a:rPr>
                        <a:t>[A/mm</a:t>
                      </a:r>
                      <a:r>
                        <a:rPr lang="en-GB" sz="1100" baseline="30000">
                          <a:effectLst/>
                        </a:rPr>
                        <a:t>2</a:t>
                      </a:r>
                      <a:r>
                        <a:rPr lang="en-GB" sz="1100">
                          <a:effectLst/>
                        </a:rPr>
                        <a:t>T]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1.03*267845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1.03*267845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1.03*338485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9151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Cabling degradation [%]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3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9369342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1773F50B-5991-A1AD-D358-0C3462E8CC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723" y="1066499"/>
            <a:ext cx="3150279" cy="2362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2D1E64-5441-1DE5-12F5-3216F074D2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657" y="3711424"/>
            <a:ext cx="3151113" cy="236250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85275857-B6AC-0BB8-F61A-D4720DCE3E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D0534A3-E049-5D47-77CD-25CA256326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0346750"/>
              </p:ext>
            </p:extLst>
          </p:nvPr>
        </p:nvGraphicFramePr>
        <p:xfrm>
          <a:off x="467141" y="1325413"/>
          <a:ext cx="130492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307532" imgH="444307" progId="Equation.DSMT4">
                  <p:embed/>
                </p:oleObj>
              </mc:Choice>
              <mc:Fallback>
                <p:oleObj r:id="rId4" imgW="1307532" imgH="44430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141" y="1325413"/>
                        <a:ext cx="1304925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4">
            <a:extLst>
              <a:ext uri="{FF2B5EF4-FFF2-40B4-BE49-F238E27FC236}">
                <a16:creationId xmlns:a16="http://schemas.microsoft.com/office/drawing/2014/main" id="{65E7BA90-6833-4DD5-413A-D6BD8AAF4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16" y="1973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6210C44-50D9-F453-6B77-C2570C2D3E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601883"/>
              </p:ext>
            </p:extLst>
          </p:nvPr>
        </p:nvGraphicFramePr>
        <p:xfrm>
          <a:off x="419516" y="1973113"/>
          <a:ext cx="135255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1346200" imgH="241300" progId="Equation.DSMT4">
                  <p:embed/>
                </p:oleObj>
              </mc:Choice>
              <mc:Fallback>
                <p:oleObj r:id="rId6" imgW="1346200" imgH="241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516" y="1973113"/>
                        <a:ext cx="1352550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6">
            <a:extLst>
              <a:ext uri="{FF2B5EF4-FFF2-40B4-BE49-F238E27FC236}">
                <a16:creationId xmlns:a16="http://schemas.microsoft.com/office/drawing/2014/main" id="{01C2F91D-366E-C085-BB66-C3FE7FEA6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095" y="26320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255C742E-92CC-ABDD-A36A-7B88147064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6908544"/>
              </p:ext>
            </p:extLst>
          </p:nvPr>
        </p:nvGraphicFramePr>
        <p:xfrm>
          <a:off x="439095" y="2632078"/>
          <a:ext cx="165735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1663700" imgH="241300" progId="Equation.DSMT4">
                  <p:embed/>
                </p:oleObj>
              </mc:Choice>
              <mc:Fallback>
                <p:oleObj r:id="rId8" imgW="1663700" imgH="241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095" y="2632078"/>
                        <a:ext cx="1657350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5210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68D00-AD61-E73E-C5E6-8A469C468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000" dirty="0"/>
              <a:t>Hysteresis losses in </a:t>
            </a:r>
            <a:r>
              <a:rPr lang="en-US" sz="4000" dirty="0" err="1"/>
              <a:t>EuroCirCol</a:t>
            </a:r>
            <a:r>
              <a:rPr lang="en-US" sz="4000" dirty="0"/>
              <a:t>: model and measurements</a:t>
            </a:r>
            <a:endParaRPr lang="en-GB" sz="4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C2C5D6-EC08-B2AF-3E33-3F1560E945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Susana Izquierdo Bermudez</a:t>
            </a:r>
          </a:p>
          <a:p>
            <a:r>
              <a:rPr lang="en-US" dirty="0"/>
              <a:t>26/09/2024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5A9AE-4B3F-8F2C-F22F-3A41C2A162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Date: 26/09/2024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3FBA7-D6DC-9289-D97C-C251F952B3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Author: Susana Izquierdo Bermudez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7E544-A363-A013-6567-110D52B66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48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1918A-D9B1-00EB-EE3D-A92F5051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DD3FA-1BA6-A4E4-30B9-8901C84FD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 err="1"/>
              <a:t>EuroCirCol</a:t>
            </a:r>
            <a:r>
              <a:rPr lang="en-US" dirty="0"/>
              <a:t> case study</a:t>
            </a:r>
          </a:p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765B9-EEB8-01D9-7A37-D233480098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 26/09/2024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17DB1-473B-DC8A-5DE6-1385A3276B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A10CF-5C49-79FC-D0B5-2696195960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18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1918A-D9B1-00EB-EE3D-A92F5051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DD3FA-1BA6-A4E4-30B9-8901C84FD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</a:p>
          <a:p>
            <a:r>
              <a:rPr lang="en-US" dirty="0" err="1"/>
              <a:t>EuroCirCol</a:t>
            </a:r>
            <a:r>
              <a:rPr lang="en-US" dirty="0"/>
              <a:t> case study</a:t>
            </a:r>
          </a:p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765B9-EEB8-01D9-7A37-D233480098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 26/09/2024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17DB1-473B-DC8A-5DE6-1385A3276B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A10CF-5C49-79FC-D0B5-2696195960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37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76799-9B50-A740-3CAE-E40B473A1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2C2831D-D078-B4DB-FA04-CA89BF4201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856" t="48144" r="49979" b="29915"/>
          <a:stretch/>
        </p:blipFill>
        <p:spPr>
          <a:xfrm>
            <a:off x="1877598" y="2891157"/>
            <a:ext cx="6200758" cy="301909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0BCE7-2C0E-CE0B-3FF4-D78AAAC1E3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01A281-2344-F631-D3F6-F5F0E4C26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71BC3-9380-1901-4D0E-E48BB2265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02CDCC-0BCD-7E04-B05B-E7F46E4C058A}"/>
              </a:ext>
            </a:extLst>
          </p:cNvPr>
          <p:cNvSpPr txBox="1"/>
          <p:nvPr/>
        </p:nvSpPr>
        <p:spPr>
          <a:xfrm>
            <a:off x="2169389" y="2345778"/>
            <a:ext cx="52262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FCC-</a:t>
            </a:r>
            <a:r>
              <a:rPr lang="en-GB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hh</a:t>
            </a:r>
            <a:r>
              <a:rPr lang="en-GB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Conceptual design Report (Page 836)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5CBBB0C-B5C3-1049-2DE9-D90FC741F8D2}"/>
              </a:ext>
            </a:extLst>
          </p:cNvPr>
          <p:cNvCxnSpPr>
            <a:cxnSpLocks/>
          </p:cNvCxnSpPr>
          <p:nvPr/>
        </p:nvCxnSpPr>
        <p:spPr>
          <a:xfrm flipV="1">
            <a:off x="5795952" y="4591469"/>
            <a:ext cx="178051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1AA3969-0AEF-8EAA-1A19-105C12C3F7EE}"/>
              </a:ext>
            </a:extLst>
          </p:cNvPr>
          <p:cNvCxnSpPr>
            <a:cxnSpLocks/>
          </p:cNvCxnSpPr>
          <p:nvPr/>
        </p:nvCxnSpPr>
        <p:spPr>
          <a:xfrm>
            <a:off x="1988581" y="4767517"/>
            <a:ext cx="558788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D87C66E-498B-0FC7-8EFF-E63E91BAE00C}"/>
              </a:ext>
            </a:extLst>
          </p:cNvPr>
          <p:cNvCxnSpPr>
            <a:cxnSpLocks/>
          </p:cNvCxnSpPr>
          <p:nvPr/>
        </p:nvCxnSpPr>
        <p:spPr>
          <a:xfrm>
            <a:off x="1988581" y="4951448"/>
            <a:ext cx="558788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C6B029E-72C4-4E2E-2AC9-BED29A84FCB0}"/>
              </a:ext>
            </a:extLst>
          </p:cNvPr>
          <p:cNvCxnSpPr>
            <a:cxnSpLocks/>
          </p:cNvCxnSpPr>
          <p:nvPr/>
        </p:nvCxnSpPr>
        <p:spPr>
          <a:xfrm>
            <a:off x="1988581" y="5103848"/>
            <a:ext cx="187609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F0560-9345-4C8A-ECB8-CF489070C3E8}"/>
              </a:ext>
            </a:extLst>
          </p:cNvPr>
          <p:cNvSpPr txBox="1">
            <a:spLocks/>
          </p:cNvSpPr>
          <p:nvPr/>
        </p:nvSpPr>
        <p:spPr>
          <a:xfrm>
            <a:off x="457200" y="1297898"/>
            <a:ext cx="8226854" cy="87622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Goal: re-call the origin of the 5 kJ/m of magnetization loss that we wrote in the FCC-</a:t>
            </a:r>
            <a:r>
              <a:rPr lang="en-US" sz="2400" dirty="0" err="1"/>
              <a:t>hh</a:t>
            </a:r>
            <a:r>
              <a:rPr lang="en-US" sz="2400" dirty="0"/>
              <a:t> conceptual design report (2017-2018)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15817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EFA72-B95B-885C-02D1-E1CA49E50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Magnetization loss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F0378-A2E2-424C-7989-21C2A81CF5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3"/>
            <a:ext cx="8226854" cy="3182055"/>
          </a:xfrm>
        </p:spPr>
        <p:txBody>
          <a:bodyPr>
            <a:noAutofit/>
          </a:bodyPr>
          <a:lstStyle/>
          <a:p>
            <a:r>
              <a:rPr lang="en-US" sz="1900" dirty="0"/>
              <a:t>AC losses are </a:t>
            </a:r>
            <a:r>
              <a:rPr lang="en-GB" sz="1900" dirty="0"/>
              <a:t>dominated by the persistent current effects (with cored cables inter-strand and inter-filament currents are negligible for the typical ramp of this kind of magnets). Magnetization loss mainly depends on:</a:t>
            </a:r>
          </a:p>
          <a:p>
            <a:pPr lvl="1"/>
            <a:r>
              <a:rPr lang="en-US" sz="1900" dirty="0">
                <a:solidFill>
                  <a:srgbClr val="FF0000"/>
                </a:solidFill>
              </a:rPr>
              <a:t>Filament</a:t>
            </a:r>
            <a:r>
              <a:rPr lang="en-US" sz="1900" dirty="0"/>
              <a:t> size and geometry</a:t>
            </a:r>
          </a:p>
          <a:p>
            <a:pPr lvl="1"/>
            <a:r>
              <a:rPr lang="en-US" sz="1900" dirty="0">
                <a:solidFill>
                  <a:srgbClr val="FF0000"/>
                </a:solidFill>
              </a:rPr>
              <a:t>Critical current </a:t>
            </a:r>
            <a:r>
              <a:rPr lang="en-US" sz="1900" dirty="0"/>
              <a:t>of the superconductor. </a:t>
            </a:r>
          </a:p>
          <a:p>
            <a:pPr lvl="2"/>
            <a:r>
              <a:rPr lang="en-US" sz="1900" dirty="0"/>
              <a:t>For low external field, the critical current density is larger and therefore the induced magnetization is larger</a:t>
            </a:r>
          </a:p>
          <a:p>
            <a:pPr lvl="2"/>
            <a:r>
              <a:rPr lang="en-US" sz="1900" dirty="0"/>
              <a:t>For higher temperature, the current density is lower and therefore the induced magnetization is lower</a:t>
            </a:r>
          </a:p>
          <a:p>
            <a:endParaRPr lang="en-GB" sz="1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5AEE8-3443-F3ED-9332-5166614551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 26/09/2024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35C56-0042-574C-476D-0EA0FBA72F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D58F-0E30-E293-3146-3E111554A4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AEDFE7F-8FE2-907F-4CC7-86619647C6BC}"/>
                  </a:ext>
                </a:extLst>
              </p:cNvPr>
              <p:cNvSpPr txBox="1"/>
              <p:nvPr/>
            </p:nvSpPr>
            <p:spPr>
              <a:xfrm>
                <a:off x="2756114" y="4595071"/>
                <a:ext cx="3629025" cy="617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/>
                        </a:rPr>
                        <m:t>𝑀</m:t>
                      </m:r>
                      <m:r>
                        <a:rPr lang="en-GB" sz="1800" b="0" i="1" smtClean="0">
                          <a:latin typeface="Cambria Math"/>
                        </a:rPr>
                        <m:t>(</m:t>
                      </m:r>
                      <m:r>
                        <a:rPr lang="en-GB" sz="1800" b="0" i="1" smtClean="0">
                          <a:latin typeface="Cambria Math"/>
                        </a:rPr>
                        <m:t>𝐵</m:t>
                      </m:r>
                      <m:r>
                        <a:rPr lang="en-GB" sz="1800" b="0" i="1" smtClean="0">
                          <a:latin typeface="Cambria Math"/>
                        </a:rPr>
                        <m:t>)∝</m:t>
                      </m:r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𝑠𝑢𝑏</m:t>
                          </m:r>
                        </m:sub>
                      </m:sSub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)∙</m:t>
                      </m:r>
                      <m:f>
                        <m:f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AEDFE7F-8FE2-907F-4CC7-86619647C6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6114" y="4595071"/>
                <a:ext cx="3629025" cy="61734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1535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DB639-D92E-B8B9-A6AD-A7386C43E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Magnetization loss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3C22A-A607-73D0-6572-E29ED7C982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 26/09/2024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8ACD1-EE6E-9651-9358-F22CD8860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76C25-29ED-E751-571A-E4F9C1E84E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107C270-659E-14F8-1A29-5B7C5FB4C8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627" y="1971675"/>
            <a:ext cx="4415367" cy="331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2BCD27-2E19-BD63-CCA0-51479A82D69C}"/>
              </a:ext>
            </a:extLst>
          </p:cNvPr>
          <p:cNvSpPr txBox="1"/>
          <p:nvPr/>
        </p:nvSpPr>
        <p:spPr>
          <a:xfrm>
            <a:off x="4914899" y="1330734"/>
            <a:ext cx="419068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of the total computed hysteresis energy loss for a typical current profile in the 11 T single aperture magnet. 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293896-3313-7388-51E2-CC760A8096F6}"/>
              </a:ext>
            </a:extLst>
          </p:cNvPr>
          <p:cNvSpPr txBox="1">
            <a:spLocks/>
          </p:cNvSpPr>
          <p:nvPr/>
        </p:nvSpPr>
        <p:spPr>
          <a:xfrm>
            <a:off x="158006" y="1330734"/>
            <a:ext cx="3993837" cy="467156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900" dirty="0"/>
              <a:t>Here we always report on the total dissipated energy from nominal field, down to injection and up to nominal field again</a:t>
            </a:r>
          </a:p>
          <a:p>
            <a:pPr lvl="1" algn="just"/>
            <a:r>
              <a:rPr lang="en-US" sz="1800" dirty="0"/>
              <a:t>The power will depend on the ramping time.</a:t>
            </a:r>
          </a:p>
          <a:p>
            <a:pPr lvl="1" algn="just"/>
            <a:endParaRPr lang="en-US" sz="1800" dirty="0"/>
          </a:p>
          <a:p>
            <a:pPr algn="just"/>
            <a:r>
              <a:rPr lang="en-US" sz="1900" dirty="0"/>
              <a:t>Due to the larger strand magnetization at low field, most of the energy is deposited at the end of the ramp down and beginning of the ramp up.</a:t>
            </a:r>
          </a:p>
          <a:p>
            <a:pPr lvl="1" algn="just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54855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83681-D9D3-2F18-ADA3-D95F2AD3F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Magnetization modelling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009776-6438-233F-64CC-6AC6E2B13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39" y="1409288"/>
            <a:ext cx="4852556" cy="4670196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Semi-analytical hysteresis model implemented in ROXIE, benchmarked against HL-LHC short model magnets (11 T and MQXF), some details in </a:t>
            </a:r>
            <a:r>
              <a:rPr lang="en-GB" sz="2000" b="0" u="none" strike="noStrike" dirty="0">
                <a:solidFill>
                  <a:srgbClr val="0645AD"/>
                </a:solidFill>
                <a:effectLst/>
                <a:highlight>
                  <a:srgbClr val="FFFFFF"/>
                </a:highlight>
                <a:hlinkClick r:id="rId2"/>
              </a:rPr>
              <a:t>EDMS 2036614</a:t>
            </a:r>
            <a:r>
              <a:rPr lang="en-GB" sz="2000" dirty="0">
                <a:solidFill>
                  <a:srgbClr val="0645AD"/>
                </a:solidFill>
                <a:highlight>
                  <a:srgbClr val="FFFFFF"/>
                </a:highlight>
              </a:rPr>
              <a:t>.</a:t>
            </a:r>
            <a:endParaRPr lang="en-GB" sz="2000" b="0" dirty="0">
              <a:solidFill>
                <a:srgbClr val="000000"/>
              </a:solidFill>
              <a:effectLst/>
              <a:highlight>
                <a:srgbClr val="FFFFFF"/>
              </a:highlight>
            </a:endParaRPr>
          </a:p>
          <a:p>
            <a:pPr algn="just"/>
            <a:r>
              <a:rPr lang="en-GB" sz="2000" dirty="0"/>
              <a:t>The model typically over-estimates the AC loss at low current by 25 %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9EBF1-5D1A-D293-621C-86D1897B9B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 26/09/2024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78608-BBA5-4449-101C-0A70E871E6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59A50-FB80-49AE-FEE8-8DA04A48B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97A03E-D91F-29F5-BE58-F8E1053779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62"/>
          <a:stretch/>
        </p:blipFill>
        <p:spPr bwMode="auto">
          <a:xfrm>
            <a:off x="5102935" y="1279359"/>
            <a:ext cx="3630220" cy="285813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41618DD-6E33-AB0A-7DC8-D5C865AC3AC4}"/>
              </a:ext>
            </a:extLst>
          </p:cNvPr>
          <p:cNvGraphicFramePr>
            <a:graphicFrameLocks noGrp="1"/>
          </p:cNvGraphicFramePr>
          <p:nvPr/>
        </p:nvGraphicFramePr>
        <p:xfrm>
          <a:off x="2398952" y="4519543"/>
          <a:ext cx="5153342" cy="155994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886460">
                  <a:extLst>
                    <a:ext uri="{9D8B030D-6E8A-4147-A177-3AD203B41FA5}">
                      <a16:colId xmlns:a16="http://schemas.microsoft.com/office/drawing/2014/main" val="2265859768"/>
                    </a:ext>
                  </a:extLst>
                </a:gridCol>
                <a:gridCol w="408940">
                  <a:extLst>
                    <a:ext uri="{9D8B030D-6E8A-4147-A177-3AD203B41FA5}">
                      <a16:colId xmlns:a16="http://schemas.microsoft.com/office/drawing/2014/main" val="3687705919"/>
                    </a:ext>
                  </a:extLst>
                </a:gridCol>
                <a:gridCol w="521335">
                  <a:extLst>
                    <a:ext uri="{9D8B030D-6E8A-4147-A177-3AD203B41FA5}">
                      <a16:colId xmlns:a16="http://schemas.microsoft.com/office/drawing/2014/main" val="4208345755"/>
                    </a:ext>
                  </a:extLst>
                </a:gridCol>
                <a:gridCol w="923290">
                  <a:extLst>
                    <a:ext uri="{9D8B030D-6E8A-4147-A177-3AD203B41FA5}">
                      <a16:colId xmlns:a16="http://schemas.microsoft.com/office/drawing/2014/main" val="828162817"/>
                    </a:ext>
                  </a:extLst>
                </a:gridCol>
                <a:gridCol w="948373">
                  <a:extLst>
                    <a:ext uri="{9D8B030D-6E8A-4147-A177-3AD203B41FA5}">
                      <a16:colId xmlns:a16="http://schemas.microsoft.com/office/drawing/2014/main" val="1320351824"/>
                    </a:ext>
                  </a:extLst>
                </a:gridCol>
                <a:gridCol w="910272">
                  <a:extLst>
                    <a:ext uri="{9D8B030D-6E8A-4147-A177-3AD203B41FA5}">
                      <a16:colId xmlns:a16="http://schemas.microsoft.com/office/drawing/2014/main" val="511739177"/>
                    </a:ext>
                  </a:extLst>
                </a:gridCol>
                <a:gridCol w="554672">
                  <a:extLst>
                    <a:ext uri="{9D8B030D-6E8A-4147-A177-3AD203B41FA5}">
                      <a16:colId xmlns:a16="http://schemas.microsoft.com/office/drawing/2014/main" val="3216676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Magnet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 err="1">
                          <a:effectLst/>
                        </a:rPr>
                        <a:t>I</a:t>
                      </a:r>
                      <a:r>
                        <a:rPr lang="en-GB" sz="1100" baseline="-25000" dirty="0" err="1">
                          <a:effectLst/>
                        </a:rPr>
                        <a:t>min</a:t>
                      </a:r>
                      <a:endParaRPr lang="en-GB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[kA]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I</a:t>
                      </a:r>
                      <a:r>
                        <a:rPr lang="en-GB" sz="1100" baseline="-25000">
                          <a:effectLst/>
                        </a:rPr>
                        <a:t>max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[kA]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W</a:t>
                      </a:r>
                      <a:r>
                        <a:rPr lang="en-GB" sz="1100" baseline="-25000">
                          <a:effectLst/>
                        </a:rPr>
                        <a:t>hyst</a:t>
                      </a:r>
                      <a:r>
                        <a:rPr lang="en-GB" sz="1100">
                          <a:effectLst/>
                        </a:rPr>
                        <a:t> [kJ]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Measured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 err="1">
                          <a:effectLst/>
                        </a:rPr>
                        <a:t>W</a:t>
                      </a:r>
                      <a:r>
                        <a:rPr lang="en-GB" sz="1100" baseline="-25000" dirty="0" err="1">
                          <a:effectLst/>
                        </a:rPr>
                        <a:t>hyst</a:t>
                      </a:r>
                      <a:r>
                        <a:rPr lang="en-GB" sz="1100" dirty="0">
                          <a:effectLst/>
                        </a:rPr>
                        <a:t> [kJ/m]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Measured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 err="1">
                          <a:effectLst/>
                        </a:rPr>
                        <a:t>W</a:t>
                      </a:r>
                      <a:r>
                        <a:rPr lang="en-GB" sz="1100" baseline="-25000" dirty="0" err="1">
                          <a:effectLst/>
                        </a:rPr>
                        <a:t>hyst</a:t>
                      </a:r>
                      <a:r>
                        <a:rPr lang="en-GB" sz="1100" dirty="0">
                          <a:effectLst/>
                        </a:rPr>
                        <a:t>[kJ/m]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Model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Error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[%]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15713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MBHSP102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0.1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6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3.86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2.27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3.01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52631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MBHSP102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11.85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2.29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1.35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1.27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-6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7794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MQXFS5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0.2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8.2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5.48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4.57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6.00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651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MQXFS5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8.2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16.5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3.49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2.91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2.80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-4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5308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MBHSP107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0.1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3.88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2.28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3.01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24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61447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MBHSP107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11.85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2.20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1.29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1.27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-2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72563471"/>
                  </a:ext>
                </a:extLst>
              </a:tr>
            </a:tbl>
          </a:graphicData>
        </a:graphic>
      </p:graphicFrame>
      <p:sp>
        <p:nvSpPr>
          <p:cNvPr id="9" name="Rectangle 1">
            <a:extLst>
              <a:ext uri="{FF2B5EF4-FFF2-40B4-BE49-F238E27FC236}">
                <a16:creationId xmlns:a16="http://schemas.microsoft.com/office/drawing/2014/main" id="{CE440515-5107-2B90-3D5D-358EDF783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6786" y="4199884"/>
            <a:ext cx="3820277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Comparison between the measured and computed hysteresis loss</a:t>
            </a:r>
            <a:endParaRPr kumimoji="0" lang="en-GB" altLang="en-US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DDB317-9DA1-4A66-19CB-54B7938A45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74" t="29206" r="4976" b="40134"/>
          <a:stretch/>
        </p:blipFill>
        <p:spPr bwMode="auto">
          <a:xfrm>
            <a:off x="6587678" y="2095665"/>
            <a:ext cx="1848410" cy="87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EF5D81-C3CC-1FC1-F0CD-9BA369D10A36}"/>
              </a:ext>
            </a:extLst>
          </p:cNvPr>
          <p:cNvSpPr txBox="1"/>
          <p:nvPr/>
        </p:nvSpPr>
        <p:spPr>
          <a:xfrm>
            <a:off x="6188095" y="1205637"/>
            <a:ext cx="18902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Loss per cycle per aperture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117431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83681-D9D3-2F18-ADA3-D95F2AD3F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Magnetization modelling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009776-6438-233F-64CC-6AC6E2B13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05786"/>
            <a:ext cx="5685120" cy="4670196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State of the art Nb</a:t>
            </a:r>
            <a:r>
              <a:rPr lang="en-US" sz="1800" baseline="-25000" dirty="0"/>
              <a:t>3</a:t>
            </a:r>
            <a:r>
              <a:rPr lang="en-US" sz="1800" dirty="0"/>
              <a:t>Sn wires, </a:t>
            </a:r>
            <a:r>
              <a:rPr lang="en-GB" sz="1800" dirty="0">
                <a:ea typeface="Times New Roman" panose="02020603050405020304" pitchFamily="18" charset="0"/>
              </a:rPr>
              <a:t>below 3 T there are </a:t>
            </a:r>
            <a:r>
              <a:rPr lang="en-GB" sz="1800" dirty="0">
                <a:solidFill>
                  <a:srgbClr val="FF0000"/>
                </a:solidFill>
                <a:ea typeface="Times New Roman" panose="02020603050405020304" pitchFamily="18" charset="0"/>
              </a:rPr>
              <a:t>flux jumps </a:t>
            </a:r>
            <a:r>
              <a:rPr lang="en-GB" sz="1800" dirty="0">
                <a:ea typeface="Times New Roman" panose="02020603050405020304" pitchFamily="18" charset="0"/>
              </a:rPr>
              <a:t>which limit the conductor magnetization. </a:t>
            </a:r>
          </a:p>
          <a:p>
            <a:pPr lvl="1"/>
            <a:r>
              <a:rPr lang="en-GB" sz="1800" dirty="0">
                <a:ea typeface="Times New Roman" panose="02020603050405020304" pitchFamily="18" charset="0"/>
              </a:rPr>
              <a:t>At 1.9 K, </a:t>
            </a:r>
            <a:r>
              <a:rPr lang="en-US" sz="1800" dirty="0">
                <a:ea typeface="Times New Roman" panose="02020603050405020304" pitchFamily="18" charset="0"/>
              </a:rPr>
              <a:t>the jumps are continuous, and their amplitude gets smaller and smaller when reducing the field. </a:t>
            </a:r>
          </a:p>
          <a:p>
            <a:pPr lvl="1"/>
            <a:r>
              <a:rPr lang="en-US" sz="1800" dirty="0">
                <a:ea typeface="Times New Roman" panose="02020603050405020304" pitchFamily="18" charset="0"/>
              </a:rPr>
              <a:t>When increasing the temperature there are fewer jumps with larger amplitude. </a:t>
            </a:r>
          </a:p>
          <a:p>
            <a:r>
              <a:rPr lang="en-US" sz="1800" dirty="0">
                <a:ea typeface="Times New Roman" panose="02020603050405020304" pitchFamily="18" charset="0"/>
              </a:rPr>
              <a:t>This is the source of the 25 % overestimation of the magnetization loss at low current</a:t>
            </a:r>
          </a:p>
          <a:p>
            <a:pPr algn="just"/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9EBF1-5D1A-D293-621C-86D1897B9B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Date: 26/09/2024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78608-BBA5-4449-101C-0A70E871E6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Susana Izquierdo Bermudez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59A50-FB80-49AE-FEE8-8DA04A48B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41618DD-6E33-AB0A-7DC8-D5C865AC3A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722039"/>
              </p:ext>
            </p:extLst>
          </p:nvPr>
        </p:nvGraphicFramePr>
        <p:xfrm>
          <a:off x="45696" y="4418920"/>
          <a:ext cx="5153342" cy="155994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886460">
                  <a:extLst>
                    <a:ext uri="{9D8B030D-6E8A-4147-A177-3AD203B41FA5}">
                      <a16:colId xmlns:a16="http://schemas.microsoft.com/office/drawing/2014/main" val="2265859768"/>
                    </a:ext>
                  </a:extLst>
                </a:gridCol>
                <a:gridCol w="408940">
                  <a:extLst>
                    <a:ext uri="{9D8B030D-6E8A-4147-A177-3AD203B41FA5}">
                      <a16:colId xmlns:a16="http://schemas.microsoft.com/office/drawing/2014/main" val="3687705919"/>
                    </a:ext>
                  </a:extLst>
                </a:gridCol>
                <a:gridCol w="521335">
                  <a:extLst>
                    <a:ext uri="{9D8B030D-6E8A-4147-A177-3AD203B41FA5}">
                      <a16:colId xmlns:a16="http://schemas.microsoft.com/office/drawing/2014/main" val="4208345755"/>
                    </a:ext>
                  </a:extLst>
                </a:gridCol>
                <a:gridCol w="923290">
                  <a:extLst>
                    <a:ext uri="{9D8B030D-6E8A-4147-A177-3AD203B41FA5}">
                      <a16:colId xmlns:a16="http://schemas.microsoft.com/office/drawing/2014/main" val="828162817"/>
                    </a:ext>
                  </a:extLst>
                </a:gridCol>
                <a:gridCol w="948373">
                  <a:extLst>
                    <a:ext uri="{9D8B030D-6E8A-4147-A177-3AD203B41FA5}">
                      <a16:colId xmlns:a16="http://schemas.microsoft.com/office/drawing/2014/main" val="1320351824"/>
                    </a:ext>
                  </a:extLst>
                </a:gridCol>
                <a:gridCol w="910272">
                  <a:extLst>
                    <a:ext uri="{9D8B030D-6E8A-4147-A177-3AD203B41FA5}">
                      <a16:colId xmlns:a16="http://schemas.microsoft.com/office/drawing/2014/main" val="511739177"/>
                    </a:ext>
                  </a:extLst>
                </a:gridCol>
                <a:gridCol w="554672">
                  <a:extLst>
                    <a:ext uri="{9D8B030D-6E8A-4147-A177-3AD203B41FA5}">
                      <a16:colId xmlns:a16="http://schemas.microsoft.com/office/drawing/2014/main" val="3216676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Magnet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I</a:t>
                      </a:r>
                      <a:r>
                        <a:rPr lang="en-GB" sz="1100" baseline="-25000">
                          <a:effectLst/>
                        </a:rPr>
                        <a:t>min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[kA]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I</a:t>
                      </a:r>
                      <a:r>
                        <a:rPr lang="en-GB" sz="1100" baseline="-25000">
                          <a:effectLst/>
                        </a:rPr>
                        <a:t>max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[kA]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W</a:t>
                      </a:r>
                      <a:r>
                        <a:rPr lang="en-GB" sz="1100" baseline="-25000">
                          <a:effectLst/>
                        </a:rPr>
                        <a:t>hyst</a:t>
                      </a:r>
                      <a:r>
                        <a:rPr lang="en-GB" sz="1100">
                          <a:effectLst/>
                        </a:rPr>
                        <a:t> [kJ]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Measured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 err="1">
                          <a:effectLst/>
                        </a:rPr>
                        <a:t>W</a:t>
                      </a:r>
                      <a:r>
                        <a:rPr lang="en-GB" sz="1100" baseline="-25000" dirty="0" err="1">
                          <a:effectLst/>
                        </a:rPr>
                        <a:t>hyst</a:t>
                      </a:r>
                      <a:r>
                        <a:rPr lang="en-GB" sz="1100" dirty="0">
                          <a:effectLst/>
                        </a:rPr>
                        <a:t> [kJ/m]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Measured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 err="1">
                          <a:effectLst/>
                        </a:rPr>
                        <a:t>W</a:t>
                      </a:r>
                      <a:r>
                        <a:rPr lang="en-GB" sz="1100" baseline="-25000" dirty="0" err="1">
                          <a:effectLst/>
                        </a:rPr>
                        <a:t>hyst</a:t>
                      </a:r>
                      <a:r>
                        <a:rPr lang="en-GB" sz="1100" dirty="0">
                          <a:effectLst/>
                        </a:rPr>
                        <a:t>[kJ/m]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Model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Error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[%]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15713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MBHSP102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0.1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3.86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2.27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3.01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52631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MBHSP102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11.85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2.29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1.35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1.27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-6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7794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MQXFS5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0.2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8.2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5.48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4.57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6.00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651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MQXFS5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8.2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16.5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3.49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2.91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2.80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-4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5308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MBHSP107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0.1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3.88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2.28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3.01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61447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MBHSP107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11.85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2.20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1.29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1.27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-2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72563471"/>
                  </a:ext>
                </a:extLst>
              </a:tr>
            </a:tbl>
          </a:graphicData>
        </a:graphic>
      </p:graphicFrame>
      <p:sp>
        <p:nvSpPr>
          <p:cNvPr id="9" name="Rectangle 1">
            <a:extLst>
              <a:ext uri="{FF2B5EF4-FFF2-40B4-BE49-F238E27FC236}">
                <a16:creationId xmlns:a16="http://schemas.microsoft.com/office/drawing/2014/main" id="{CE440515-5107-2B90-3D5D-358EDF783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12" y="4049598"/>
            <a:ext cx="3820277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Comparison between the measured and computed hysteresis loss</a:t>
            </a:r>
            <a:endParaRPr kumimoji="0" lang="en-GB" altLang="en-US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2B1AC9-680B-3D2A-1C3E-1A5D4F56A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210" y="3941522"/>
            <a:ext cx="3721790" cy="22987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D0AA735-BA0E-2508-0BB2-B36AF7AEDD60}"/>
              </a:ext>
            </a:extLst>
          </p:cNvPr>
          <p:cNvSpPr txBox="1"/>
          <p:nvPr/>
        </p:nvSpPr>
        <p:spPr>
          <a:xfrm>
            <a:off x="5871500" y="3774128"/>
            <a:ext cx="28232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Strand magnetization, model vs measured</a:t>
            </a:r>
            <a:endParaRPr lang="en-GB" sz="11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2B7E15-84C9-DA52-687B-919340013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7149" y="1420098"/>
            <a:ext cx="3457420" cy="21089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3CFF30-3F68-0411-EBED-65A6825FB36E}"/>
              </a:ext>
            </a:extLst>
          </p:cNvPr>
          <p:cNvSpPr txBox="1"/>
          <p:nvPr/>
        </p:nvSpPr>
        <p:spPr>
          <a:xfrm>
            <a:off x="7210825" y="1566302"/>
            <a:ext cx="1735061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tabLst>
                <a:tab pos="540385" algn="l"/>
              </a:tabLst>
            </a:pPr>
            <a:r>
              <a:rPr lang="en-GB" sz="600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Magnetization of a MQXF RRP wire at different temperature levels. Measurements courtesy of D. Richter, image courtesy of B. Bordini. </a:t>
            </a:r>
          </a:p>
        </p:txBody>
      </p:sp>
    </p:spTree>
    <p:extLst>
      <p:ext uri="{BB962C8B-B14F-4D97-AF65-F5344CB8AC3E}">
        <p14:creationId xmlns:p14="http://schemas.microsoft.com/office/powerpoint/2010/main" val="2200845175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15813</TotalTime>
  <Words>1781</Words>
  <Application>Microsoft Office PowerPoint</Application>
  <PresentationFormat>On-screen Show (4:3)</PresentationFormat>
  <Paragraphs>464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Aptos Narrow</vt:lpstr>
      <vt:lpstr>Arial</vt:lpstr>
      <vt:lpstr>Calibri</vt:lpstr>
      <vt:lpstr>Cambria Math</vt:lpstr>
      <vt:lpstr>Roboto</vt:lpstr>
      <vt:lpstr>Rockwell Light</vt:lpstr>
      <vt:lpstr>Times New Roman</vt:lpstr>
      <vt:lpstr>HFM(4-3)</vt:lpstr>
      <vt:lpstr>Equation.DSMT4</vt:lpstr>
      <vt:lpstr>PowerPoint Presentation</vt:lpstr>
      <vt:lpstr>Hysteresis losses in EuroCirCol: model and measurements</vt:lpstr>
      <vt:lpstr>Outline</vt:lpstr>
      <vt:lpstr>Outline</vt:lpstr>
      <vt:lpstr>Introduction</vt:lpstr>
      <vt:lpstr>Magnetization loss</vt:lpstr>
      <vt:lpstr>Magnetization loss</vt:lpstr>
      <vt:lpstr>Magnetization modelling</vt:lpstr>
      <vt:lpstr>Magnetization modelling</vt:lpstr>
      <vt:lpstr>Outline</vt:lpstr>
      <vt:lpstr>Conductor – cases studied</vt:lpstr>
      <vt:lpstr>Magnet design</vt:lpstr>
      <vt:lpstr>Magnet design – main parameters</vt:lpstr>
      <vt:lpstr>Results</vt:lpstr>
      <vt:lpstr>Results – sensitivity to conductor layout</vt:lpstr>
      <vt:lpstr>Outline</vt:lpstr>
      <vt:lpstr>Conclusions</vt:lpstr>
      <vt:lpstr>PowerPoint Presentation</vt:lpstr>
      <vt:lpstr>Assumptions on conductor properties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Susana Izquierdo Bermudez</cp:lastModifiedBy>
  <cp:revision>76</cp:revision>
  <cp:lastPrinted>2022-04-29T08:24:36Z</cp:lastPrinted>
  <dcterms:created xsi:type="dcterms:W3CDTF">2012-11-30T11:04:26Z</dcterms:created>
  <dcterms:modified xsi:type="dcterms:W3CDTF">2024-09-25T20:53:18Z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