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5864" r:id="rId2"/>
    <p:sldId id="5867" r:id="rId3"/>
    <p:sldId id="5866" r:id="rId4"/>
    <p:sldId id="5868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53FDC"/>
    <a:srgbClr val="4CFA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4"/>
    <p:restoredTop sz="93390" autoAdjust="0"/>
  </p:normalViewPr>
  <p:slideViewPr>
    <p:cSldViewPr snapToGrid="0">
      <p:cViewPr varScale="1">
        <p:scale>
          <a:sx n="136" d="100"/>
          <a:sy n="136" d="100"/>
        </p:scale>
        <p:origin x="1146" y="1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d89106c7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d89106c7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4262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d89106c7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d89106c7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8447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d89106c7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d89106c7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7181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d89106c7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d89106c7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3277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eneric EIC Detector Concepts">
            <a:extLst>
              <a:ext uri="{FF2B5EF4-FFF2-40B4-BE49-F238E27FC236}">
                <a16:creationId xmlns:a16="http://schemas.microsoft.com/office/drawing/2014/main" id="{AFB25144-4F20-4176-2680-4F0E73A09904}"/>
              </a:ext>
            </a:extLst>
          </p:cNvPr>
          <p:cNvSpPr txBox="1">
            <a:spLocks/>
          </p:cNvSpPr>
          <p:nvPr/>
        </p:nvSpPr>
        <p:spPr>
          <a:xfrm>
            <a:off x="0" y="-6030"/>
            <a:ext cx="9144000" cy="717551"/>
          </a:xfrm>
          <a:prstGeom prst="rect">
            <a:avLst/>
          </a:prstGeom>
        </p:spPr>
        <p:txBody>
          <a:bodyPr vert="horz" lIns="50800" tIns="50800" rIns="50800" bIns="50800" rtlCol="0" anchor="ctr">
            <a:noAutofit/>
          </a:bodyPr>
          <a:lstStyle>
            <a:lvl1pPr marL="41275" marR="41275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kern="12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buClrTx/>
              <a:buFontTx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LAPPD studies by INFN-TS group - HIGHLIGHTS      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1D1EAC1-3A9C-9164-FA1B-EA591BA454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</a:t>
            </a:fld>
            <a:endParaRPr lang="en" dirty="0"/>
          </a:p>
        </p:txBody>
      </p:sp>
      <p:sp>
        <p:nvSpPr>
          <p:cNvPr id="10" name="Concept Detectors…">
            <a:extLst>
              <a:ext uri="{FF2B5EF4-FFF2-40B4-BE49-F238E27FC236}">
                <a16:creationId xmlns:a16="http://schemas.microsoft.com/office/drawing/2014/main" id="{F15C3B31-2101-F5F0-93C6-D90B5A05E90B}"/>
              </a:ext>
            </a:extLst>
          </p:cNvPr>
          <p:cNvSpPr txBox="1">
            <a:spLocks/>
          </p:cNvSpPr>
          <p:nvPr/>
        </p:nvSpPr>
        <p:spPr>
          <a:xfrm>
            <a:off x="0" y="659040"/>
            <a:ext cx="8888422" cy="334873"/>
          </a:xfrm>
          <a:prstGeom prst="rect">
            <a:avLst/>
          </a:prstGeom>
          <a:solidFill>
            <a:schemeClr val="tx2"/>
          </a:solidFill>
        </p:spPr>
        <p:txBody>
          <a:bodyPr vert="horz" lIns="38100" tIns="38100" rIns="38100" bIns="381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Timing characterization at test beam, analysis finalized and data published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C74F5A8-8FCA-193E-65E9-4C326D687F65}"/>
              </a:ext>
            </a:extLst>
          </p:cNvPr>
          <p:cNvSpPr txBox="1">
            <a:spLocks/>
          </p:cNvSpPr>
          <p:nvPr/>
        </p:nvSpPr>
        <p:spPr bwMode="auto">
          <a:xfrm>
            <a:off x="3704538" y="2060075"/>
            <a:ext cx="4879298" cy="102334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•"/>
              <a:defRPr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photon</a:t>
            </a:r>
            <a:r>
              <a:rPr lang="en-US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 resolution:     75 </a:t>
            </a:r>
            <a:r>
              <a:rPr lang="en-US" kern="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kern="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Asymptotic limit for large amplitude (multiple detected photons) : 	     18 </a:t>
            </a:r>
            <a:r>
              <a:rPr lang="en-US" kern="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137311-0579-06ED-B4D1-E5C4D2A7DB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83" r="26570" b="37692"/>
          <a:stretch/>
        </p:blipFill>
        <p:spPr>
          <a:xfrm>
            <a:off x="122841" y="1016302"/>
            <a:ext cx="3416230" cy="22531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DA0F0D-0B0B-293B-B5E7-68352010D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683" y="1294046"/>
            <a:ext cx="1922353" cy="562091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21AA5D-71C4-AD14-59C5-0EBFB1C21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5533" y="3190207"/>
            <a:ext cx="4488213" cy="195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13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1D1EAC1-3A9C-9164-FA1B-EA591BA454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 dirty="0"/>
          </a:p>
        </p:txBody>
      </p:sp>
      <p:sp>
        <p:nvSpPr>
          <p:cNvPr id="10" name="Concept Detectors…">
            <a:extLst>
              <a:ext uri="{FF2B5EF4-FFF2-40B4-BE49-F238E27FC236}">
                <a16:creationId xmlns:a16="http://schemas.microsoft.com/office/drawing/2014/main" id="{F15C3B31-2101-F5F0-93C6-D90B5A05E90B}"/>
              </a:ext>
            </a:extLst>
          </p:cNvPr>
          <p:cNvSpPr txBox="1">
            <a:spLocks/>
          </p:cNvSpPr>
          <p:nvPr/>
        </p:nvSpPr>
        <p:spPr>
          <a:xfrm>
            <a:off x="0" y="659040"/>
            <a:ext cx="8888422" cy="334873"/>
          </a:xfrm>
          <a:prstGeom prst="rect">
            <a:avLst/>
          </a:prstGeom>
          <a:solidFill>
            <a:schemeClr val="tx2"/>
          </a:solidFill>
        </p:spPr>
        <p:txBody>
          <a:bodyPr vert="horz" lIns="38100" tIns="38100" rIns="38100" bIns="381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LAPPD performance in magnetic field</a:t>
            </a:r>
          </a:p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First campaign with field intensity up to </a:t>
            </a:r>
            <a:r>
              <a:rPr lang="en-US" sz="1600" b="1" dirty="0">
                <a:solidFill>
                  <a:srgbClr val="000000"/>
                </a:solidFill>
                <a:highlight>
                  <a:srgbClr val="00FFFF"/>
                </a:highligh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0.5 T</a:t>
            </a: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(November 2023)</a:t>
            </a:r>
          </a:p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Second campaign with field intensity up to </a:t>
            </a:r>
            <a:r>
              <a:rPr lang="en-US" sz="1600" b="1" dirty="0">
                <a:solidFill>
                  <a:srgbClr val="000000"/>
                </a:solidFill>
                <a:highlight>
                  <a:srgbClr val="00FFFF"/>
                </a:highligh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1.5 T </a:t>
            </a:r>
            <a:r>
              <a:rPr lang="en-US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(March 2024)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2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LAPPD renting could be prolonged thanks to 2024 financial support</a:t>
            </a:r>
          </a:p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lang="en-US" sz="16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8E0564-0865-E0C1-637F-9A517801FB5D}"/>
              </a:ext>
            </a:extLst>
          </p:cNvPr>
          <p:cNvGrpSpPr/>
          <p:nvPr/>
        </p:nvGrpSpPr>
        <p:grpSpPr>
          <a:xfrm>
            <a:off x="311204" y="2233772"/>
            <a:ext cx="4358005" cy="1004363"/>
            <a:chOff x="271587" y="1833834"/>
            <a:chExt cx="4358005" cy="10043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0E61FAA-2E4B-C3EC-15FD-14C0F0684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1587" y="1833834"/>
              <a:ext cx="2793267" cy="100436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36CFB14-C3F6-5E46-E85D-F54E2A4D3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64854" y="1833834"/>
              <a:ext cx="1564738" cy="100436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7FADD9F-E439-363C-D2E3-11BF87275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936" y="1886050"/>
            <a:ext cx="3963486" cy="21650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74D7CC-9650-A5F9-C240-44F7C77BE8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842" y="3528009"/>
            <a:ext cx="4657759" cy="12001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FAEDD6-4B0B-3C27-1628-8991F8A4822E}"/>
              </a:ext>
            </a:extLst>
          </p:cNvPr>
          <p:cNvSpPr txBox="1"/>
          <p:nvPr/>
        </p:nvSpPr>
        <p:spPr>
          <a:xfrm>
            <a:off x="5474289" y="4330571"/>
            <a:ext cx="2553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NIMA publication on the way !</a:t>
            </a:r>
          </a:p>
        </p:txBody>
      </p:sp>
      <p:sp>
        <p:nvSpPr>
          <p:cNvPr id="5" name="Generic EIC Detector Concepts">
            <a:extLst>
              <a:ext uri="{FF2B5EF4-FFF2-40B4-BE49-F238E27FC236}">
                <a16:creationId xmlns:a16="http://schemas.microsoft.com/office/drawing/2014/main" id="{A2951108-031B-BC26-9800-5ACD00A37974}"/>
              </a:ext>
            </a:extLst>
          </p:cNvPr>
          <p:cNvSpPr txBox="1">
            <a:spLocks/>
          </p:cNvSpPr>
          <p:nvPr/>
        </p:nvSpPr>
        <p:spPr>
          <a:xfrm>
            <a:off x="97209" y="-3143"/>
            <a:ext cx="9144000" cy="717551"/>
          </a:xfrm>
          <a:prstGeom prst="rect">
            <a:avLst/>
          </a:prstGeom>
        </p:spPr>
        <p:txBody>
          <a:bodyPr vert="horz" lIns="50800" tIns="50800" rIns="50800" bIns="50800" rtlCol="0" anchor="ctr">
            <a:noAutofit/>
          </a:bodyPr>
          <a:lstStyle>
            <a:lvl1pPr marL="41275" marR="41275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kern="12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buClrTx/>
              <a:buFontTx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LAPPD studies by INFN-TS group - HIGHLIGHTS       </a:t>
            </a:r>
          </a:p>
        </p:txBody>
      </p:sp>
    </p:spTree>
    <p:extLst>
      <p:ext uri="{BB962C8B-B14F-4D97-AF65-F5344CB8AC3E}">
        <p14:creationId xmlns:p14="http://schemas.microsoft.com/office/powerpoint/2010/main" val="72092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1D1EAC1-3A9C-9164-FA1B-EA591BA454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</a:t>
            </a:fld>
            <a:endParaRPr lang="en" dirty="0"/>
          </a:p>
        </p:txBody>
      </p:sp>
      <p:sp>
        <p:nvSpPr>
          <p:cNvPr id="10" name="Concept Detectors…">
            <a:extLst>
              <a:ext uri="{FF2B5EF4-FFF2-40B4-BE49-F238E27FC236}">
                <a16:creationId xmlns:a16="http://schemas.microsoft.com/office/drawing/2014/main" id="{F15C3B31-2101-F5F0-93C6-D90B5A05E90B}"/>
              </a:ext>
            </a:extLst>
          </p:cNvPr>
          <p:cNvSpPr txBox="1">
            <a:spLocks/>
          </p:cNvSpPr>
          <p:nvPr/>
        </p:nvSpPr>
        <p:spPr>
          <a:xfrm>
            <a:off x="0" y="659040"/>
            <a:ext cx="9144000" cy="2411164"/>
          </a:xfrm>
          <a:prstGeom prst="rect">
            <a:avLst/>
          </a:prstGeom>
          <a:solidFill>
            <a:schemeClr val="bg1"/>
          </a:solidFill>
        </p:spPr>
        <p:txBody>
          <a:bodyPr vert="horz" lIns="38100" tIns="38100" rIns="38100" bIns="381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highlight>
                  <a:srgbClr val="C0C0C0"/>
                </a:highligh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LAPPD ageing studies, preliminary as preparatory exercise for the  HRPPD ageing studies (when an HRPPD will become available at INFN) </a:t>
            </a:r>
            <a:r>
              <a:rPr lang="en-US" sz="1200" b="1" dirty="0">
                <a:solidFill>
                  <a:srgbClr val="000000"/>
                </a:solidFill>
                <a:highlight>
                  <a:srgbClr val="C0C0C0"/>
                </a:highligh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(possible thanks to rental prolongation)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Ageing studies illuminating  a group of 4  (6 x 6) mm</a:t>
            </a:r>
            <a:r>
              <a:rPr lang="en-US" sz="1400" b="1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pads</a:t>
            </a:r>
          </a:p>
          <a:p>
            <a:pPr marL="1358265" marR="30956" lvl="2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 second group of pads of 4 pads used as detector performance control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 characterizing aspect of our approach: </a:t>
            </a:r>
          </a:p>
          <a:p>
            <a:pPr marL="1358265" marR="30956" lvl="2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thanks to the availability of fully floating </a:t>
            </a:r>
            <a:r>
              <a:rPr lang="en-US" sz="1400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picoampermeters</a:t>
            </a: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(custom RHIP: http://dx.doi.org/10.22323/1.322.0068 )</a:t>
            </a: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we can </a:t>
            </a:r>
            <a:r>
              <a:rPr lang="en-US" sz="14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measure the current at the photocathode </a:t>
            </a: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and, therefore, directly monitor the number of extracted photoelectrons; this approach makes possible the direct extrapolation of the ageing studies to the experiment needs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8E6872-DB0C-761D-BCFD-31CFE4C63810}"/>
              </a:ext>
            </a:extLst>
          </p:cNvPr>
          <p:cNvGrpSpPr/>
          <p:nvPr/>
        </p:nvGrpSpPr>
        <p:grpSpPr>
          <a:xfrm>
            <a:off x="2412310" y="2902557"/>
            <a:ext cx="3474976" cy="2165944"/>
            <a:chOff x="2064969" y="2804048"/>
            <a:chExt cx="3474976" cy="216594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A471CA4-42D2-EAFB-3BB8-9EBCB76D4E4D}"/>
                </a:ext>
              </a:extLst>
            </p:cNvPr>
            <p:cNvGrpSpPr/>
            <p:nvPr/>
          </p:nvGrpSpPr>
          <p:grpSpPr>
            <a:xfrm>
              <a:off x="2064969" y="2804048"/>
              <a:ext cx="3474976" cy="2165944"/>
              <a:chOff x="2064969" y="2794435"/>
              <a:chExt cx="3474976" cy="2165944"/>
            </a:xfrm>
            <a:solidFill>
              <a:schemeClr val="accent1">
                <a:lumMod val="20000"/>
                <a:lumOff val="80000"/>
              </a:schemeClr>
            </a:solidFill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EA079554-F470-590C-0428-9273A66D84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3523"/>
              <a:stretch/>
            </p:blipFill>
            <p:spPr>
              <a:xfrm>
                <a:off x="2064969" y="2794435"/>
                <a:ext cx="3474976" cy="2165944"/>
              </a:xfrm>
              <a:prstGeom prst="rect">
                <a:avLst/>
              </a:prstGeom>
              <a:grpFill/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414FC11-1A2A-7233-27A0-CA1C683ACC06}"/>
                  </a:ext>
                </a:extLst>
              </p:cNvPr>
              <p:cNvSpPr txBox="1"/>
              <p:nvPr/>
            </p:nvSpPr>
            <p:spPr>
              <a:xfrm>
                <a:off x="2603920" y="2877891"/>
                <a:ext cx="1409360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Illumination ON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97549B-A35E-43CF-4B77-905B1668B13D}"/>
                  </a:ext>
                </a:extLst>
              </p:cNvPr>
              <p:cNvSpPr txBox="1"/>
              <p:nvPr/>
            </p:nvSpPr>
            <p:spPr>
              <a:xfrm>
                <a:off x="4399889" y="3916953"/>
                <a:ext cx="1140056" cy="52322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Illumination </a:t>
                </a:r>
              </a:p>
              <a:p>
                <a:r>
                  <a:rPr lang="en-US" dirty="0"/>
                  <a:t>OFF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C0D52E-477A-E7CD-270B-9E9037AD3CF3}"/>
                </a:ext>
              </a:extLst>
            </p:cNvPr>
            <p:cNvSpPr txBox="1"/>
            <p:nvPr/>
          </p:nvSpPr>
          <p:spPr>
            <a:xfrm>
              <a:off x="2468706" y="3916953"/>
              <a:ext cx="1333751" cy="5232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/>
                <a:t>INTEGRAL: </a:t>
              </a:r>
            </a:p>
            <a:p>
              <a:r>
                <a:rPr lang="en-US" b="1" dirty="0"/>
                <a:t>31 x 10</a:t>
              </a:r>
              <a:r>
                <a:rPr lang="en-US" b="1" baseline="30000" dirty="0"/>
                <a:t>14</a:t>
              </a:r>
              <a:r>
                <a:rPr lang="en-US" b="1" dirty="0"/>
                <a:t> </a:t>
              </a:r>
              <a:r>
                <a:rPr lang="en-US" b="1" dirty="0" err="1"/>
                <a:t>p.e.</a:t>
              </a:r>
              <a:endParaRPr lang="en-US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DC36DB-B5EB-65B6-10B2-4D01D2FD9C92}"/>
              </a:ext>
            </a:extLst>
          </p:cNvPr>
          <p:cNvGrpSpPr/>
          <p:nvPr/>
        </p:nvGrpSpPr>
        <p:grpSpPr>
          <a:xfrm>
            <a:off x="5860431" y="2711556"/>
            <a:ext cx="3077115" cy="2356945"/>
            <a:chOff x="5505303" y="2670844"/>
            <a:chExt cx="3077115" cy="235694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B08E28-C1AE-0866-E8CC-E094D1300D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0121" b="14516"/>
            <a:stretch/>
          </p:blipFill>
          <p:spPr>
            <a:xfrm>
              <a:off x="5704206" y="2861846"/>
              <a:ext cx="2878212" cy="216594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595B79-169B-EE54-005E-6C5EE3B8721B}"/>
                </a:ext>
              </a:extLst>
            </p:cNvPr>
            <p:cNvSpPr txBox="1"/>
            <p:nvPr/>
          </p:nvSpPr>
          <p:spPr>
            <a:xfrm rot="16200000">
              <a:off x="4859934" y="3514857"/>
              <a:ext cx="15985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Efficiency Monitor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6CE6F4-AD88-6801-C907-51CEB95CB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457" t="85484" b="5064"/>
            <a:stretch/>
          </p:blipFill>
          <p:spPr>
            <a:xfrm>
              <a:off x="6076393" y="2670844"/>
              <a:ext cx="2077920" cy="35832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AE4FCCA-95D1-05EE-2984-C509A6BD0D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08" t="1783" r="58920" b="43596"/>
          <a:stretch/>
        </p:blipFill>
        <p:spPr>
          <a:xfrm>
            <a:off x="54939" y="2951477"/>
            <a:ext cx="1538252" cy="11140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686D126-EC8F-8081-D446-DE426DAE7A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921" t="17449" r="7508" b="32817"/>
          <a:stretch/>
        </p:blipFill>
        <p:spPr>
          <a:xfrm>
            <a:off x="898424" y="3809515"/>
            <a:ext cx="1538428" cy="11140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3B3C92A-3285-1318-81D5-7F7C651E3EC5}"/>
              </a:ext>
            </a:extLst>
          </p:cNvPr>
          <p:cNvSpPr txBox="1"/>
          <p:nvPr/>
        </p:nvSpPr>
        <p:spPr>
          <a:xfrm>
            <a:off x="1472830" y="3381392"/>
            <a:ext cx="61427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RHIP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45F864-D70C-252E-72A9-FB9965CB8A7C}"/>
              </a:ext>
            </a:extLst>
          </p:cNvPr>
          <p:cNvSpPr txBox="1"/>
          <p:nvPr/>
        </p:nvSpPr>
        <p:spPr>
          <a:xfrm>
            <a:off x="6340256" y="3050110"/>
            <a:ext cx="829073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Before ageing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F36750-5AFF-F687-4922-E3F1D31D7F03}"/>
              </a:ext>
            </a:extLst>
          </p:cNvPr>
          <p:cNvSpPr txBox="1"/>
          <p:nvPr/>
        </p:nvSpPr>
        <p:spPr>
          <a:xfrm>
            <a:off x="6332913" y="4448967"/>
            <a:ext cx="1326004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After 4.7 x 10</a:t>
            </a:r>
            <a:r>
              <a:rPr lang="en-US" sz="800" baseline="30000" dirty="0"/>
              <a:t>15</a:t>
            </a:r>
            <a:r>
              <a:rPr lang="en-US" sz="800" dirty="0"/>
              <a:t> </a:t>
            </a:r>
            <a:r>
              <a:rPr lang="en-US" sz="800" dirty="0" err="1"/>
              <a:t>photoel.s</a:t>
            </a:r>
            <a:endParaRPr lang="en-US" sz="800" dirty="0"/>
          </a:p>
          <a:p>
            <a:r>
              <a:rPr lang="en-US" sz="800" dirty="0"/>
              <a:t>         4.8 C at anode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6C785-72D7-8E55-7386-1319647CB2CB}"/>
              </a:ext>
            </a:extLst>
          </p:cNvPr>
          <p:cNvSpPr txBox="1"/>
          <p:nvPr/>
        </p:nvSpPr>
        <p:spPr>
          <a:xfrm>
            <a:off x="7597919" y="3078220"/>
            <a:ext cx="1354858" cy="33855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After 1.6  x 10</a:t>
            </a:r>
            <a:r>
              <a:rPr lang="en-US" sz="800" baseline="30000" dirty="0"/>
              <a:t>15</a:t>
            </a:r>
            <a:r>
              <a:rPr lang="en-US" sz="800" dirty="0"/>
              <a:t> </a:t>
            </a:r>
            <a:r>
              <a:rPr lang="en-US" sz="800" dirty="0" err="1"/>
              <a:t>photoel.s</a:t>
            </a:r>
            <a:endParaRPr lang="en-US" sz="800" dirty="0"/>
          </a:p>
          <a:p>
            <a:r>
              <a:rPr lang="en-US" sz="800" dirty="0"/>
              <a:t>         1.5 C at anode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7B39CA-A407-1051-609B-656F21856C89}"/>
              </a:ext>
            </a:extLst>
          </p:cNvPr>
          <p:cNvCxnSpPr/>
          <p:nvPr/>
        </p:nvCxnSpPr>
        <p:spPr>
          <a:xfrm>
            <a:off x="6754792" y="3267504"/>
            <a:ext cx="279054" cy="32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D17626-7807-A4DB-8072-162D16D5EAB7}"/>
              </a:ext>
            </a:extLst>
          </p:cNvPr>
          <p:cNvCxnSpPr/>
          <p:nvPr/>
        </p:nvCxnSpPr>
        <p:spPr>
          <a:xfrm flipH="1">
            <a:off x="7779434" y="3424790"/>
            <a:ext cx="432002" cy="379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8C36705-FF52-85A4-49CB-9595A280F97F}"/>
              </a:ext>
            </a:extLst>
          </p:cNvPr>
          <p:cNvCxnSpPr>
            <a:stCxn id="7" idx="0"/>
          </p:cNvCxnSpPr>
          <p:nvPr/>
        </p:nvCxnSpPr>
        <p:spPr>
          <a:xfrm flipV="1">
            <a:off x="6995915" y="4207591"/>
            <a:ext cx="173414" cy="241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neric EIC Detector Concepts">
            <a:extLst>
              <a:ext uri="{FF2B5EF4-FFF2-40B4-BE49-F238E27FC236}">
                <a16:creationId xmlns:a16="http://schemas.microsoft.com/office/drawing/2014/main" id="{D41C8ECB-0701-8902-A713-842C4B406153}"/>
              </a:ext>
            </a:extLst>
          </p:cNvPr>
          <p:cNvSpPr txBox="1">
            <a:spLocks/>
          </p:cNvSpPr>
          <p:nvPr/>
        </p:nvSpPr>
        <p:spPr>
          <a:xfrm>
            <a:off x="97209" y="-3143"/>
            <a:ext cx="9144000" cy="717551"/>
          </a:xfrm>
          <a:prstGeom prst="rect">
            <a:avLst/>
          </a:prstGeom>
        </p:spPr>
        <p:txBody>
          <a:bodyPr vert="horz" lIns="50800" tIns="50800" rIns="50800" bIns="50800" rtlCol="0" anchor="ctr">
            <a:noAutofit/>
          </a:bodyPr>
          <a:lstStyle>
            <a:lvl1pPr marL="41275" marR="41275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kern="12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buClrTx/>
              <a:buFontTx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LAPPD studies by INFN-TS group - HIGHLIGHTS       </a:t>
            </a:r>
          </a:p>
        </p:txBody>
      </p:sp>
    </p:spTree>
    <p:extLst>
      <p:ext uri="{BB962C8B-B14F-4D97-AF65-F5344CB8AC3E}">
        <p14:creationId xmlns:p14="http://schemas.microsoft.com/office/powerpoint/2010/main" val="1407372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1D1EAC1-3A9C-9164-FA1B-EA591BA454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 dirty="0"/>
          </a:p>
        </p:txBody>
      </p:sp>
      <p:sp>
        <p:nvSpPr>
          <p:cNvPr id="10" name="Concept Detectors…">
            <a:extLst>
              <a:ext uri="{FF2B5EF4-FFF2-40B4-BE49-F238E27FC236}">
                <a16:creationId xmlns:a16="http://schemas.microsoft.com/office/drawing/2014/main" id="{F15C3B31-2101-F5F0-93C6-D90B5A05E90B}"/>
              </a:ext>
            </a:extLst>
          </p:cNvPr>
          <p:cNvSpPr txBox="1">
            <a:spLocks/>
          </p:cNvSpPr>
          <p:nvPr/>
        </p:nvSpPr>
        <p:spPr>
          <a:xfrm>
            <a:off x="0" y="1529423"/>
            <a:ext cx="9144000" cy="2411164"/>
          </a:xfrm>
          <a:prstGeom prst="rect">
            <a:avLst/>
          </a:prstGeom>
          <a:solidFill>
            <a:schemeClr val="bg1"/>
          </a:solidFill>
        </p:spPr>
        <p:txBody>
          <a:bodyPr vert="horz" lIns="38100" tIns="38100" rIns="38100" bIns="381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600" b="1" dirty="0">
                <a:solidFill>
                  <a:srgbClr val="000000"/>
                </a:solidFill>
                <a:highlight>
                  <a:srgbClr val="C0C0C0"/>
                </a:highligh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An  HRPPD will be available at Trieste towards the end ageing studies 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200" b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en-US" sz="12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property, we only pay transportation and customs procedure </a:t>
            </a:r>
          </a:p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8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Goals: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Ageing studies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Performance in magnetic field 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endParaRPr lang="en-US" sz="14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3865" marR="30956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8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  <a:p>
            <a:pPr marL="901065" marR="30956" lvl="1" indent="-238125">
              <a:buClr>
                <a:schemeClr val="tx1"/>
              </a:buClr>
              <a:buSzPct val="120000"/>
              <a:buFont typeface="Wingdings" pitchFamily="2" charset="2"/>
              <a:buChar char="Ø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sz="1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This activity had to be moved to 2025 because od the </a:t>
            </a:r>
            <a:r>
              <a:rPr lang="en-US" sz="14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late availability of an HRPPD unit</a:t>
            </a:r>
            <a:endParaRPr lang="en-US" sz="14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Generic EIC Detector Concepts">
            <a:extLst>
              <a:ext uri="{FF2B5EF4-FFF2-40B4-BE49-F238E27FC236}">
                <a16:creationId xmlns:a16="http://schemas.microsoft.com/office/drawing/2014/main" id="{D41C8ECB-0701-8902-A713-842C4B406153}"/>
              </a:ext>
            </a:extLst>
          </p:cNvPr>
          <p:cNvSpPr txBox="1">
            <a:spLocks/>
          </p:cNvSpPr>
          <p:nvPr/>
        </p:nvSpPr>
        <p:spPr>
          <a:xfrm>
            <a:off x="97209" y="179737"/>
            <a:ext cx="9144000" cy="717551"/>
          </a:xfrm>
          <a:prstGeom prst="rect">
            <a:avLst/>
          </a:prstGeom>
        </p:spPr>
        <p:txBody>
          <a:bodyPr vert="horz" lIns="50800" tIns="50800" rIns="50800" bIns="50800" rtlCol="0" anchor="ctr">
            <a:noAutofit/>
          </a:bodyPr>
          <a:lstStyle>
            <a:lvl1pPr marL="41275" marR="41275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kern="12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buClrTx/>
              <a:buFontTx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LAPPD studies by INFN-TS group – </a:t>
            </a:r>
          </a:p>
          <a:p>
            <a:pPr>
              <a:buClrTx/>
              <a:buFontTx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				activity completion in 2025       </a:t>
            </a:r>
          </a:p>
        </p:txBody>
      </p:sp>
    </p:spTree>
    <p:extLst>
      <p:ext uri="{BB962C8B-B14F-4D97-AF65-F5344CB8AC3E}">
        <p14:creationId xmlns:p14="http://schemas.microsoft.com/office/powerpoint/2010/main" val="394463760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21632</TotalTime>
  <Words>331</Words>
  <Application>Microsoft Office PowerPoint</Application>
  <PresentationFormat>On-screen Show (16:9)</PresentationFormat>
  <Paragraphs>42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Wingdings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about forward RICH space in ATHENA</dc:title>
  <dc:creator>Silvia Dalla Torre</dc:creator>
  <cp:lastModifiedBy>Silvia Dalla Torre</cp:lastModifiedBy>
  <cp:revision>252</cp:revision>
  <dcterms:modified xsi:type="dcterms:W3CDTF">2024-08-28T11:43:52Z</dcterms:modified>
</cp:coreProperties>
</file>