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01" r:id="rId1"/>
    <p:sldMasterId id="2147484125" r:id="rId2"/>
    <p:sldMasterId id="2147484129" r:id="rId3"/>
  </p:sldMasterIdLst>
  <p:notesMasterIdLst>
    <p:notesMasterId r:id="rId8"/>
  </p:notesMasterIdLst>
  <p:handoutMasterIdLst>
    <p:handoutMasterId r:id="rId9"/>
  </p:handoutMasterIdLst>
  <p:sldIdLst>
    <p:sldId id="1349" r:id="rId4"/>
    <p:sldId id="1352" r:id="rId5"/>
    <p:sldId id="1351" r:id="rId6"/>
    <p:sldId id="1350" r:id="rId7"/>
  </p:sldIdLst>
  <p:sldSz cx="9144000" cy="5715000" type="screen16x10"/>
  <p:notesSz cx="7315200" cy="9601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a Bressan" initials="AB" lastIdx="0" clrIdx="0">
    <p:extLst>
      <p:ext uri="{19B8F6BF-5375-455C-9EA6-DF929625EA0E}">
        <p15:presenceInfo xmlns:p15="http://schemas.microsoft.com/office/powerpoint/2012/main" userId="d7d375ff5d41609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7600"/>
    <a:srgbClr val="CC9900"/>
    <a:srgbClr val="000099"/>
    <a:srgbClr val="FF0000"/>
    <a:srgbClr val="FF9933"/>
    <a:srgbClr val="0070C0"/>
    <a:srgbClr val="FFFFFF"/>
    <a:srgbClr val="66FF99"/>
    <a:srgbClr val="D7D447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6684" autoAdjust="0"/>
  </p:normalViewPr>
  <p:slideViewPr>
    <p:cSldViewPr>
      <p:cViewPr varScale="1">
        <p:scale>
          <a:sx n="178" d="100"/>
          <a:sy n="178" d="100"/>
        </p:scale>
        <p:origin x="324" y="162"/>
      </p:cViewPr>
      <p:guideLst>
        <p:guide orient="horz" pos="1800"/>
        <p:guide pos="2880"/>
      </p:guideLst>
    </p:cSldViewPr>
  </p:slideViewPr>
  <p:outlineViewPr>
    <p:cViewPr varScale="1">
      <p:scale>
        <a:sx n="170" d="200"/>
        <a:sy n="170" d="200"/>
      </p:scale>
      <p:origin x="0" y="68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6" d="100"/>
        <a:sy n="116" d="100"/>
      </p:scale>
      <p:origin x="0" y="-2118"/>
    </p:cViewPr>
  </p:sorterViewPr>
  <p:notesViewPr>
    <p:cSldViewPr>
      <p:cViewPr varScale="1">
        <p:scale>
          <a:sx n="67" d="100"/>
          <a:sy n="67" d="100"/>
        </p:scale>
        <p:origin x="-2526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C6258-E390-4416-AE7B-9C13B62CA1B3}" type="datetimeFigureOut">
              <a:rPr lang="en-US" smtClean="0"/>
              <a:pPr/>
              <a:t>8/28/2024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D06624-D660-452C-BA33-D95371E945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28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17500"/>
            <a:ext cx="1588" cy="1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36788" y="4532235"/>
            <a:ext cx="6246706" cy="426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80528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9398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428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9800"/>
          </a:xfrm>
          <a:noFill/>
        </p:spPr>
        <p:txBody>
          <a:bodyPr wrap="square">
            <a:norm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5490795"/>
            <a:ext cx="1746806" cy="224206"/>
          </a:xfrm>
          <a:prstGeom prst="rect">
            <a:avLst/>
          </a:prstGeom>
        </p:spPr>
        <p:txBody>
          <a:bodyPr lIns="91440" tIns="0" rIns="9144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</a:rPr>
              <a:t>16/07/2024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61863" y="5490794"/>
            <a:ext cx="3538331" cy="224206"/>
          </a:xfrm>
          <a:prstGeom prst="rect">
            <a:avLst/>
          </a:prstGeom>
        </p:spPr>
        <p:txBody>
          <a:bodyPr t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</a:rPr>
              <a:t>INFN CSN1 - Roma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64340" y="5490798"/>
            <a:ext cx="1279663" cy="224205"/>
          </a:xfrm>
          <a:prstGeom prst="rect">
            <a:avLst/>
          </a:prstGeom>
        </p:spPr>
        <p:txBody>
          <a:bodyPr t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fld id="{B9A5DFB4-3D23-4866-8D46-AE36D04BFD7D}" type="slidenum">
              <a:rPr lang="en-US" smtClean="0">
                <a:solidFill>
                  <a:srgbClr val="FFFFFF"/>
                </a:solidFill>
              </a:rPr>
              <a:pPr defTabSz="34289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4802" y="1028700"/>
            <a:ext cx="8534400" cy="4420800"/>
          </a:xfrm>
          <a:prstGeom prst="rect">
            <a:avLst/>
          </a:prstGeom>
        </p:spPr>
        <p:txBody>
          <a:bodyPr/>
          <a:lstStyle>
            <a:lvl1pPr marL="341307" indent="-341307">
              <a:buFont typeface="Arial" panose="020B0604020202020204" pitchFamily="34" charset="0"/>
              <a:buChar char="•"/>
              <a:defRPr sz="24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741348" indent="-284158">
              <a:buFont typeface="Arial" panose="020B0604020202020204" pitchFamily="34" charset="0"/>
              <a:buChar char="•"/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1142977" indent="-228595">
              <a:buFont typeface="Arial" panose="020B0604020202020204" pitchFamily="34" charset="0"/>
              <a:buChar char="•"/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1600168" indent="-228595">
              <a:buFont typeface="Arial" panose="020B0604020202020204" pitchFamily="34" charset="0"/>
              <a:buChar char="•"/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2057359" indent="-228595">
              <a:buFont typeface="Arial" panose="020B0604020202020204" pitchFamily="34" charset="0"/>
              <a:buChar char="•"/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394" y="53181"/>
            <a:ext cx="1421606" cy="83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075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9398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428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9800"/>
          </a:xfrm>
          <a:noFill/>
        </p:spPr>
        <p:txBody>
          <a:bodyPr wrap="square">
            <a:norm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5490795"/>
            <a:ext cx="1746806" cy="224206"/>
          </a:xfrm>
          <a:prstGeom prst="rect">
            <a:avLst/>
          </a:prstGeom>
        </p:spPr>
        <p:txBody>
          <a:bodyPr lIns="91440" tIns="0" rIns="9144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</a:rPr>
              <a:t>16/07/2024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61863" y="5490794"/>
            <a:ext cx="3538331" cy="224206"/>
          </a:xfrm>
          <a:prstGeom prst="rect">
            <a:avLst/>
          </a:prstGeom>
        </p:spPr>
        <p:txBody>
          <a:bodyPr t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</a:rPr>
              <a:t>INFN CSN1 - Roma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64340" y="5490798"/>
            <a:ext cx="1279663" cy="224205"/>
          </a:xfrm>
          <a:prstGeom prst="rect">
            <a:avLst/>
          </a:prstGeom>
        </p:spPr>
        <p:txBody>
          <a:bodyPr t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fld id="{B9A5DFB4-3D23-4866-8D46-AE36D04BFD7D}" type="slidenum">
              <a:rPr lang="en-US" smtClean="0">
                <a:solidFill>
                  <a:srgbClr val="FFFFFF"/>
                </a:solidFill>
              </a:rPr>
              <a:pPr defTabSz="34289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4802" y="1028700"/>
            <a:ext cx="4190998" cy="4420800"/>
          </a:xfrm>
          <a:prstGeom prst="rect">
            <a:avLst/>
          </a:prstGeom>
        </p:spPr>
        <p:txBody>
          <a:bodyPr/>
          <a:lstStyle>
            <a:lvl1pPr marL="341307" indent="-341307">
              <a:buFont typeface="Arial" panose="020B0604020202020204" pitchFamily="34" charset="0"/>
              <a:buChar char="•"/>
              <a:defRPr sz="24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741348" indent="-284158">
              <a:buFont typeface="Arial" panose="020B0604020202020204" pitchFamily="34" charset="0"/>
              <a:buChar char="•"/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1142977" indent="-228595">
              <a:buFont typeface="Arial" panose="020B0604020202020204" pitchFamily="34" charset="0"/>
              <a:buChar char="•"/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1600168" indent="-228595">
              <a:buFont typeface="Arial" panose="020B0604020202020204" pitchFamily="34" charset="0"/>
              <a:buChar char="•"/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2057359" indent="-228595">
              <a:buFont typeface="Arial" panose="020B0604020202020204" pitchFamily="34" charset="0"/>
              <a:buChar char="•"/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394" y="53181"/>
            <a:ext cx="1421606" cy="833438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ADA4CB4-3CBB-474C-8161-A3A7BB6FE2E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48202" y="1028700"/>
            <a:ext cx="4190998" cy="4420800"/>
          </a:xfrm>
          <a:prstGeom prst="rect">
            <a:avLst/>
          </a:prstGeom>
        </p:spPr>
        <p:txBody>
          <a:bodyPr/>
          <a:lstStyle>
            <a:lvl1pPr marL="341307" indent="-341307">
              <a:buFont typeface="Arial" panose="020B0604020202020204" pitchFamily="34" charset="0"/>
              <a:buChar char="•"/>
              <a:defRPr sz="24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741348" indent="-284158">
              <a:buFont typeface="Arial" panose="020B0604020202020204" pitchFamily="34" charset="0"/>
              <a:buChar char="•"/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1142977" indent="-228595">
              <a:buFont typeface="Arial" panose="020B0604020202020204" pitchFamily="34" charset="0"/>
              <a:buChar char="•"/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1600168" indent="-228595">
              <a:buFont typeface="Arial" panose="020B0604020202020204" pitchFamily="34" charset="0"/>
              <a:buChar char="•"/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2057359" indent="-228595">
              <a:buFont typeface="Arial" panose="020B0604020202020204" pitchFamily="34" charset="0"/>
              <a:buChar char="•"/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3622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9398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428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9800"/>
          </a:xfrm>
          <a:noFill/>
        </p:spPr>
        <p:txBody>
          <a:bodyPr wrap="square">
            <a:norm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5490795"/>
            <a:ext cx="1746806" cy="224206"/>
          </a:xfrm>
          <a:prstGeom prst="rect">
            <a:avLst/>
          </a:prstGeom>
        </p:spPr>
        <p:txBody>
          <a:bodyPr lIns="91440" tIns="0" rIns="9144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</a:rPr>
              <a:t>16/07/2024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61863" y="5490794"/>
            <a:ext cx="3538331" cy="224206"/>
          </a:xfrm>
          <a:prstGeom prst="rect">
            <a:avLst/>
          </a:prstGeom>
        </p:spPr>
        <p:txBody>
          <a:bodyPr t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</a:rPr>
              <a:t>INFN CSN1 - Roma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64340" y="5490798"/>
            <a:ext cx="1279663" cy="224205"/>
          </a:xfrm>
          <a:prstGeom prst="rect">
            <a:avLst/>
          </a:prstGeom>
        </p:spPr>
        <p:txBody>
          <a:bodyPr t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fld id="{B9A5DFB4-3D23-4866-8D46-AE36D04BFD7D}" type="slidenum">
              <a:rPr lang="en-US" smtClean="0">
                <a:solidFill>
                  <a:srgbClr val="FFFFFF"/>
                </a:solidFill>
              </a:rPr>
              <a:pPr defTabSz="34289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4802" y="1028700"/>
            <a:ext cx="4190998" cy="4420800"/>
          </a:xfrm>
          <a:prstGeom prst="rect">
            <a:avLst/>
          </a:prstGeom>
        </p:spPr>
        <p:txBody>
          <a:bodyPr/>
          <a:lstStyle>
            <a:lvl1pPr marL="341307" indent="-341307">
              <a:buFont typeface="Arial" panose="020B0604020202020204" pitchFamily="34" charset="0"/>
              <a:buChar char="•"/>
              <a:defRPr sz="24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741348" indent="-284158">
              <a:buFont typeface="Arial" panose="020B0604020202020204" pitchFamily="34" charset="0"/>
              <a:buChar char="•"/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1142977" indent="-228595">
              <a:buFont typeface="Arial" panose="020B0604020202020204" pitchFamily="34" charset="0"/>
              <a:buChar char="•"/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1600168" indent="-228595">
              <a:buFont typeface="Arial" panose="020B0604020202020204" pitchFamily="34" charset="0"/>
              <a:buChar char="•"/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2057359" indent="-228595">
              <a:buFont typeface="Arial" panose="020B0604020202020204" pitchFamily="34" charset="0"/>
              <a:buChar char="•"/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394" y="53181"/>
            <a:ext cx="1421606" cy="83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826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9398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428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9800"/>
          </a:xfrm>
          <a:noFill/>
        </p:spPr>
        <p:txBody>
          <a:bodyPr wrap="square">
            <a:norm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5490795"/>
            <a:ext cx="1746806" cy="224206"/>
          </a:xfrm>
          <a:prstGeom prst="rect">
            <a:avLst/>
          </a:prstGeom>
        </p:spPr>
        <p:txBody>
          <a:bodyPr lIns="91440" tIns="0" rIns="9144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</a:rPr>
              <a:t>16/07/2024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61863" y="5490794"/>
            <a:ext cx="3538331" cy="224206"/>
          </a:xfrm>
          <a:prstGeom prst="rect">
            <a:avLst/>
          </a:prstGeom>
        </p:spPr>
        <p:txBody>
          <a:bodyPr t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</a:rPr>
              <a:t>INFN CSN1 - Roma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64340" y="5490798"/>
            <a:ext cx="1279663" cy="224205"/>
          </a:xfrm>
          <a:prstGeom prst="rect">
            <a:avLst/>
          </a:prstGeom>
        </p:spPr>
        <p:txBody>
          <a:bodyPr t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fld id="{B9A5DFB4-3D23-4866-8D46-AE36D04BFD7D}" type="slidenum">
              <a:rPr lang="en-US" smtClean="0">
                <a:solidFill>
                  <a:srgbClr val="FFFFFF"/>
                </a:solidFill>
              </a:rPr>
              <a:pPr defTabSz="34289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394" y="53181"/>
            <a:ext cx="1421606" cy="83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179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ame Title 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2" y="190500"/>
            <a:ext cx="8839200" cy="533400"/>
          </a:xfrm>
          <a:noFill/>
        </p:spPr>
        <p:txBody>
          <a:bodyPr wrap="square">
            <a:normAutofit/>
          </a:bodyPr>
          <a:lstStyle>
            <a:lvl1pPr algn="ctr">
              <a:defRPr sz="30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5490795"/>
            <a:ext cx="1746806" cy="224206"/>
          </a:xfrm>
          <a:prstGeom prst="rect">
            <a:avLst/>
          </a:prstGeom>
        </p:spPr>
        <p:txBody>
          <a:bodyPr lIns="91440" tIns="0" rIns="9144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</a:rPr>
              <a:t>16/07/2024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61863" y="5490794"/>
            <a:ext cx="3538331" cy="224206"/>
          </a:xfrm>
          <a:prstGeom prst="rect">
            <a:avLst/>
          </a:prstGeom>
        </p:spPr>
        <p:txBody>
          <a:bodyPr t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</a:rPr>
              <a:t>INFN CSN1 - Roma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64340" y="5490798"/>
            <a:ext cx="1279663" cy="224205"/>
          </a:xfrm>
          <a:prstGeom prst="rect">
            <a:avLst/>
          </a:prstGeom>
        </p:spPr>
        <p:txBody>
          <a:bodyPr t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fld id="{B9A5DFB4-3D23-4866-8D46-AE36D04BFD7D}" type="slidenum">
              <a:rPr lang="en-US" smtClean="0">
                <a:solidFill>
                  <a:srgbClr val="FFFFFF"/>
                </a:solidFill>
              </a:rPr>
              <a:pPr defTabSz="34289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642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9">
            <a:extLst>
              <a:ext uri="{FF2B5EF4-FFF2-40B4-BE49-F238E27FC236}">
                <a16:creationId xmlns:a16="http://schemas.microsoft.com/office/drawing/2014/main" id="{0DC3133A-A290-4D98-801C-D2DE8BE5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5315291"/>
            <a:ext cx="473370" cy="304271"/>
          </a:xfrm>
        </p:spPr>
        <p:txBody>
          <a:bodyPr/>
          <a:lstStyle/>
          <a:p>
            <a:r>
              <a:rPr lang="en-US"/>
              <a:t>16/07/2024</a:t>
            </a:r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84E9B73-9671-4859-AB60-DE6CDBE86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5319874"/>
            <a:ext cx="4929166" cy="304271"/>
          </a:xfrm>
        </p:spPr>
        <p:txBody>
          <a:bodyPr/>
          <a:lstStyle/>
          <a:p>
            <a:r>
              <a:rPr lang="en-US"/>
              <a:t>INFN CSN1 - Roma</a:t>
            </a:r>
          </a:p>
        </p:txBody>
      </p:sp>
    </p:spTree>
    <p:extLst>
      <p:ext uri="{BB962C8B-B14F-4D97-AF65-F5344CB8AC3E}">
        <p14:creationId xmlns:p14="http://schemas.microsoft.com/office/powerpoint/2010/main" val="3975766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google.com/search?q=cern+logo&amp;client=firefox-b-d&amp;channel=crow5&amp;sxsrf=APq-WBvMSFlY0sjrxUHXljfRGYfeJsM1nw:1648640496271&amp;tbm=isch&amp;source=iu&amp;ictx=1&amp;vet=1&amp;fir=OCosYJXo5RtluM%252CZUNhRJvhpog4bM%252C_%253BL4jNB0bzOl6fIM%252CeoyQSKIWwbaIZM%252C_%253BqgxT7HTe7lZiaM%252C3fc_8Du35QM9sM%252C_%253BG1p1-5OLtrtKkM%252C45X8Rz69RDhkVM%252C_%253BSb2Hf0Djzp1BvM%252CDuszXcbc6d4TtM%252C_%253BsHiaRpU3iog0gM%252CaALIXe9CKKRmuM%252C_%253B9fxYR6HQCnoHEM%252Ch5m6tc6PRtq0eM%252C_%253B9xMx5lFm7dt7SM%252C6PnkxXC5NIhJDM%252C_%253BUrQCf4Ylb3C4nM%252C6Tu1dz2RYoMCXM%252C_%253BtQ7mumN8VSNk6M%252Cci-q8QfUcHqucM%252C_%253BQWrK3kpgJZTlQM%252C8TMzDXj1nCwn5M%252C_%253B31V1ck49PpPbiM%252Cttwuj-XIr0nT0M%252C_%253BLQKPdHctaSi9cM%252Cl-6M90AjEsRI_M%252C_&amp;usg=AI4_-kTjkc7VlCmYOeGVuGYLanIadt3KBw&amp;sa=X&amp;ved=2ahUKEwj1v5G54O32AhUPiv0HHfL-A6cQ9QF6BAgYEAE#imgrc=G1p1-5OLtrtKkM" TargetMode="External"/><Relationship Id="rId1" Type="http://schemas.openxmlformats.org/officeDocument/2006/relationships/theme" Target="../theme/theme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google.com/search?q=cern+logo&amp;client=firefox-b-d&amp;channel=crow5&amp;sxsrf=APq-WBvMSFlY0sjrxUHXljfRGYfeJsM1nw:1648640496271&amp;tbm=isch&amp;source=iu&amp;ictx=1&amp;vet=1&amp;fir=OCosYJXo5RtluM%252CZUNhRJvhpog4bM%252C_%253BL4jNB0bzOl6fIM%252CeoyQSKIWwbaIZM%252C_%253BqgxT7HTe7lZiaM%252C3fc_8Du35QM9sM%252C_%253BG1p1-5OLtrtKkM%252C45X8Rz69RDhkVM%252C_%253BSb2Hf0Djzp1BvM%252CDuszXcbc6d4TtM%252C_%253BsHiaRpU3iog0gM%252CaALIXe9CKKRmuM%252C_%253B9fxYR6HQCnoHEM%252Ch5m6tc6PRtq0eM%252C_%253B9xMx5lFm7dt7SM%252C6PnkxXC5NIhJDM%252C_%253BUrQCf4Ylb3C4nM%252C6Tu1dz2RYoMCXM%252C_%253BtQ7mumN8VSNk6M%252Cci-q8QfUcHqucM%252C_%253BQWrK3kpgJZTlQM%252C8TMzDXj1nCwn5M%252C_%253B31V1ck49PpPbiM%252Cttwuj-XIr0nT0M%252C_%253BLQKPdHctaSi9cM%252Cl-6M90AjEsRI_M%252C_&amp;usg=AI4_-kTjkc7VlCmYOeGVuGYLanIadt3KBw&amp;sa=X&amp;ved=2ahUKEwj1v5G54O32AhUPiv0HHfL-A6cQ9QF6BAgYEAE#imgrc=G1p1-5OLtrtKkM" TargetMode="External"/><Relationship Id="rId1" Type="http://schemas.openxmlformats.org/officeDocument/2006/relationships/theme" Target="../theme/theme3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52402" y="175069"/>
            <a:ext cx="8793480" cy="531494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0170" y="444500"/>
            <a:ext cx="7406640" cy="1130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3" y="1714500"/>
            <a:ext cx="7404653" cy="3365500"/>
          </a:xfrm>
          <a:prstGeom prst="rect">
            <a:avLst/>
          </a:prstGeom>
          <a:ln>
            <a:solidFill>
              <a:srgbClr val="CC990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106" y="5449345"/>
            <a:ext cx="174680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16/07/2024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2834" y="5449345"/>
            <a:ext cx="3538331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INFN CSN1 - Roma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32382" y="5450795"/>
            <a:ext cx="1279663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+mj-lt"/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47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32" r:id="rId2"/>
    <p:sldLayoutId id="2147484136" r:id="rId3"/>
    <p:sldLayoutId id="2147484133" r:id="rId4"/>
    <p:sldLayoutId id="2147484108" r:id="rId5"/>
    <p:sldLayoutId id="2147484119" r:id="rId6"/>
  </p:sldLayoutIdLst>
  <p:hf hdr="0"/>
  <p:txStyles>
    <p:titleStyle>
      <a:lvl1pPr algn="l" defTabSz="685787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171446" indent="-137156" algn="l" defTabSz="685787" rtl="0" eaLnBrk="1" latinLnBrk="0" hangingPunct="1">
        <a:lnSpc>
          <a:spcPct val="90000"/>
        </a:lnSpc>
        <a:spcBef>
          <a:spcPts val="1050"/>
        </a:spcBef>
        <a:buClr>
          <a:schemeClr val="accent3">
            <a:lumMod val="50000"/>
          </a:schemeClr>
        </a:buClr>
        <a:buSzPct val="80000"/>
        <a:buFont typeface="Corbel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3" indent="-137156" algn="l" defTabSz="685787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3">
            <a:lumMod val="50000"/>
          </a:schemeClr>
        </a:buClr>
        <a:buSzPct val="80000"/>
        <a:buFont typeface="Corbe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29" indent="-137156" algn="l" defTabSz="685787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3">
            <a:lumMod val="50000"/>
          </a:schemeClr>
        </a:buClr>
        <a:buSzPct val="80000"/>
        <a:buFont typeface="Corbe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754366" indent="-137156" algn="l" defTabSz="685787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3">
            <a:lumMod val="50000"/>
          </a:schemeClr>
        </a:buClr>
        <a:buSzPct val="80000"/>
        <a:buFont typeface="Corbe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60100" indent="-137156" algn="l" defTabSz="685787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3">
            <a:lumMod val="50000"/>
          </a:schemeClr>
        </a:buClr>
        <a:buSzPct val="80000"/>
        <a:buFont typeface="Corbe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199976" indent="-171446" algn="l" defTabSz="685787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424972" indent="-171446" algn="l" defTabSz="685787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649967" indent="-171446" algn="l" defTabSz="685787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874964" indent="-171446" algn="l" defTabSz="685787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3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7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9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73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66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59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52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46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B3574-187E-3244-87DD-F9F480CEC4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16/07/2024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EF04E-199C-2448-8524-3DBDB36CB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INFN CSN1 - Roma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50C4D-AC74-8344-AF40-32FA4664A0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AD832-57BB-0C40-930A-EBB50198C23A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Risultati immagini per cern logo">
            <a:hlinkClick r:id="rId2"/>
            <a:extLst>
              <a:ext uri="{FF2B5EF4-FFF2-40B4-BE49-F238E27FC236}">
                <a16:creationId xmlns:a16="http://schemas.microsoft.com/office/drawing/2014/main" id="{145681E1-35B2-5B4B-92FB-6AACDEAC953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51936" cy="84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62073A-4E11-1943-8511-71CE2F6CA2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19791" y="0"/>
            <a:ext cx="1824209" cy="75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771934"/>
      </p:ext>
    </p:extLst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B3574-187E-3244-87DD-F9F480CEC4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16/07/2024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EF04E-199C-2448-8524-3DBDB36CB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INFN CSN1 - Roma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50C4D-AC74-8344-AF40-32FA4664A0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AD832-57BB-0C40-930A-EBB50198C23A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Risultati immagini per cern logo">
            <a:hlinkClick r:id="rId2"/>
            <a:extLst>
              <a:ext uri="{FF2B5EF4-FFF2-40B4-BE49-F238E27FC236}">
                <a16:creationId xmlns:a16="http://schemas.microsoft.com/office/drawing/2014/main" id="{145681E1-35B2-5B4B-92FB-6AACDEAC953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51936" cy="84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62073A-4E11-1943-8511-71CE2F6CA2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19791" y="0"/>
            <a:ext cx="1824209" cy="75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289178"/>
      </p:ext>
    </p:extLst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CD1E6-84B2-432C-9329-D057F4E6D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Anagrafica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A5C9A4-C79A-4B60-9DE0-D72641A05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3428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16/07/2024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1C75F7-8A80-44E8-A2AE-4A3D6C329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3428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INFN CSN1 - Roma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55CEA3-AD38-4FAA-96FF-51D439AF7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3428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5DFB4-3D23-4866-8D46-AE36D04BFD7D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34289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77A1671-A7F0-4974-ADC3-E1FBD546B7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5585909"/>
              </p:ext>
            </p:extLst>
          </p:nvPr>
        </p:nvGraphicFramePr>
        <p:xfrm>
          <a:off x="228600" y="1028700"/>
          <a:ext cx="861060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729140315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45826343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4027653779"/>
                    </a:ext>
                  </a:extLst>
                </a:gridCol>
                <a:gridCol w="920560">
                  <a:extLst>
                    <a:ext uri="{9D8B030D-6E8A-4147-A177-3AD203B41FA5}">
                      <a16:colId xmlns:a16="http://schemas.microsoft.com/office/drawing/2014/main" val="1566318833"/>
                    </a:ext>
                  </a:extLst>
                </a:gridCol>
                <a:gridCol w="974129">
                  <a:extLst>
                    <a:ext uri="{9D8B030D-6E8A-4147-A177-3AD203B41FA5}">
                      <a16:colId xmlns:a16="http://schemas.microsoft.com/office/drawing/2014/main" val="786609923"/>
                    </a:ext>
                  </a:extLst>
                </a:gridCol>
                <a:gridCol w="974129">
                  <a:extLst>
                    <a:ext uri="{9D8B030D-6E8A-4147-A177-3AD203B41FA5}">
                      <a16:colId xmlns:a16="http://schemas.microsoft.com/office/drawing/2014/main" val="1307748182"/>
                    </a:ext>
                  </a:extLst>
                </a:gridCol>
                <a:gridCol w="974129">
                  <a:extLst>
                    <a:ext uri="{9D8B030D-6E8A-4147-A177-3AD203B41FA5}">
                      <a16:colId xmlns:a16="http://schemas.microsoft.com/office/drawing/2014/main" val="434662756"/>
                    </a:ext>
                  </a:extLst>
                </a:gridCol>
                <a:gridCol w="974129">
                  <a:extLst>
                    <a:ext uri="{9D8B030D-6E8A-4147-A177-3AD203B41FA5}">
                      <a16:colId xmlns:a16="http://schemas.microsoft.com/office/drawing/2014/main" val="1565380055"/>
                    </a:ext>
                  </a:extLst>
                </a:gridCol>
                <a:gridCol w="974129">
                  <a:extLst>
                    <a:ext uri="{9D8B030D-6E8A-4147-A177-3AD203B41FA5}">
                      <a16:colId xmlns:a16="http://schemas.microsoft.com/office/drawing/2014/main" val="26195179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6857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Gruppi</a:t>
                      </a:r>
                      <a:endParaRPr lang="en-US" dirty="0"/>
                    </a:p>
                  </a:txBody>
                  <a:tcPr marL="121920" marR="12192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Fisici</a:t>
                      </a:r>
                      <a:endParaRPr lang="en-US" dirty="0"/>
                    </a:p>
                  </a:txBody>
                  <a:tcPr marL="121920" marR="12192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121920" marR="12192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Tecnologi</a:t>
                      </a:r>
                      <a:endParaRPr lang="en-US" dirty="0"/>
                    </a:p>
                  </a:txBody>
                  <a:tcPr marL="121920" marR="12192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121920" marR="12192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PhD</a:t>
                      </a:r>
                    </a:p>
                  </a:txBody>
                  <a:tcPr marL="121920" marR="12192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Firme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Fee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991421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FTE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Persone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FTE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Persone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FTE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Persone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3331493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BO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3817581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8.2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10(+2)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435383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TN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0.85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2933338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TS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7.8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435437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18.25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2.3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31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234470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692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7955286-AB4B-493E-8A1E-8D1D432DB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Domande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681EC0-C6BD-4359-B961-9469656A7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</a:rPr>
              <a:t>16/07/2024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420789-38B3-4E9A-95AD-DB32D3993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</a:rPr>
              <a:t>INFN CSN1 - Roma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5A3790-2D6D-4DE6-8689-96E9DA537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fld id="{B9A5DFB4-3D23-4866-8D46-AE36D04BFD7D}" type="slidenum">
              <a:rPr lang="en-US" smtClean="0">
                <a:solidFill>
                  <a:srgbClr val="FFFFFF"/>
                </a:solidFill>
              </a:rPr>
              <a:pPr defTabSz="342893" fontAlgn="auto">
                <a:spcBef>
                  <a:spcPts val="0"/>
                </a:spcBef>
                <a:spcAft>
                  <a:spcPts val="0"/>
                </a:spcAft>
              </a:pPr>
              <a:t>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6575D78-327B-4AFB-B286-8C0D3B0E5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it-IT" dirty="0"/>
              <a:t>1) Avremmo bisogno di qualche chiarimento sulle voci TO-Apparati: non ci è chiara la differenza tra </a:t>
            </a:r>
            <a:r>
              <a:rPr lang="it-IT" dirty="0" err="1"/>
              <a:t>ToRA</a:t>
            </a:r>
            <a:r>
              <a:rPr lang="it-IT" dirty="0"/>
              <a:t> v.1 e v.2 e il motivo dell’aver messo SJ le schede per il </a:t>
            </a:r>
            <a:r>
              <a:rPr lang="it-IT" dirty="0" err="1"/>
              <a:t>ToRA</a:t>
            </a:r>
            <a:r>
              <a:rPr lang="it-IT" dirty="0"/>
              <a:t> (ancora non avete mai testato una di queste schede? Perché allora ne comprate 6?)</a:t>
            </a:r>
            <a:br>
              <a:rPr lang="it-IT" dirty="0"/>
            </a:br>
            <a:br>
              <a:rPr lang="it-IT" dirty="0"/>
            </a:br>
            <a:r>
              <a:rPr lang="it-IT" dirty="0"/>
              <a:t>2) TO: Avremo bisogno del preventivo per l’acquisto dell'alimentatore</a:t>
            </a:r>
          </a:p>
          <a:p>
            <a:pPr marL="0" indent="0">
              <a:buNone/>
            </a:pPr>
            <a:r>
              <a:rPr lang="it-IT" dirty="0"/>
              <a:t>3) A cosa servono i 4K per la riparazione delle MWPC nel 2025? Se è rotto ora puoi chiederli ora...</a:t>
            </a:r>
          </a:p>
          <a:p>
            <a:pPr marL="0" indent="0">
              <a:buNone/>
            </a:pPr>
            <a:r>
              <a:rPr lang="it-IT" dirty="0"/>
              <a:t>4) Manutenzioni: a cosa servono questi soldi visto che non avete dato indicazioni nel talk di luglio? Sono tutte voci che consideriamo nel metabolismo</a:t>
            </a:r>
          </a:p>
          <a:p>
            <a:pPr marL="0" indent="0">
              <a:buNone/>
            </a:pPr>
            <a:r>
              <a:rPr lang="it-IT" dirty="0"/>
              <a:t>5) Il test </a:t>
            </a:r>
            <a:r>
              <a:rPr lang="it-IT" dirty="0" err="1"/>
              <a:t>dell</a:t>
            </a:r>
            <a:r>
              <a:rPr lang="it-IT" dirty="0"/>
              <a:t> LAPPD noleggiato quando lo fate? Quando vi arriva o è già arrivato? Quando lo dovete restituire?  Non è tutto lavoro da completare nel 2024?</a:t>
            </a:r>
          </a:p>
          <a:p>
            <a:pPr marL="0" indent="0">
              <a:buNone/>
            </a:pPr>
            <a:r>
              <a:rPr lang="it-IT" dirty="0"/>
              <a:t>6) Che oggetti dovete trasportare dal CERN a TS e viceversa?</a:t>
            </a:r>
          </a:p>
          <a:p>
            <a:pPr marL="0" indent="0">
              <a:buNone/>
            </a:pPr>
            <a:r>
              <a:rPr lang="it-IT" dirty="0"/>
              <a:t>7) Abbiamo aggiunto il metabolismo consumi a TS e TN-BO che non lo avevano richiesto</a:t>
            </a:r>
          </a:p>
          <a:p>
            <a:pPr marL="0" indent="0">
              <a:buNone/>
            </a:pPr>
            <a:r>
              <a:rPr lang="it-IT" dirty="0"/>
              <a:t>8) Non capiamo la frase "</a:t>
            </a:r>
            <a:r>
              <a:rPr lang="it-IT" dirty="0" err="1"/>
              <a:t>Responsabilita'</a:t>
            </a:r>
            <a:r>
              <a:rPr lang="it-IT" dirty="0"/>
              <a:t> - </a:t>
            </a:r>
            <a:r>
              <a:rPr lang="it-IT" dirty="0" err="1"/>
              <a:t>Spokesperson</a:t>
            </a:r>
            <a:r>
              <a:rPr lang="it-IT" dirty="0"/>
              <a:t> (SA fino al 02/2025), 6 m/u” è Oleg che scade? O chi è SA e perché sta qui? </a:t>
            </a:r>
          </a:p>
          <a:p>
            <a:pPr marL="0" indent="0">
              <a:buNone/>
            </a:pPr>
            <a:r>
              <a:rPr lang="it-IT" dirty="0"/>
              <a:t>9) </a:t>
            </a:r>
            <a:r>
              <a:rPr lang="it-IT" b="1" dirty="0"/>
              <a:t>ANCHE PER GIACOBBE</a:t>
            </a:r>
            <a:r>
              <a:rPr lang="it-IT" dirty="0"/>
              <a:t>: Non siamo convinti del finanziamento della farm di TS con giustificazione che è una farm storica… altre sezioni che in passato avevano avuto finanziamenti dall’INFN non sono più state finanziate per il motivo scritto da Giacobbe… saremmo molto più propensi eventualmente a spostare questa richiesta su TO per il T2. </a:t>
            </a:r>
          </a:p>
        </p:txBody>
      </p:sp>
    </p:spTree>
    <p:extLst>
      <p:ext uri="{BB962C8B-B14F-4D97-AF65-F5344CB8AC3E}">
        <p14:creationId xmlns:p14="http://schemas.microsoft.com/office/powerpoint/2010/main" val="3489951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D3746-FDA3-448F-BF9C-DFC0042BB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Risposte</a:t>
            </a:r>
            <a:r>
              <a:rPr lang="en-US" dirty="0"/>
              <a:t> TS: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3BA4BD-7794-4CFC-B14B-BEA83ABE5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</a:rPr>
              <a:t>16/07/2024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2B4B5A-C2FC-4AA5-A153-21ACBED9B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</a:rPr>
              <a:t>INFN CSN1 - Roma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678DD7-A71D-4603-9F81-FC3D2D2A7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fld id="{B9A5DFB4-3D23-4866-8D46-AE36D04BFD7D}" type="slidenum">
              <a:rPr lang="en-US" smtClean="0">
                <a:solidFill>
                  <a:srgbClr val="FFFFFF"/>
                </a:solidFill>
              </a:rPr>
              <a:pPr defTabSz="342893" fontAlgn="auto">
                <a:spcBef>
                  <a:spcPts val="0"/>
                </a:spcBef>
                <a:spcAft>
                  <a:spcPts val="0"/>
                </a:spcAft>
              </a:pPr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960FEA-C1C3-44EA-A525-57CB23F921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arenR" startAt="5"/>
            </a:pPr>
            <a:r>
              <a:rPr lang="en-US" dirty="0" err="1"/>
              <a:t>Vedi</a:t>
            </a:r>
            <a:r>
              <a:rPr lang="en-US" dirty="0"/>
              <a:t> Silvia</a:t>
            </a:r>
          </a:p>
          <a:p>
            <a:pPr marL="457200" indent="-457200">
              <a:buFont typeface="+mj-lt"/>
              <a:buAutoNum type="arabicParenR" startAt="5"/>
            </a:pPr>
            <a:r>
              <a:rPr lang="en-US" dirty="0"/>
              <a:t>I </a:t>
            </a:r>
            <a:r>
              <a:rPr lang="en-US" dirty="0" err="1"/>
              <a:t>trasporti</a:t>
            </a:r>
            <a:r>
              <a:rPr lang="en-US" dirty="0"/>
              <a:t> ci </a:t>
            </a:r>
            <a:r>
              <a:rPr lang="en-US" dirty="0" err="1"/>
              <a:t>servono</a:t>
            </a:r>
            <a:r>
              <a:rPr lang="en-US" dirty="0"/>
              <a:t> per:</a:t>
            </a:r>
          </a:p>
          <a:p>
            <a:pPr marL="857241" lvl="1" indent="-457200">
              <a:buFont typeface="Wingdings" panose="05000000000000000000" pitchFamily="2" charset="2"/>
              <a:buChar char="Ø"/>
            </a:pPr>
            <a:r>
              <a:rPr lang="en-US" dirty="0" err="1"/>
              <a:t>Trasporto</a:t>
            </a:r>
            <a:r>
              <a:rPr lang="en-US" dirty="0"/>
              <a:t> </a:t>
            </a:r>
            <a:r>
              <a:rPr lang="en-US" dirty="0" err="1"/>
              <a:t>materiale</a:t>
            </a:r>
            <a:r>
              <a:rPr lang="en-US" dirty="0"/>
              <a:t> per </a:t>
            </a:r>
            <a:r>
              <a:rPr lang="en-US" dirty="0" err="1"/>
              <a:t>mantenere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rich operative</a:t>
            </a:r>
          </a:p>
          <a:p>
            <a:pPr marL="857241" lvl="1" indent="-457200">
              <a:buFont typeface="Wingdings" panose="05000000000000000000" pitchFamily="2" charset="2"/>
              <a:buChar char="Ø"/>
            </a:pPr>
            <a:r>
              <a:rPr lang="en-US" dirty="0" err="1"/>
              <a:t>Trasporto</a:t>
            </a:r>
            <a:r>
              <a:rPr lang="en-US" dirty="0"/>
              <a:t> test HRPPD</a:t>
            </a:r>
          </a:p>
          <a:p>
            <a:pPr marL="857241" lvl="1" indent="-457200">
              <a:buFont typeface="Wingdings" panose="05000000000000000000" pitchFamily="2" charset="2"/>
              <a:buChar char="Ø"/>
            </a:pPr>
            <a:r>
              <a:rPr lang="en-US" dirty="0" err="1"/>
              <a:t>Trasporto</a:t>
            </a:r>
            <a:r>
              <a:rPr lang="en-US" dirty="0"/>
              <a:t> </a:t>
            </a:r>
            <a:r>
              <a:rPr lang="en-US" dirty="0" err="1"/>
              <a:t>materiale</a:t>
            </a:r>
            <a:r>
              <a:rPr lang="en-US" dirty="0"/>
              <a:t> streaming read out</a:t>
            </a:r>
          </a:p>
          <a:p>
            <a:pPr marL="457200" indent="-457200">
              <a:buFont typeface="+mj-lt"/>
              <a:buAutoNum type="arabicParenR" startAt="7"/>
            </a:pPr>
            <a:r>
              <a:rPr lang="en-US" dirty="0" err="1"/>
              <a:t>Vedi</a:t>
            </a:r>
            <a:r>
              <a:rPr lang="en-US" dirty="0"/>
              <a:t> slide successive per update </a:t>
            </a:r>
            <a:r>
              <a:rPr lang="en-US" dirty="0" err="1"/>
              <a:t>richieste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2687C05-7E2E-40AF-9A97-497CF540CA0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 startAt="9"/>
            </a:pPr>
            <a:r>
              <a:rPr lang="en-US" dirty="0" err="1"/>
              <a:t>Usiamo</a:t>
            </a:r>
            <a:r>
              <a:rPr lang="en-US" dirty="0"/>
              <a:t> la farm TS per </a:t>
            </a:r>
            <a:r>
              <a:rPr lang="en-US" dirty="0" err="1"/>
              <a:t>analisi</a:t>
            </a:r>
            <a:r>
              <a:rPr lang="en-US" dirty="0"/>
              <a:t> e </a:t>
            </a:r>
            <a:r>
              <a:rPr lang="en-US" dirty="0" err="1"/>
              <a:t>mantenerla</a:t>
            </a:r>
            <a:r>
              <a:rPr lang="en-US" dirty="0"/>
              <a:t> </a:t>
            </a:r>
            <a:r>
              <a:rPr lang="en-US" dirty="0" err="1"/>
              <a:t>efficiente</a:t>
            </a:r>
            <a:r>
              <a:rPr lang="en-US" dirty="0"/>
              <a:t> e’ </a:t>
            </a:r>
            <a:r>
              <a:rPr lang="en-US" dirty="0" err="1"/>
              <a:t>fondamentale</a:t>
            </a:r>
            <a:r>
              <a:rPr lang="en-US" dirty="0"/>
              <a:t>. </a:t>
            </a:r>
            <a:r>
              <a:rPr lang="en-US" dirty="0" err="1"/>
              <a:t>Abbiamo</a:t>
            </a:r>
            <a:r>
              <a:rPr lang="en-US" dirty="0"/>
              <a:t> </a:t>
            </a:r>
            <a:r>
              <a:rPr lang="en-US" dirty="0" err="1"/>
              <a:t>evitato</a:t>
            </a:r>
            <a:r>
              <a:rPr lang="en-US" dirty="0"/>
              <a:t> </a:t>
            </a:r>
            <a:r>
              <a:rPr lang="en-US" dirty="0" err="1"/>
              <a:t>richieste</a:t>
            </a:r>
            <a:r>
              <a:rPr lang="en-US" dirty="0"/>
              <a:t> </a:t>
            </a:r>
            <a:r>
              <a:rPr lang="en-US" dirty="0" err="1"/>
              <a:t>negli</a:t>
            </a:r>
            <a:r>
              <a:rPr lang="en-US" dirty="0"/>
              <a:t> </a:t>
            </a:r>
            <a:r>
              <a:rPr lang="en-US" dirty="0" err="1"/>
              <a:t>ultimi</a:t>
            </a:r>
            <a:r>
              <a:rPr lang="en-US" dirty="0"/>
              <a:t> 2 </a:t>
            </a:r>
            <a:r>
              <a:rPr lang="en-US" dirty="0" err="1"/>
              <a:t>anni</a:t>
            </a:r>
            <a:r>
              <a:rPr lang="en-US" dirty="0"/>
              <a:t> per </a:t>
            </a:r>
            <a:r>
              <a:rPr lang="en-US" dirty="0" err="1"/>
              <a:t>essere</a:t>
            </a:r>
            <a:r>
              <a:rPr lang="en-US" dirty="0"/>
              <a:t> </a:t>
            </a:r>
            <a:r>
              <a:rPr lang="en-US" dirty="0" err="1"/>
              <a:t>parsimoniosi</a:t>
            </a:r>
            <a:r>
              <a:rPr lang="en-US" dirty="0"/>
              <a:t> ma </a:t>
            </a:r>
            <a:r>
              <a:rPr lang="en-US" dirty="0" err="1"/>
              <a:t>l’investimento</a:t>
            </a:r>
            <a:r>
              <a:rPr lang="en-US" dirty="0"/>
              <a:t> </a:t>
            </a:r>
            <a:r>
              <a:rPr lang="en-US" dirty="0" err="1"/>
              <a:t>quest’anno</a:t>
            </a:r>
            <a:r>
              <a:rPr lang="en-US" dirty="0"/>
              <a:t> e’ </a:t>
            </a:r>
            <a:r>
              <a:rPr lang="en-US" dirty="0" err="1"/>
              <a:t>necessario</a:t>
            </a:r>
            <a:r>
              <a:rPr lang="en-US" dirty="0"/>
              <a:t>. La </a:t>
            </a:r>
            <a:r>
              <a:rPr lang="en-US" dirty="0" err="1"/>
              <a:t>commissione</a:t>
            </a:r>
            <a:r>
              <a:rPr lang="en-US" dirty="0"/>
              <a:t> </a:t>
            </a:r>
            <a:r>
              <a:rPr lang="en-US" dirty="0" err="1"/>
              <a:t>calcolo</a:t>
            </a:r>
            <a:r>
              <a:rPr lang="en-US" dirty="0"/>
              <a:t> ci ha </a:t>
            </a:r>
            <a:r>
              <a:rPr lang="en-US" dirty="0" err="1"/>
              <a:t>sempre</a:t>
            </a:r>
            <a:r>
              <a:rPr lang="en-US" dirty="0"/>
              <a:t> </a:t>
            </a:r>
            <a:r>
              <a:rPr lang="en-US" dirty="0" err="1"/>
              <a:t>compreso</a:t>
            </a:r>
            <a:r>
              <a:rPr lang="en-US" dirty="0"/>
              <a:t> ed </a:t>
            </a:r>
            <a:r>
              <a:rPr lang="en-US" dirty="0" err="1"/>
              <a:t>appoggiato</a:t>
            </a:r>
            <a:r>
              <a:rPr lang="en-US" dirty="0"/>
              <a:t>. Non </a:t>
            </a:r>
            <a:r>
              <a:rPr lang="en-US" dirty="0" err="1"/>
              <a:t>abbiamo</a:t>
            </a:r>
            <a:r>
              <a:rPr lang="en-US" dirty="0"/>
              <a:t> </a:t>
            </a:r>
            <a:r>
              <a:rPr lang="en-US" dirty="0" err="1"/>
              <a:t>apprezzato</a:t>
            </a:r>
            <a:r>
              <a:rPr lang="en-US" dirty="0"/>
              <a:t> la </a:t>
            </a:r>
            <a:r>
              <a:rPr lang="en-US" dirty="0" err="1"/>
              <a:t>richiesta</a:t>
            </a:r>
            <a:r>
              <a:rPr lang="en-US" dirty="0"/>
              <a:t> </a:t>
            </a:r>
            <a:r>
              <a:rPr lang="en-US"/>
              <a:t>a Benedetto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025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05A46-F880-4201-B6ED-619410229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Trieste: Update </a:t>
            </a:r>
            <a:r>
              <a:rPr lang="en-US" dirty="0" err="1"/>
              <a:t>richieste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5F2B08-405D-4F2F-8F2E-4B702C221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</a:rPr>
              <a:t>16/07/2024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E83CA6-2DB0-4900-AFFC-FF244CECE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</a:rPr>
              <a:t>INFN CSN1 - Roma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4428F6-E828-4F77-8353-7B0695423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893" fontAlgn="auto">
              <a:spcBef>
                <a:spcPts val="0"/>
              </a:spcBef>
              <a:spcAft>
                <a:spcPts val="0"/>
              </a:spcAft>
            </a:pPr>
            <a:fld id="{B9A5DFB4-3D23-4866-8D46-AE36D04BFD7D}" type="slidenum">
              <a:rPr lang="en-US" smtClean="0">
                <a:solidFill>
                  <a:srgbClr val="FFFFFF"/>
                </a:solidFill>
              </a:rPr>
              <a:pPr defTabSz="342893" fontAlgn="auto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D5EAA4-D0FE-4F1A-BE60-5AB6ACE969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/>
              <a:t>L’anticipata chiusura ha causato quest’anno qualche problema:</a:t>
            </a:r>
          </a:p>
          <a:p>
            <a:r>
              <a:rPr lang="it-IT" dirty="0"/>
              <a:t>Mancata richiesta metabolismi sui consumi: 9.2x1.5=14Keur</a:t>
            </a:r>
          </a:p>
          <a:p>
            <a:r>
              <a:rPr lang="it-IT" dirty="0"/>
              <a:t>Mancata richiesta consumi per RICH:  manutenzione/riparazioni elettronica, sistemi gas, cooling RICH=5K</a:t>
            </a:r>
          </a:p>
          <a:p>
            <a:r>
              <a:rPr lang="it-IT" dirty="0"/>
              <a:t>Mancata indicazione responsabilità FE Luis Garcia: 1MU=3.9K</a:t>
            </a:r>
          </a:p>
          <a:p>
            <a:endParaRPr lang="it-IT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25B0486-E359-454A-91E1-E3FC20B8E067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 err="1"/>
              <a:t>Integrazione</a:t>
            </a:r>
            <a:r>
              <a:rPr lang="en-US" dirty="0"/>
              <a:t> </a:t>
            </a:r>
            <a:r>
              <a:rPr lang="en-US" dirty="0" err="1"/>
              <a:t>missioni</a:t>
            </a:r>
            <a:r>
              <a:rPr lang="en-US" dirty="0"/>
              <a:t> 2024</a:t>
            </a:r>
          </a:p>
          <a:p>
            <a:r>
              <a:rPr lang="en-US" dirty="0"/>
              <a:t>1MU 3.9 k per </a:t>
            </a:r>
            <a:r>
              <a:rPr lang="en-US" dirty="0" err="1"/>
              <a:t>estensione</a:t>
            </a:r>
            <a:r>
              <a:rPr lang="en-US" dirty="0"/>
              <a:t> 1 </a:t>
            </a:r>
            <a:r>
              <a:rPr lang="en-US" dirty="0" err="1"/>
              <a:t>mese</a:t>
            </a:r>
            <a:r>
              <a:rPr lang="en-US" dirty="0"/>
              <a:t> di run APX (on call rich)</a:t>
            </a:r>
          </a:p>
        </p:txBody>
      </p:sp>
    </p:spTree>
    <p:extLst>
      <p:ext uri="{BB962C8B-B14F-4D97-AF65-F5344CB8AC3E}">
        <p14:creationId xmlns:p14="http://schemas.microsoft.com/office/powerpoint/2010/main" val="371803327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MBER" id="{F44683FA-A10D-EC40-91DE-BC43EAE80A4A}" vid="{EA02E836-D82D-AE46-95E0-B498E62E6F35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MBER" id="{F44683FA-A10D-EC40-91DE-BC43EAE80A4A}" vid="{EA02E836-D82D-AE46-95E0-B498E62E6F35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13192</TotalTime>
  <Words>507</Words>
  <Application>Microsoft Office PowerPoint</Application>
  <PresentationFormat>On-screen Show (16:10)</PresentationFormat>
  <Paragraphs>94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 Light</vt:lpstr>
      <vt:lpstr>Corbel</vt:lpstr>
      <vt:lpstr>Times New Roman</vt:lpstr>
      <vt:lpstr>Wingdings</vt:lpstr>
      <vt:lpstr>Basis</vt:lpstr>
      <vt:lpstr>2_Custom Design</vt:lpstr>
      <vt:lpstr>3_Custom Design</vt:lpstr>
      <vt:lpstr>Anagrafica</vt:lpstr>
      <vt:lpstr>Domande</vt:lpstr>
      <vt:lpstr>Risposte TS:</vt:lpstr>
      <vt:lpstr>Trieste: Update richieste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results on TMDs from SIDIS measurements</dc:title>
  <dc:creator>Andrea Bressan</dc:creator>
  <cp:lastModifiedBy>BRESSAN ANDREA</cp:lastModifiedBy>
  <cp:revision>164</cp:revision>
  <cp:lastPrinted>2022-09-20T14:52:17Z</cp:lastPrinted>
  <dcterms:modified xsi:type="dcterms:W3CDTF">2024-08-28T15:43:17Z</dcterms:modified>
</cp:coreProperties>
</file>