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  <p:sldId id="287" r:id="rId3"/>
    <p:sldId id="256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67" autoAdjust="0"/>
    <p:restoredTop sz="94660"/>
  </p:normalViewPr>
  <p:slideViewPr>
    <p:cSldViewPr snapToGrid="0">
      <p:cViewPr>
        <p:scale>
          <a:sx n="75" d="100"/>
          <a:sy n="75" d="100"/>
        </p:scale>
        <p:origin x="269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60CBA4-93E3-A813-29AF-5739494CE8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3ECF3FC-DF92-B300-E98F-C83CCEFC99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4E7CFC-6B36-6A70-4616-05CBBA7DF1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0DDEB3-65E5-2E92-C03D-DE5F2414BF3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A9E4BF-C083-348A-3BEA-88AA73879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67949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D6A916-F680-1AD2-C50D-E9C7E103BE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6D0B94-911C-9597-1A34-67681F21C2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05F0ED-60D4-D3B3-18F5-5BA3AF39CE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EF641A7-2BD0-A9BD-9FB6-C669963346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0D771-E0E9-2CEC-1191-F70DC7991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7206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75971D5-493F-4758-F33F-6F7068DE49C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365DCD-5E51-D9FC-0067-86A75BD3F3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7E2658-B33C-AD82-F313-EB35441D03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6AEEB8-ACB3-1F3E-AB8F-ECA3FC411C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FFBE1A-99C5-0479-2E76-4BAFC46B82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838967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75841F-8979-2673-1D14-5A42ACC422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39CBF8-3501-1A08-48A5-785D66A7C2B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87DC03-0CC9-1621-63B1-661756E005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D606AB7-8C65-BDAB-C27B-1DBDCDE04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0FD0ED-7298-E292-78AB-B939CE52ED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15670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35ADF1-2C2F-E031-733C-B1EE7083D1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5E6348-454E-00DA-86AC-F4DB3CBEA89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63D7EB-CA7F-899F-9B0D-8C42DCD36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22CAC5-CAC8-56E6-8D8C-9CA4B04711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CBB151-DCBB-2B6F-D022-459FAF227C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05231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6EF219-6C5B-BECD-46AB-1FFF14DF6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9E529B-BB79-B405-01EE-835351E7EC0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0B794EA-C1F9-9F8D-0AEE-3A38B91EA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08435F2-7223-00F5-CE6E-B7E24AB4D2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F18E13-AB4E-1851-4EB9-AE0BC33151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FC3E06C-8FA4-1276-9E24-4FB2947770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423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1EDC5F-8CCB-D73E-A084-6BD63908DC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82B73FC-E206-04C8-3C79-3FAA06410D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7C82B7A-F6A6-F78F-472D-B09B29E1ED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E6D537F-9CF4-C077-1B1F-BA5B642A1CC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77E595E-A4A8-D1A4-C769-B03F8ED71E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51E5950-B7FC-5BFB-5A62-9A0AD82ED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EBB668F-7424-7184-C29B-ED23A7752C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1EE442B-4214-C2EE-AB52-34A20C6A6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9222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F17BBD-6B1C-B094-69CC-8E8DB4604B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32FFCD7-CC6D-DC07-3107-9CCAA54A0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37E72FD-42F6-0A1B-711E-4AC7A13BAF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693A49-48C0-F179-D04D-26701F4DEF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19506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C6A03B3-051D-8279-76AB-C3489B4D5F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26DB64-130E-13D4-943A-E42B7694A8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9001F2-A66B-BDEA-3E5C-63F462689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3819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8D8C9F-AD5F-C271-449B-A24D5AF716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BFFA11-9859-5810-8266-3D1A43F5C2C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01B79A-44A7-713F-4478-4A13E82C1B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B5BC25-F410-8731-DDCC-513306E156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3DC0DB-6EE1-0673-8DCF-E718CDDC7E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63FF65-5A21-1197-4947-85EB23E46D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1132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36AC13-0FAB-2A2A-1C06-BECBBA1BAC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536B63E-B095-8F3E-7F57-EC2B405A00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4C76C53-D6B5-96AF-A31A-EDB3FC05A4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B2F7E8E-BE21-00C4-F34E-FE530AB844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C3CA27E-87FF-E401-C5A4-54219FFA66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85E105-7B5A-8EA1-6A3A-A2731B08AE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12458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C8E3F08-763B-5FF0-25A3-EAFAA654B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08B9700-3BDF-6632-AD9D-ECA07387009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5AD377-3C7A-DE5E-C484-3C40E460411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7406D1D-5F7F-4D3B-A77C-F1DA5493FF1D}" type="datetimeFigureOut">
              <a:rPr lang="en-GB" smtClean="0"/>
              <a:t>12/09/2024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F9693F-455D-742D-54D9-880AB8F631E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831F75-DF0E-648C-9B2E-39BC341B6E8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96DEF1-E317-41E3-A3F9-6AB947E97BA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6538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CBC7F72D-229C-A7C8-25B2-1BD2AB5F96C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2" t="1265" r="6248" b="826"/>
          <a:stretch/>
        </p:blipFill>
        <p:spPr>
          <a:xfrm>
            <a:off x="6039868" y="900796"/>
            <a:ext cx="6152132" cy="50564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574F307-BFB5-0D73-E8DF-E2926ACED271}"/>
              </a:ext>
            </a:extLst>
          </p:cNvPr>
          <p:cNvSpPr txBox="1"/>
          <p:nvPr/>
        </p:nvSpPr>
        <p:spPr>
          <a:xfrm>
            <a:off x="293676" y="140164"/>
            <a:ext cx="5313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Cool down 1: powering cycles from virgin conditions</a:t>
            </a:r>
            <a:endParaRPr lang="en-GB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E82DC2-1773-6150-ACC9-6CCA6D4A754D}"/>
              </a:ext>
            </a:extLst>
          </p:cNvPr>
          <p:cNvSpPr txBox="1"/>
          <p:nvPr/>
        </p:nvSpPr>
        <p:spPr>
          <a:xfrm>
            <a:off x="6584820" y="171299"/>
            <a:ext cx="342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/>
              <a:t>‘Virgin conditions’ definition: All induced currents/magnetization have been cancelled by a (provoked) quench of the coil. </a:t>
            </a:r>
            <a:endParaRPr lang="en-GB" sz="900"/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B2B49C13-2CAA-6B1A-49C9-C8566F0D88F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5" t="927" r="6012" b="1390"/>
          <a:stretch/>
        </p:blipFill>
        <p:spPr>
          <a:xfrm>
            <a:off x="-1" y="540631"/>
            <a:ext cx="5720117" cy="467879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0A31D5-0C74-3092-25E2-48619AAEE202}"/>
              </a:ext>
            </a:extLst>
          </p:cNvPr>
          <p:cNvSpPr txBox="1"/>
          <p:nvPr/>
        </p:nvSpPr>
        <p:spPr>
          <a:xfrm>
            <a:off x="3007362" y="869342"/>
            <a:ext cx="23060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First training at 1.9 K: no quench</a:t>
            </a:r>
            <a:endParaRPr lang="en-GB" sz="120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9371C9-B0AD-EEBC-1BA1-7824B2FF7A5C}"/>
              </a:ext>
            </a:extLst>
          </p:cNvPr>
          <p:cNvSpPr txBox="1"/>
          <p:nvPr/>
        </p:nvSpPr>
        <p:spPr>
          <a:xfrm>
            <a:off x="3007362" y="2269036"/>
            <a:ext cx="13997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sz="1200"/>
              <a:t>4.5 K V-I cycle</a:t>
            </a:r>
          </a:p>
          <a:p>
            <a:r>
              <a:rPr lang="nl-NL" sz="1200"/>
              <a:t>Quench in Q3a-P2</a:t>
            </a:r>
            <a:endParaRPr lang="en-GB" sz="120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2204E48-77A4-3F80-610F-7B4E061E7874}"/>
              </a:ext>
            </a:extLst>
          </p:cNvPr>
          <p:cNvSpPr txBox="1"/>
          <p:nvPr/>
        </p:nvSpPr>
        <p:spPr>
          <a:xfrm>
            <a:off x="3247282" y="3853396"/>
            <a:ext cx="22073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Many magnetic measurement cycles at 1.9 K. Quench in Q3a-P3</a:t>
            </a:r>
            <a:endParaRPr lang="en-GB" sz="120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529A78-BF26-52AF-1D5B-13DC7355DF51}"/>
              </a:ext>
            </a:extLst>
          </p:cNvPr>
          <p:cNvSpPr txBox="1"/>
          <p:nvPr/>
        </p:nvSpPr>
        <p:spPr>
          <a:xfrm>
            <a:off x="8136782" y="1013137"/>
            <a:ext cx="22073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Quench in Q3a-P1 after 1h30</a:t>
            </a:r>
            <a:endParaRPr lang="en-GB" sz="120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05522B-DC75-326F-C7A8-9C8E86A6A532}"/>
              </a:ext>
            </a:extLst>
          </p:cNvPr>
          <p:cNvSpPr txBox="1"/>
          <p:nvPr/>
        </p:nvSpPr>
        <p:spPr>
          <a:xfrm>
            <a:off x="8298764" y="2782669"/>
            <a:ext cx="2207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/>
              <a:t>Cycles at 1.9 K. Quench in Q3a-P3</a:t>
            </a:r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29800248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E6825099-F170-CB74-9B34-0867985FC1C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32" t="1359" r="6382" b="1553"/>
          <a:stretch/>
        </p:blipFill>
        <p:spPr>
          <a:xfrm>
            <a:off x="0" y="685800"/>
            <a:ext cx="5638446" cy="460374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93D74F8-694A-9C66-CDD0-36771C3E1524}"/>
              </a:ext>
            </a:extLst>
          </p:cNvPr>
          <p:cNvSpPr txBox="1"/>
          <p:nvPr/>
        </p:nvSpPr>
        <p:spPr>
          <a:xfrm>
            <a:off x="293676" y="140164"/>
            <a:ext cx="5313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/>
              <a:t>Cool down 2: powering cycles from virgin conditions</a:t>
            </a:r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A8422E-D2EC-98AC-D7C1-DCC8287200BA}"/>
              </a:ext>
            </a:extLst>
          </p:cNvPr>
          <p:cNvSpPr txBox="1"/>
          <p:nvPr/>
        </p:nvSpPr>
        <p:spPr>
          <a:xfrm>
            <a:off x="6584820" y="171299"/>
            <a:ext cx="3427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900"/>
              <a:t>‘Virgin conditions’ definition: All induced currents/magnetization have been cancelled by a (provoked) quench of the coil. </a:t>
            </a:r>
            <a:endParaRPr lang="en-GB" sz="900"/>
          </a:p>
        </p:txBody>
      </p:sp>
      <p:pic>
        <p:nvPicPr>
          <p:cNvPr id="7" name="Picture 6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3B853A28-5628-019E-0F29-DFD63D60C25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0" t="1101" r="4254" b="827"/>
          <a:stretch/>
        </p:blipFill>
        <p:spPr>
          <a:xfrm>
            <a:off x="6203905" y="1686340"/>
            <a:ext cx="5956300" cy="478655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52E2AA88-C8E6-1DAF-FC31-4606E332D517}"/>
              </a:ext>
            </a:extLst>
          </p:cNvPr>
          <p:cNvSpPr txBox="1"/>
          <p:nvPr/>
        </p:nvSpPr>
        <p:spPr>
          <a:xfrm>
            <a:off x="3117850" y="845751"/>
            <a:ext cx="2120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1.9 K. Quench in Q3a-P3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ED31FD6-840C-FB47-8955-21307116EF86}"/>
              </a:ext>
            </a:extLst>
          </p:cNvPr>
          <p:cNvSpPr txBox="1"/>
          <p:nvPr/>
        </p:nvSpPr>
        <p:spPr>
          <a:xfrm>
            <a:off x="3384682" y="2439601"/>
            <a:ext cx="21209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4.5 K. Quench in Q3a-P3 at end of second ramp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E6C5940-DCA2-61F2-C9BC-01F73E3D52F1}"/>
              </a:ext>
            </a:extLst>
          </p:cNvPr>
          <p:cNvSpPr txBox="1"/>
          <p:nvPr/>
        </p:nvSpPr>
        <p:spPr>
          <a:xfrm>
            <a:off x="3600450" y="4079617"/>
            <a:ext cx="21209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1.9 K. Quench in Q3a-P3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87C4B6C-6774-D369-FFA8-ADC9A14AEB4F}"/>
              </a:ext>
            </a:extLst>
          </p:cNvPr>
          <p:cNvSpPr txBox="1"/>
          <p:nvPr/>
        </p:nvSpPr>
        <p:spPr>
          <a:xfrm>
            <a:off x="698323" y="4199582"/>
            <a:ext cx="2120900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05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Training to 16.53 kA</a:t>
            </a:r>
            <a:endParaRPr kumimoji="0" lang="en-GB" sz="105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A9F7097-8C86-A8BB-7813-CF90F3101ED9}"/>
              </a:ext>
            </a:extLst>
          </p:cNvPr>
          <p:cNvCxnSpPr>
            <a:cxnSpLocks/>
          </p:cNvCxnSpPr>
          <p:nvPr/>
        </p:nvCxnSpPr>
        <p:spPr>
          <a:xfrm flipH="1" flipV="1">
            <a:off x="457200" y="3917950"/>
            <a:ext cx="387350" cy="300166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90F67903-C91A-74F7-4E20-B88B5E54CA9A}"/>
              </a:ext>
            </a:extLst>
          </p:cNvPr>
          <p:cNvSpPr txBox="1"/>
          <p:nvPr/>
        </p:nvSpPr>
        <p:spPr>
          <a:xfrm>
            <a:off x="9925005" y="1763741"/>
            <a:ext cx="212090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1.9 K. No quench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nl-NL" sz="900">
                <a:solidFill>
                  <a:prstClr val="black"/>
                </a:solidFill>
                <a:latin typeface="Aptos" panose="02110004020202020204"/>
              </a:rPr>
              <a:t>(long plateau at 16.03 kA, followed by 16.53 kA)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B07F4AB-6A83-32C1-7917-1F763510CB59}"/>
              </a:ext>
            </a:extLst>
          </p:cNvPr>
          <p:cNvSpPr txBox="1"/>
          <p:nvPr/>
        </p:nvSpPr>
        <p:spPr>
          <a:xfrm>
            <a:off x="10191705" y="3463448"/>
            <a:ext cx="1727245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1.9 K. Quench in Q3a-P3.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(after reaching 16.53 kA twice)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BECD5CF-DF0F-4FA9-7262-0A039C6BFF57}"/>
              </a:ext>
            </a:extLst>
          </p:cNvPr>
          <p:cNvSpPr txBox="1"/>
          <p:nvPr/>
        </p:nvSpPr>
        <p:spPr>
          <a:xfrm>
            <a:off x="10413910" y="5122576"/>
            <a:ext cx="1505040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1.9 K. Quench in Q3a-P3.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nl-NL" sz="9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t>(after reaching 16.53 kA three times)</a:t>
            </a:r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CC7052C6-EB44-A299-8003-577DE7DA20CE}"/>
              </a:ext>
            </a:extLst>
          </p:cNvPr>
          <p:cNvSpPr txBox="1"/>
          <p:nvPr/>
        </p:nvSpPr>
        <p:spPr>
          <a:xfrm>
            <a:off x="180953" y="5629080"/>
            <a:ext cx="3917950" cy="1092607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nl-NL" sz="1100" b="1"/>
              <a:t>Consistent results:</a:t>
            </a:r>
          </a:p>
          <a:p>
            <a:r>
              <a:rPr lang="nl-NL" sz="1100"/>
              <a:t>All seven quenches in Q3a-P3 at 1.9 K occurred all after minimum 12 hours at nominal current and maximum 42 hours. </a:t>
            </a:r>
          </a:p>
          <a:p>
            <a:r>
              <a:rPr lang="nl-NL" sz="1000"/>
              <a:t>It always occurred in the second or later ramp (but this may be coincidence, since we did not often start with a very long ramp).</a:t>
            </a:r>
            <a:endParaRPr lang="en-GB" sz="1100"/>
          </a:p>
        </p:txBody>
      </p:sp>
    </p:spTree>
    <p:extLst>
      <p:ext uri="{BB962C8B-B14F-4D97-AF65-F5344CB8AC3E}">
        <p14:creationId xmlns:p14="http://schemas.microsoft.com/office/powerpoint/2010/main" val="2219406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E235F-1ECF-D194-FBD0-8AEC40C0661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593056F-B879-E55A-D257-9E16E202B66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1">
            <a:extLst>
              <a:ext uri="{FF2B5EF4-FFF2-40B4-BE49-F238E27FC236}">
                <a16:creationId xmlns:a16="http://schemas.microsoft.com/office/drawing/2014/main" id="{80466415-B7B2-A532-1964-C73381DE41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3" y="4763"/>
            <a:ext cx="17630775" cy="800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9">
            <a:extLst>
              <a:ext uri="{FF2B5EF4-FFF2-40B4-BE49-F238E27FC236}">
                <a16:creationId xmlns:a16="http://schemas.microsoft.com/office/drawing/2014/main" id="{B9FF9E12-7570-39CA-562B-3AB65751E5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63" y="3975100"/>
            <a:ext cx="9316489" cy="4030663"/>
          </a:xfrm>
          <a:prstGeom prst="rect">
            <a:avLst/>
          </a:prstGeom>
          <a:solidFill>
            <a:schemeClr val="bg1"/>
          </a:solidFill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540261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231</Words>
  <Application>Microsoft Office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Aptos</vt:lpstr>
      <vt:lpstr>Aptos Display</vt:lpstr>
      <vt:lpstr>Arial</vt:lpstr>
      <vt:lpstr>Office Theme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Susana Izquierdo Bermudez</dc:creator>
  <cp:lastModifiedBy>Susana Izquierdo Bermudez</cp:lastModifiedBy>
  <cp:revision>1</cp:revision>
  <dcterms:created xsi:type="dcterms:W3CDTF">2024-09-12T10:49:09Z</dcterms:created>
  <dcterms:modified xsi:type="dcterms:W3CDTF">2024-09-12T10:56:52Z</dcterms:modified>
</cp:coreProperties>
</file>