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3"/>
  </p:notesMasterIdLst>
  <p:handoutMasterIdLst>
    <p:handoutMasterId r:id="rId14"/>
  </p:handoutMasterIdLst>
  <p:sldIdLst>
    <p:sldId id="257" r:id="rId2"/>
    <p:sldId id="1503" r:id="rId3"/>
    <p:sldId id="1648" r:id="rId4"/>
    <p:sldId id="1656" r:id="rId5"/>
    <p:sldId id="1665" r:id="rId6"/>
    <p:sldId id="1666" r:id="rId7"/>
    <p:sldId id="1668" r:id="rId8"/>
    <p:sldId id="1669" r:id="rId9"/>
    <p:sldId id="1671" r:id="rId10"/>
    <p:sldId id="1481" r:id="rId11"/>
    <p:sldId id="1614" r:id="rId12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1503"/>
            <p14:sldId id="1648"/>
            <p14:sldId id="1656"/>
            <p14:sldId id="1665"/>
            <p14:sldId id="1666"/>
            <p14:sldId id="1668"/>
            <p14:sldId id="1669"/>
            <p14:sldId id="1671"/>
            <p14:sldId id="1481"/>
            <p14:sldId id="161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F0E"/>
    <a:srgbClr val="DFDFDF"/>
    <a:srgbClr val="0F124A"/>
    <a:srgbClr val="0000FF"/>
    <a:srgbClr val="D4BEF7"/>
    <a:srgbClr val="212528"/>
    <a:srgbClr val="0000BC"/>
    <a:srgbClr val="43C54A"/>
    <a:srgbClr val="D9A402"/>
    <a:srgbClr val="F6F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8" autoAdjust="0"/>
    <p:restoredTop sz="93883" autoAdjust="0"/>
  </p:normalViewPr>
  <p:slideViewPr>
    <p:cSldViewPr>
      <p:cViewPr varScale="1">
        <p:scale>
          <a:sx n="85" d="100"/>
          <a:sy n="85" d="100"/>
        </p:scale>
        <p:origin x="1012" y="6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225" d="100"/>
        <a:sy n="225" d="100"/>
      </p:scale>
      <p:origin x="0" y="0"/>
    </p:cViewPr>
  </p:notesTextViewPr>
  <p:sorterViewPr>
    <p:cViewPr>
      <p:scale>
        <a:sx n="100" d="100"/>
        <a:sy n="100" d="100"/>
      </p:scale>
      <p:origin x="0" y="-2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10BC2DB-49C4-4DB7-86B1-BD7888D081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/>
              <a:t>Elaf Musa –FCCIS W2 Nov 15, 2023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65EED6-67F3-4E92-B653-7694CA0EBA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F7484-83D9-4D62-A9FB-188DA76E4B0E}" type="datetimeFigureOut">
              <a:rPr lang="de-DE" smtClean="0"/>
              <a:t>12.09.2024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03977-9695-4130-BBD0-8DF9F469B9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2321A3-7763-43E9-81EF-ECFC866D8F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5110E-DE61-4369-8CD8-BD9C247D205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98646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AT"/>
              <a:t>Elaf Musa –FCCIS W2 Nov 15, 2023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26110E5A-E115-4876-B170-B4875B6DAE6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1439889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100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100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25  &amp; 25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1FB21E47-5F02-4535-BED3-39C31288519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2512758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303082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171247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2241169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1688306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949350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1949880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186099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7" r:id="rId12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984" y="378133"/>
            <a:ext cx="8263350" cy="1790700"/>
          </a:xfrm>
        </p:spPr>
        <p:txBody>
          <a:bodyPr/>
          <a:lstStyle/>
          <a:p>
            <a:r>
              <a:rPr lang="en-US" dirty="0"/>
              <a:t>Tuning simulations Updates</a:t>
            </a:r>
            <a:endParaRPr lang="en-US" dirty="0">
              <a:latin typeface="+mn-lt"/>
            </a:endParaRPr>
          </a:p>
        </p:txBody>
      </p:sp>
      <p:sp>
        <p:nvSpPr>
          <p:cNvPr id="15" name="Untertitel 2">
            <a:extLst>
              <a:ext uri="{FF2B5EF4-FFF2-40B4-BE49-F238E27FC236}">
                <a16:creationId xmlns:a16="http://schemas.microsoft.com/office/drawing/2014/main" id="{4F095A89-756B-6440-BEA1-282B4BA61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928" y="2526276"/>
            <a:ext cx="8892480" cy="12418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/>
              <a:t>Elaf Musa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Thanks to</a:t>
            </a:r>
            <a:r>
              <a:rPr lang="en-US" sz="1800" dirty="0"/>
              <a:t>: R. Tomas for valuable inputs</a:t>
            </a:r>
          </a:p>
          <a:p>
            <a:pPr>
              <a:lnSpc>
                <a:spcPct val="150000"/>
              </a:lnSpc>
            </a:pPr>
            <a:r>
              <a:rPr lang="de-DE" sz="1800" dirty="0"/>
              <a:t>FCC-</a:t>
            </a:r>
            <a:r>
              <a:rPr lang="de-DE" sz="1800" dirty="0" err="1"/>
              <a:t>ee</a:t>
            </a:r>
            <a:r>
              <a:rPr lang="de-DE" sz="1800" dirty="0"/>
              <a:t> </a:t>
            </a:r>
            <a:r>
              <a:rPr lang="de-DE" sz="1800" dirty="0" err="1"/>
              <a:t>tuning</a:t>
            </a:r>
            <a:r>
              <a:rPr lang="de-DE" sz="1800" dirty="0"/>
              <a:t> WG </a:t>
            </a:r>
            <a:r>
              <a:rPr lang="de-DE" sz="1800" dirty="0" err="1"/>
              <a:t>meeting</a:t>
            </a:r>
            <a:endParaRPr lang="en-US" sz="1800" dirty="0"/>
          </a:p>
          <a:p>
            <a:pPr>
              <a:lnSpc>
                <a:spcPct val="150000"/>
              </a:lnSpc>
            </a:pPr>
            <a:r>
              <a:rPr lang="en-US" sz="1600" dirty="0"/>
              <a:t>13</a:t>
            </a:r>
            <a:r>
              <a:rPr lang="en-US" sz="1600" baseline="30000" dirty="0"/>
              <a:t>th</a:t>
            </a:r>
            <a:r>
              <a:rPr lang="en-US" sz="1600" dirty="0"/>
              <a:t> Sep 2024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ADCF09-7CB7-D349-A3FD-8E1D773AA048}"/>
              </a:ext>
            </a:extLst>
          </p:cNvPr>
          <p:cNvSpPr/>
          <p:nvPr/>
        </p:nvSpPr>
        <p:spPr>
          <a:xfrm>
            <a:off x="761409" y="4707523"/>
            <a:ext cx="5513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>
                <a:solidFill>
                  <a:schemeClr val="bg1">
                    <a:lumMod val="50000"/>
                  </a:schemeClr>
                </a:solidFill>
              </a:rPr>
              <a:t>FCCIS – The Future Circular Collider Innovation Study. This INFRADEV Research and Innovation Action project receives funding from the European Union’s H2020 Framework Programme under grant agreement no. 951754.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04705CE1-F588-8D4A-B8B7-2B68BF2373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5" t="91116" r="35900" b="5419"/>
          <a:stretch/>
        </p:blipFill>
        <p:spPr bwMode="auto">
          <a:xfrm>
            <a:off x="177593" y="4690563"/>
            <a:ext cx="609503" cy="37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41FAFD9-E576-4AAA-B96E-70757B4D6F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61003"/>
            <a:ext cx="566585" cy="5665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338E42-6C28-4D2D-BB74-618C846107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675" y="414847"/>
            <a:ext cx="1422046" cy="484814"/>
          </a:xfrm>
          <a:prstGeom prst="rect">
            <a:avLst/>
          </a:prstGeom>
        </p:spPr>
      </p:pic>
      <p:sp>
        <p:nvSpPr>
          <p:cNvPr id="9" name="Untertitel 2">
            <a:extLst>
              <a:ext uri="{FF2B5EF4-FFF2-40B4-BE49-F238E27FC236}">
                <a16:creationId xmlns:a16="http://schemas.microsoft.com/office/drawing/2014/main" id="{10E3F60F-E51C-4C31-A4C6-CE23C5E9E082}"/>
              </a:ext>
            </a:extLst>
          </p:cNvPr>
          <p:cNvSpPr txBox="1">
            <a:spLocks/>
          </p:cNvSpPr>
          <p:nvPr/>
        </p:nvSpPr>
        <p:spPr>
          <a:xfrm>
            <a:off x="492048" y="3475721"/>
            <a:ext cx="8263350" cy="1241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6E01FE7C-6F94-4AF4-9D41-6CE0DC69BAFC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7B46A-8D63-544E-8CB1-818ED1E49A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950" y="1059582"/>
            <a:ext cx="8263350" cy="1790700"/>
          </a:xfrm>
        </p:spPr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3A228-DE4A-074D-B677-9F511AAF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71098" y="51470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59600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7B46A-8D63-544E-8CB1-818ED1E49A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Backups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3A228-DE4A-074D-B677-9F511AAF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55060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966B1E-D6C4-4AC0-BA22-4F229ADCA074}"/>
              </a:ext>
            </a:extLst>
          </p:cNvPr>
          <p:cNvSpPr txBox="1"/>
          <p:nvPr/>
        </p:nvSpPr>
        <p:spPr>
          <a:xfrm>
            <a:off x="395536" y="627534"/>
            <a:ext cx="8712968" cy="3852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latin typeface="+mj-lt"/>
              </a:rPr>
              <a:t>Table of content </a:t>
            </a:r>
            <a:endParaRPr lang="en-US" sz="2000" dirty="0"/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Tuning simulations: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1800" dirty="0"/>
              <a:t>    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BPMs attached to quadrupoles vs. </a:t>
            </a:r>
            <a:r>
              <a:rPr lang="en-US" sz="1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sextupoles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- Girders misalignments</a:t>
            </a:r>
          </a:p>
          <a:p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Used lattice: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r>
              <a:rPr lang="en-US" sz="1800" dirty="0"/>
              <a:t>     - </a:t>
            </a:r>
            <a:r>
              <a:rPr lang="en-US" sz="1800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Tuning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test has been done for V23 @ Z, DA calculation issue is being </a:t>
            </a:r>
          </a:p>
          <a:p>
            <a:r>
              <a:rPr lang="en-US" sz="1800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       discussed with AT developers.</a:t>
            </a:r>
          </a:p>
          <a:p>
            <a:r>
              <a:rPr lang="en-US" sz="1800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     - In this talk, V22 @ Z is used.</a:t>
            </a:r>
            <a:endParaRPr lang="en-US" sz="1600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745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125152" y="426108"/>
            <a:ext cx="9244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Adding BPMs alignments in </a:t>
            </a:r>
            <a:r>
              <a:rPr lang="en-US" sz="2000" b="1" dirty="0" err="1"/>
              <a:t>PyAT</a:t>
            </a:r>
            <a:r>
              <a:rPr lang="en-US" sz="2000" b="1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B53C8B-F3EA-460C-8993-663C0D509A0F}"/>
              </a:ext>
            </a:extLst>
          </p:cNvPr>
          <p:cNvSpPr txBox="1"/>
          <p:nvPr/>
        </p:nvSpPr>
        <p:spPr>
          <a:xfrm>
            <a:off x="355404" y="845119"/>
            <a:ext cx="44641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BPMs are attached to each quadrupole or        to each </a:t>
            </a:r>
            <a:r>
              <a:rPr lang="en-US" sz="1600" dirty="0" err="1"/>
              <a:t>sextupole</a:t>
            </a:r>
            <a:r>
              <a:rPr lang="en-US" sz="1600" dirty="0"/>
              <a:t>.</a:t>
            </a:r>
          </a:p>
          <a:p>
            <a:pPr algn="just"/>
            <a:endParaRPr lang="en-US" sz="1600" dirty="0"/>
          </a:p>
          <a:p>
            <a:pPr marL="285750" indent="-285750" algn="just">
              <a:buFontTx/>
              <a:buChar char="-"/>
            </a:pPr>
            <a:r>
              <a:rPr lang="en-US" sz="1600" dirty="0"/>
              <a:t>The value of each BPM offset are equal to the assigned offset errors to the corresponding quadrupole or </a:t>
            </a:r>
            <a:r>
              <a:rPr lang="en-US" sz="1600" dirty="0" err="1"/>
              <a:t>sextupole</a:t>
            </a:r>
            <a:r>
              <a:rPr lang="en-US" sz="1600" dirty="0"/>
              <a:t>. </a:t>
            </a:r>
          </a:p>
          <a:p>
            <a:pPr marL="285750" indent="-285750" algn="just">
              <a:buFontTx/>
              <a:buChar char="-"/>
            </a:pPr>
            <a:endParaRPr lang="en-US" sz="1600" dirty="0"/>
          </a:p>
          <a:p>
            <a:pPr marL="285750" indent="-285750" algn="just">
              <a:buFontTx/>
              <a:buChar char="-"/>
            </a:pPr>
            <a:r>
              <a:rPr lang="en-US" sz="1600" dirty="0"/>
              <a:t>The hor. &amp; ver. BPM offsets represent the new hor. &amp; ver. reference orbit.</a:t>
            </a:r>
          </a:p>
          <a:p>
            <a:pPr marL="285750" indent="-285750" algn="just">
              <a:buFontTx/>
              <a:buChar char="-"/>
            </a:pPr>
            <a:endParaRPr lang="en-US" sz="1600" dirty="0"/>
          </a:p>
          <a:p>
            <a:pPr marL="285750" indent="-285750" algn="just">
              <a:buFontTx/>
              <a:buChar char="-"/>
            </a:pPr>
            <a:r>
              <a:rPr lang="en-US" sz="1600" dirty="0"/>
              <a:t>Orbit to be corrected = distorted orbit (AT </a:t>
            </a:r>
            <a:r>
              <a:rPr lang="en-US" sz="1600" dirty="0" err="1"/>
              <a:t>get_optics</a:t>
            </a:r>
            <a:r>
              <a:rPr lang="en-US" sz="1600" dirty="0"/>
              <a:t> function) – new reference orbit.</a:t>
            </a:r>
          </a:p>
          <a:p>
            <a:pPr marL="285750" indent="-285750" algn="just">
              <a:buFontTx/>
              <a:buChar char="-"/>
            </a:pPr>
            <a:endParaRPr lang="de-DE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999BAE-3185-4F15-820B-4B9A316BD2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271" y="1771307"/>
            <a:ext cx="3769205" cy="2798073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0C693AB9-567D-4213-A24E-2C359D9FE432}"/>
              </a:ext>
            </a:extLst>
          </p:cNvPr>
          <p:cNvGrpSpPr/>
          <p:nvPr/>
        </p:nvGrpSpPr>
        <p:grpSpPr>
          <a:xfrm>
            <a:off x="8254246" y="651455"/>
            <a:ext cx="847039" cy="901897"/>
            <a:chOff x="7297899" y="956061"/>
            <a:chExt cx="847039" cy="901897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C72DA70-B8E9-45F2-9264-0DD88DC3721F}"/>
                </a:ext>
              </a:extLst>
            </p:cNvPr>
            <p:cNvCxnSpPr>
              <a:cxnSpLocks/>
            </p:cNvCxnSpPr>
            <p:nvPr/>
          </p:nvCxnSpPr>
          <p:spPr>
            <a:xfrm>
              <a:off x="7380312" y="1719496"/>
              <a:ext cx="504056" cy="1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DF11501-A276-4CC7-84C0-4A02597101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0312" y="1346214"/>
              <a:ext cx="0" cy="3732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D883656-DC40-4C38-AF06-01B028A42598}"/>
                </a:ext>
              </a:extLst>
            </p:cNvPr>
            <p:cNvSpPr txBox="1"/>
            <p:nvPr/>
          </p:nvSpPr>
          <p:spPr>
            <a:xfrm>
              <a:off x="7857680" y="1363079"/>
              <a:ext cx="287258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/>
                <a:t>s</a:t>
              </a:r>
              <a:endParaRPr lang="de-DE" sz="16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7DBBD64-6904-4747-9FE8-7E958C8BC877}"/>
                </a:ext>
              </a:extLst>
            </p:cNvPr>
            <p:cNvSpPr txBox="1"/>
            <p:nvPr/>
          </p:nvSpPr>
          <p:spPr>
            <a:xfrm>
              <a:off x="7297899" y="956061"/>
              <a:ext cx="287258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/>
                <a:t>x</a:t>
              </a:r>
              <a:endParaRPr lang="de-DE" sz="1600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7368AE94-AAF0-4C19-ADEA-013060379B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732" y="577378"/>
            <a:ext cx="3636926" cy="97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751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10667" y="483518"/>
            <a:ext cx="9244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After correction of alignment errors</a:t>
            </a:r>
          </a:p>
          <a:p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    BPMs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aligned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quadrupoles</a:t>
            </a:r>
            <a:endParaRPr lang="de-DE" sz="1600" b="1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A190380-C05A-4DC2-8B5A-517A04FEA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483147"/>
              </p:ext>
            </p:extLst>
          </p:nvPr>
        </p:nvGraphicFramePr>
        <p:xfrm>
          <a:off x="5829500" y="427262"/>
          <a:ext cx="3048904" cy="15637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49013907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470587684"/>
                    </a:ext>
                  </a:extLst>
                </a:gridCol>
                <a:gridCol w="744648">
                  <a:extLst>
                    <a:ext uri="{9D8B030D-6E8A-4147-A177-3AD203B41FA5}">
                      <a16:colId xmlns:a16="http://schemas.microsoft.com/office/drawing/2014/main" val="3432284092"/>
                    </a:ext>
                  </a:extLst>
                </a:gridCol>
              </a:tblGrid>
              <a:tr h="4512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bg2"/>
                          </a:solidFill>
                        </a:rPr>
                        <a:t>Elements</a:t>
                      </a:r>
                      <a:endParaRPr lang="de-DE" sz="1100" dirty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Hor. &amp; Ver. displacement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Tilt </a:t>
                      </a:r>
                      <a:r>
                        <a:rPr lang="el-GR" sz="1100" dirty="0"/>
                        <a:t>θ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54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Arc quads and sext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100 </a:t>
                      </a:r>
                      <a:r>
                        <a:rPr lang="el-GR" sz="1100" b="0" dirty="0"/>
                        <a:t>μ</a:t>
                      </a:r>
                      <a:r>
                        <a:rPr lang="de-DE" sz="1100" b="0" dirty="0"/>
                        <a:t>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 err="1"/>
                        <a:t>rad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86677"/>
                  </a:ext>
                </a:extLst>
              </a:tr>
              <a:tr h="23041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All dipoles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150 </a:t>
                      </a:r>
                      <a:r>
                        <a:rPr lang="el-GR" sz="1100" b="0" dirty="0"/>
                        <a:t>μ</a:t>
                      </a:r>
                      <a:r>
                        <a:rPr lang="de-DE" sz="1100" b="0" dirty="0"/>
                        <a:t>m</a:t>
                      </a:r>
                      <a:r>
                        <a:rPr lang="de-DE" sz="1100" b="1" dirty="0"/>
                        <a:t> 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150 </a:t>
                      </a:r>
                      <a:r>
                        <a:rPr lang="el-GR" sz="1100" b="0" dirty="0"/>
                        <a:t>μ</a:t>
                      </a:r>
                      <a:r>
                        <a:rPr lang="de-DE" sz="1100" b="0" dirty="0" err="1"/>
                        <a:t>rad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791864"/>
                  </a:ext>
                </a:extLst>
              </a:tr>
              <a:tr h="23041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BPMs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same as quads.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84135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692D8A3-294D-4187-BDF8-47835DC61DED}"/>
              </a:ext>
            </a:extLst>
          </p:cNvPr>
          <p:cNvSpPr txBox="1"/>
          <p:nvPr/>
        </p:nvSpPr>
        <p:spPr>
          <a:xfrm>
            <a:off x="467544" y="1643853"/>
            <a:ext cx="5098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 seeds/ 1 failed seed + 1 removed large outlier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F24DAD-5839-4CA0-B781-31B461E003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82" y="2077376"/>
            <a:ext cx="3421003" cy="26011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DCDDDED-F523-482C-AFEA-5233385638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550" y="2395802"/>
            <a:ext cx="2400922" cy="205296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A5E8DF7-FCC0-4032-B66A-7A55653BAE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420" y="2390978"/>
            <a:ext cx="2582746" cy="221807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9B2A82D-1BBF-49BB-8A8A-FA3608972E39}"/>
              </a:ext>
            </a:extLst>
          </p:cNvPr>
          <p:cNvSpPr txBox="1"/>
          <p:nvPr/>
        </p:nvSpPr>
        <p:spPr>
          <a:xfrm>
            <a:off x="7139977" y="2359228"/>
            <a:ext cx="1976167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de-DE" sz="1200" dirty="0"/>
              <a:t>median</a:t>
            </a:r>
            <a:r>
              <a:rPr lang="en-US" sz="1200" dirty="0"/>
              <a:t> </a:t>
            </a:r>
            <a:r>
              <a:rPr lang="el-GR" sz="1200" dirty="0"/>
              <a:t>ε</a:t>
            </a:r>
            <a:r>
              <a:rPr lang="en-US" sz="1200" dirty="0"/>
              <a:t>y = </a:t>
            </a:r>
            <a:r>
              <a:rPr lang="de-DE" sz="1200" dirty="0"/>
              <a:t>0.03 </a:t>
            </a:r>
            <a:r>
              <a:rPr lang="de-DE" sz="1200" dirty="0" err="1"/>
              <a:t>pm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07180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10667" y="483518"/>
            <a:ext cx="9244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After correction of alignment errors</a:t>
            </a:r>
          </a:p>
          <a:p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    BPMs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aligned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sextupoles</a:t>
            </a:r>
            <a:endParaRPr lang="de-DE" sz="1600" b="1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A190380-C05A-4DC2-8B5A-517A04FEA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342083"/>
              </p:ext>
            </p:extLst>
          </p:nvPr>
        </p:nvGraphicFramePr>
        <p:xfrm>
          <a:off x="6004730" y="418330"/>
          <a:ext cx="3048904" cy="13961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49013907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470587684"/>
                    </a:ext>
                  </a:extLst>
                </a:gridCol>
                <a:gridCol w="744648">
                  <a:extLst>
                    <a:ext uri="{9D8B030D-6E8A-4147-A177-3AD203B41FA5}">
                      <a16:colId xmlns:a16="http://schemas.microsoft.com/office/drawing/2014/main" val="3432284092"/>
                    </a:ext>
                  </a:extLst>
                </a:gridCol>
              </a:tblGrid>
              <a:tr h="4512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bg2"/>
                          </a:solidFill>
                        </a:rPr>
                        <a:t>Elements</a:t>
                      </a:r>
                      <a:endParaRPr lang="de-DE" sz="1100" dirty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Hor. &amp; Ver. displacement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Tilt </a:t>
                      </a:r>
                      <a:r>
                        <a:rPr lang="el-GR" sz="1100" dirty="0"/>
                        <a:t>θ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54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Arc quads and sext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100 </a:t>
                      </a:r>
                      <a:r>
                        <a:rPr lang="el-GR" sz="1100" b="0" dirty="0"/>
                        <a:t>μ</a:t>
                      </a:r>
                      <a:r>
                        <a:rPr lang="de-DE" sz="1100" b="0" dirty="0"/>
                        <a:t>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 err="1"/>
                        <a:t>rad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86677"/>
                  </a:ext>
                </a:extLst>
              </a:tr>
              <a:tr h="23041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All dipoles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150 </a:t>
                      </a:r>
                      <a:r>
                        <a:rPr lang="el-GR" sz="1100" b="0" dirty="0"/>
                        <a:t>μ</a:t>
                      </a:r>
                      <a:r>
                        <a:rPr lang="de-DE" sz="1100" b="0" dirty="0"/>
                        <a:t>m</a:t>
                      </a:r>
                      <a:r>
                        <a:rPr lang="de-DE" sz="1100" b="1" dirty="0"/>
                        <a:t> 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150 </a:t>
                      </a:r>
                      <a:r>
                        <a:rPr lang="el-GR" sz="1100" b="0" dirty="0"/>
                        <a:t>μ</a:t>
                      </a:r>
                      <a:r>
                        <a:rPr lang="de-DE" sz="1100" b="0" dirty="0" err="1"/>
                        <a:t>rad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791864"/>
                  </a:ext>
                </a:extLst>
              </a:tr>
              <a:tr h="23041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BPMs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same as sext.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84135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6D1DD8F-D8E4-42D0-A44A-DC8818D4DD80}"/>
              </a:ext>
            </a:extLst>
          </p:cNvPr>
          <p:cNvSpPr txBox="1"/>
          <p:nvPr/>
        </p:nvSpPr>
        <p:spPr>
          <a:xfrm>
            <a:off x="724040" y="1549343"/>
            <a:ext cx="5098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 seeds/ 4 failed seeds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42E962-A7AE-4471-A939-BF775A846B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84808"/>
            <a:ext cx="3096344" cy="23542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2FFB98-0AEA-460F-8CA9-F65992E0B7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579" y="2404366"/>
            <a:ext cx="2306405" cy="19721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C9A28E-4B32-47BD-840B-20A7B037E9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390534"/>
            <a:ext cx="2512719" cy="21485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E9FB0A-7BF2-4071-8E4D-458D3270A19F}"/>
              </a:ext>
            </a:extLst>
          </p:cNvPr>
          <p:cNvSpPr txBox="1"/>
          <p:nvPr/>
        </p:nvSpPr>
        <p:spPr>
          <a:xfrm>
            <a:off x="7202594" y="2338168"/>
            <a:ext cx="1563248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de-DE" sz="1200" dirty="0"/>
              <a:t>median</a:t>
            </a:r>
            <a:r>
              <a:rPr lang="en-US" sz="1200" dirty="0"/>
              <a:t> </a:t>
            </a:r>
            <a:r>
              <a:rPr lang="el-GR" sz="1200" dirty="0"/>
              <a:t>ε</a:t>
            </a:r>
            <a:r>
              <a:rPr lang="en-US" sz="1200" dirty="0"/>
              <a:t>y =0.10 </a:t>
            </a:r>
            <a:r>
              <a:rPr lang="de-DE" sz="1200" dirty="0" err="1"/>
              <a:t>pm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78230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-4828" y="331454"/>
            <a:ext cx="9244108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Optics parameters after correction </a:t>
            </a:r>
            <a:r>
              <a:rPr lang="en-US" sz="1400" b="1" dirty="0"/>
              <a:t>(median values)</a:t>
            </a:r>
            <a:endParaRPr lang="de-DE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CF2519FF-E646-42E1-A12E-9F884B00AA1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8990976"/>
                  </p:ext>
                </p:extLst>
              </p:nvPr>
            </p:nvGraphicFramePr>
            <p:xfrm>
              <a:off x="465961" y="1248640"/>
              <a:ext cx="8212078" cy="1527557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694634">
                      <a:extLst>
                        <a:ext uri="{9D8B030D-6E8A-4147-A177-3AD203B41FA5}">
                          <a16:colId xmlns:a16="http://schemas.microsoft.com/office/drawing/2014/main" val="1478239738"/>
                        </a:ext>
                      </a:extLst>
                    </a:gridCol>
                    <a:gridCol w="694634">
                      <a:extLst>
                        <a:ext uri="{9D8B030D-6E8A-4147-A177-3AD203B41FA5}">
                          <a16:colId xmlns:a16="http://schemas.microsoft.com/office/drawing/2014/main" val="3613869187"/>
                        </a:ext>
                      </a:extLst>
                    </a:gridCol>
                    <a:gridCol w="700547">
                      <a:extLst>
                        <a:ext uri="{9D8B030D-6E8A-4147-A177-3AD203B41FA5}">
                          <a16:colId xmlns:a16="http://schemas.microsoft.com/office/drawing/2014/main" val="3771779603"/>
                        </a:ext>
                      </a:extLst>
                    </a:gridCol>
                    <a:gridCol w="625570">
                      <a:extLst>
                        <a:ext uri="{9D8B030D-6E8A-4147-A177-3AD203B41FA5}">
                          <a16:colId xmlns:a16="http://schemas.microsoft.com/office/drawing/2014/main" val="151824616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483281251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86883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306112490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384278394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23469869"/>
                        </a:ext>
                      </a:extLst>
                    </a:gridCol>
                    <a:gridCol w="633091">
                      <a:extLst>
                        <a:ext uri="{9D8B030D-6E8A-4147-A177-3AD203B41FA5}">
                          <a16:colId xmlns:a16="http://schemas.microsoft.com/office/drawing/2014/main" val="880483130"/>
                        </a:ext>
                      </a:extLst>
                    </a:gridCol>
                    <a:gridCol w="569504">
                      <a:extLst>
                        <a:ext uri="{9D8B030D-6E8A-4147-A177-3AD203B41FA5}">
                          <a16:colId xmlns:a16="http://schemas.microsoft.com/office/drawing/2014/main" val="115147338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608076485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005051952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491613297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hor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>
                        <a:lnL>
                          <a:noFill/>
                        </a:ln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ver.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h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nm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v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pm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hor.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endParaRPr lang="de-DE" sz="1100" b="1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 </a:t>
                          </a:r>
                          <a:endParaRPr lang="de-DE" sz="1100" b="1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ver.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r>
                            <a:rPr lang="en-US" sz="1100" b="1" dirty="0">
                              <a:latin typeface="+mn-lt"/>
                            </a:rPr>
                            <a:t> </a:t>
                          </a:r>
                          <a:endParaRPr lang="de-DE" sz="1100" b="1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dirty="0"/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 err="1"/>
                            <a:t>rms</a:t>
                          </a:r>
                          <a:endParaRPr lang="de-DE" sz="1100" b="0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extLst>
                      <a:ext uri="{0D108BD9-81ED-4DB2-BD59-A6C34878D82A}">
                        <a16:rowId xmlns:a16="http://schemas.microsoft.com/office/drawing/2014/main" val="1534682850"/>
                      </a:ext>
                    </a:extLst>
                  </a:tr>
                  <a:tr h="36509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 24.49 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24.36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0.87</a:t>
                          </a: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8.23</a:t>
                          </a: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13.02</a:t>
                          </a: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0.81</a:t>
                          </a: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0.71</a:t>
                          </a: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0.03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9.96X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6.64X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3.38X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3.19X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2.67X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2.66X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extLst>
                      <a:ext uri="{0D108BD9-81ED-4DB2-BD59-A6C34878D82A}">
                        <a16:rowId xmlns:a16="http://schemas.microsoft.com/office/drawing/2014/main" val="22881399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CF2519FF-E646-42E1-A12E-9F884B00AA1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8990976"/>
                  </p:ext>
                </p:extLst>
              </p:nvPr>
            </p:nvGraphicFramePr>
            <p:xfrm>
              <a:off x="465961" y="1248640"/>
              <a:ext cx="8212078" cy="1527557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694634">
                      <a:extLst>
                        <a:ext uri="{9D8B030D-6E8A-4147-A177-3AD203B41FA5}">
                          <a16:colId xmlns:a16="http://schemas.microsoft.com/office/drawing/2014/main" val="1478239738"/>
                        </a:ext>
                      </a:extLst>
                    </a:gridCol>
                    <a:gridCol w="694634">
                      <a:extLst>
                        <a:ext uri="{9D8B030D-6E8A-4147-A177-3AD203B41FA5}">
                          <a16:colId xmlns:a16="http://schemas.microsoft.com/office/drawing/2014/main" val="3613869187"/>
                        </a:ext>
                      </a:extLst>
                    </a:gridCol>
                    <a:gridCol w="700547">
                      <a:extLst>
                        <a:ext uri="{9D8B030D-6E8A-4147-A177-3AD203B41FA5}">
                          <a16:colId xmlns:a16="http://schemas.microsoft.com/office/drawing/2014/main" val="3771779603"/>
                        </a:ext>
                      </a:extLst>
                    </a:gridCol>
                    <a:gridCol w="625570">
                      <a:extLst>
                        <a:ext uri="{9D8B030D-6E8A-4147-A177-3AD203B41FA5}">
                          <a16:colId xmlns:a16="http://schemas.microsoft.com/office/drawing/2014/main" val="151824616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483281251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86883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306112490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384278394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23469869"/>
                        </a:ext>
                      </a:extLst>
                    </a:gridCol>
                    <a:gridCol w="633091">
                      <a:extLst>
                        <a:ext uri="{9D8B030D-6E8A-4147-A177-3AD203B41FA5}">
                          <a16:colId xmlns:a16="http://schemas.microsoft.com/office/drawing/2014/main" val="880483130"/>
                        </a:ext>
                      </a:extLst>
                    </a:gridCol>
                    <a:gridCol w="569504">
                      <a:extLst>
                        <a:ext uri="{9D8B030D-6E8A-4147-A177-3AD203B41FA5}">
                          <a16:colId xmlns:a16="http://schemas.microsoft.com/office/drawing/2014/main" val="115147338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608076485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005051952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491613297"/>
                        </a:ext>
                      </a:extLst>
                    </a:gridCol>
                  </a:tblGrid>
                  <a:tr h="1066229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hor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>
                        <a:lnL>
                          <a:noFill/>
                        </a:ln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ver.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h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nm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v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pm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hor.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endParaRPr lang="de-DE" sz="1100" b="1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 </a:t>
                          </a:r>
                          <a:endParaRPr lang="de-DE" sz="1100" b="1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ver.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r>
                            <a:rPr lang="en-US" sz="1100" b="1" dirty="0">
                              <a:latin typeface="+mn-lt"/>
                            </a:rPr>
                            <a:t> </a:t>
                          </a:r>
                          <a:endParaRPr lang="de-DE" sz="1100" b="1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dirty="0"/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 err="1"/>
                            <a:t>rms</a:t>
                          </a:r>
                          <a:endParaRPr lang="de-DE" sz="1100" b="0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extLst>
                      <a:ext uri="{0D108BD9-81ED-4DB2-BD59-A6C34878D82A}">
                        <a16:rowId xmlns:a16="http://schemas.microsoft.com/office/drawing/2014/main" val="1534682850"/>
                      </a:ext>
                    </a:extLst>
                  </a:tr>
                  <a:tr h="4613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 24.49 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24.36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0.87</a:t>
                          </a: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8.23</a:t>
                          </a: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13.02</a:t>
                          </a: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0.81</a:t>
                          </a: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0.71</a:t>
                          </a: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0.03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768269" t="-232895" r="-432692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868269" t="-232895" r="-332692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1082796" t="-232895" r="-272043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1325301" t="-232895" r="-204819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1425301" t="-232895" r="-104819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1525301" t="-232895" r="-4819" b="-2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81399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906B44C-ED67-4BE7-9289-E6FB543D9E2B}"/>
              </a:ext>
            </a:extLst>
          </p:cNvPr>
          <p:cNvSpPr txBox="1"/>
          <p:nvPr/>
        </p:nvSpPr>
        <p:spPr>
          <a:xfrm>
            <a:off x="251520" y="674821"/>
            <a:ext cx="349326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de-DE" sz="1800" b="1" dirty="0">
                <a:solidFill>
                  <a:schemeClr val="tx2">
                    <a:lumMod val="75000"/>
                  </a:schemeClr>
                </a:solidFill>
              </a:rPr>
              <a:t> BPMs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</a:rPr>
              <a:t>aligned</a:t>
            </a:r>
            <a:r>
              <a:rPr lang="de-DE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</a:rPr>
              <a:t>quadrupoles</a:t>
            </a:r>
            <a:endParaRPr lang="de-DE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61C6EF2E-BF7C-4E30-99E8-00422990ED6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08093982"/>
                  </p:ext>
                </p:extLst>
              </p:nvPr>
            </p:nvGraphicFramePr>
            <p:xfrm>
              <a:off x="465961" y="3363838"/>
              <a:ext cx="8212078" cy="1530287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694634">
                      <a:extLst>
                        <a:ext uri="{9D8B030D-6E8A-4147-A177-3AD203B41FA5}">
                          <a16:colId xmlns:a16="http://schemas.microsoft.com/office/drawing/2014/main" val="1478239738"/>
                        </a:ext>
                      </a:extLst>
                    </a:gridCol>
                    <a:gridCol w="694634">
                      <a:extLst>
                        <a:ext uri="{9D8B030D-6E8A-4147-A177-3AD203B41FA5}">
                          <a16:colId xmlns:a16="http://schemas.microsoft.com/office/drawing/2014/main" val="3613869187"/>
                        </a:ext>
                      </a:extLst>
                    </a:gridCol>
                    <a:gridCol w="700547">
                      <a:extLst>
                        <a:ext uri="{9D8B030D-6E8A-4147-A177-3AD203B41FA5}">
                          <a16:colId xmlns:a16="http://schemas.microsoft.com/office/drawing/2014/main" val="3771779603"/>
                        </a:ext>
                      </a:extLst>
                    </a:gridCol>
                    <a:gridCol w="625570">
                      <a:extLst>
                        <a:ext uri="{9D8B030D-6E8A-4147-A177-3AD203B41FA5}">
                          <a16:colId xmlns:a16="http://schemas.microsoft.com/office/drawing/2014/main" val="151824616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483281251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86883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306112490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384278394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23469869"/>
                        </a:ext>
                      </a:extLst>
                    </a:gridCol>
                    <a:gridCol w="568336">
                      <a:extLst>
                        <a:ext uri="{9D8B030D-6E8A-4147-A177-3AD203B41FA5}">
                          <a16:colId xmlns:a16="http://schemas.microsoft.com/office/drawing/2014/main" val="880483130"/>
                        </a:ext>
                      </a:extLst>
                    </a:gridCol>
                    <a:gridCol w="634259">
                      <a:extLst>
                        <a:ext uri="{9D8B030D-6E8A-4147-A177-3AD203B41FA5}">
                          <a16:colId xmlns:a16="http://schemas.microsoft.com/office/drawing/2014/main" val="115147338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608076485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005051952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491613297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hor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>
                        <a:lnL>
                          <a:noFill/>
                        </a:ln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ver.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h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nm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v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pm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hor.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endParaRPr lang="de-DE" sz="1100" b="1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ver.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r>
                            <a:rPr lang="en-US" sz="1100" b="1" dirty="0">
                              <a:latin typeface="+mn-lt"/>
                            </a:rPr>
                            <a:t> </a:t>
                          </a:r>
                          <a:endParaRPr lang="de-DE" sz="1100" b="1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dirty="0"/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 err="1"/>
                            <a:t>rms</a:t>
                          </a:r>
                          <a:endParaRPr lang="de-DE" sz="1100" b="0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extLst>
                      <a:ext uri="{0D108BD9-81ED-4DB2-BD59-A6C34878D82A}">
                        <a16:rowId xmlns:a16="http://schemas.microsoft.com/office/drawing/2014/main" val="1534682850"/>
                      </a:ext>
                    </a:extLst>
                  </a:tr>
                  <a:tr h="36509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20.44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20.58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0.43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3.80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1.99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0.89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0.71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0.10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1" dirty="0"/>
                            <a:t>7.98X</a:t>
                          </a:r>
                          <a:endParaRPr lang="de-DE" sz="1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1" dirty="0"/>
                            <a:t>3.37X</a:t>
                          </a:r>
                          <a:endParaRPr lang="de-DE" sz="1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1" dirty="0"/>
                            <a:t>2.89X</a:t>
                          </a:r>
                          <a:endParaRPr lang="de-DE" sz="1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1" dirty="0"/>
                            <a:t>7.31X</a:t>
                          </a:r>
                          <a:endParaRPr lang="de-DE" sz="1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1" dirty="0"/>
                            <a:t>2.40X</a:t>
                          </a:r>
                          <a:endParaRPr lang="de-DE" sz="1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1" dirty="0"/>
                            <a:t>2.00X</a:t>
                          </a:r>
                          <a:endParaRPr lang="de-DE" sz="1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extLst>
                      <a:ext uri="{0D108BD9-81ED-4DB2-BD59-A6C34878D82A}">
                        <a16:rowId xmlns:a16="http://schemas.microsoft.com/office/drawing/2014/main" val="22881399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61C6EF2E-BF7C-4E30-99E8-00422990ED6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08093982"/>
                  </p:ext>
                </p:extLst>
              </p:nvPr>
            </p:nvGraphicFramePr>
            <p:xfrm>
              <a:off x="465961" y="3363838"/>
              <a:ext cx="8212078" cy="1530287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694634">
                      <a:extLst>
                        <a:ext uri="{9D8B030D-6E8A-4147-A177-3AD203B41FA5}">
                          <a16:colId xmlns:a16="http://schemas.microsoft.com/office/drawing/2014/main" val="1478239738"/>
                        </a:ext>
                      </a:extLst>
                    </a:gridCol>
                    <a:gridCol w="694634">
                      <a:extLst>
                        <a:ext uri="{9D8B030D-6E8A-4147-A177-3AD203B41FA5}">
                          <a16:colId xmlns:a16="http://schemas.microsoft.com/office/drawing/2014/main" val="3613869187"/>
                        </a:ext>
                      </a:extLst>
                    </a:gridCol>
                    <a:gridCol w="700547">
                      <a:extLst>
                        <a:ext uri="{9D8B030D-6E8A-4147-A177-3AD203B41FA5}">
                          <a16:colId xmlns:a16="http://schemas.microsoft.com/office/drawing/2014/main" val="3771779603"/>
                        </a:ext>
                      </a:extLst>
                    </a:gridCol>
                    <a:gridCol w="625570">
                      <a:extLst>
                        <a:ext uri="{9D8B030D-6E8A-4147-A177-3AD203B41FA5}">
                          <a16:colId xmlns:a16="http://schemas.microsoft.com/office/drawing/2014/main" val="151824616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483281251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86883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306112490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384278394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23469869"/>
                        </a:ext>
                      </a:extLst>
                    </a:gridCol>
                    <a:gridCol w="568336">
                      <a:extLst>
                        <a:ext uri="{9D8B030D-6E8A-4147-A177-3AD203B41FA5}">
                          <a16:colId xmlns:a16="http://schemas.microsoft.com/office/drawing/2014/main" val="880483130"/>
                        </a:ext>
                      </a:extLst>
                    </a:gridCol>
                    <a:gridCol w="634259">
                      <a:extLst>
                        <a:ext uri="{9D8B030D-6E8A-4147-A177-3AD203B41FA5}">
                          <a16:colId xmlns:a16="http://schemas.microsoft.com/office/drawing/2014/main" val="115147338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608076485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005051952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491613297"/>
                        </a:ext>
                      </a:extLst>
                    </a:gridCol>
                  </a:tblGrid>
                  <a:tr h="1066229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hor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>
                        <a:lnL>
                          <a:noFill/>
                        </a:ln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ver.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h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nm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v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pm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hor.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endParaRPr lang="de-DE" sz="1100" b="1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ver.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r>
                            <a:rPr lang="en-US" sz="1100" b="1" dirty="0">
                              <a:latin typeface="+mn-lt"/>
                            </a:rPr>
                            <a:t> </a:t>
                          </a:r>
                          <a:endParaRPr lang="de-DE" sz="1100" b="1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dirty="0"/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 err="1"/>
                            <a:t>rms</a:t>
                          </a:r>
                          <a:endParaRPr lang="de-DE" sz="1100" b="0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extLst>
                      <a:ext uri="{0D108BD9-81ED-4DB2-BD59-A6C34878D82A}">
                        <a16:rowId xmlns:a16="http://schemas.microsoft.com/office/drawing/2014/main" val="1534682850"/>
                      </a:ext>
                    </a:extLst>
                  </a:tr>
                  <a:tr h="46405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20.44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20.58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0.43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3.80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1.99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0.89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0.71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0.10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4"/>
                          <a:stretch>
                            <a:fillRect l="-768269" t="-232895" r="-432692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4"/>
                          <a:stretch>
                            <a:fillRect l="-970968" t="-232895" r="-383871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4"/>
                          <a:stretch>
                            <a:fillRect l="-957692" t="-232895" r="-243269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4"/>
                          <a:stretch>
                            <a:fillRect l="-1325301" t="-232895" r="-204819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4"/>
                          <a:stretch>
                            <a:fillRect l="-1425301" t="-232895" r="-104819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4"/>
                          <a:stretch>
                            <a:fillRect l="-1525301" t="-232895" r="-4819" b="-2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81399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83ACF2B9-FAD7-439F-AD35-3164C368DC94}"/>
              </a:ext>
            </a:extLst>
          </p:cNvPr>
          <p:cNvSpPr txBox="1"/>
          <p:nvPr/>
        </p:nvSpPr>
        <p:spPr>
          <a:xfrm>
            <a:off x="251520" y="2757868"/>
            <a:ext cx="3313728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de-DE" sz="1800" b="1" dirty="0">
                <a:solidFill>
                  <a:schemeClr val="tx2">
                    <a:lumMod val="75000"/>
                  </a:schemeClr>
                </a:solidFill>
              </a:rPr>
              <a:t> BPMs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</a:rPr>
              <a:t>aligned</a:t>
            </a:r>
            <a:r>
              <a:rPr lang="de-DE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</a:rPr>
              <a:t>sextupoles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313298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A190380-C05A-4DC2-8B5A-517A04FEA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250660"/>
              </p:ext>
            </p:extLst>
          </p:nvPr>
        </p:nvGraphicFramePr>
        <p:xfrm>
          <a:off x="5544822" y="1624788"/>
          <a:ext cx="3048904" cy="2590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49013907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470587684"/>
                    </a:ext>
                  </a:extLst>
                </a:gridCol>
                <a:gridCol w="744648">
                  <a:extLst>
                    <a:ext uri="{9D8B030D-6E8A-4147-A177-3AD203B41FA5}">
                      <a16:colId xmlns:a16="http://schemas.microsoft.com/office/drawing/2014/main" val="3432284092"/>
                    </a:ext>
                  </a:extLst>
                </a:gridCol>
              </a:tblGrid>
              <a:tr h="4512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</a:rPr>
                        <a:t>Elements</a:t>
                      </a:r>
                      <a:endParaRPr lang="de-DE" sz="1400" dirty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Hor. &amp; Ver. displacement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Tilt </a:t>
                      </a:r>
                      <a:r>
                        <a:rPr lang="el-GR" sz="1400" dirty="0"/>
                        <a:t>θ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54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Arc quads and sext.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 </a:t>
                      </a:r>
                      <a:r>
                        <a:rPr lang="el-GR" sz="1400" b="0" dirty="0"/>
                        <a:t>μ</a:t>
                      </a:r>
                      <a:r>
                        <a:rPr lang="de-DE" sz="1400" b="0" dirty="0"/>
                        <a:t>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 </a:t>
                      </a:r>
                      <a:r>
                        <a:rPr lang="el-GR" sz="1200" b="0" dirty="0"/>
                        <a:t>μ</a:t>
                      </a:r>
                      <a:r>
                        <a:rPr lang="de-DE" sz="1200" b="0" dirty="0" err="1"/>
                        <a:t>rad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86677"/>
                  </a:ext>
                </a:extLst>
              </a:tr>
              <a:tr h="23041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All dipoles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150 </a:t>
                      </a:r>
                      <a:r>
                        <a:rPr lang="el-GR" sz="1400" b="0" dirty="0"/>
                        <a:t>μ</a:t>
                      </a:r>
                      <a:r>
                        <a:rPr lang="de-DE" sz="1400" b="0" dirty="0"/>
                        <a:t>m</a:t>
                      </a:r>
                      <a:r>
                        <a:rPr lang="de-DE" sz="1400" b="1" dirty="0"/>
                        <a:t> 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150 </a:t>
                      </a:r>
                      <a:r>
                        <a:rPr lang="el-GR" sz="1400" b="0" dirty="0"/>
                        <a:t>μ</a:t>
                      </a:r>
                      <a:r>
                        <a:rPr lang="de-DE" sz="1400" b="0" dirty="0" err="1"/>
                        <a:t>rad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791864"/>
                  </a:ext>
                </a:extLst>
              </a:tr>
              <a:tr h="23041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BPMs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same as quads/sext.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841356"/>
                  </a:ext>
                </a:extLst>
              </a:tr>
              <a:tr h="23041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Girders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150 </a:t>
                      </a:r>
                      <a:r>
                        <a:rPr lang="el-GR" sz="1400" b="0" dirty="0"/>
                        <a:t>μ</a:t>
                      </a:r>
                      <a:r>
                        <a:rPr lang="de-DE" sz="1400" b="0" dirty="0"/>
                        <a:t>m</a:t>
                      </a:r>
                      <a:r>
                        <a:rPr lang="de-DE" sz="1400" b="1" dirty="0"/>
                        <a:t> 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06751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23A20D1-9C35-455A-80A2-27AE7FC44532}"/>
              </a:ext>
            </a:extLst>
          </p:cNvPr>
          <p:cNvSpPr txBox="1"/>
          <p:nvPr/>
        </p:nvSpPr>
        <p:spPr>
          <a:xfrm>
            <a:off x="115572" y="487520"/>
            <a:ext cx="4538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Adding Girders misalignments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64EADEE-556E-4304-9787-2EEA9A4B5D57}"/>
              </a:ext>
            </a:extLst>
          </p:cNvPr>
          <p:cNvGrpSpPr/>
          <p:nvPr/>
        </p:nvGrpSpPr>
        <p:grpSpPr>
          <a:xfrm>
            <a:off x="888031" y="912549"/>
            <a:ext cx="4050773" cy="1694382"/>
            <a:chOff x="1403648" y="1859891"/>
            <a:chExt cx="4050773" cy="169438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9CC0936-780D-40C2-9FBE-CB412A6B2350}"/>
                </a:ext>
              </a:extLst>
            </p:cNvPr>
            <p:cNvSpPr txBox="1"/>
            <p:nvPr/>
          </p:nvSpPr>
          <p:spPr>
            <a:xfrm>
              <a:off x="2295403" y="1859891"/>
              <a:ext cx="910570" cy="489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700"/>
                </a:lnSpc>
              </a:pPr>
              <a:r>
                <a:rPr lang="en-US" sz="1400" dirty="0"/>
                <a:t>Orb. Cor.</a:t>
              </a:r>
              <a:endParaRPr lang="de-DE" sz="1400" dirty="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7EE489D-B867-450B-A025-DC21F824DBBD}"/>
                </a:ext>
              </a:extLst>
            </p:cNvPr>
            <p:cNvGrpSpPr/>
            <p:nvPr/>
          </p:nvGrpSpPr>
          <p:grpSpPr>
            <a:xfrm>
              <a:off x="1403648" y="2034856"/>
              <a:ext cx="4050773" cy="1519417"/>
              <a:chOff x="1267076" y="2017062"/>
              <a:chExt cx="4050773" cy="1519417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162EBB7F-45C8-4503-997E-23AC809324B4}"/>
                  </a:ext>
                </a:extLst>
              </p:cNvPr>
              <p:cNvGrpSpPr/>
              <p:nvPr/>
            </p:nvGrpSpPr>
            <p:grpSpPr>
              <a:xfrm>
                <a:off x="1290880" y="2507117"/>
                <a:ext cx="1224136" cy="1008112"/>
                <a:chOff x="971600" y="2499742"/>
                <a:chExt cx="1224136" cy="1008112"/>
              </a:xfrm>
            </p:grpSpPr>
            <p:sp>
              <p:nvSpPr>
                <p:cNvPr id="2" name="Rectangle: Rounded Corners 1">
                  <a:extLst>
                    <a:ext uri="{FF2B5EF4-FFF2-40B4-BE49-F238E27FC236}">
                      <a16:creationId xmlns:a16="http://schemas.microsoft.com/office/drawing/2014/main" id="{4E30BA8E-8CC2-4E99-8E24-4863489C54AB}"/>
                    </a:ext>
                  </a:extLst>
                </p:cNvPr>
                <p:cNvSpPr/>
                <p:nvPr/>
              </p:nvSpPr>
              <p:spPr>
                <a:xfrm>
                  <a:off x="971600" y="2859782"/>
                  <a:ext cx="1224136" cy="648072"/>
                </a:xfrm>
                <a:prstGeom prst="roundRect">
                  <a:avLst/>
                </a:prstGeom>
                <a:solidFill>
                  <a:schemeClr val="bg2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" name="Rectangle: Rounded Corners 3">
                  <a:extLst>
                    <a:ext uri="{FF2B5EF4-FFF2-40B4-BE49-F238E27FC236}">
                      <a16:creationId xmlns:a16="http://schemas.microsoft.com/office/drawing/2014/main" id="{2822377E-7E60-4596-AACD-1734AA6C77BB}"/>
                    </a:ext>
                  </a:extLst>
                </p:cNvPr>
                <p:cNvSpPr/>
                <p:nvPr/>
              </p:nvSpPr>
              <p:spPr>
                <a:xfrm>
                  <a:off x="1073263" y="2499742"/>
                  <a:ext cx="360040" cy="360040"/>
                </a:xfrm>
                <a:prstGeom prst="round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" name="Rectangle: Rounded Corners 4">
                  <a:extLst>
                    <a:ext uri="{FF2B5EF4-FFF2-40B4-BE49-F238E27FC236}">
                      <a16:creationId xmlns:a16="http://schemas.microsoft.com/office/drawing/2014/main" id="{E951637F-4AF4-4BF7-B4C6-96054A470260}"/>
                    </a:ext>
                  </a:extLst>
                </p:cNvPr>
                <p:cNvSpPr/>
                <p:nvPr/>
              </p:nvSpPr>
              <p:spPr>
                <a:xfrm>
                  <a:off x="1547664" y="2499742"/>
                  <a:ext cx="360040" cy="360040"/>
                </a:xfrm>
                <a:prstGeom prst="roundRect">
                  <a:avLst/>
                </a:prstGeom>
                <a:solidFill>
                  <a:srgbClr val="FF7F0E"/>
                </a:solidFill>
                <a:ln>
                  <a:solidFill>
                    <a:srgbClr val="FF7F0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" name="Rectangle: Rounded Corners 5">
                  <a:extLst>
                    <a:ext uri="{FF2B5EF4-FFF2-40B4-BE49-F238E27FC236}">
                      <a16:creationId xmlns:a16="http://schemas.microsoft.com/office/drawing/2014/main" id="{02550EA0-5E2C-4B29-99D2-D952EA560997}"/>
                    </a:ext>
                  </a:extLst>
                </p:cNvPr>
                <p:cNvSpPr/>
                <p:nvPr/>
              </p:nvSpPr>
              <p:spPr>
                <a:xfrm>
                  <a:off x="1920576" y="2499742"/>
                  <a:ext cx="72008" cy="360040"/>
                </a:xfrm>
                <a:prstGeom prst="roundRect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" name="Rectangle: Rounded Corners 10">
                  <a:extLst>
                    <a:ext uri="{FF2B5EF4-FFF2-40B4-BE49-F238E27FC236}">
                      <a16:creationId xmlns:a16="http://schemas.microsoft.com/office/drawing/2014/main" id="{4388553D-D092-408F-AB20-009ABBA9654E}"/>
                    </a:ext>
                  </a:extLst>
                </p:cNvPr>
                <p:cNvSpPr/>
                <p:nvPr/>
              </p:nvSpPr>
              <p:spPr>
                <a:xfrm>
                  <a:off x="2004834" y="2499742"/>
                  <a:ext cx="72008" cy="360040"/>
                </a:xfrm>
                <a:prstGeom prst="round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C798F6B8-3A7B-4B1D-A5C6-4F54ADA6AF3D}"/>
                  </a:ext>
                </a:extLst>
              </p:cNvPr>
              <p:cNvSpPr/>
              <p:nvPr/>
            </p:nvSpPr>
            <p:spPr>
              <a:xfrm>
                <a:off x="2565432" y="2867157"/>
                <a:ext cx="1800200" cy="648072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Dipole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F7DED534-97EB-47DA-B288-BBCACD2FF67A}"/>
                  </a:ext>
                </a:extLst>
              </p:cNvPr>
              <p:cNvGrpSpPr/>
              <p:nvPr/>
            </p:nvGrpSpPr>
            <p:grpSpPr>
              <a:xfrm>
                <a:off x="4397498" y="2528367"/>
                <a:ext cx="920351" cy="1008112"/>
                <a:chOff x="1043606" y="2499742"/>
                <a:chExt cx="920351" cy="1008112"/>
              </a:xfrm>
            </p:grpSpPr>
            <p:sp>
              <p:nvSpPr>
                <p:cNvPr id="14" name="Rectangle: Rounded Corners 13">
                  <a:extLst>
                    <a:ext uri="{FF2B5EF4-FFF2-40B4-BE49-F238E27FC236}">
                      <a16:creationId xmlns:a16="http://schemas.microsoft.com/office/drawing/2014/main" id="{828EA621-46A4-430E-8193-2F75BE5AB257}"/>
                    </a:ext>
                  </a:extLst>
                </p:cNvPr>
                <p:cNvSpPr/>
                <p:nvPr/>
              </p:nvSpPr>
              <p:spPr>
                <a:xfrm>
                  <a:off x="1043606" y="2859782"/>
                  <a:ext cx="920351" cy="648072"/>
                </a:xfrm>
                <a:prstGeom prst="roundRect">
                  <a:avLst/>
                </a:prstGeom>
                <a:solidFill>
                  <a:schemeClr val="bg2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6" name="Rectangle: Rounded Corners 15">
                  <a:extLst>
                    <a:ext uri="{FF2B5EF4-FFF2-40B4-BE49-F238E27FC236}">
                      <a16:creationId xmlns:a16="http://schemas.microsoft.com/office/drawing/2014/main" id="{69D12B8D-CB49-497D-A08E-F7C651D1CE8B}"/>
                    </a:ext>
                  </a:extLst>
                </p:cNvPr>
                <p:cNvSpPr/>
                <p:nvPr/>
              </p:nvSpPr>
              <p:spPr>
                <a:xfrm>
                  <a:off x="1247651" y="2499742"/>
                  <a:ext cx="360040" cy="360040"/>
                </a:xfrm>
                <a:prstGeom prst="roundRect">
                  <a:avLst/>
                </a:prstGeom>
                <a:solidFill>
                  <a:srgbClr val="FF7F0E"/>
                </a:solidFill>
                <a:ln>
                  <a:solidFill>
                    <a:srgbClr val="FF7F0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7" name="Rectangle: Rounded Corners 16">
                  <a:extLst>
                    <a:ext uri="{FF2B5EF4-FFF2-40B4-BE49-F238E27FC236}">
                      <a16:creationId xmlns:a16="http://schemas.microsoft.com/office/drawing/2014/main" id="{25A032DD-CA49-48DD-B1D5-23F03EF3BD1E}"/>
                    </a:ext>
                  </a:extLst>
                </p:cNvPr>
                <p:cNvSpPr/>
                <p:nvPr/>
              </p:nvSpPr>
              <p:spPr>
                <a:xfrm>
                  <a:off x="1619672" y="2499742"/>
                  <a:ext cx="72008" cy="360040"/>
                </a:xfrm>
                <a:prstGeom prst="roundRect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id="{62C38FF3-599E-49C3-BE97-0D69CE3C6952}"/>
                    </a:ext>
                  </a:extLst>
                </p:cNvPr>
                <p:cNvSpPr/>
                <p:nvPr/>
              </p:nvSpPr>
              <p:spPr>
                <a:xfrm>
                  <a:off x="1703542" y="2499742"/>
                  <a:ext cx="72008" cy="360040"/>
                </a:xfrm>
                <a:prstGeom prst="round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3588B8E-ADD6-4C05-AB67-9965142A6FCA}"/>
                  </a:ext>
                </a:extLst>
              </p:cNvPr>
              <p:cNvSpPr/>
              <p:nvPr/>
            </p:nvSpPr>
            <p:spPr>
              <a:xfrm>
                <a:off x="4524889" y="3062402"/>
                <a:ext cx="665567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/>
                  <a:t>Girder</a:t>
                </a:r>
                <a:endParaRPr lang="de-DE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6E7FC9E-7F6C-491C-AD0A-D5866FE8D702}"/>
                  </a:ext>
                </a:extLst>
              </p:cNvPr>
              <p:cNvSpPr txBox="1"/>
              <p:nvPr/>
            </p:nvSpPr>
            <p:spPr>
              <a:xfrm>
                <a:off x="1267076" y="2046592"/>
                <a:ext cx="593432" cy="489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400" dirty="0"/>
                  <a:t>Sext.</a:t>
                </a:r>
                <a:endParaRPr lang="de-DE" sz="1400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FDCF7DE-0917-4F0B-8FBE-4881564A3B23}"/>
                  </a:ext>
                </a:extLst>
              </p:cNvPr>
              <p:cNvSpPr txBox="1"/>
              <p:nvPr/>
            </p:nvSpPr>
            <p:spPr>
              <a:xfrm>
                <a:off x="1701971" y="2017062"/>
                <a:ext cx="622286" cy="489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400" dirty="0"/>
                  <a:t>Quad</a:t>
                </a:r>
                <a:endParaRPr lang="de-DE" sz="1400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85F741A-9EA4-4F4B-B61D-1BB4AE524856}"/>
                  </a:ext>
                </a:extLst>
              </p:cNvPr>
              <p:cNvSpPr txBox="1"/>
              <p:nvPr/>
            </p:nvSpPr>
            <p:spPr>
              <a:xfrm>
                <a:off x="2551982" y="2115313"/>
                <a:ext cx="574196" cy="489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400" dirty="0"/>
                  <a:t>BPM</a:t>
                </a:r>
                <a:endParaRPr lang="de-DE" sz="1400" dirty="0"/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57E3A148-6F43-4EF1-9687-360EDE2A7E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74964" y="2291114"/>
                <a:ext cx="98585" cy="17118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6320BBDB-EA5D-4782-BE1F-EE2CDD32AD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27455" y="2462295"/>
                <a:ext cx="187039" cy="606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0B04D9D-4CA6-41DB-A0F9-AA65A52839F1}"/>
                </a:ext>
              </a:extLst>
            </p:cNvPr>
            <p:cNvSpPr/>
            <p:nvPr/>
          </p:nvSpPr>
          <p:spPr>
            <a:xfrm>
              <a:off x="1687721" y="3058946"/>
              <a:ext cx="665567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Girder</a:t>
              </a:r>
              <a:endParaRPr lang="de-DE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C0F69AC-4329-441A-99CB-F65D0F7F1818}"/>
              </a:ext>
            </a:extLst>
          </p:cNvPr>
          <p:cNvSpPr txBox="1"/>
          <p:nvPr/>
        </p:nvSpPr>
        <p:spPr>
          <a:xfrm>
            <a:off x="4350808" y="384246"/>
            <a:ext cx="1680268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For arc magnets</a:t>
            </a:r>
            <a:endParaRPr lang="de-DE" sz="1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D18C46-2D35-4B18-93CD-595D76081954}"/>
              </a:ext>
            </a:extLst>
          </p:cNvPr>
          <p:cNvGrpSpPr/>
          <p:nvPr/>
        </p:nvGrpSpPr>
        <p:grpSpPr>
          <a:xfrm>
            <a:off x="859856" y="3549578"/>
            <a:ext cx="4026969" cy="1036397"/>
            <a:chOff x="1427452" y="2517876"/>
            <a:chExt cx="4026969" cy="103639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C23D8D5-0971-4563-BC2A-8572D8310C9E}"/>
                </a:ext>
              </a:extLst>
            </p:cNvPr>
            <p:cNvGrpSpPr/>
            <p:nvPr/>
          </p:nvGrpSpPr>
          <p:grpSpPr>
            <a:xfrm>
              <a:off x="1427452" y="2517876"/>
              <a:ext cx="4026969" cy="1036397"/>
              <a:chOff x="1290880" y="2500082"/>
              <a:chExt cx="4026969" cy="1036397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F77D2678-3263-4EBE-AD50-8A36B0FA72B9}"/>
                  </a:ext>
                </a:extLst>
              </p:cNvPr>
              <p:cNvGrpSpPr/>
              <p:nvPr/>
            </p:nvGrpSpPr>
            <p:grpSpPr>
              <a:xfrm>
                <a:off x="1290880" y="2500082"/>
                <a:ext cx="1224136" cy="1015147"/>
                <a:chOff x="971600" y="2492707"/>
                <a:chExt cx="1224136" cy="1015147"/>
              </a:xfrm>
            </p:grpSpPr>
            <p:sp>
              <p:nvSpPr>
                <p:cNvPr id="49" name="Rectangle: Rounded Corners 48">
                  <a:extLst>
                    <a:ext uri="{FF2B5EF4-FFF2-40B4-BE49-F238E27FC236}">
                      <a16:creationId xmlns:a16="http://schemas.microsoft.com/office/drawing/2014/main" id="{F076D494-078E-4B93-8B07-9F8AF21A123C}"/>
                    </a:ext>
                  </a:extLst>
                </p:cNvPr>
                <p:cNvSpPr/>
                <p:nvPr/>
              </p:nvSpPr>
              <p:spPr>
                <a:xfrm>
                  <a:off x="971600" y="2859782"/>
                  <a:ext cx="1224136" cy="648072"/>
                </a:xfrm>
                <a:prstGeom prst="roundRect">
                  <a:avLst/>
                </a:prstGeom>
                <a:solidFill>
                  <a:schemeClr val="bg2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50" name="Rectangle: Rounded Corners 49">
                  <a:extLst>
                    <a:ext uri="{FF2B5EF4-FFF2-40B4-BE49-F238E27FC236}">
                      <a16:creationId xmlns:a16="http://schemas.microsoft.com/office/drawing/2014/main" id="{0ACC5DF7-39FC-4977-B171-D7CC80F2F7E1}"/>
                    </a:ext>
                  </a:extLst>
                </p:cNvPr>
                <p:cNvSpPr/>
                <p:nvPr/>
              </p:nvSpPr>
              <p:spPr>
                <a:xfrm>
                  <a:off x="1073263" y="2499742"/>
                  <a:ext cx="360040" cy="360040"/>
                </a:xfrm>
                <a:prstGeom prst="round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A02A5D63-BB7A-45A0-9FCB-01DA47520828}"/>
                    </a:ext>
                  </a:extLst>
                </p:cNvPr>
                <p:cNvSpPr/>
                <p:nvPr/>
              </p:nvSpPr>
              <p:spPr>
                <a:xfrm>
                  <a:off x="1547664" y="2499742"/>
                  <a:ext cx="360040" cy="360040"/>
                </a:xfrm>
                <a:prstGeom prst="roundRect">
                  <a:avLst/>
                </a:prstGeom>
                <a:solidFill>
                  <a:srgbClr val="FF7F0E"/>
                </a:solidFill>
                <a:ln>
                  <a:solidFill>
                    <a:srgbClr val="FF7F0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2" name="Rectangle: Rounded Corners 51">
                  <a:extLst>
                    <a:ext uri="{FF2B5EF4-FFF2-40B4-BE49-F238E27FC236}">
                      <a16:creationId xmlns:a16="http://schemas.microsoft.com/office/drawing/2014/main" id="{CAF66F0A-A504-413B-B4FE-379E84803898}"/>
                    </a:ext>
                  </a:extLst>
                </p:cNvPr>
                <p:cNvSpPr/>
                <p:nvPr/>
              </p:nvSpPr>
              <p:spPr>
                <a:xfrm>
                  <a:off x="1920576" y="2499742"/>
                  <a:ext cx="72008" cy="360040"/>
                </a:xfrm>
                <a:prstGeom prst="roundRect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3" name="Rectangle: Rounded Corners 52">
                  <a:extLst>
                    <a:ext uri="{FF2B5EF4-FFF2-40B4-BE49-F238E27FC236}">
                      <a16:creationId xmlns:a16="http://schemas.microsoft.com/office/drawing/2014/main" id="{82518D16-0C04-4B52-9AFD-6D07D12A73D6}"/>
                    </a:ext>
                  </a:extLst>
                </p:cNvPr>
                <p:cNvSpPr/>
                <p:nvPr/>
              </p:nvSpPr>
              <p:spPr>
                <a:xfrm>
                  <a:off x="1442728" y="2492707"/>
                  <a:ext cx="72008" cy="360040"/>
                </a:xfrm>
                <a:prstGeom prst="round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D834C447-C166-4E3C-AF79-76BE2D115ECB}"/>
                  </a:ext>
                </a:extLst>
              </p:cNvPr>
              <p:cNvSpPr/>
              <p:nvPr/>
            </p:nvSpPr>
            <p:spPr>
              <a:xfrm>
                <a:off x="2565432" y="2867157"/>
                <a:ext cx="1800200" cy="648072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Dipole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C43FC9CC-FD01-4A7D-B467-908252BF2150}"/>
                  </a:ext>
                </a:extLst>
              </p:cNvPr>
              <p:cNvGrpSpPr/>
              <p:nvPr/>
            </p:nvGrpSpPr>
            <p:grpSpPr>
              <a:xfrm>
                <a:off x="4397498" y="2528367"/>
                <a:ext cx="920351" cy="1008112"/>
                <a:chOff x="1043606" y="2499742"/>
                <a:chExt cx="920351" cy="1008112"/>
              </a:xfrm>
            </p:grpSpPr>
            <p:sp>
              <p:nvSpPr>
                <p:cNvPr id="45" name="Rectangle: Rounded Corners 44">
                  <a:extLst>
                    <a:ext uri="{FF2B5EF4-FFF2-40B4-BE49-F238E27FC236}">
                      <a16:creationId xmlns:a16="http://schemas.microsoft.com/office/drawing/2014/main" id="{D112B70D-F49C-491B-A708-FAC00A74B71D}"/>
                    </a:ext>
                  </a:extLst>
                </p:cNvPr>
                <p:cNvSpPr/>
                <p:nvPr/>
              </p:nvSpPr>
              <p:spPr>
                <a:xfrm>
                  <a:off x="1043606" y="2859782"/>
                  <a:ext cx="920351" cy="648072"/>
                </a:xfrm>
                <a:prstGeom prst="roundRect">
                  <a:avLst/>
                </a:prstGeom>
                <a:solidFill>
                  <a:schemeClr val="bg2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6" name="Rectangle: Rounded Corners 45">
                  <a:extLst>
                    <a:ext uri="{FF2B5EF4-FFF2-40B4-BE49-F238E27FC236}">
                      <a16:creationId xmlns:a16="http://schemas.microsoft.com/office/drawing/2014/main" id="{03F40150-EAB2-4667-9C8F-9913C5F0F15C}"/>
                    </a:ext>
                  </a:extLst>
                </p:cNvPr>
                <p:cNvSpPr/>
                <p:nvPr/>
              </p:nvSpPr>
              <p:spPr>
                <a:xfrm>
                  <a:off x="1247651" y="2499742"/>
                  <a:ext cx="360040" cy="360040"/>
                </a:xfrm>
                <a:prstGeom prst="roundRect">
                  <a:avLst/>
                </a:prstGeom>
                <a:solidFill>
                  <a:srgbClr val="FF7F0E"/>
                </a:solidFill>
                <a:ln>
                  <a:solidFill>
                    <a:srgbClr val="FF7F0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7" name="Rectangle: Rounded Corners 46">
                  <a:extLst>
                    <a:ext uri="{FF2B5EF4-FFF2-40B4-BE49-F238E27FC236}">
                      <a16:creationId xmlns:a16="http://schemas.microsoft.com/office/drawing/2014/main" id="{52553493-757D-4E20-A427-071758E9FE16}"/>
                    </a:ext>
                  </a:extLst>
                </p:cNvPr>
                <p:cNvSpPr/>
                <p:nvPr/>
              </p:nvSpPr>
              <p:spPr>
                <a:xfrm>
                  <a:off x="1619672" y="2499742"/>
                  <a:ext cx="72008" cy="360040"/>
                </a:xfrm>
                <a:prstGeom prst="roundRect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Rectangle: Rounded Corners 47">
                  <a:extLst>
                    <a:ext uri="{FF2B5EF4-FFF2-40B4-BE49-F238E27FC236}">
                      <a16:creationId xmlns:a16="http://schemas.microsoft.com/office/drawing/2014/main" id="{DDA6163E-EF8A-4430-A27E-54E1CDFAFCD6}"/>
                    </a:ext>
                  </a:extLst>
                </p:cNvPr>
                <p:cNvSpPr/>
                <p:nvPr/>
              </p:nvSpPr>
              <p:spPr>
                <a:xfrm>
                  <a:off x="1703542" y="2499742"/>
                  <a:ext cx="72008" cy="360040"/>
                </a:xfrm>
                <a:prstGeom prst="round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9E956772-F712-46F9-A276-83B0480EEBE6}"/>
                  </a:ext>
                </a:extLst>
              </p:cNvPr>
              <p:cNvSpPr/>
              <p:nvPr/>
            </p:nvSpPr>
            <p:spPr>
              <a:xfrm>
                <a:off x="4524889" y="3062402"/>
                <a:ext cx="665567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/>
                  <a:t>Girder</a:t>
                </a:r>
                <a:endParaRPr lang="de-DE" dirty="0"/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7CD0B49-003F-451A-B3FC-A609F297F305}"/>
                </a:ext>
              </a:extLst>
            </p:cNvPr>
            <p:cNvSpPr/>
            <p:nvPr/>
          </p:nvSpPr>
          <p:spPr>
            <a:xfrm>
              <a:off x="1687721" y="3058946"/>
              <a:ext cx="665567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Girder</a:t>
              </a:r>
              <a:endParaRPr lang="de-DE" dirty="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BFDED383-E3F6-4149-9BAE-74A4E2460747}"/>
              </a:ext>
            </a:extLst>
          </p:cNvPr>
          <p:cNvSpPr txBox="1"/>
          <p:nvPr/>
        </p:nvSpPr>
        <p:spPr>
          <a:xfrm>
            <a:off x="384877" y="801591"/>
            <a:ext cx="84510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Case 1</a:t>
            </a:r>
            <a:endParaRPr lang="de-DE" sz="16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02C40A9-9B7D-47E4-BB82-91FF1AAF27DB}"/>
              </a:ext>
            </a:extLst>
          </p:cNvPr>
          <p:cNvSpPr txBox="1"/>
          <p:nvPr/>
        </p:nvSpPr>
        <p:spPr>
          <a:xfrm>
            <a:off x="439274" y="2887189"/>
            <a:ext cx="84510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Case 2</a:t>
            </a:r>
            <a:endParaRPr lang="de-DE" sz="16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624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A20D1-9C35-455A-80A2-27AE7FC44532}"/>
              </a:ext>
            </a:extLst>
          </p:cNvPr>
          <p:cNvSpPr txBox="1"/>
          <p:nvPr/>
        </p:nvSpPr>
        <p:spPr>
          <a:xfrm>
            <a:off x="105861" y="555526"/>
            <a:ext cx="4826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After correction of alignment errors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7315DCB-E97B-4571-918F-022B38D66D88}"/>
              </a:ext>
            </a:extLst>
          </p:cNvPr>
          <p:cNvSpPr/>
          <p:nvPr/>
        </p:nvSpPr>
        <p:spPr>
          <a:xfrm>
            <a:off x="395536" y="926919"/>
            <a:ext cx="34147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Case 1</a:t>
            </a:r>
            <a:endParaRPr lang="de-DE" sz="16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     BPMs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aligned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quadrupoles</a:t>
            </a:r>
            <a:endParaRPr lang="de-DE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7DED5A-9592-40FD-BED6-FEA7E8563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39" y="1869851"/>
            <a:ext cx="3272132" cy="24879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BCE119-055F-424B-84A5-49936B23F8DB}"/>
              </a:ext>
            </a:extLst>
          </p:cNvPr>
          <p:cNvSpPr txBox="1"/>
          <p:nvPr/>
        </p:nvSpPr>
        <p:spPr>
          <a:xfrm>
            <a:off x="1226768" y="1294190"/>
            <a:ext cx="3048903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400" dirty="0"/>
              <a:t>20 seeds</a:t>
            </a:r>
            <a:endParaRPr lang="de-DE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CDCEEA-96E7-45F0-8E24-FC811C4B92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178" y="2772580"/>
            <a:ext cx="2700921" cy="23094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9C771D-7E76-4BB6-BD0C-AC02FCEF13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82276"/>
            <a:ext cx="2768075" cy="21903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8668B2E-3BA0-44D9-BF71-9B38B5894094}"/>
              </a:ext>
            </a:extLst>
          </p:cNvPr>
          <p:cNvSpPr txBox="1"/>
          <p:nvPr/>
        </p:nvSpPr>
        <p:spPr>
          <a:xfrm>
            <a:off x="5652120" y="2799330"/>
            <a:ext cx="1840568" cy="1010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de-DE" sz="1400" dirty="0"/>
              <a:t>median</a:t>
            </a:r>
            <a:r>
              <a:rPr lang="en-US" sz="1400" dirty="0"/>
              <a:t> </a:t>
            </a:r>
            <a:r>
              <a:rPr lang="el-GR" sz="1400" dirty="0"/>
              <a:t>ε</a:t>
            </a:r>
            <a:r>
              <a:rPr lang="en-US" sz="1400" dirty="0"/>
              <a:t>y = </a:t>
            </a:r>
            <a:r>
              <a:rPr lang="de-DE" sz="1400" dirty="0"/>
              <a:t>0.04 </a:t>
            </a:r>
            <a:r>
              <a:rPr lang="de-DE" sz="1400" dirty="0" err="1"/>
              <a:t>pm</a:t>
            </a:r>
            <a:endParaRPr lang="de-DE" sz="1400" dirty="0"/>
          </a:p>
          <a:p>
            <a:pPr algn="l">
              <a:lnSpc>
                <a:spcPts val="3700"/>
              </a:lnSpc>
            </a:pP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3489283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A20D1-9C35-455A-80A2-27AE7FC44532}"/>
              </a:ext>
            </a:extLst>
          </p:cNvPr>
          <p:cNvSpPr txBox="1"/>
          <p:nvPr/>
        </p:nvSpPr>
        <p:spPr>
          <a:xfrm>
            <a:off x="105861" y="555526"/>
            <a:ext cx="4826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After correction of alignment errors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1BBD3757-F404-4188-AC28-570F088736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6239680"/>
                  </p:ext>
                </p:extLst>
              </p:nvPr>
            </p:nvGraphicFramePr>
            <p:xfrm>
              <a:off x="509236" y="1707654"/>
              <a:ext cx="8212078" cy="1527557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694634">
                      <a:extLst>
                        <a:ext uri="{9D8B030D-6E8A-4147-A177-3AD203B41FA5}">
                          <a16:colId xmlns:a16="http://schemas.microsoft.com/office/drawing/2014/main" val="1478239738"/>
                        </a:ext>
                      </a:extLst>
                    </a:gridCol>
                    <a:gridCol w="694634">
                      <a:extLst>
                        <a:ext uri="{9D8B030D-6E8A-4147-A177-3AD203B41FA5}">
                          <a16:colId xmlns:a16="http://schemas.microsoft.com/office/drawing/2014/main" val="3613869187"/>
                        </a:ext>
                      </a:extLst>
                    </a:gridCol>
                    <a:gridCol w="757781">
                      <a:extLst>
                        <a:ext uri="{9D8B030D-6E8A-4147-A177-3AD203B41FA5}">
                          <a16:colId xmlns:a16="http://schemas.microsoft.com/office/drawing/2014/main" val="3771779603"/>
                        </a:ext>
                      </a:extLst>
                    </a:gridCol>
                    <a:gridCol w="568336">
                      <a:extLst>
                        <a:ext uri="{9D8B030D-6E8A-4147-A177-3AD203B41FA5}">
                          <a16:colId xmlns:a16="http://schemas.microsoft.com/office/drawing/2014/main" val="151824616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483281251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86883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306112490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384278394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23469869"/>
                        </a:ext>
                      </a:extLst>
                    </a:gridCol>
                    <a:gridCol w="633091">
                      <a:extLst>
                        <a:ext uri="{9D8B030D-6E8A-4147-A177-3AD203B41FA5}">
                          <a16:colId xmlns:a16="http://schemas.microsoft.com/office/drawing/2014/main" val="880483130"/>
                        </a:ext>
                      </a:extLst>
                    </a:gridCol>
                    <a:gridCol w="569504">
                      <a:extLst>
                        <a:ext uri="{9D8B030D-6E8A-4147-A177-3AD203B41FA5}">
                          <a16:colId xmlns:a16="http://schemas.microsoft.com/office/drawing/2014/main" val="115147338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608076485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005051952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491613297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hor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>
                        <a:lnL>
                          <a:noFill/>
                        </a:ln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ver.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h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nm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v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pm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hor.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endParaRPr lang="de-DE" sz="1100" b="1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 </a:t>
                          </a:r>
                          <a:endParaRPr lang="de-DE" sz="1100" b="1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ver.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r>
                            <a:rPr lang="en-US" sz="1100" b="1" dirty="0">
                              <a:latin typeface="+mn-lt"/>
                            </a:rPr>
                            <a:t> </a:t>
                          </a:r>
                          <a:endParaRPr lang="de-DE" sz="1100" b="1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dirty="0"/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 err="1"/>
                            <a:t>rms</a:t>
                          </a:r>
                          <a:endParaRPr lang="de-DE" sz="1100" b="0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extLst>
                      <a:ext uri="{0D108BD9-81ED-4DB2-BD59-A6C34878D82A}">
                        <a16:rowId xmlns:a16="http://schemas.microsoft.com/office/drawing/2014/main" val="1534682850"/>
                      </a:ext>
                    </a:extLst>
                  </a:tr>
                  <a:tr h="36509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38.94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37.16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1.32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12.73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14.78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0.89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0.71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0.04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1.45X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1.04X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2.89X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2.65X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2.96X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b="1" dirty="0"/>
                            <a:t>2.96X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extLst>
                      <a:ext uri="{0D108BD9-81ED-4DB2-BD59-A6C34878D82A}">
                        <a16:rowId xmlns:a16="http://schemas.microsoft.com/office/drawing/2014/main" val="22881399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1BBD3757-F404-4188-AC28-570F088736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6239680"/>
                  </p:ext>
                </p:extLst>
              </p:nvPr>
            </p:nvGraphicFramePr>
            <p:xfrm>
              <a:off x="509236" y="1707654"/>
              <a:ext cx="8212078" cy="1527557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694634">
                      <a:extLst>
                        <a:ext uri="{9D8B030D-6E8A-4147-A177-3AD203B41FA5}">
                          <a16:colId xmlns:a16="http://schemas.microsoft.com/office/drawing/2014/main" val="1478239738"/>
                        </a:ext>
                      </a:extLst>
                    </a:gridCol>
                    <a:gridCol w="694634">
                      <a:extLst>
                        <a:ext uri="{9D8B030D-6E8A-4147-A177-3AD203B41FA5}">
                          <a16:colId xmlns:a16="http://schemas.microsoft.com/office/drawing/2014/main" val="3613869187"/>
                        </a:ext>
                      </a:extLst>
                    </a:gridCol>
                    <a:gridCol w="757781">
                      <a:extLst>
                        <a:ext uri="{9D8B030D-6E8A-4147-A177-3AD203B41FA5}">
                          <a16:colId xmlns:a16="http://schemas.microsoft.com/office/drawing/2014/main" val="3771779603"/>
                        </a:ext>
                      </a:extLst>
                    </a:gridCol>
                    <a:gridCol w="568336">
                      <a:extLst>
                        <a:ext uri="{9D8B030D-6E8A-4147-A177-3AD203B41FA5}">
                          <a16:colId xmlns:a16="http://schemas.microsoft.com/office/drawing/2014/main" val="151824616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483281251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86883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306112490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384278394"/>
                        </a:ext>
                      </a:extLst>
                    </a:gridCol>
                    <a:gridCol w="631485">
                      <a:extLst>
                        <a:ext uri="{9D8B030D-6E8A-4147-A177-3AD203B41FA5}">
                          <a16:colId xmlns:a16="http://schemas.microsoft.com/office/drawing/2014/main" val="2023469869"/>
                        </a:ext>
                      </a:extLst>
                    </a:gridCol>
                    <a:gridCol w="633091">
                      <a:extLst>
                        <a:ext uri="{9D8B030D-6E8A-4147-A177-3AD203B41FA5}">
                          <a16:colId xmlns:a16="http://schemas.microsoft.com/office/drawing/2014/main" val="880483130"/>
                        </a:ext>
                      </a:extLst>
                    </a:gridCol>
                    <a:gridCol w="569504">
                      <a:extLst>
                        <a:ext uri="{9D8B030D-6E8A-4147-A177-3AD203B41FA5}">
                          <a16:colId xmlns:a16="http://schemas.microsoft.com/office/drawing/2014/main" val="1151473388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608076485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2005051952"/>
                        </a:ext>
                      </a:extLst>
                    </a:gridCol>
                    <a:gridCol w="505188">
                      <a:extLst>
                        <a:ext uri="{9D8B030D-6E8A-4147-A177-3AD203B41FA5}">
                          <a16:colId xmlns:a16="http://schemas.microsoft.com/office/drawing/2014/main" val="1491613297"/>
                        </a:ext>
                      </a:extLst>
                    </a:gridCol>
                  </a:tblGrid>
                  <a:tr h="1066229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hor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>
                        <a:lnL>
                          <a:noFill/>
                        </a:ln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rms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ver. 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orbit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 (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μ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y/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β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%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x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</a:t>
                          </a: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η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y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(mm)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h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nm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ε</a:t>
                          </a:r>
                          <a:r>
                            <a:rPr lang="de-DE" sz="1100" kern="1200" baseline="-25000" dirty="0">
                              <a:effectLst/>
                              <a:latin typeface="+mn-lt"/>
                            </a:rPr>
                            <a:t>v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kern="1200" dirty="0">
                              <a:effectLst/>
                              <a:latin typeface="+mn-lt"/>
                            </a:rPr>
                            <a:t>(</a:t>
                          </a:r>
                          <a:r>
                            <a:rPr lang="de-DE" sz="1100" kern="1200" dirty="0" err="1">
                              <a:effectLst/>
                              <a:latin typeface="+mn-lt"/>
                            </a:rPr>
                            <a:t>pm</a:t>
                          </a:r>
                          <a:r>
                            <a:rPr lang="de-DE" sz="1100" kern="1200" dirty="0">
                              <a:effectLst/>
                              <a:latin typeface="+mn-lt"/>
                            </a:rPr>
                            <a:t>)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hor.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endParaRPr lang="de-DE" sz="1100" b="1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 </a:t>
                          </a:r>
                          <a:endParaRPr lang="de-DE" sz="1100" b="1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latin typeface="+mn-lt"/>
                            </a:rPr>
                            <a:t>ver.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kern="1200" dirty="0">
                              <a:effectLst/>
                              <a:latin typeface="+mn-lt"/>
                            </a:rPr>
                            <a:t>∆φ</a:t>
                          </a:r>
                          <a:r>
                            <a:rPr lang="en-US" sz="1100" b="1" dirty="0">
                              <a:latin typeface="+mn-lt"/>
                            </a:rPr>
                            <a:t> </a:t>
                          </a:r>
                          <a:endParaRPr lang="de-DE" sz="1100" b="1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dirty="0"/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 err="1"/>
                            <a:t>rms</a:t>
                          </a:r>
                          <a:endParaRPr lang="de-DE" sz="1100" b="0" dirty="0">
                            <a:latin typeface="+mn-lt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F1001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Re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100" b="1" dirty="0">
                              <a:latin typeface="+mn-lt"/>
                            </a:rPr>
                            <a:t>rms</a:t>
                          </a:r>
                          <a:endParaRPr lang="de-DE" sz="1100" dirty="0"/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Im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de-DE" sz="1100" dirty="0"/>
                            <a:t>F1010</a:t>
                          </a:r>
                          <a:endParaRPr lang="de-DE" sz="1100" b="0" dirty="0">
                            <a:latin typeface="+mn-lt"/>
                          </a:endParaRPr>
                        </a:p>
                      </a:txBody>
                      <a:tcPr marL="36000" marR="72000"/>
                    </a:tc>
                    <a:extLst>
                      <a:ext uri="{0D108BD9-81ED-4DB2-BD59-A6C34878D82A}">
                        <a16:rowId xmlns:a16="http://schemas.microsoft.com/office/drawing/2014/main" val="1534682850"/>
                      </a:ext>
                    </a:extLst>
                  </a:tr>
                  <a:tr h="4613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38.94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37.16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1.32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12.73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14.78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0.89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0.71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0F124A"/>
                              </a:solidFill>
                              <a:latin typeface="+mn-lt"/>
                            </a:rPr>
                            <a:t>0.04</a:t>
                          </a:r>
                          <a:endParaRPr lang="de-DE" sz="1200" b="1" dirty="0">
                            <a:solidFill>
                              <a:srgbClr val="0F124A"/>
                            </a:solidFill>
                            <a:latin typeface="+mn-lt"/>
                          </a:endParaRPr>
                        </a:p>
                      </a:txBody>
                      <a:tcPr marL="36000" marR="72000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768269" t="-231579" r="-432692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868269" t="-231579" r="-332692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1082796" t="-231579" r="-272043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1325301" t="-231579" r="-204819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1425301" t="-231579" r="-104819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6000" marR="72000" anchor="ctr">
                        <a:blipFill>
                          <a:blip r:embed="rId3"/>
                          <a:stretch>
                            <a:fillRect l="-1525301" t="-231579" r="-4819" b="-2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81399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9B44EA53-C984-43E0-B38E-C0FEBA0434FA}"/>
              </a:ext>
            </a:extLst>
          </p:cNvPr>
          <p:cNvSpPr/>
          <p:nvPr/>
        </p:nvSpPr>
        <p:spPr>
          <a:xfrm>
            <a:off x="395536" y="926919"/>
            <a:ext cx="34147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Case 1</a:t>
            </a:r>
            <a:endParaRPr lang="de-DE" sz="16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     BPMs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aligned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quadrupoles</a:t>
            </a:r>
            <a:endParaRPr lang="de-DE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D2680E-67FE-4AEA-A6ED-824838279162}"/>
              </a:ext>
            </a:extLst>
          </p:cNvPr>
          <p:cNvSpPr txBox="1"/>
          <p:nvPr/>
        </p:nvSpPr>
        <p:spPr>
          <a:xfrm>
            <a:off x="755576" y="4055143"/>
            <a:ext cx="5549276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400" dirty="0"/>
              <a:t>14 out of 20 seeds has failed when adding girders misalignment.</a:t>
            </a:r>
            <a:endParaRPr lang="de-DE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A45317-989B-4700-A211-C6FA89028514}"/>
              </a:ext>
            </a:extLst>
          </p:cNvPr>
          <p:cNvSpPr/>
          <p:nvPr/>
        </p:nvSpPr>
        <p:spPr>
          <a:xfrm>
            <a:off x="407120" y="3579862"/>
            <a:ext cx="32560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Case 2</a:t>
            </a:r>
            <a:endParaRPr lang="de-DE" sz="16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     BPMs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aligned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sextupoles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59486676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0</TotalTime>
  <Words>3710</Words>
  <Application>Microsoft Office PowerPoint</Application>
  <PresentationFormat>On-screen Show (16:9)</PresentationFormat>
  <Paragraphs>565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Monaco</vt:lpstr>
      <vt:lpstr>Content Slides - Deep Blue</vt:lpstr>
      <vt:lpstr>Tuning simulations Updates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  <vt:lpstr>Backups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Robert Menghini</dc:creator>
  <cp:keywords/>
  <dc:description/>
  <cp:lastModifiedBy>Musa, Elaf</cp:lastModifiedBy>
  <cp:revision>3568</cp:revision>
  <dcterms:created xsi:type="dcterms:W3CDTF">2020-10-27T09:23:42Z</dcterms:created>
  <dcterms:modified xsi:type="dcterms:W3CDTF">2024-09-12T18:59:57Z</dcterms:modified>
  <cp:category/>
</cp:coreProperties>
</file>